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3"/>
  </p:notesMasterIdLst>
  <p:handoutMasterIdLst>
    <p:handoutMasterId r:id="rId74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30" r:id="rId15"/>
    <p:sldId id="2134807193" r:id="rId16"/>
    <p:sldId id="2134807194" r:id="rId17"/>
    <p:sldId id="2134807195" r:id="rId18"/>
    <p:sldId id="2134807196" r:id="rId19"/>
    <p:sldId id="2134807198" r:id="rId20"/>
    <p:sldId id="2134807200" r:id="rId21"/>
    <p:sldId id="2134807199" r:id="rId22"/>
    <p:sldId id="2134807231" r:id="rId23"/>
    <p:sldId id="2134807232" r:id="rId24"/>
    <p:sldId id="2134807234" r:id="rId25"/>
    <p:sldId id="2134807235" r:id="rId26"/>
    <p:sldId id="2134807233" r:id="rId27"/>
    <p:sldId id="2134807236" r:id="rId28"/>
    <p:sldId id="2134807237" r:id="rId29"/>
    <p:sldId id="2134807238" r:id="rId30"/>
    <p:sldId id="2134807239" r:id="rId31"/>
    <p:sldId id="2134807240" r:id="rId32"/>
    <p:sldId id="786" r:id="rId33"/>
    <p:sldId id="812" r:id="rId34"/>
    <p:sldId id="751" r:id="rId35"/>
    <p:sldId id="909" r:id="rId36"/>
    <p:sldId id="833" r:id="rId37"/>
    <p:sldId id="2134807215" r:id="rId38"/>
    <p:sldId id="918" r:id="rId39"/>
    <p:sldId id="849" r:id="rId40"/>
    <p:sldId id="919" r:id="rId41"/>
    <p:sldId id="2134807223" r:id="rId42"/>
    <p:sldId id="2134806701" r:id="rId43"/>
    <p:sldId id="950" r:id="rId44"/>
    <p:sldId id="2134807241" r:id="rId45"/>
    <p:sldId id="2134807224" r:id="rId46"/>
    <p:sldId id="2134807242" r:id="rId47"/>
    <p:sldId id="2134807243" r:id="rId48"/>
    <p:sldId id="2134807244" r:id="rId49"/>
    <p:sldId id="2134807245" r:id="rId50"/>
    <p:sldId id="951" r:id="rId51"/>
    <p:sldId id="916" r:id="rId52"/>
    <p:sldId id="2134807246" r:id="rId53"/>
    <p:sldId id="2134807222" r:id="rId54"/>
    <p:sldId id="2134807247" r:id="rId55"/>
    <p:sldId id="2134807112" r:id="rId56"/>
    <p:sldId id="2134806735" r:id="rId57"/>
    <p:sldId id="848" r:id="rId58"/>
    <p:sldId id="962" r:id="rId59"/>
    <p:sldId id="927" r:id="rId60"/>
    <p:sldId id="928" r:id="rId61"/>
    <p:sldId id="929" r:id="rId62"/>
    <p:sldId id="788" r:id="rId63"/>
    <p:sldId id="935" r:id="rId64"/>
    <p:sldId id="908" r:id="rId65"/>
    <p:sldId id="2134806699" r:id="rId66"/>
    <p:sldId id="2134807260" r:id="rId67"/>
    <p:sldId id="2134807262" r:id="rId68"/>
    <p:sldId id="2134807261" r:id="rId69"/>
    <p:sldId id="937" r:id="rId70"/>
    <p:sldId id="2134806700" r:id="rId71"/>
    <p:sldId id="789" r:id="rId7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5"/>
    </p:embeddedFont>
    <p:embeddedFont>
      <p:font typeface="Cambria Math" panose="02040503050406030204" pitchFamily="18" charset="0"/>
      <p:regular r:id="rId76"/>
    </p:embeddedFont>
    <p:embeddedFont>
      <p:font typeface="Dosis" pitchFamily="2" charset="0"/>
      <p:regular r:id="rId77"/>
      <p:bold r:id="rId78"/>
    </p:embeddedFont>
    <p:embeddedFont>
      <p:font typeface="French Script MT" panose="03020402040607040605" pitchFamily="66" charset="0"/>
      <p:regular r:id="rId79"/>
    </p:embeddedFont>
    <p:embeddedFont>
      <p:font typeface="Microsoft Uighur" panose="02000000000000000000" pitchFamily="2" charset="-78"/>
      <p:regular r:id="rId8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FADA"/>
    <a:srgbClr val="B2B3AE"/>
    <a:srgbClr val="F6BB00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heme" Target="theme/theme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6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1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2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61" Type="http://schemas.openxmlformats.org/officeDocument/2006/relationships/slide" Target="slides/slide58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CA68C-6DF8-76CE-5D66-FC1678863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9C5746-EE3F-4BA3-7AF8-DCBC56129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239B31-693D-8032-8EB0-960271CF8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13A1CD-0F24-D3B2-FD65-BDE51E4AC1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708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D256E-2141-A5AC-736E-8F5DC7D82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276B35-94AF-F1C3-73E2-D953E70F2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BDDD47-62D9-7F90-348B-C3D15BDC1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E071D2-3BE1-6A6A-734F-3B96C5532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331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DB8BF-56FF-9D07-7604-27FF951BA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A2F28B-4CD2-DC49-21A3-0B1C7887C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8476EF-AAEA-09B9-37BA-BDA0D030B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FE8582-5AA7-4F19-AF3E-6CCCB4E92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918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22B8B-393A-070C-B81A-CE0E4F63E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C46B59-88FF-E127-2DAB-88B217E6C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BBB3B-C127-E397-B62A-92965B3C3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4EE0BC-C1D5-D0D3-6FDC-6395D06E65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12236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9E4AE-8270-4574-B457-C332D0F41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F4747F-449A-9ECD-C87B-D244D20F8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87D3A3-6CD4-DE0E-66E9-DFE101105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2D587D-4CB3-2C71-C16F-39BB937BE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917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F04C0-3994-984B-10B8-5FC3D307D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907E201-0965-5100-CB5A-BE5240D95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299580-BD7F-DF06-DB66-6C3ED1784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B79866-D373-395A-3262-C8F312FEA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594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6FD72-FB9E-40C0-D58A-F56038420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39A2F9-A4E1-0675-24CD-5C84CDDF7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4BDD622-F8CD-D8D6-6D9B-9E5296BF80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F6C010-36FF-DA31-E7ED-014BFC956F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442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CCB0C-D686-F5AC-5B90-EFADB5DB1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034AE8-DEFB-E387-EB00-D5F176ADF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073E9E-ED83-1A1E-7742-DE0094290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E1C6BC-6BC6-6409-2052-1F34D274A2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4561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0A642-154D-AEF5-8196-17D2CC165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AF4897-9BE9-2140-FF7E-693B15159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CBD17E-FD50-6DC3-4426-435A792F4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1B186E-0E44-A545-F7B1-ADDC950835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1453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05AF7-7CE3-1CE6-D0D8-A03CAFA20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4F13B9-F210-30E4-A8CB-AC3BC21366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B00F6D-F332-0ED1-5889-0DF9E4808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45D364-CAFB-3F30-1B56-87DDEF5BA9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7243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E38EB-E7E2-4951-1E11-B5B0266B7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404417-10AC-A489-9CF7-BA807C232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EF682D-7095-C34E-E75D-30978FAC4C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D42195-761E-67AB-AE85-FD8A8F2535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28402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0C47B-2048-AF3C-0C9D-D435B17CC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961101B-5CC1-A576-2ACD-B2AB85381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93FDB0-F1C2-B496-22ED-F9DDFD63D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E0EA3E-E97D-6145-0437-D9674A70E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4849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EBD88-6D2E-F608-67C0-5A8154800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8EC462-E7F7-344E-28FE-86DCF03019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CFAC8D4-354C-E523-242E-29F6EEDCA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574FD3-FF06-8B1B-0389-D2F23E4F4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317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2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gif"/><Relationship Id="rId4" Type="http://schemas.openxmlformats.org/officeDocument/2006/relationships/image" Target="../media/image46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61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1.png"/><Relationship Id="rId7" Type="http://schemas.openxmlformats.org/officeDocument/2006/relationships/image" Target="../media/image70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svg"/><Relationship Id="rId4" Type="http://schemas.openxmlformats.org/officeDocument/2006/relationships/image" Target="../media/image67.png"/><Relationship Id="rId9" Type="http://schemas.openxmlformats.org/officeDocument/2006/relationships/image" Target="../media/image72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media" Target="../media/media5.mp4"/><Relationship Id="rId7" Type="http://schemas.openxmlformats.org/officeDocument/2006/relationships/image" Target="../media/image7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محيط الدائرة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الأشكال المركبة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مساحة المثلث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rtl="1"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مساحة القرص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 المثلث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C3F07EAD-8FDA-527A-0129-A3B31FF57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181" y="2305994"/>
            <a:ext cx="2896650" cy="4021173"/>
          </a:xfrm>
          <a:prstGeom prst="rect">
            <a:avLst/>
          </a:prstGeom>
        </p:spPr>
      </p:pic>
      <p:pic>
        <p:nvPicPr>
          <p:cNvPr id="10" name="Image 9" descr="Une image contenant texte, diagramme, ligne&#10;&#10;Le contenu généré par l’IA peut être incorrect.">
            <a:extLst>
              <a:ext uri="{FF2B5EF4-FFF2-40B4-BE49-F238E27FC236}">
                <a16:creationId xmlns:a16="http://schemas.microsoft.com/office/drawing/2014/main" id="{608C9DD8-EE74-0C86-5068-A78C28473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349" y="2305994"/>
            <a:ext cx="2908081" cy="402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تطبيق وتوظيف قاعدة حساب مساحة المثلث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39B6D58-7256-7359-5E81-60EE88306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618" y="2850141"/>
            <a:ext cx="8111613" cy="134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596529-69C5-5F4B-2F16-3199AC0EC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64" y="2980764"/>
            <a:ext cx="8136083" cy="129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353B5E21-C348-C717-2326-B96454D542D4}"/>
              </a:ext>
            </a:extLst>
          </p:cNvPr>
          <p:cNvSpPr txBox="1"/>
          <p:nvPr/>
        </p:nvSpPr>
        <p:spPr>
          <a:xfrm>
            <a:off x="-684076" y="822587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أولا طريقة حساب مساحة مستطيل: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لنحسب مساحة المستطيل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EFGH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طوله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L= 6 cm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وعرضه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French Script MT" panose="03020402040607040605" pitchFamily="66" charset="0"/>
                <a:cs typeface="Calibri" panose="020F0502020204030204" pitchFamily="34" charset="0"/>
              </a:rPr>
              <a:t> l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 cm 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70EDD5-FF93-644A-95BD-AB83107E3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951" y="2457321"/>
            <a:ext cx="6380098" cy="272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681DF786-F59B-242C-9E19-357B644DBA7F}"/>
              </a:ext>
            </a:extLst>
          </p:cNvPr>
          <p:cNvSpPr txBox="1"/>
          <p:nvPr/>
        </p:nvSpPr>
        <p:spPr>
          <a:xfrm>
            <a:off x="-774779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مساحة مستطيل بصفة عامة نضرب طوله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عرضه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French Script MT" panose="03020402040607040605" pitchFamily="66" charset="0"/>
                <a:cs typeface="Calibri" panose="020F0502020204030204" pitchFamily="34" charset="0"/>
              </a:rPr>
              <a:t>l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0469D-9102-AE39-7993-12321F99F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492" y="1997663"/>
            <a:ext cx="6768752" cy="3094232"/>
          </a:xfrm>
          <a:prstGeom prst="rect">
            <a:avLst/>
          </a:prstGeom>
        </p:spPr>
      </p:pic>
      <p:sp>
        <p:nvSpPr>
          <p:cNvPr id="4" name="Oval 8">
            <a:extLst>
              <a:ext uri="{FF2B5EF4-FFF2-40B4-BE49-F238E27FC236}">
                <a16:creationId xmlns:a16="http://schemas.microsoft.com/office/drawing/2014/main" id="{CF6C4ADE-7E2D-A8B0-4EDE-0943365E6C28}"/>
              </a:ext>
            </a:extLst>
          </p:cNvPr>
          <p:cNvSpPr/>
          <p:nvPr/>
        </p:nvSpPr>
        <p:spPr>
          <a:xfrm>
            <a:off x="1069860" y="4479603"/>
            <a:ext cx="6945465" cy="70938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14063D-46A0-9560-991D-8AA8CF6FC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A8C3460E-3AB4-202B-9548-89157803E0D9}"/>
              </a:ext>
            </a:extLst>
          </p:cNvPr>
          <p:cNvSpPr txBox="1"/>
          <p:nvPr/>
        </p:nvSpPr>
        <p:spPr>
          <a:xfrm>
            <a:off x="-674500" y="759105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نطبق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قاعدة لحساب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 المستطيل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EFGH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نضرب قياس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طوله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cm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قياس عرضه 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cm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233FA4-D268-7547-4E39-50AFC756D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93" y="1623516"/>
            <a:ext cx="7032185" cy="4023709"/>
          </a:xfrm>
          <a:prstGeom prst="rect">
            <a:avLst/>
          </a:prstGeom>
        </p:spPr>
      </p:pic>
      <p:sp>
        <p:nvSpPr>
          <p:cNvPr id="8" name="Oval 8">
            <a:extLst>
              <a:ext uri="{FF2B5EF4-FFF2-40B4-BE49-F238E27FC236}">
                <a16:creationId xmlns:a16="http://schemas.microsoft.com/office/drawing/2014/main" id="{97067202-D34C-8DB4-DDC5-D35EA9229D20}"/>
              </a:ext>
            </a:extLst>
          </p:cNvPr>
          <p:cNvSpPr/>
          <p:nvPr/>
        </p:nvSpPr>
        <p:spPr>
          <a:xfrm>
            <a:off x="2354037" y="5066347"/>
            <a:ext cx="5423342" cy="70938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D16C7-0679-3F9E-E069-BDDF1124C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3F8ED9-B1C9-5B30-B8D4-7D040398A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C055E7A4-3871-1617-1606-20C772F9E962}"/>
                  </a:ext>
                </a:extLst>
              </p:cNvPr>
              <p:cNvSpPr txBox="1"/>
              <p:nvPr/>
            </p:nvSpPr>
            <p:spPr>
              <a:xfrm>
                <a:off x="-702409" y="796350"/>
                <a:ext cx="822933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ثم نحسب 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قياس 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مساحة المستطيل </a:t>
                </a: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EFGH</a:t>
                </a:r>
                <a:r>
                  <a:rPr lang="ar-S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بحساب الجداء وننتبه للوحدة</a:t>
                </a:r>
                <a:r>
                  <a:rPr lang="ar-MA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ar-SA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b="1" i="0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 </m:t>
                    </m:r>
                    <m:r>
                      <a:rPr lang="fr-FR" b="1" i="0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𝐀</m:t>
                    </m:r>
                    <m:r>
                      <a:rPr lang="fr-FR" b="1" i="0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 </m:t>
                    </m:r>
                    <m:r>
                      <a:rPr lang="fr-FR" b="1" i="0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𝟔</m:t>
                    </m:r>
                    <m:r>
                      <a:rPr lang="fr-FR" b="1" i="0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b="1" i="0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𝐜𝐦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=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𝟐𝟒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fr-FR" b="1" i="1" baseline="30000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fr-FR" b="1" i="1" dirty="0" smtClean="0">
                        <a:solidFill>
                          <a:prstClr val="white">
                            <a:lumMod val="65000"/>
                          </a:prst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fr-FR" b="1" dirty="0">
                    <a:solidFill>
                      <a:prstClr val="white">
                        <a:lumMod val="6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ar-SA" b="1" dirty="0">
                  <a:solidFill>
                    <a:prstClr val="white">
                      <a:lumMod val="6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13">
                <a:extLst>
                  <a:ext uri="{FF2B5EF4-FFF2-40B4-BE49-F238E27FC236}">
                    <a16:creationId xmlns:a16="http://schemas.microsoft.com/office/drawing/2014/main" id="{C055E7A4-3871-1617-1606-20C772F9E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02409" y="796350"/>
                <a:ext cx="8229332" cy="646331"/>
              </a:xfrm>
              <a:prstGeom prst="rect">
                <a:avLst/>
              </a:prstGeom>
              <a:blipFill>
                <a:blip r:embed="rId4"/>
                <a:stretch>
                  <a:fillRect t="-5660" r="-1926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0A5B2BC9-6FF8-572B-029C-3347A3D40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65" y="1807359"/>
            <a:ext cx="7560840" cy="4618120"/>
          </a:xfrm>
          <a:prstGeom prst="rect">
            <a:avLst/>
          </a:prstGeom>
        </p:spPr>
      </p:pic>
      <p:sp>
        <p:nvSpPr>
          <p:cNvPr id="7" name="Oval 8">
            <a:extLst>
              <a:ext uri="{FF2B5EF4-FFF2-40B4-BE49-F238E27FC236}">
                <a16:creationId xmlns:a16="http://schemas.microsoft.com/office/drawing/2014/main" id="{2FAA7F87-6183-CFB4-7B5C-25D84A7EEDBA}"/>
              </a:ext>
            </a:extLst>
          </p:cNvPr>
          <p:cNvSpPr/>
          <p:nvPr/>
        </p:nvSpPr>
        <p:spPr>
          <a:xfrm>
            <a:off x="2479931" y="5814502"/>
            <a:ext cx="3990305" cy="61097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28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41091-DE53-4D6D-5409-DDDDBE3A4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64E82B0-04BD-1DB3-4BDE-65E367E0CA8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17897-87FE-2FB6-ED3C-DA845A28B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2D0E51-0C09-3DFA-872E-B9841CC2D6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4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0F866-2781-66EB-1500-E18216DD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F2D5DC-357E-7358-2294-16B9E0208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A123A42-BC84-2DD5-59E7-A0CA8E19125A}"/>
              </a:ext>
            </a:extLst>
          </p:cNvPr>
          <p:cNvSpPr txBox="1"/>
          <p:nvPr/>
        </p:nvSpPr>
        <p:spPr>
          <a:xfrm>
            <a:off x="-336079" y="896192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، احسبوا </a:t>
            </a: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قياس </a:t>
            </a: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مساحة المستطيل التالي : </a:t>
            </a:r>
            <a:endParaRPr kumimoji="0" lang="ar-MA" sz="18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CC9EC5-6A11-32AC-A2C9-CB463DA87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17" y="2312173"/>
            <a:ext cx="5151566" cy="29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A703D-B3DC-2EF6-5AEB-2CDA0AE71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DED6001-6E20-52AA-7342-B0EEDDE2C21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F975CC-4693-B683-CE5F-93927ACB0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B7B4DB-5F2E-594D-B0BD-6B409C0E20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77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AA632-0126-EB1D-CA64-6AB94ADA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98A804-2EBA-FCE4-A500-EB4E5AC40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71E7C7E-F1C0-8172-4F86-D443AE21ACA7}"/>
              </a:ext>
            </a:extLst>
          </p:cNvPr>
          <p:cNvSpPr txBox="1"/>
          <p:nvPr/>
        </p:nvSpPr>
        <p:spPr>
          <a:xfrm>
            <a:off x="-383693" y="928961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42BF29-BFF6-314D-DF0E-3E6C17E39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043" y="1813852"/>
            <a:ext cx="7120275" cy="47400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F2AE6FF-FA6D-F1A0-96B8-544A4D18EEFA}"/>
              </a:ext>
            </a:extLst>
          </p:cNvPr>
          <p:cNvSpPr/>
          <p:nvPr/>
        </p:nvSpPr>
        <p:spPr>
          <a:xfrm>
            <a:off x="4297827" y="5491489"/>
            <a:ext cx="1322191" cy="331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>
                <a:solidFill>
                  <a:srgbClr val="C00000"/>
                </a:solidFill>
              </a:rPr>
              <a:t>8 cm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98DEEB-53C5-BCCF-7548-278B85851019}"/>
              </a:ext>
            </a:extLst>
          </p:cNvPr>
          <p:cNvSpPr/>
          <p:nvPr/>
        </p:nvSpPr>
        <p:spPr>
          <a:xfrm>
            <a:off x="6466769" y="5491489"/>
            <a:ext cx="1322191" cy="331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>
                <a:solidFill>
                  <a:srgbClr val="C00000"/>
                </a:solidFill>
              </a:rPr>
              <a:t>5 cm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F91A20-CFDE-AF9D-191A-7A5C38C79096}"/>
              </a:ext>
            </a:extLst>
          </p:cNvPr>
          <p:cNvSpPr/>
          <p:nvPr/>
        </p:nvSpPr>
        <p:spPr>
          <a:xfrm>
            <a:off x="4297827" y="6047413"/>
            <a:ext cx="1322191" cy="331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>
                <a:solidFill>
                  <a:srgbClr val="C00000"/>
                </a:solidFill>
              </a:rPr>
              <a:t>40 cm</a:t>
            </a:r>
            <a:r>
              <a:rPr lang="fr-FR" sz="2600" b="1" baseline="3000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7298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816DD-5526-03CC-38F7-DF2627E1B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14F874-F8DB-84AE-C547-9D116FF73C03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67C3B48-7BF8-0EBF-E5E9-C092896026B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A1A2512-C16A-CE4C-4B23-6511D6413AF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9795D3B-0DBA-4708-BB4D-2C2EB3281BD3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1762B4-65FE-F776-0E40-226B4C2E1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3B9601-8064-889C-4509-B30C9DB1C94F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D055C2-F372-E113-413E-F91DBF2C5EEE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48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B663A-F598-CF4C-7559-63A044156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3ACC07-7458-EC21-072C-BFD61745F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EE51B3F-1CE5-DACB-EF96-EA694D6BDDEB}"/>
              </a:ext>
            </a:extLst>
          </p:cNvPr>
          <p:cNvSpPr txBox="1"/>
          <p:nvPr/>
        </p:nvSpPr>
        <p:spPr>
          <a:xfrm>
            <a:off x="-301035" y="935862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سنتعرف كيف نحدد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الارتفاع الموافق لقاعدة معينة في مثلث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F15350-B4EA-47AE-2857-36DCA7124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0000">
            <a:off x="2578878" y="2388605"/>
            <a:ext cx="445770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97FC8-A27D-6966-3F79-AF2ECF684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7CFDC2-8E80-2AFA-B748-0617A3E9E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15C401-E585-B037-C91A-E81102304592}"/>
              </a:ext>
            </a:extLst>
          </p:cNvPr>
          <p:cNvSpPr txBox="1"/>
          <p:nvPr/>
        </p:nvSpPr>
        <p:spPr>
          <a:xfrm>
            <a:off x="-224944" y="935366"/>
            <a:ext cx="78488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لنحدد الارتفاع الموافق للقاعدة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[BC]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المثلث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ABC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C2634D-30AB-E4A6-9B3D-BD50031B6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0000">
            <a:off x="2411730" y="2132965"/>
            <a:ext cx="4457700" cy="2834640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4141525E-19B7-D456-27D6-9BF2052902DC}"/>
              </a:ext>
            </a:extLst>
          </p:cNvPr>
          <p:cNvSpPr/>
          <p:nvPr/>
        </p:nvSpPr>
        <p:spPr>
          <a:xfrm>
            <a:off x="1989043" y="4937284"/>
            <a:ext cx="1465130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3600" b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القاعدة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8510AEC-1EFA-EBA5-9FE5-7AC9D2D813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223592">
            <a:off x="3126992" y="4070938"/>
            <a:ext cx="1145001" cy="117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6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AD21-9C89-1652-FE51-23CA5B14F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3CB24A-70C7-C7FB-524E-45229CBD2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C24CB43-95F9-D6E9-8F90-587893718159}"/>
              </a:ext>
            </a:extLst>
          </p:cNvPr>
          <p:cNvSpPr txBox="1"/>
          <p:nvPr/>
        </p:nvSpPr>
        <p:spPr>
          <a:xfrm>
            <a:off x="-345913" y="82206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نحدد أولا الرأس المقابل للقاعدة: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هو رأس المثلث المقابل للقاعدة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BC]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B6D6CC-DD6F-115D-4269-3EED4D5E9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0000">
            <a:off x="2825683" y="2642125"/>
            <a:ext cx="4457700" cy="2834640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962B0CDB-6098-7FFA-E2E2-B143E6A4C47D}"/>
              </a:ext>
            </a:extLst>
          </p:cNvPr>
          <p:cNvSpPr/>
          <p:nvPr/>
        </p:nvSpPr>
        <p:spPr>
          <a:xfrm>
            <a:off x="2402996" y="5446444"/>
            <a:ext cx="1465130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3600" b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القاعدة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5C9C453-A72E-37E9-E742-1A9CC0432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223592">
            <a:off x="3540945" y="4580098"/>
            <a:ext cx="1145001" cy="117436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5B535645-430A-E67E-E11B-BAB0DB90E708}"/>
              </a:ext>
            </a:extLst>
          </p:cNvPr>
          <p:cNvSpPr/>
          <p:nvPr/>
        </p:nvSpPr>
        <p:spPr>
          <a:xfrm>
            <a:off x="3359093" y="2498175"/>
            <a:ext cx="144015" cy="133471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Graphic 2" descr="Touchscreen outline">
            <a:extLst>
              <a:ext uri="{FF2B5EF4-FFF2-40B4-BE49-F238E27FC236}">
                <a16:creationId xmlns:a16="http://schemas.microsoft.com/office/drawing/2014/main" id="{9904A079-2604-E108-8D9A-3487F62FA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2556197">
            <a:off x="3254503" y="1771299"/>
            <a:ext cx="784614" cy="68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0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26753-8EB4-590C-1B01-B68669274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F51C08-B179-F654-95FE-D282831BE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B8A52F-6FFF-575D-ECB2-8AB5101C04B2}"/>
              </a:ext>
            </a:extLst>
          </p:cNvPr>
          <p:cNvSpPr txBox="1"/>
          <p:nvPr/>
        </p:nvSpPr>
        <p:spPr>
          <a:xfrm>
            <a:off x="-311925" y="77348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الضلع المار من الرأس المقابل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والعمودي على القاعدة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[BC]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هو الارتفاع الموافق لهذه القاعدة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الارتفاع الموافق للقاعدة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[BC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[AB]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: Rounded Corners 1">
            <a:extLst>
              <a:ext uri="{FF2B5EF4-FFF2-40B4-BE49-F238E27FC236}">
                <a16:creationId xmlns:a16="http://schemas.microsoft.com/office/drawing/2014/main" id="{5B7F0ECB-8274-20B7-E8A3-B1B84F881A1E}"/>
              </a:ext>
            </a:extLst>
          </p:cNvPr>
          <p:cNvSpPr/>
          <p:nvPr/>
        </p:nvSpPr>
        <p:spPr>
          <a:xfrm>
            <a:off x="1076141" y="2087552"/>
            <a:ext cx="1287145" cy="489585"/>
          </a:xfrm>
          <a:custGeom>
            <a:avLst/>
            <a:gdLst>
              <a:gd name="connsiteX0" fmla="*/ 0 w 1465130"/>
              <a:gd name="connsiteY0" fmla="*/ 81602 h 489602"/>
              <a:gd name="connsiteX1" fmla="*/ 81602 w 1465130"/>
              <a:gd name="connsiteY1" fmla="*/ 0 h 489602"/>
              <a:gd name="connsiteX2" fmla="*/ 515577 w 1465130"/>
              <a:gd name="connsiteY2" fmla="*/ 0 h 489602"/>
              <a:gd name="connsiteX3" fmla="*/ 936533 w 1465130"/>
              <a:gd name="connsiteY3" fmla="*/ 0 h 489602"/>
              <a:gd name="connsiteX4" fmla="*/ 1383528 w 1465130"/>
              <a:gd name="connsiteY4" fmla="*/ 0 h 489602"/>
              <a:gd name="connsiteX5" fmla="*/ 1465130 w 1465130"/>
              <a:gd name="connsiteY5" fmla="*/ 81602 h 489602"/>
              <a:gd name="connsiteX6" fmla="*/ 1465130 w 1465130"/>
              <a:gd name="connsiteY6" fmla="*/ 408000 h 489602"/>
              <a:gd name="connsiteX7" fmla="*/ 1383528 w 1465130"/>
              <a:gd name="connsiteY7" fmla="*/ 489602 h 489602"/>
              <a:gd name="connsiteX8" fmla="*/ 988610 w 1465130"/>
              <a:gd name="connsiteY8" fmla="*/ 489602 h 489602"/>
              <a:gd name="connsiteX9" fmla="*/ 541616 w 1465130"/>
              <a:gd name="connsiteY9" fmla="*/ 489602 h 489602"/>
              <a:gd name="connsiteX10" fmla="*/ 81602 w 1465130"/>
              <a:gd name="connsiteY10" fmla="*/ 489602 h 489602"/>
              <a:gd name="connsiteX11" fmla="*/ 0 w 1465130"/>
              <a:gd name="connsiteY11" fmla="*/ 408000 h 489602"/>
              <a:gd name="connsiteX12" fmla="*/ 0 w 1465130"/>
              <a:gd name="connsiteY12" fmla="*/ 81602 h 48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489602" fill="none" extrusionOk="0">
                <a:moveTo>
                  <a:pt x="0" y="81602"/>
                </a:moveTo>
                <a:cubicBezTo>
                  <a:pt x="2625" y="38725"/>
                  <a:pt x="44987" y="-9312"/>
                  <a:pt x="81602" y="0"/>
                </a:cubicBezTo>
                <a:cubicBezTo>
                  <a:pt x="205758" y="-12746"/>
                  <a:pt x="304724" y="22023"/>
                  <a:pt x="515577" y="0"/>
                </a:cubicBezTo>
                <a:cubicBezTo>
                  <a:pt x="726431" y="-22023"/>
                  <a:pt x="782911" y="32180"/>
                  <a:pt x="936533" y="0"/>
                </a:cubicBezTo>
                <a:cubicBezTo>
                  <a:pt x="1090155" y="-32180"/>
                  <a:pt x="1188465" y="27437"/>
                  <a:pt x="1383528" y="0"/>
                </a:cubicBezTo>
                <a:cubicBezTo>
                  <a:pt x="1424724" y="-1911"/>
                  <a:pt x="1472099" y="32092"/>
                  <a:pt x="1465130" y="81602"/>
                </a:cubicBezTo>
                <a:cubicBezTo>
                  <a:pt x="1499884" y="183819"/>
                  <a:pt x="1463441" y="302102"/>
                  <a:pt x="1465130" y="408000"/>
                </a:cubicBezTo>
                <a:cubicBezTo>
                  <a:pt x="1469224" y="453126"/>
                  <a:pt x="1431360" y="492083"/>
                  <a:pt x="1383528" y="489602"/>
                </a:cubicBezTo>
                <a:cubicBezTo>
                  <a:pt x="1232139" y="524223"/>
                  <a:pt x="1095996" y="451743"/>
                  <a:pt x="988610" y="489602"/>
                </a:cubicBezTo>
                <a:cubicBezTo>
                  <a:pt x="881224" y="527461"/>
                  <a:pt x="685643" y="484773"/>
                  <a:pt x="541616" y="489602"/>
                </a:cubicBezTo>
                <a:cubicBezTo>
                  <a:pt x="397589" y="494431"/>
                  <a:pt x="257540" y="460275"/>
                  <a:pt x="81602" y="489602"/>
                </a:cubicBezTo>
                <a:cubicBezTo>
                  <a:pt x="34034" y="478938"/>
                  <a:pt x="1973" y="447862"/>
                  <a:pt x="0" y="408000"/>
                </a:cubicBezTo>
                <a:cubicBezTo>
                  <a:pt x="-17318" y="273456"/>
                  <a:pt x="4415" y="237303"/>
                  <a:pt x="0" y="81602"/>
                </a:cubicBezTo>
                <a:close/>
              </a:path>
              <a:path w="1465130" h="489602" stroke="0" extrusionOk="0">
                <a:moveTo>
                  <a:pt x="0" y="81602"/>
                </a:moveTo>
                <a:cubicBezTo>
                  <a:pt x="-11547" y="40458"/>
                  <a:pt x="37077" y="-1283"/>
                  <a:pt x="81602" y="0"/>
                </a:cubicBezTo>
                <a:cubicBezTo>
                  <a:pt x="219308" y="-943"/>
                  <a:pt x="341293" y="26861"/>
                  <a:pt x="476520" y="0"/>
                </a:cubicBezTo>
                <a:cubicBezTo>
                  <a:pt x="611747" y="-26861"/>
                  <a:pt x="717813" y="759"/>
                  <a:pt x="871437" y="0"/>
                </a:cubicBezTo>
                <a:cubicBezTo>
                  <a:pt x="1025061" y="-759"/>
                  <a:pt x="1142685" y="33299"/>
                  <a:pt x="1383528" y="0"/>
                </a:cubicBezTo>
                <a:cubicBezTo>
                  <a:pt x="1436495" y="-6036"/>
                  <a:pt x="1470662" y="40972"/>
                  <a:pt x="1465130" y="81602"/>
                </a:cubicBezTo>
                <a:cubicBezTo>
                  <a:pt x="1470526" y="205111"/>
                  <a:pt x="1443262" y="316865"/>
                  <a:pt x="1465130" y="408000"/>
                </a:cubicBezTo>
                <a:cubicBezTo>
                  <a:pt x="1453779" y="458320"/>
                  <a:pt x="1426555" y="488678"/>
                  <a:pt x="1383528" y="489602"/>
                </a:cubicBezTo>
                <a:cubicBezTo>
                  <a:pt x="1183774" y="530240"/>
                  <a:pt x="1121662" y="457618"/>
                  <a:pt x="975591" y="489602"/>
                </a:cubicBezTo>
                <a:cubicBezTo>
                  <a:pt x="829520" y="521586"/>
                  <a:pt x="642390" y="449392"/>
                  <a:pt x="554635" y="489602"/>
                </a:cubicBezTo>
                <a:cubicBezTo>
                  <a:pt x="466880" y="529812"/>
                  <a:pt x="296303" y="485449"/>
                  <a:pt x="81602" y="489602"/>
                </a:cubicBezTo>
                <a:cubicBezTo>
                  <a:pt x="35712" y="482498"/>
                  <a:pt x="3987" y="451881"/>
                  <a:pt x="0" y="408000"/>
                </a:cubicBezTo>
                <a:cubicBezTo>
                  <a:pt x="-3797" y="285406"/>
                  <a:pt x="12664" y="190968"/>
                  <a:pt x="0" y="816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الارتفاع</a:t>
            </a:r>
          </a:p>
        </p:txBody>
      </p:sp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1E72DC6D-7D44-4DFD-2148-12DBF68D23ED}"/>
              </a:ext>
            </a:extLst>
          </p:cNvPr>
          <p:cNvSpPr/>
          <p:nvPr/>
        </p:nvSpPr>
        <p:spPr>
          <a:xfrm>
            <a:off x="2084521" y="5336212"/>
            <a:ext cx="1464945" cy="633095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800" b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القاعدة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301193-C321-B463-6BCF-17DED21B9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0000">
            <a:off x="2588711" y="2447597"/>
            <a:ext cx="4457700" cy="2834640"/>
          </a:xfrm>
          <a:prstGeom prst="rect">
            <a:avLst/>
          </a:prstGeom>
        </p:spPr>
      </p:pic>
      <p:pic>
        <p:nvPicPr>
          <p:cNvPr id="6" name="Picture 28" descr="A group of rulers with different colors&#10;&#10;AI-generated content may be incorrect.">
            <a:extLst>
              <a:ext uri="{FF2B5EF4-FFF2-40B4-BE49-F238E27FC236}">
                <a16:creationId xmlns:a16="http://schemas.microsoft.com/office/drawing/2014/main" id="{BBF62114-DEDA-D60B-EB13-B8F4B5C603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8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5370"/>
          <a:stretch/>
        </p:blipFill>
        <p:spPr>
          <a:xfrm rot="886935">
            <a:off x="1355029" y="4452666"/>
            <a:ext cx="5906328" cy="864096"/>
          </a:xfrm>
          <a:prstGeom prst="rect">
            <a:avLst/>
          </a:prstGeom>
        </p:spPr>
      </p:pic>
      <p:pic>
        <p:nvPicPr>
          <p:cNvPr id="7" name="Picture 32">
            <a:extLst>
              <a:ext uri="{FF2B5EF4-FFF2-40B4-BE49-F238E27FC236}">
                <a16:creationId xmlns:a16="http://schemas.microsoft.com/office/drawing/2014/main" id="{9045FB9E-77E0-DAA1-F77E-4CAE57B6194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 amt="85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1700000">
            <a:off x="2908673" y="2059595"/>
            <a:ext cx="1407676" cy="2388887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3D615F40-988D-56FE-9E6F-8E9CDF3486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1223592">
            <a:off x="3230696" y="4402762"/>
            <a:ext cx="1144905" cy="1305560"/>
          </a:xfrm>
          <a:prstGeom prst="rect">
            <a:avLst/>
          </a:prstGeom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57C6CBCA-E4A8-54A7-F8EB-252C07D3B9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866039">
            <a:off x="2159451" y="2191692"/>
            <a:ext cx="887730" cy="117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8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78284-9E87-E88A-D11C-18811A86C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3D4D69B5-B9E9-2E59-37FA-18496A3819E4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8404D2-2E2D-9826-99A6-7196C2286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6E45B0-4BB2-5D38-EA51-741BDE7857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12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1DB15-96DA-8921-EE3D-4CD6C41F9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E11405-1457-735D-5E16-2BE65A50F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2DDC3BD-3DC4-37A0-7909-418023242FEF}"/>
              </a:ext>
            </a:extLst>
          </p:cNvPr>
          <p:cNvSpPr txBox="1"/>
          <p:nvPr/>
        </p:nvSpPr>
        <p:spPr>
          <a:xfrm>
            <a:off x="-282788" y="935366"/>
            <a:ext cx="78488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،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الارتفاع الموافق للقاعدة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[LM]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في المثلث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LNM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786A1A-895D-4036-CC37-143926B85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124" y="2439837"/>
            <a:ext cx="6156960" cy="272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DAD3C-B340-BF5C-72FE-42E393928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6E063AA-B6D9-9C00-36B8-DFC9961FA36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17804-285A-FAFC-04AD-6B22E5373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57CE5D-8A7A-927F-E529-A8E7B8D9A5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51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5DCC0-AF7E-BD82-E033-1D56D3129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2C9D5F-6459-A998-4EAB-7395DD29C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B9C883-8FAB-3233-6920-B0B28392763F}"/>
              </a:ext>
            </a:extLst>
          </p:cNvPr>
          <p:cNvSpPr txBox="1"/>
          <p:nvPr/>
        </p:nvSpPr>
        <p:spPr>
          <a:xfrm>
            <a:off x="-300140" y="92468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الارتفاع الموافق للقاعدة </a:t>
            </a:r>
            <a:r>
              <a:rPr lang="en-US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LM]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في المثلث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LNM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هو: </a:t>
            </a:r>
            <a:r>
              <a:rPr lang="en-US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ND]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FDE45D-6E3F-01FE-0D9D-196A5EAA2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335" y="1856964"/>
            <a:ext cx="5676900" cy="2872740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FA0BD3CB-0D92-2287-2DB2-3EC6CFBAB4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94820">
            <a:off x="4873780" y="2189069"/>
            <a:ext cx="1673860" cy="1716405"/>
          </a:xfrm>
          <a:prstGeom prst="rect">
            <a:avLst/>
          </a:prstGeom>
        </p:spPr>
      </p:pic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4CF4054C-5C7A-7577-976D-768ABD4F692E}"/>
              </a:ext>
            </a:extLst>
          </p:cNvPr>
          <p:cNvSpPr/>
          <p:nvPr/>
        </p:nvSpPr>
        <p:spPr>
          <a:xfrm>
            <a:off x="6391217" y="2505091"/>
            <a:ext cx="1465130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الارتفاع</a:t>
            </a:r>
          </a:p>
        </p:txBody>
      </p:sp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id="{AC96B4C2-A9E7-AECB-E093-60C37B1B3707}"/>
              </a:ext>
            </a:extLst>
          </p:cNvPr>
          <p:cNvSpPr/>
          <p:nvPr/>
        </p:nvSpPr>
        <p:spPr>
          <a:xfrm>
            <a:off x="1931291" y="5100858"/>
            <a:ext cx="1465130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القاعدة</a:t>
            </a:r>
          </a:p>
        </p:txBody>
      </p:sp>
      <p:pic>
        <p:nvPicPr>
          <p:cNvPr id="12" name="Picture 32">
            <a:extLst>
              <a:ext uri="{FF2B5EF4-FFF2-40B4-BE49-F238E27FC236}">
                <a16:creationId xmlns:a16="http://schemas.microsoft.com/office/drawing/2014/main" id="{85AC031C-32BF-945F-6F31-EE4612A7F69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 amt="85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 flipH="1">
            <a:off x="3437831" y="1994016"/>
            <a:ext cx="1407676" cy="2388887"/>
          </a:xfrm>
          <a:prstGeom prst="rect">
            <a:avLst/>
          </a:prstGeom>
        </p:spPr>
      </p:pic>
      <p:pic>
        <p:nvPicPr>
          <p:cNvPr id="13" name="Picture 3" descr="A group of rulers with different colors&#10;&#10;AI-generated content may be incorrect.">
            <a:extLst>
              <a:ext uri="{FF2B5EF4-FFF2-40B4-BE49-F238E27FC236}">
                <a16:creationId xmlns:a16="http://schemas.microsoft.com/office/drawing/2014/main" id="{140E490E-6CED-3960-D3AC-B663C2FDFA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5370"/>
          <a:stretch/>
        </p:blipFill>
        <p:spPr>
          <a:xfrm>
            <a:off x="1196147" y="4135853"/>
            <a:ext cx="6479458" cy="864096"/>
          </a:xfrm>
          <a:prstGeom prst="rect">
            <a:avLst/>
          </a:prstGeom>
        </p:spPr>
      </p:pic>
      <p:pic>
        <p:nvPicPr>
          <p:cNvPr id="14" name="Picture 1">
            <a:extLst>
              <a:ext uri="{FF2B5EF4-FFF2-40B4-BE49-F238E27FC236}">
                <a16:creationId xmlns:a16="http://schemas.microsoft.com/office/drawing/2014/main" id="{F93C6849-B0D1-0CCB-A1A5-65EB548CA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223592">
            <a:off x="2828048" y="4104287"/>
            <a:ext cx="1219561" cy="125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7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تطبيق وتوظيف قاعدة حساب مساحة المثلث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نطبق ونوظف قاعدة مساحة المثلث.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P3S1L1">
            <a:hlinkClick r:id="" action="ppaction://media"/>
            <a:extLst>
              <a:ext uri="{FF2B5EF4-FFF2-40B4-BE49-F238E27FC236}">
                <a16:creationId xmlns:a16="http://schemas.microsoft.com/office/drawing/2014/main" id="{5F4CA878-5394-6427-DAAE-F6D7FBA722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7755" y="1881527"/>
            <a:ext cx="7384026" cy="415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88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تطبيق وتوظيف قاعدة مساحة المثلث.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053F968-D793-2433-F602-F29E56197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83" y="1903403"/>
            <a:ext cx="7473325" cy="415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مساحة هذا المثلث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10FF25-3280-D357-301A-D77D261E1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990" y="1821180"/>
            <a:ext cx="4732020" cy="3215640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65AA5F4-EBBE-F60A-065D-136B04817D5F}"/>
              </a:ext>
            </a:extLst>
          </p:cNvPr>
          <p:cNvCxnSpPr/>
          <p:nvPr/>
        </p:nvCxnSpPr>
        <p:spPr>
          <a:xfrm>
            <a:off x="6611972" y="2421007"/>
            <a:ext cx="0" cy="1944216"/>
          </a:xfrm>
          <a:prstGeom prst="straightConnector1">
            <a:avLst/>
          </a:prstGeom>
          <a:noFill/>
          <a:ln w="28575" cap="flat" cmpd="sng" algn="ctr">
            <a:solidFill>
              <a:srgbClr val="A29DCD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6CBA03E9-84A3-D5EA-853F-87E169F5F753}"/>
              </a:ext>
            </a:extLst>
          </p:cNvPr>
          <p:cNvSpPr/>
          <p:nvPr/>
        </p:nvSpPr>
        <p:spPr>
          <a:xfrm>
            <a:off x="6612485" y="3069012"/>
            <a:ext cx="936373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A3DEB85-7424-8001-5B4C-103F4CCA6A09}"/>
              </a:ext>
            </a:extLst>
          </p:cNvPr>
          <p:cNvCxnSpPr/>
          <p:nvPr/>
        </p:nvCxnSpPr>
        <p:spPr>
          <a:xfrm>
            <a:off x="2556174" y="4581599"/>
            <a:ext cx="3816350" cy="0"/>
          </a:xfrm>
          <a:prstGeom prst="straightConnector1">
            <a:avLst/>
          </a:prstGeom>
          <a:noFill/>
          <a:ln w="28575" cap="flat" cmpd="sng" algn="ctr">
            <a:solidFill>
              <a:srgbClr val="A29DCD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F2ECD22-3E1B-BB5F-ED01-79E68F93FE54}"/>
              </a:ext>
            </a:extLst>
          </p:cNvPr>
          <p:cNvSpPr/>
          <p:nvPr/>
        </p:nvSpPr>
        <p:spPr>
          <a:xfrm>
            <a:off x="4139961" y="4653059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7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B9EF451-2F7C-725E-533D-C3E406779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884" y="2688253"/>
            <a:ext cx="5389331" cy="34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قاعدة حساب مساحة المثلث.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92670-1582-369B-3434-896830B099D8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6F45617-6E70-E114-8FE5-CEC2ABA5C4A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AAAE767-18D7-D4A5-DF74-4DB9F86830A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69A6390E-CB21-EC73-D2DF-82893490D7DC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9167682C-D9FF-A2C9-4474-58BA0FB4F02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021E334-AE77-CB99-77BC-84D34DFED50F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E755EE2-B410-F40B-0039-3C187BE1E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884" y="2688253"/>
            <a:ext cx="5389331" cy="34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8FB4-B817-2B57-5456-7F5FC88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7B521F-D242-EB24-CC45-CDAFA9BEAF7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0B415C-5076-524F-E3DB-E8660BD03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5E711F-516A-C19D-01C7-1714E41B3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3330188-0D5D-7100-BE13-AF5B35C1497E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BCC9786-25BB-55D5-5ECA-5C57FAA0ED4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01A16C6-768B-F57F-B729-AE8661F0E28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96510A0-0734-A935-1AAB-FF5BEF74758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ACD9C3D-71E6-68A2-4791-140F61CDD544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B412C0-DFB3-70F9-292D-EB89ABBB35BE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014779-8D9C-A835-5697-15C51AC10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020" y="2665262"/>
            <a:ext cx="3498503" cy="22320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">
                <a:extLst>
                  <a:ext uri="{FF2B5EF4-FFF2-40B4-BE49-F238E27FC236}">
                    <a16:creationId xmlns:a16="http://schemas.microsoft.com/office/drawing/2014/main" id="{82115317-963C-167A-A26D-C3BFA77112EF}"/>
                  </a:ext>
                </a:extLst>
              </p:cNvPr>
              <p:cNvSpPr/>
              <p:nvPr/>
            </p:nvSpPr>
            <p:spPr>
              <a:xfrm>
                <a:off x="1573162" y="5235148"/>
                <a:ext cx="5606779" cy="970282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=</a:t>
                </a:r>
                <a:r>
                  <a:rPr lang="ar-SA" alt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altLang="fr-FR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ا</m:t>
                    </m:r>
                    <m:r>
                      <a:rPr lang="ar-S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لقاعدة</m:t>
                    </m:r>
                    <m:r>
                      <a:rPr lang="ar-M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× </m:t>
                    </m:r>
                    <m:r>
                      <a:rPr lang="en-US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ال</m:t>
                    </m:r>
                    <m:r>
                      <a:rPr lang="ar-S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ارتفاع</m:t>
                    </m:r>
                    <m:r>
                      <a:rPr lang="ar-M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) 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Rectangle 1">
                <a:extLst>
                  <a:ext uri="{FF2B5EF4-FFF2-40B4-BE49-F238E27FC236}">
                    <a16:creationId xmlns:a16="http://schemas.microsoft.com/office/drawing/2014/main" id="{82115317-963C-167A-A26D-C3BFA77112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162" y="5235148"/>
                <a:ext cx="5606779" cy="970282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3456" b="-10000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F7FFEBB-F1D2-F658-5901-528810C4A766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E4E874F-B43A-83EA-13CB-7330A68D029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9581889-8CBA-AA39-5F4F-597CD650D9F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3C4DEF5-EC01-A645-4886-CFC1823F252A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04C1276B-52DE-7A42-994C-E5A7DF9679C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1CB88A5-2B8E-D9C9-B92A-AE7EA225DE68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3AFA80C-843A-B98B-7E7D-D95FBE634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018" y="2421871"/>
            <a:ext cx="3498503" cy="223207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6B886E-50F3-EE39-1773-88445279A1FF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345834" y="4703863"/>
            <a:ext cx="4020869" cy="784867"/>
          </a:xfrm>
          <a:prstGeom prst="rect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756675E-475F-AD0F-5B53-159FDFB36ACB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631CE66-C93C-9344-4AD9-0AF5C0FA575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57B3F32-80B9-32FD-61AF-F4CA3AE6312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A6DD13B6-195C-EE98-C7AF-DB9EC643AB82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572FE3A-7F67-9CB0-01D2-32EFB8B50E7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877D4C5-2AC4-2A78-4252-9D60F92E7444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1AA45BE-6A95-03BB-1739-263BFC0D1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018" y="2421871"/>
            <a:ext cx="3498503" cy="223207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282CB1F-D64C-9015-3DAA-91F7D496E509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345834" y="4703863"/>
            <a:ext cx="4020869" cy="784867"/>
          </a:xfrm>
          <a:prstGeom prst="rect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طول قاعدة المثلث وطول الارتفاع الموافق لها.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C668AD1-212B-D145-C087-DB9FB80CE14C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90A2896-A386-2512-C25A-A64A1DF5819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4767EC5-6323-7733-11C8-4A9DCDAF89F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B87ECB8-692B-9D90-C988-7C8B1B3920C8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687024FE-24C1-EB0A-5502-75EEC8AA7569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B4EB4F3-F143-503F-785B-045E23E934AF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0915E6A-5D4F-10DD-93A4-528DBE13F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013" y="2824994"/>
            <a:ext cx="4356916" cy="277975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A2DD52D1-400E-1848-0E84-DA736E006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94820">
            <a:off x="6495714" y="3075300"/>
            <a:ext cx="1181606" cy="1211639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B4B061CF-9E99-218A-F88C-CB3917498E66}"/>
              </a:ext>
            </a:extLst>
          </p:cNvPr>
          <p:cNvSpPr/>
          <p:nvPr/>
        </p:nvSpPr>
        <p:spPr>
          <a:xfrm>
            <a:off x="6812278" y="2942502"/>
            <a:ext cx="1465130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الارتفاع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BC65B358-A251-7D53-C03F-AF9BDB02F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223592">
            <a:off x="3413926" y="5241299"/>
            <a:ext cx="985092" cy="1010352"/>
          </a:xfrm>
          <a:prstGeom prst="rect">
            <a:avLst/>
          </a:prstGeom>
        </p:spPr>
      </p:pic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4374B4A9-1B3B-798B-2474-81B81F98E32B}"/>
              </a:ext>
            </a:extLst>
          </p:cNvPr>
          <p:cNvSpPr/>
          <p:nvPr/>
        </p:nvSpPr>
        <p:spPr>
          <a:xfrm>
            <a:off x="2314748" y="5915090"/>
            <a:ext cx="1465130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القاعدة</a:t>
            </a:r>
          </a:p>
        </p:txBody>
      </p: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85A6ED-AB5B-F9C8-27A3-CB3DED64DF2E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40BB604-15BD-CE05-E6EE-D606BB0AC3C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3B6B313-A28E-1A5B-B53A-32A86A173E0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9098D889-2504-4685-0C25-018AB716FC0A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F062CBC-4828-FE9A-DF0E-736EFFDB84E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838E2CB-1DB8-D880-FA17-3D4CCD3CB480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F1A21FE-C16F-9382-1E39-8E8DA5E9B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018" y="2421871"/>
            <a:ext cx="3498503" cy="223207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BF7013-828B-1767-5936-BB412BCADAB6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345834" y="4703863"/>
            <a:ext cx="4020869" cy="784867"/>
          </a:xfrm>
          <a:prstGeom prst="rect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318781-E595-2B76-6812-3793643341D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2EF9B72-8B3D-039C-82E9-353F4F609B9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D9D4C64-C615-C286-5892-23618A5323C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156AD501-4B52-2D13-98C9-B56D2564D368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7ECB468B-9D39-2DFD-5701-FCCD8A712714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660671F-6F18-4DB8-0EDB-28FC18F225C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845E7F-D18B-83AE-871C-0E7CDB92C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018" y="2421871"/>
            <a:ext cx="3498503" cy="223207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A55814-E34F-FE13-252D-9C0BE9EA1DDF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345834" y="4703863"/>
            <a:ext cx="4020869" cy="784867"/>
          </a:xfrm>
          <a:prstGeom prst="rect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طبقوا القاعدة واحسبوا مساحة هذا المثلث.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60A557F-404A-A770-625E-510A1764288C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C190619-5C97-443F-89E7-F42FDE8A303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974D61E-D537-2156-9262-A157C5661D0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0C1036F-4369-D218-A116-9558BDA01EC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9C6BF46-8F40-91CB-E121-6D85A99BA9E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312655-616D-CD02-19C9-BE223B26D52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CC96B0F-FC11-8A05-086C-339347979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927" y="2366708"/>
            <a:ext cx="2753336" cy="175665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B48069-C55E-C7A1-DDB4-D8148E7A1F69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464681" y="4019227"/>
            <a:ext cx="3769827" cy="73586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346E0F-F978-DC6D-A06A-CD79ACAA0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1845" y="4755091"/>
            <a:ext cx="4915498" cy="96362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559B4A6-0E1B-4137-D24F-D0B065C04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1845" y="5775880"/>
            <a:ext cx="4915498" cy="74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F097C-15AD-8026-6BB7-1693E95990C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95AE9C-DDCD-4CB7-D593-7469F159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49E3D-4693-E003-C874-AFB5220AA1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أحسبوا مساحة المثلث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ABC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ligne, triangle, diagramme, Tracé&#10;&#10;Le contenu généré par l’IA peut être incorrect.">
            <a:extLst>
              <a:ext uri="{FF2B5EF4-FFF2-40B4-BE49-F238E27FC236}">
                <a16:creationId xmlns:a16="http://schemas.microsoft.com/office/drawing/2014/main" id="{6180D384-221F-31D4-84A9-9D80F4C09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131" y="1904868"/>
            <a:ext cx="5509737" cy="30482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EFDA52-BDC2-F7E0-F190-526812BFF3D0}"/>
              </a:ext>
            </a:extLst>
          </p:cNvPr>
          <p:cNvSpPr/>
          <p:nvPr/>
        </p:nvSpPr>
        <p:spPr>
          <a:xfrm rot="16200000">
            <a:off x="4615091" y="3195835"/>
            <a:ext cx="936373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183FE16-06A6-FA8F-5B26-31156358818B}"/>
              </a:ext>
            </a:extLst>
          </p:cNvPr>
          <p:cNvCxnSpPr>
            <a:cxnSpLocks/>
          </p:cNvCxnSpPr>
          <p:nvPr/>
        </p:nvCxnSpPr>
        <p:spPr>
          <a:xfrm>
            <a:off x="2428355" y="4493108"/>
            <a:ext cx="4237916" cy="0"/>
          </a:xfrm>
          <a:prstGeom prst="straightConnector1">
            <a:avLst/>
          </a:prstGeom>
          <a:noFill/>
          <a:ln w="28575" cap="flat" cmpd="sng" algn="ctr">
            <a:solidFill>
              <a:srgbClr val="A29DCD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37D637F-B3E7-7852-0123-5FB3BAFCD8A9}"/>
              </a:ext>
            </a:extLst>
          </p:cNvPr>
          <p:cNvSpPr/>
          <p:nvPr/>
        </p:nvSpPr>
        <p:spPr>
          <a:xfrm>
            <a:off x="4139961" y="4407253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8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8F95-E15C-0868-32AF-4B5532AA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24E00E-ACBB-F953-04F8-9AAD5118EEE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F0C427-D074-0B1B-FFFA-24985D74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55EE1-7B62-E590-3270-3C314B718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62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80B896-2D12-BE33-3A46-D4A538449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834" y="1502335"/>
            <a:ext cx="3601205" cy="20316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1">
                <a:extLst>
                  <a:ext uri="{FF2B5EF4-FFF2-40B4-BE49-F238E27FC236}">
                    <a16:creationId xmlns:a16="http://schemas.microsoft.com/office/drawing/2014/main" id="{8ADF1A26-C30A-1D82-22E7-3CF41EA35398}"/>
                  </a:ext>
                </a:extLst>
              </p:cNvPr>
              <p:cNvSpPr/>
              <p:nvPr/>
            </p:nvSpPr>
            <p:spPr>
              <a:xfrm>
                <a:off x="1145192" y="3938376"/>
                <a:ext cx="5099050" cy="1102360"/>
              </a:xfrm>
              <a:custGeom>
                <a:avLst/>
                <a:gdLst>
                  <a:gd name="connsiteX0" fmla="*/ 0 w 5098993"/>
                  <a:gd name="connsiteY0" fmla="*/ 0 h 784615"/>
                  <a:gd name="connsiteX1" fmla="*/ 739354 w 5098993"/>
                  <a:gd name="connsiteY1" fmla="*/ 0 h 784615"/>
                  <a:gd name="connsiteX2" fmla="*/ 1325738 w 5098993"/>
                  <a:gd name="connsiteY2" fmla="*/ 0 h 784615"/>
                  <a:gd name="connsiteX3" fmla="*/ 1810143 w 5098993"/>
                  <a:gd name="connsiteY3" fmla="*/ 0 h 784615"/>
                  <a:gd name="connsiteX4" fmla="*/ 2498507 w 5098993"/>
                  <a:gd name="connsiteY4" fmla="*/ 0 h 784615"/>
                  <a:gd name="connsiteX5" fmla="*/ 3084891 w 5098993"/>
                  <a:gd name="connsiteY5" fmla="*/ 0 h 784615"/>
                  <a:gd name="connsiteX6" fmla="*/ 3620285 w 5098993"/>
                  <a:gd name="connsiteY6" fmla="*/ 0 h 784615"/>
                  <a:gd name="connsiteX7" fmla="*/ 4359639 w 5098993"/>
                  <a:gd name="connsiteY7" fmla="*/ 0 h 784615"/>
                  <a:gd name="connsiteX8" fmla="*/ 5098993 w 5098993"/>
                  <a:gd name="connsiteY8" fmla="*/ 0 h 784615"/>
                  <a:gd name="connsiteX9" fmla="*/ 5098993 w 5098993"/>
                  <a:gd name="connsiteY9" fmla="*/ 368769 h 784615"/>
                  <a:gd name="connsiteX10" fmla="*/ 5098993 w 5098993"/>
                  <a:gd name="connsiteY10" fmla="*/ 784615 h 784615"/>
                  <a:gd name="connsiteX11" fmla="*/ 4410629 w 5098993"/>
                  <a:gd name="connsiteY11" fmla="*/ 784615 h 784615"/>
                  <a:gd name="connsiteX12" fmla="*/ 3875235 w 5098993"/>
                  <a:gd name="connsiteY12" fmla="*/ 784615 h 784615"/>
                  <a:gd name="connsiteX13" fmla="*/ 3186871 w 5098993"/>
                  <a:gd name="connsiteY13" fmla="*/ 784615 h 784615"/>
                  <a:gd name="connsiteX14" fmla="*/ 2447517 w 5098993"/>
                  <a:gd name="connsiteY14" fmla="*/ 784615 h 784615"/>
                  <a:gd name="connsiteX15" fmla="*/ 1759153 w 5098993"/>
                  <a:gd name="connsiteY15" fmla="*/ 784615 h 784615"/>
                  <a:gd name="connsiteX16" fmla="*/ 1223758 w 5098993"/>
                  <a:gd name="connsiteY16" fmla="*/ 784615 h 784615"/>
                  <a:gd name="connsiteX17" fmla="*/ 586384 w 5098993"/>
                  <a:gd name="connsiteY17" fmla="*/ 784615 h 784615"/>
                  <a:gd name="connsiteX18" fmla="*/ 0 w 5098993"/>
                  <a:gd name="connsiteY18" fmla="*/ 784615 h 784615"/>
                  <a:gd name="connsiteX19" fmla="*/ 0 w 5098993"/>
                  <a:gd name="connsiteY19" fmla="*/ 408000 h 784615"/>
                  <a:gd name="connsiteX20" fmla="*/ 0 w 5098993"/>
                  <a:gd name="connsiteY20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098993" h="784615" fill="none" extrusionOk="0">
                    <a:moveTo>
                      <a:pt x="0" y="0"/>
                    </a:moveTo>
                    <a:cubicBezTo>
                      <a:pt x="311557" y="-29089"/>
                      <a:pt x="459011" y="35769"/>
                      <a:pt x="739354" y="0"/>
                    </a:cubicBezTo>
                    <a:cubicBezTo>
                      <a:pt x="1019697" y="-35769"/>
                      <a:pt x="1092154" y="8303"/>
                      <a:pt x="1325738" y="0"/>
                    </a:cubicBezTo>
                    <a:cubicBezTo>
                      <a:pt x="1559322" y="-8303"/>
                      <a:pt x="1643717" y="8994"/>
                      <a:pt x="1810143" y="0"/>
                    </a:cubicBezTo>
                    <a:cubicBezTo>
                      <a:pt x="1976570" y="-8994"/>
                      <a:pt x="2254651" y="685"/>
                      <a:pt x="2498507" y="0"/>
                    </a:cubicBezTo>
                    <a:cubicBezTo>
                      <a:pt x="2742363" y="-685"/>
                      <a:pt x="2945855" y="-27922"/>
                      <a:pt x="3084891" y="0"/>
                    </a:cubicBezTo>
                    <a:cubicBezTo>
                      <a:pt x="3223927" y="27922"/>
                      <a:pt x="3504143" y="-22357"/>
                      <a:pt x="3620285" y="0"/>
                    </a:cubicBezTo>
                    <a:cubicBezTo>
                      <a:pt x="3736427" y="22357"/>
                      <a:pt x="4073985" y="32558"/>
                      <a:pt x="4359639" y="0"/>
                    </a:cubicBezTo>
                    <a:cubicBezTo>
                      <a:pt x="4645293" y="-32558"/>
                      <a:pt x="4947444" y="-25568"/>
                      <a:pt x="5098993" y="0"/>
                    </a:cubicBezTo>
                    <a:cubicBezTo>
                      <a:pt x="5116570" y="147569"/>
                      <a:pt x="5089577" y="214369"/>
                      <a:pt x="5098993" y="368769"/>
                    </a:cubicBezTo>
                    <a:cubicBezTo>
                      <a:pt x="5108409" y="523169"/>
                      <a:pt x="5109864" y="662805"/>
                      <a:pt x="5098993" y="784615"/>
                    </a:cubicBezTo>
                    <a:cubicBezTo>
                      <a:pt x="4759979" y="775988"/>
                      <a:pt x="4655775" y="753354"/>
                      <a:pt x="4410629" y="784615"/>
                    </a:cubicBezTo>
                    <a:cubicBezTo>
                      <a:pt x="4165483" y="815876"/>
                      <a:pt x="4081294" y="800512"/>
                      <a:pt x="3875235" y="784615"/>
                    </a:cubicBezTo>
                    <a:cubicBezTo>
                      <a:pt x="3669176" y="768718"/>
                      <a:pt x="3445603" y="801135"/>
                      <a:pt x="3186871" y="784615"/>
                    </a:cubicBezTo>
                    <a:cubicBezTo>
                      <a:pt x="2928139" y="768095"/>
                      <a:pt x="2619960" y="799395"/>
                      <a:pt x="2447517" y="784615"/>
                    </a:cubicBezTo>
                    <a:cubicBezTo>
                      <a:pt x="2275074" y="769835"/>
                      <a:pt x="2061669" y="789327"/>
                      <a:pt x="1759153" y="784615"/>
                    </a:cubicBezTo>
                    <a:cubicBezTo>
                      <a:pt x="1456637" y="779903"/>
                      <a:pt x="1379496" y="778962"/>
                      <a:pt x="1223758" y="784615"/>
                    </a:cubicBezTo>
                    <a:cubicBezTo>
                      <a:pt x="1068020" y="790268"/>
                      <a:pt x="892318" y="804303"/>
                      <a:pt x="586384" y="784615"/>
                    </a:cubicBezTo>
                    <a:cubicBezTo>
                      <a:pt x="280450" y="764927"/>
                      <a:pt x="260440" y="794759"/>
                      <a:pt x="0" y="784615"/>
                    </a:cubicBezTo>
                    <a:cubicBezTo>
                      <a:pt x="11596" y="647976"/>
                      <a:pt x="-3677" y="577602"/>
                      <a:pt x="0" y="408000"/>
                    </a:cubicBezTo>
                    <a:cubicBezTo>
                      <a:pt x="3677" y="238398"/>
                      <a:pt x="6279" y="95211"/>
                      <a:pt x="0" y="0"/>
                    </a:cubicBezTo>
                    <a:close/>
                  </a:path>
                  <a:path w="5098993" h="784615" stroke="0" extrusionOk="0">
                    <a:moveTo>
                      <a:pt x="0" y="0"/>
                    </a:moveTo>
                    <a:cubicBezTo>
                      <a:pt x="172090" y="22477"/>
                      <a:pt x="350771" y="30183"/>
                      <a:pt x="688364" y="0"/>
                    </a:cubicBezTo>
                    <a:cubicBezTo>
                      <a:pt x="1025957" y="-30183"/>
                      <a:pt x="1120798" y="-838"/>
                      <a:pt x="1325738" y="0"/>
                    </a:cubicBezTo>
                    <a:cubicBezTo>
                      <a:pt x="1530678" y="838"/>
                      <a:pt x="1916561" y="6021"/>
                      <a:pt x="2065092" y="0"/>
                    </a:cubicBezTo>
                    <a:cubicBezTo>
                      <a:pt x="2213623" y="-6021"/>
                      <a:pt x="2552065" y="5045"/>
                      <a:pt x="2753456" y="0"/>
                    </a:cubicBezTo>
                    <a:cubicBezTo>
                      <a:pt x="2954847" y="-5045"/>
                      <a:pt x="3099696" y="14005"/>
                      <a:pt x="3441820" y="0"/>
                    </a:cubicBezTo>
                    <a:cubicBezTo>
                      <a:pt x="3783944" y="-14005"/>
                      <a:pt x="3763397" y="7345"/>
                      <a:pt x="3926225" y="0"/>
                    </a:cubicBezTo>
                    <a:cubicBezTo>
                      <a:pt x="4089053" y="-7345"/>
                      <a:pt x="4337963" y="15094"/>
                      <a:pt x="4461619" y="0"/>
                    </a:cubicBezTo>
                    <a:cubicBezTo>
                      <a:pt x="4585275" y="-15094"/>
                      <a:pt x="4938555" y="637"/>
                      <a:pt x="5098993" y="0"/>
                    </a:cubicBezTo>
                    <a:cubicBezTo>
                      <a:pt x="5104911" y="100681"/>
                      <a:pt x="5081656" y="217888"/>
                      <a:pt x="5098993" y="384461"/>
                    </a:cubicBezTo>
                    <a:cubicBezTo>
                      <a:pt x="5116330" y="551034"/>
                      <a:pt x="5107119" y="615991"/>
                      <a:pt x="5098993" y="784615"/>
                    </a:cubicBezTo>
                    <a:cubicBezTo>
                      <a:pt x="4955733" y="770832"/>
                      <a:pt x="4696903" y="793379"/>
                      <a:pt x="4563599" y="784615"/>
                    </a:cubicBezTo>
                    <a:cubicBezTo>
                      <a:pt x="4430295" y="775851"/>
                      <a:pt x="4104488" y="796269"/>
                      <a:pt x="3824245" y="784615"/>
                    </a:cubicBezTo>
                    <a:cubicBezTo>
                      <a:pt x="3544002" y="772961"/>
                      <a:pt x="3325500" y="809260"/>
                      <a:pt x="3135881" y="784615"/>
                    </a:cubicBezTo>
                    <a:cubicBezTo>
                      <a:pt x="2946262" y="759970"/>
                      <a:pt x="2771595" y="758971"/>
                      <a:pt x="2447517" y="784615"/>
                    </a:cubicBezTo>
                    <a:cubicBezTo>
                      <a:pt x="2123439" y="810259"/>
                      <a:pt x="2152102" y="787635"/>
                      <a:pt x="1912122" y="784615"/>
                    </a:cubicBezTo>
                    <a:cubicBezTo>
                      <a:pt x="1672142" y="781595"/>
                      <a:pt x="1559597" y="773933"/>
                      <a:pt x="1376728" y="784615"/>
                    </a:cubicBezTo>
                    <a:cubicBezTo>
                      <a:pt x="1193859" y="795297"/>
                      <a:pt x="1030835" y="779933"/>
                      <a:pt x="688364" y="784615"/>
                    </a:cubicBezTo>
                    <a:cubicBezTo>
                      <a:pt x="345893" y="789297"/>
                      <a:pt x="304164" y="765339"/>
                      <a:pt x="0" y="784615"/>
                    </a:cubicBezTo>
                    <a:cubicBezTo>
                      <a:pt x="-12717" y="635864"/>
                      <a:pt x="-2399" y="532354"/>
                      <a:pt x="0" y="400154"/>
                    </a:cubicBezTo>
                    <a:cubicBezTo>
                      <a:pt x="2399" y="267954"/>
                      <a:pt x="-10300" y="157599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800" b="1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=</a:t>
                </a:r>
                <a:r>
                  <a:rPr lang="ar-MA" sz="4800" b="1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8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US" sz="48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𝒃</m:t>
                        </m:r>
                        <m:r>
                          <a:rPr lang="en-US" sz="48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en-US" sz="48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𝒉</m:t>
                        </m:r>
                        <m:r>
                          <a:rPr lang="en-US" sz="48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)</m:t>
                        </m:r>
                      </m:num>
                      <m:den>
                        <m:r>
                          <a:rPr lang="en-US" sz="48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  <m:r>
                      <a:rPr lang="en-US" sz="4800" b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endParaRPr lang="en-US" sz="4800" b="1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11">
                <a:extLst>
                  <a:ext uri="{FF2B5EF4-FFF2-40B4-BE49-F238E27FC236}">
                    <a16:creationId xmlns:a16="http://schemas.microsoft.com/office/drawing/2014/main" id="{8ADF1A26-C30A-1D82-22E7-3CF41EA353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92" y="3938376"/>
                <a:ext cx="5099050" cy="1102360"/>
              </a:xfrm>
              <a:custGeom>
                <a:avLst/>
                <a:gdLst>
                  <a:gd name="connsiteX0" fmla="*/ 0 w 5098993"/>
                  <a:gd name="connsiteY0" fmla="*/ 0 h 784615"/>
                  <a:gd name="connsiteX1" fmla="*/ 739354 w 5098993"/>
                  <a:gd name="connsiteY1" fmla="*/ 0 h 784615"/>
                  <a:gd name="connsiteX2" fmla="*/ 1325738 w 5098993"/>
                  <a:gd name="connsiteY2" fmla="*/ 0 h 784615"/>
                  <a:gd name="connsiteX3" fmla="*/ 1810143 w 5098993"/>
                  <a:gd name="connsiteY3" fmla="*/ 0 h 784615"/>
                  <a:gd name="connsiteX4" fmla="*/ 2498507 w 5098993"/>
                  <a:gd name="connsiteY4" fmla="*/ 0 h 784615"/>
                  <a:gd name="connsiteX5" fmla="*/ 3084891 w 5098993"/>
                  <a:gd name="connsiteY5" fmla="*/ 0 h 784615"/>
                  <a:gd name="connsiteX6" fmla="*/ 3620285 w 5098993"/>
                  <a:gd name="connsiteY6" fmla="*/ 0 h 784615"/>
                  <a:gd name="connsiteX7" fmla="*/ 4359639 w 5098993"/>
                  <a:gd name="connsiteY7" fmla="*/ 0 h 784615"/>
                  <a:gd name="connsiteX8" fmla="*/ 5098993 w 5098993"/>
                  <a:gd name="connsiteY8" fmla="*/ 0 h 784615"/>
                  <a:gd name="connsiteX9" fmla="*/ 5098993 w 5098993"/>
                  <a:gd name="connsiteY9" fmla="*/ 368769 h 784615"/>
                  <a:gd name="connsiteX10" fmla="*/ 5098993 w 5098993"/>
                  <a:gd name="connsiteY10" fmla="*/ 784615 h 784615"/>
                  <a:gd name="connsiteX11" fmla="*/ 4410629 w 5098993"/>
                  <a:gd name="connsiteY11" fmla="*/ 784615 h 784615"/>
                  <a:gd name="connsiteX12" fmla="*/ 3875235 w 5098993"/>
                  <a:gd name="connsiteY12" fmla="*/ 784615 h 784615"/>
                  <a:gd name="connsiteX13" fmla="*/ 3186871 w 5098993"/>
                  <a:gd name="connsiteY13" fmla="*/ 784615 h 784615"/>
                  <a:gd name="connsiteX14" fmla="*/ 2447517 w 5098993"/>
                  <a:gd name="connsiteY14" fmla="*/ 784615 h 784615"/>
                  <a:gd name="connsiteX15" fmla="*/ 1759153 w 5098993"/>
                  <a:gd name="connsiteY15" fmla="*/ 784615 h 784615"/>
                  <a:gd name="connsiteX16" fmla="*/ 1223758 w 5098993"/>
                  <a:gd name="connsiteY16" fmla="*/ 784615 h 784615"/>
                  <a:gd name="connsiteX17" fmla="*/ 586384 w 5098993"/>
                  <a:gd name="connsiteY17" fmla="*/ 784615 h 784615"/>
                  <a:gd name="connsiteX18" fmla="*/ 0 w 5098993"/>
                  <a:gd name="connsiteY18" fmla="*/ 784615 h 784615"/>
                  <a:gd name="connsiteX19" fmla="*/ 0 w 5098993"/>
                  <a:gd name="connsiteY19" fmla="*/ 408000 h 784615"/>
                  <a:gd name="connsiteX20" fmla="*/ 0 w 5098993"/>
                  <a:gd name="connsiteY20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098993" h="784615" fill="none" extrusionOk="0">
                    <a:moveTo>
                      <a:pt x="0" y="0"/>
                    </a:moveTo>
                    <a:cubicBezTo>
                      <a:pt x="311557" y="-29089"/>
                      <a:pt x="459011" y="35769"/>
                      <a:pt x="739354" y="0"/>
                    </a:cubicBezTo>
                    <a:cubicBezTo>
                      <a:pt x="1019697" y="-35769"/>
                      <a:pt x="1092154" y="8303"/>
                      <a:pt x="1325738" y="0"/>
                    </a:cubicBezTo>
                    <a:cubicBezTo>
                      <a:pt x="1559322" y="-8303"/>
                      <a:pt x="1643717" y="8994"/>
                      <a:pt x="1810143" y="0"/>
                    </a:cubicBezTo>
                    <a:cubicBezTo>
                      <a:pt x="1976570" y="-8994"/>
                      <a:pt x="2254651" y="685"/>
                      <a:pt x="2498507" y="0"/>
                    </a:cubicBezTo>
                    <a:cubicBezTo>
                      <a:pt x="2742363" y="-685"/>
                      <a:pt x="2945855" y="-27922"/>
                      <a:pt x="3084891" y="0"/>
                    </a:cubicBezTo>
                    <a:cubicBezTo>
                      <a:pt x="3223927" y="27922"/>
                      <a:pt x="3504143" y="-22357"/>
                      <a:pt x="3620285" y="0"/>
                    </a:cubicBezTo>
                    <a:cubicBezTo>
                      <a:pt x="3736427" y="22357"/>
                      <a:pt x="4073985" y="32558"/>
                      <a:pt x="4359639" y="0"/>
                    </a:cubicBezTo>
                    <a:cubicBezTo>
                      <a:pt x="4645293" y="-32558"/>
                      <a:pt x="4947444" y="-25568"/>
                      <a:pt x="5098993" y="0"/>
                    </a:cubicBezTo>
                    <a:cubicBezTo>
                      <a:pt x="5116570" y="147569"/>
                      <a:pt x="5089577" y="214369"/>
                      <a:pt x="5098993" y="368769"/>
                    </a:cubicBezTo>
                    <a:cubicBezTo>
                      <a:pt x="5108409" y="523169"/>
                      <a:pt x="5109864" y="662805"/>
                      <a:pt x="5098993" y="784615"/>
                    </a:cubicBezTo>
                    <a:cubicBezTo>
                      <a:pt x="4759979" y="775988"/>
                      <a:pt x="4655775" y="753354"/>
                      <a:pt x="4410629" y="784615"/>
                    </a:cubicBezTo>
                    <a:cubicBezTo>
                      <a:pt x="4165483" y="815876"/>
                      <a:pt x="4081294" y="800512"/>
                      <a:pt x="3875235" y="784615"/>
                    </a:cubicBezTo>
                    <a:cubicBezTo>
                      <a:pt x="3669176" y="768718"/>
                      <a:pt x="3445603" y="801135"/>
                      <a:pt x="3186871" y="784615"/>
                    </a:cubicBezTo>
                    <a:cubicBezTo>
                      <a:pt x="2928139" y="768095"/>
                      <a:pt x="2619960" y="799395"/>
                      <a:pt x="2447517" y="784615"/>
                    </a:cubicBezTo>
                    <a:cubicBezTo>
                      <a:pt x="2275074" y="769835"/>
                      <a:pt x="2061669" y="789327"/>
                      <a:pt x="1759153" y="784615"/>
                    </a:cubicBezTo>
                    <a:cubicBezTo>
                      <a:pt x="1456637" y="779903"/>
                      <a:pt x="1379496" y="778962"/>
                      <a:pt x="1223758" y="784615"/>
                    </a:cubicBezTo>
                    <a:cubicBezTo>
                      <a:pt x="1068020" y="790268"/>
                      <a:pt x="892318" y="804303"/>
                      <a:pt x="586384" y="784615"/>
                    </a:cubicBezTo>
                    <a:cubicBezTo>
                      <a:pt x="280450" y="764927"/>
                      <a:pt x="260440" y="794759"/>
                      <a:pt x="0" y="784615"/>
                    </a:cubicBezTo>
                    <a:cubicBezTo>
                      <a:pt x="11596" y="647976"/>
                      <a:pt x="-3677" y="577602"/>
                      <a:pt x="0" y="408000"/>
                    </a:cubicBezTo>
                    <a:cubicBezTo>
                      <a:pt x="3677" y="238398"/>
                      <a:pt x="6279" y="95211"/>
                      <a:pt x="0" y="0"/>
                    </a:cubicBezTo>
                    <a:close/>
                  </a:path>
                  <a:path w="5098993" h="784615" stroke="0" extrusionOk="0">
                    <a:moveTo>
                      <a:pt x="0" y="0"/>
                    </a:moveTo>
                    <a:cubicBezTo>
                      <a:pt x="172090" y="22477"/>
                      <a:pt x="350771" y="30183"/>
                      <a:pt x="688364" y="0"/>
                    </a:cubicBezTo>
                    <a:cubicBezTo>
                      <a:pt x="1025957" y="-30183"/>
                      <a:pt x="1120798" y="-838"/>
                      <a:pt x="1325738" y="0"/>
                    </a:cubicBezTo>
                    <a:cubicBezTo>
                      <a:pt x="1530678" y="838"/>
                      <a:pt x="1916561" y="6021"/>
                      <a:pt x="2065092" y="0"/>
                    </a:cubicBezTo>
                    <a:cubicBezTo>
                      <a:pt x="2213623" y="-6021"/>
                      <a:pt x="2552065" y="5045"/>
                      <a:pt x="2753456" y="0"/>
                    </a:cubicBezTo>
                    <a:cubicBezTo>
                      <a:pt x="2954847" y="-5045"/>
                      <a:pt x="3099696" y="14005"/>
                      <a:pt x="3441820" y="0"/>
                    </a:cubicBezTo>
                    <a:cubicBezTo>
                      <a:pt x="3783944" y="-14005"/>
                      <a:pt x="3763397" y="7345"/>
                      <a:pt x="3926225" y="0"/>
                    </a:cubicBezTo>
                    <a:cubicBezTo>
                      <a:pt x="4089053" y="-7345"/>
                      <a:pt x="4337963" y="15094"/>
                      <a:pt x="4461619" y="0"/>
                    </a:cubicBezTo>
                    <a:cubicBezTo>
                      <a:pt x="4585275" y="-15094"/>
                      <a:pt x="4938555" y="637"/>
                      <a:pt x="5098993" y="0"/>
                    </a:cubicBezTo>
                    <a:cubicBezTo>
                      <a:pt x="5104911" y="100681"/>
                      <a:pt x="5081656" y="217888"/>
                      <a:pt x="5098993" y="384461"/>
                    </a:cubicBezTo>
                    <a:cubicBezTo>
                      <a:pt x="5116330" y="551034"/>
                      <a:pt x="5107119" y="615991"/>
                      <a:pt x="5098993" y="784615"/>
                    </a:cubicBezTo>
                    <a:cubicBezTo>
                      <a:pt x="4955733" y="770832"/>
                      <a:pt x="4696903" y="793379"/>
                      <a:pt x="4563599" y="784615"/>
                    </a:cubicBezTo>
                    <a:cubicBezTo>
                      <a:pt x="4430295" y="775851"/>
                      <a:pt x="4104488" y="796269"/>
                      <a:pt x="3824245" y="784615"/>
                    </a:cubicBezTo>
                    <a:cubicBezTo>
                      <a:pt x="3544002" y="772961"/>
                      <a:pt x="3325500" y="809260"/>
                      <a:pt x="3135881" y="784615"/>
                    </a:cubicBezTo>
                    <a:cubicBezTo>
                      <a:pt x="2946262" y="759970"/>
                      <a:pt x="2771595" y="758971"/>
                      <a:pt x="2447517" y="784615"/>
                    </a:cubicBezTo>
                    <a:cubicBezTo>
                      <a:pt x="2123439" y="810259"/>
                      <a:pt x="2152102" y="787635"/>
                      <a:pt x="1912122" y="784615"/>
                    </a:cubicBezTo>
                    <a:cubicBezTo>
                      <a:pt x="1672142" y="781595"/>
                      <a:pt x="1559597" y="773933"/>
                      <a:pt x="1376728" y="784615"/>
                    </a:cubicBezTo>
                    <a:cubicBezTo>
                      <a:pt x="1193859" y="795297"/>
                      <a:pt x="1030835" y="779933"/>
                      <a:pt x="688364" y="784615"/>
                    </a:cubicBezTo>
                    <a:cubicBezTo>
                      <a:pt x="345893" y="789297"/>
                      <a:pt x="304164" y="765339"/>
                      <a:pt x="0" y="784615"/>
                    </a:cubicBezTo>
                    <a:cubicBezTo>
                      <a:pt x="-12717" y="635864"/>
                      <a:pt x="-2399" y="532354"/>
                      <a:pt x="0" y="400154"/>
                    </a:cubicBezTo>
                    <a:cubicBezTo>
                      <a:pt x="2399" y="267954"/>
                      <a:pt x="-10300" y="157599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5226" b="-13846"/>
                </a:stretch>
              </a:blipFill>
              <a:ln w="19050">
                <a:solidFill>
                  <a:srgbClr val="FFFFFF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479F449D-D288-7734-8812-10497253EA1B}"/>
                  </a:ext>
                </a:extLst>
              </p:cNvPr>
              <p:cNvSpPr/>
              <p:nvPr/>
            </p:nvSpPr>
            <p:spPr>
              <a:xfrm>
                <a:off x="1145192" y="5273111"/>
                <a:ext cx="5190142" cy="976630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=</a:t>
                </a:r>
                <a:r>
                  <a:rPr lang="ar-MA" sz="4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ar-SA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𝟖</m:t>
                        </m:r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ar-SA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ar-SA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𝟒</m:t>
                        </m:r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)</m:t>
                        </m:r>
                      </m:num>
                      <m:den>
                        <m:r>
                          <a:rPr lang="fr-FR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  <m:r>
                      <a:rPr lang="en-US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4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lang="fr-FR" sz="4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16 c</a:t>
                </a:r>
                <a:r>
                  <a:rPr lang="en-US" sz="4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m²</a:t>
                </a:r>
              </a:p>
            </p:txBody>
          </p:sp>
        </mc:Choice>
        <mc:Fallback xmlns="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479F449D-D288-7734-8812-10497253EA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92" y="5273111"/>
                <a:ext cx="5190142" cy="976630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5018" t="-585" b="-22807"/>
                </a:stretch>
              </a:blipFill>
              <a:ln w="19050">
                <a:solidFill>
                  <a:srgbClr val="FFFFFF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A67E23-2068-C4D3-38F8-0CC6C0B45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859" y="1740309"/>
            <a:ext cx="5956308" cy="402370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711833" y="3156155"/>
            <a:ext cx="2407883" cy="15731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7D190B-3326-068D-6040-4AE5358A9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698" y="2310581"/>
            <a:ext cx="6349532" cy="360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BB6F2C-55B9-6B8D-2B04-A6586E3B9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28" y="1999013"/>
            <a:ext cx="7474344" cy="415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987DFA-6460-C00A-C359-EF7AB497C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2" y="1953769"/>
            <a:ext cx="7968163" cy="452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 descr="Une image contenant texte, diagramme, ligne&#10;&#10;Le contenu généré par l’IA peut être incorrect.">
            <a:extLst>
              <a:ext uri="{FF2B5EF4-FFF2-40B4-BE49-F238E27FC236}">
                <a16:creationId xmlns:a16="http://schemas.microsoft.com/office/drawing/2014/main" id="{06346FD9-C375-D27C-62C6-6269D2FAA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2710" y="1784884"/>
            <a:ext cx="3174649" cy="438977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303518" y="4935793"/>
            <a:ext cx="2753032" cy="9371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25C7FC-2AD4-3E3B-61A4-44DD9CC20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46" y="2369643"/>
            <a:ext cx="8065707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1D01AD49-F3D9-F1D5-4F5B-A8DBC9450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52740"/>
              </p:ext>
            </p:extLst>
          </p:nvPr>
        </p:nvGraphicFramePr>
        <p:xfrm>
          <a:off x="504658" y="2199613"/>
          <a:ext cx="7970750" cy="3703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5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5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736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36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Aire</a:t>
                      </a:r>
                      <a:endParaRPr lang="en-US" sz="2400" b="1" kern="120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مساحة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736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Périmètre</a:t>
                      </a:r>
                      <a:endParaRPr lang="en-US" sz="2400" b="1" kern="120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محيط</a:t>
                      </a:r>
                      <a:endParaRPr lang="en-US" sz="2800" b="1" kern="120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736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Triangle</a:t>
                      </a:r>
                      <a:endParaRPr lang="en-US" sz="2400" b="1" kern="120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مثلث</a:t>
                      </a:r>
                      <a:endParaRPr lang="en-US" sz="2800" b="1" kern="120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050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Cercle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دائرة</a:t>
                      </a:r>
                      <a:endParaRPr lang="en-US" sz="2800" b="1" kern="120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6736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Disque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قرص</a:t>
                      </a:r>
                      <a:endParaRPr lang="en-US" sz="2800" b="1" kern="120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736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Rectangle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مستطيل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3AF14885-BEF2-7E6D-BE97-7F5B48460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181" y="2070020"/>
            <a:ext cx="2896650" cy="4021173"/>
          </a:xfrm>
          <a:prstGeom prst="rect">
            <a:avLst/>
          </a:prstGeom>
        </p:spPr>
      </p:pic>
      <p:pic>
        <p:nvPicPr>
          <p:cNvPr id="4" name="Image 3" descr="Une image contenant texte, diagramme, ligne&#10;&#10;Le contenu généré par l’IA peut être incorrect.">
            <a:extLst>
              <a:ext uri="{FF2B5EF4-FFF2-40B4-BE49-F238E27FC236}">
                <a16:creationId xmlns:a16="http://schemas.microsoft.com/office/drawing/2014/main" id="{9B168A69-AE5D-00A6-F083-2F283A502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6349" y="2070020"/>
            <a:ext cx="2908081" cy="402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24338</TotalTime>
  <Words>933</Words>
  <Application>Microsoft Office PowerPoint</Application>
  <PresentationFormat>Affichage à l'écran (4:3)</PresentationFormat>
  <Paragraphs>288</Paragraphs>
  <Slides>69</Slides>
  <Notes>28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69</vt:i4>
      </vt:variant>
    </vt:vector>
  </HeadingPairs>
  <TitlesOfParts>
    <vt:vector size="81" baseType="lpstr">
      <vt:lpstr>Calibri</vt:lpstr>
      <vt:lpstr>Dosis</vt:lpstr>
      <vt:lpstr>DengXian</vt:lpstr>
      <vt:lpstr>Cambria Math</vt:lpstr>
      <vt:lpstr>French Script MT</vt:lpstr>
      <vt:lpstr>Aptos</vt:lpstr>
      <vt:lpstr>Microsoft Uighur</vt:lpstr>
      <vt:lpstr>Effra CC Arbc</vt:lpstr>
      <vt:lpstr>Arial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170</cp:revision>
  <cp:lastPrinted>2025-08-13T10:11:39Z</cp:lastPrinted>
  <dcterms:created xsi:type="dcterms:W3CDTF">2025-08-01T12:31:49Z</dcterms:created>
  <dcterms:modified xsi:type="dcterms:W3CDTF">2026-02-07T10:25:27Z</dcterms:modified>
</cp:coreProperties>
</file>