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60"/>
  </p:notesMasterIdLst>
  <p:handoutMasterIdLst>
    <p:handoutMasterId r:id="rId61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036" r:id="rId20"/>
    <p:sldId id="1037" r:id="rId21"/>
    <p:sldId id="2134806683" r:id="rId22"/>
    <p:sldId id="2134806684" r:id="rId23"/>
    <p:sldId id="2134806644" r:id="rId24"/>
    <p:sldId id="2134806701" r:id="rId25"/>
    <p:sldId id="2134806643" r:id="rId26"/>
    <p:sldId id="2134806597" r:id="rId27"/>
    <p:sldId id="2134806685" r:id="rId28"/>
    <p:sldId id="2134806717" r:id="rId29"/>
    <p:sldId id="2134806687" r:id="rId30"/>
    <p:sldId id="2134806688" r:id="rId31"/>
    <p:sldId id="2134806600" r:id="rId32"/>
    <p:sldId id="2134806718" r:id="rId33"/>
    <p:sldId id="2134806689" r:id="rId34"/>
    <p:sldId id="2134806667" r:id="rId35"/>
    <p:sldId id="2134806658" r:id="rId36"/>
    <p:sldId id="2134806659" r:id="rId37"/>
    <p:sldId id="2134806719" r:id="rId38"/>
    <p:sldId id="2134806690" r:id="rId39"/>
    <p:sldId id="2134806661" r:id="rId40"/>
    <p:sldId id="2134806673" r:id="rId41"/>
    <p:sldId id="2134806720" r:id="rId42"/>
    <p:sldId id="2134806694" r:id="rId43"/>
    <p:sldId id="2134806677" r:id="rId44"/>
    <p:sldId id="2134806710" r:id="rId45"/>
    <p:sldId id="2134806711" r:id="rId46"/>
    <p:sldId id="2134806723" r:id="rId47"/>
    <p:sldId id="2134806712" r:id="rId48"/>
    <p:sldId id="2134806714" r:id="rId49"/>
    <p:sldId id="2134806713" r:id="rId50"/>
    <p:sldId id="2134806727" r:id="rId51"/>
    <p:sldId id="2134806728" r:id="rId52"/>
    <p:sldId id="2134806729" r:id="rId53"/>
    <p:sldId id="2134806730" r:id="rId54"/>
    <p:sldId id="2134806731" r:id="rId55"/>
    <p:sldId id="2134806732" r:id="rId56"/>
    <p:sldId id="795" r:id="rId57"/>
    <p:sldId id="794" r:id="rId58"/>
    <p:sldId id="793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2.fntdata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7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60119EE-08B8-B6A4-1DDF-E9A727D40EC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175AB3-4AF7-C0B8-D1CE-7125211D27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84BC7EAD-FA29-CE92-62C1-9744FA4D0F2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AD60489B-C87C-BB07-2FA7-A28C452E2DD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6CCE7F5-F362-F279-BE6B-814A821CF0E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6ED950E-D56B-D2D2-870D-398FAD53D3E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6A9EA6A9-F9C9-0C0D-F8FD-8B05016ACF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602C493D-66B4-0CDB-6569-77521849143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D398DD7-232F-2E3A-F10E-6F7DED9FA48C}"/>
              </a:ext>
            </a:extLst>
          </p:cNvPr>
          <p:cNvGrpSpPr/>
          <p:nvPr/>
        </p:nvGrpSpPr>
        <p:grpSpPr>
          <a:xfrm>
            <a:off x="370132" y="238616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391C927-A4EC-8964-67CC-80BEB3F3E2B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5447C0D9-8DFC-0118-205D-2C32F69ABB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627EA1DE-2A91-993B-265C-6C5747D3B05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5C043A4-7CF7-29ED-05AD-E3FEAA3EE9A3}"/>
              </a:ext>
            </a:extLst>
          </p:cNvPr>
          <p:cNvGrpSpPr/>
          <p:nvPr/>
        </p:nvGrpSpPr>
        <p:grpSpPr>
          <a:xfrm>
            <a:off x="4663320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4C126A7-7E2E-CA25-1C33-1023685CD5C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81C0069A-575B-A42A-55F0-6CCEA3E9285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F79BF2B1-8A43-1BF1-94F5-452EFF8FEC8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22889" y="2634366"/>
            <a:ext cx="4421111" cy="3086285"/>
            <a:chOff x="2122889" y="2634366"/>
            <a:chExt cx="4421111" cy="308628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36483"/>
              <a:ext cx="2142491" cy="29689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2889" y="2634366"/>
              <a:ext cx="2221339" cy="308628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المتوسط الحسابي وأحسبه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المتوسط الحسابي لمجموعة من الأعداد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المتوسط الحسابي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الكسور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4D5B86F-D954-223A-392D-AEC12233B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72" y="1770602"/>
            <a:ext cx="7339528" cy="48165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C70B4D4-7C3F-734F-AD57-6F0D0CD76F3C}"/>
              </a:ext>
            </a:extLst>
          </p:cNvPr>
          <p:cNvSpPr/>
          <p:nvPr/>
        </p:nvSpPr>
        <p:spPr>
          <a:xfrm>
            <a:off x="954132" y="4108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CAFEC0-B28D-AE79-9107-D53E65523636}"/>
              </a:ext>
            </a:extLst>
          </p:cNvPr>
          <p:cNvSpPr/>
          <p:nvPr/>
        </p:nvSpPr>
        <p:spPr>
          <a:xfrm>
            <a:off x="1411773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89036DD8-9234-B81E-B784-D30813935CD9}"/>
              </a:ext>
            </a:extLst>
          </p:cNvPr>
          <p:cNvSpPr/>
          <p:nvPr/>
        </p:nvSpPr>
        <p:spPr>
          <a:xfrm>
            <a:off x="3256765" y="4081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1B7312-DE3C-A005-BB4E-0047666D030A}"/>
              </a:ext>
            </a:extLst>
          </p:cNvPr>
          <p:cNvSpPr txBox="1"/>
          <p:nvPr/>
        </p:nvSpPr>
        <p:spPr>
          <a:xfrm>
            <a:off x="3471975" y="4204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56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EA7B744-9CA9-2FB4-931C-2F0D9429E2CD}"/>
              </a:ext>
            </a:extLst>
          </p:cNvPr>
          <p:cNvSpPr txBox="1"/>
          <p:nvPr/>
        </p:nvSpPr>
        <p:spPr>
          <a:xfrm>
            <a:off x="4614009" y="3931741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56 ÷ 8 =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068ADEF-386D-F38F-7DF6-7B2BF5861762}"/>
              </a:ext>
            </a:extLst>
          </p:cNvPr>
          <p:cNvSpPr txBox="1"/>
          <p:nvPr/>
        </p:nvSpPr>
        <p:spPr>
          <a:xfrm>
            <a:off x="4549130" y="4604521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اللؤلؤات الحمراء هو 21 لؤلؤة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4887D54-31E9-A67F-ECE9-E93EE44CCC7D}"/>
              </a:ext>
            </a:extLst>
          </p:cNvPr>
          <p:cNvSpPr txBox="1"/>
          <p:nvPr/>
        </p:nvSpPr>
        <p:spPr>
          <a:xfrm>
            <a:off x="5115218" y="532095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7 =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A9D3C85-DEA5-FB1E-AA6F-9B24435A5C09}"/>
              </a:ext>
            </a:extLst>
          </p:cNvPr>
          <p:cNvSpPr txBox="1"/>
          <p:nvPr/>
        </p:nvSpPr>
        <p:spPr>
          <a:xfrm>
            <a:off x="139700" y="4425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الحمراء</a:t>
            </a:r>
            <a:endParaRPr lang="fr-MA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5419FE8-3B2C-97A5-4402-15AF057D955C}"/>
              </a:ext>
            </a:extLst>
          </p:cNvPr>
          <p:cNvSpPr txBox="1"/>
          <p:nvPr/>
        </p:nvSpPr>
        <p:spPr>
          <a:xfrm>
            <a:off x="242977" y="4078912"/>
            <a:ext cx="71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الزرقاء</a:t>
            </a:r>
            <a:endParaRPr lang="fr-MA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3271B1-1A46-0242-3F00-7A3D550C1A43}"/>
              </a:ext>
            </a:extLst>
          </p:cNvPr>
          <p:cNvSpPr/>
          <p:nvPr/>
        </p:nvSpPr>
        <p:spPr>
          <a:xfrm>
            <a:off x="1856395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8C552D-D4AA-B4C4-183B-D652521668E4}"/>
              </a:ext>
            </a:extLst>
          </p:cNvPr>
          <p:cNvSpPr/>
          <p:nvPr/>
        </p:nvSpPr>
        <p:spPr>
          <a:xfrm>
            <a:off x="2324395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0B140B-C784-5F3C-EC19-D16249BB9AF2}"/>
              </a:ext>
            </a:extLst>
          </p:cNvPr>
          <p:cNvSpPr/>
          <p:nvPr/>
        </p:nvSpPr>
        <p:spPr>
          <a:xfrm>
            <a:off x="1409282" y="4448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EDBCE1-8D60-03FD-9A09-850B95D0BB48}"/>
              </a:ext>
            </a:extLst>
          </p:cNvPr>
          <p:cNvSpPr/>
          <p:nvPr/>
        </p:nvSpPr>
        <p:spPr>
          <a:xfrm>
            <a:off x="1875080" y="4448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FC65C3-0D9B-E66C-F6A0-FA7D91A660F8}"/>
              </a:ext>
            </a:extLst>
          </p:cNvPr>
          <p:cNvSpPr txBox="1"/>
          <p:nvPr/>
        </p:nvSpPr>
        <p:spPr>
          <a:xfrm>
            <a:off x="4970736" y="426120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7 = 21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F65344-011A-D592-4A71-44A9F3B908F9}"/>
              </a:ext>
            </a:extLst>
          </p:cNvPr>
          <p:cNvSpPr/>
          <p:nvPr/>
        </p:nvSpPr>
        <p:spPr>
          <a:xfrm>
            <a:off x="2791965" y="4107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D0ED5E-925D-F2B6-B6FE-83D7384A7253}"/>
              </a:ext>
            </a:extLst>
          </p:cNvPr>
          <p:cNvSpPr/>
          <p:nvPr/>
        </p:nvSpPr>
        <p:spPr>
          <a:xfrm>
            <a:off x="943773" y="4444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071DE76-FAD4-363F-9E81-46625E45E91F}"/>
              </a:ext>
            </a:extLst>
          </p:cNvPr>
          <p:cNvSpPr txBox="1"/>
          <p:nvPr/>
        </p:nvSpPr>
        <p:spPr>
          <a:xfrm>
            <a:off x="4404647" y="5721069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اللؤلؤات الزرقاء هو 35 لؤلؤة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15.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31916"/>
            <a:ext cx="306682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14340" y="5505269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307771" y="907325"/>
            <a:ext cx="5071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Calibri" panose="020F0502020204030204" pitchFamily="34" charset="0"/>
              </a:rPr>
              <a:t>,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‫إنتباه Png ، المتجهات ، PSD ، قصاصة فنية , تحميل مجاني | Pngtree‬‎">
            <a:extLst>
              <a:ext uri="{FF2B5EF4-FFF2-40B4-BE49-F238E27FC236}">
                <a16:creationId xmlns:a16="http://schemas.microsoft.com/office/drawing/2014/main" id="{4711BD54-0FB4-60BF-5F3A-AC811286B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45391"/>
            <a:ext cx="1327992" cy="12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7399CD-9299-B666-5429-A77E8B27F21F}"/>
              </a:ext>
            </a:extLst>
          </p:cNvPr>
          <p:cNvSpPr txBox="1"/>
          <p:nvPr/>
        </p:nvSpPr>
        <p:spPr>
          <a:xfrm>
            <a:off x="1842913" y="2085662"/>
            <a:ext cx="2451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  <a:latin typeface="Aptos" panose="02110004020202020204"/>
                <a:cs typeface="Calibri" panose="020F0502020204030204" pitchFamily="34" charset="0"/>
              </a:rPr>
              <a:t>يرجى تصحيح الخانة الأخيرة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</a:t>
            </a:r>
            <a:endParaRPr lang="fr-MA" dirty="0">
              <a:solidFill>
                <a:srgbClr val="FF000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E8B4CF9-DDF5-E126-D501-3949D68652E7}"/>
              </a:ext>
            </a:extLst>
          </p:cNvPr>
          <p:cNvGrpSpPr/>
          <p:nvPr/>
        </p:nvGrpSpPr>
        <p:grpSpPr>
          <a:xfrm>
            <a:off x="361060" y="3195935"/>
            <a:ext cx="8071678" cy="1018217"/>
            <a:chOff x="361060" y="3195935"/>
            <a:chExt cx="8071678" cy="101821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B5A120B-8A6E-0FA7-AEAE-53BC77A2E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1060" y="3195935"/>
              <a:ext cx="8071678" cy="1018217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850976C-F803-766C-8987-2A077B9635DE}"/>
                </a:ext>
              </a:extLst>
            </p:cNvPr>
            <p:cNvSpPr txBox="1"/>
            <p:nvPr/>
          </p:nvSpPr>
          <p:spPr>
            <a:xfrm>
              <a:off x="4476173" y="3772250"/>
              <a:ext cx="378915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fr-MA" b="1" dirty="0">
                  <a:solidFill>
                    <a:srgbClr val="FF0000"/>
                  </a:solidFill>
                  <a:latin typeface="Aptos" panose="02110004020202020204"/>
                  <a:cs typeface="Calibri" panose="020F0502020204030204" pitchFamily="34" charset="0"/>
                </a:rPr>
                <a:t>5 </a:t>
              </a:r>
              <a:r>
                <a:rPr lang="fr-MA" b="1" dirty="0">
                  <a:solidFill>
                    <a:srgbClr val="002060"/>
                  </a:solidFill>
                  <a:latin typeface="Aptos" panose="02110004020202020204"/>
                  <a:cs typeface="Calibri" panose="020F0502020204030204" pitchFamily="34" charset="0"/>
                </a:rPr>
                <a:t>949</a:t>
              </a:r>
              <a:r>
                <a:rPr lang="fr-MA" b="1" dirty="0">
                  <a:solidFill>
                    <a:srgbClr val="FF0000"/>
                  </a:solidFill>
                  <a:latin typeface="Aptos" panose="02110004020202020204"/>
                  <a:cs typeface="Calibri" panose="020F0502020204030204" pitchFamily="34" charset="0"/>
                </a:rPr>
                <a:t> </a:t>
              </a:r>
              <a:r>
                <a:rPr lang="fr-MA" b="1" dirty="0">
                  <a:solidFill>
                    <a:srgbClr val="002060"/>
                  </a:solidFill>
                  <a:latin typeface="Aptos" panose="02110004020202020204"/>
                  <a:cs typeface="Calibri" panose="020F0502020204030204" pitchFamily="34" charset="0"/>
                </a:rPr>
                <a:t>÷ 9 =</a:t>
              </a:r>
              <a:endParaRPr lang="fr-MA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884" y="3150841"/>
            <a:ext cx="6959703" cy="87794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2328249" y="3260646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2 009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2328249" y="3599200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204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5739721" y="3251259"/>
            <a:ext cx="1124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1 209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B78C15-EADA-4C28-85DC-589732CF4D0F}"/>
              </a:ext>
            </a:extLst>
          </p:cNvPr>
          <p:cNvSpPr txBox="1"/>
          <p:nvPr/>
        </p:nvSpPr>
        <p:spPr>
          <a:xfrm>
            <a:off x="4463395" y="3624633"/>
            <a:ext cx="332509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MA" sz="2400" b="1" dirty="0">
                <a:solidFill>
                  <a:srgbClr val="FF0000"/>
                </a:solidFill>
                <a:latin typeface="Aptos" panose="02110004020202020204"/>
                <a:cs typeface="Calibri" panose="020F0502020204030204" pitchFamily="34" charset="0"/>
              </a:rPr>
              <a:t>5 </a:t>
            </a:r>
            <a:r>
              <a:rPr lang="fr-MA" sz="2400" b="1" dirty="0">
                <a:solidFill>
                  <a:srgbClr val="002060"/>
                </a:solidFill>
                <a:latin typeface="Aptos" panose="02110004020202020204"/>
                <a:cs typeface="Calibri" panose="020F0502020204030204" pitchFamily="34" charset="0"/>
              </a:rPr>
              <a:t>949 ÷ 9 =  </a:t>
            </a:r>
            <a:r>
              <a:rPr lang="fr-MA" sz="2400" b="1" dirty="0">
                <a:solidFill>
                  <a:srgbClr val="FF0000"/>
                </a:solidFill>
                <a:latin typeface="Aptos" panose="02110004020202020204"/>
                <a:cs typeface="Calibri" panose="020F0502020204030204" pitchFamily="34" charset="0"/>
              </a:rPr>
              <a:t>661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المتوسط الحسابي وأحسبه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معدل نقط السطر الأول من النشاط 1 صفحة 38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D4732-70EB-3E18-B7F1-849136B31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AA5B5F-4C64-2524-93CF-873D9200AC52}"/>
              </a:ext>
            </a:extLst>
          </p:cNvPr>
          <p:cNvSpPr/>
          <p:nvPr/>
        </p:nvSpPr>
        <p:spPr>
          <a:xfrm>
            <a:off x="1001486" y="358502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61AB46-5A44-1FCB-9E66-753782820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8E3640-88BB-3448-1F44-CE8C6559058E}"/>
              </a:ext>
            </a:extLst>
          </p:cNvPr>
          <p:cNvSpPr/>
          <p:nvPr/>
        </p:nvSpPr>
        <p:spPr>
          <a:xfrm>
            <a:off x="1001486" y="358502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60C567-3338-B7FA-54B4-C9E9F22EFE23}"/>
              </a:ext>
            </a:extLst>
          </p:cNvPr>
          <p:cNvSpPr txBox="1"/>
          <p:nvPr/>
        </p:nvSpPr>
        <p:spPr>
          <a:xfrm>
            <a:off x="2010724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9955D3-B7E7-2391-B088-7CE363105D39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5 – P3 – SEM3 – S1- V1">
            <a:hlinkClick r:id="" action="ppaction://media"/>
            <a:extLst>
              <a:ext uri="{FF2B5EF4-FFF2-40B4-BE49-F238E27FC236}">
                <a16:creationId xmlns:a16="http://schemas.microsoft.com/office/drawing/2014/main" id="{76AF67CE-6133-4959-DBF9-780469A2CF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3873" y="1870975"/>
            <a:ext cx="7756788" cy="436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91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المعدل للسطر الثاني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415E61-F8AD-DB1F-6F4E-BB9D70E01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3FCD8A4-060A-2E29-8249-3B32B66CC293}"/>
              </a:ext>
            </a:extLst>
          </p:cNvPr>
          <p:cNvSpPr/>
          <p:nvPr/>
        </p:nvSpPr>
        <p:spPr>
          <a:xfrm>
            <a:off x="1047854" y="398513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D4D04B-0062-5405-1436-C99460D3B8A9}"/>
              </a:ext>
            </a:extLst>
          </p:cNvPr>
          <p:cNvSpPr txBox="1"/>
          <p:nvPr/>
        </p:nvSpPr>
        <p:spPr>
          <a:xfrm>
            <a:off x="2010724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5F785D-8BCE-666C-13FE-ADFD63E0D0B5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C096B3A-9E31-F23B-1790-2739ABF87CB9}"/>
              </a:ext>
            </a:extLst>
          </p:cNvPr>
          <p:cNvSpPr txBox="1"/>
          <p:nvPr/>
        </p:nvSpPr>
        <p:spPr>
          <a:xfrm>
            <a:off x="657660" y="5491932"/>
            <a:ext cx="7148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عندما تكون القسمة غير مضبوطة، نكتفي برقمين يمين الفاصلة</a:t>
            </a:r>
          </a:p>
        </p:txBody>
      </p:sp>
      <p:pic>
        <p:nvPicPr>
          <p:cNvPr id="23" name="Picture 2" descr="‫إنتباه Png ، المتجهات ، PSD ، قصاصة فنية , تحميل مجاني | Pngtree‬‎">
            <a:extLst>
              <a:ext uri="{FF2B5EF4-FFF2-40B4-BE49-F238E27FC236}">
                <a16:creationId xmlns:a16="http://schemas.microsoft.com/office/drawing/2014/main" id="{95839713-B856-3483-E195-448DCDA58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71" y="5119484"/>
            <a:ext cx="791451" cy="7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8E47F-2A61-C908-97D8-EAC79CD47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A9A0C6-A6E3-11E6-434B-9734032980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144B56-3C83-8747-AEB9-ED544310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600CC5-230F-C7E6-E247-D6755EDCE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BE4FD0-210A-4136-B57B-1581B5121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687" y="2550481"/>
            <a:ext cx="7148904" cy="25413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3B377D-63F2-19E3-60B8-78266D8A10E0}"/>
              </a:ext>
            </a:extLst>
          </p:cNvPr>
          <p:cNvSpPr/>
          <p:nvPr/>
        </p:nvSpPr>
        <p:spPr>
          <a:xfrm>
            <a:off x="1047854" y="398513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DC89D4-F730-FA4C-8F29-9270C14BC31B}"/>
              </a:ext>
            </a:extLst>
          </p:cNvPr>
          <p:cNvSpPr txBox="1"/>
          <p:nvPr/>
        </p:nvSpPr>
        <p:spPr>
          <a:xfrm>
            <a:off x="2010724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8ABA21-BF3A-4D23-FE5D-3C9F00318F9C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8,1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0B5382-BC0E-E854-C3D8-16B6FE6B7947}"/>
              </a:ext>
            </a:extLst>
          </p:cNvPr>
          <p:cNvSpPr txBox="1"/>
          <p:nvPr/>
        </p:nvSpPr>
        <p:spPr>
          <a:xfrm>
            <a:off x="2046515" y="398513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34,5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5E0BE9D-3BA2-7DB9-0BD0-5C1E563E3CE1}"/>
              </a:ext>
            </a:extLst>
          </p:cNvPr>
          <p:cNvSpPr txBox="1"/>
          <p:nvPr/>
        </p:nvSpPr>
        <p:spPr>
          <a:xfrm>
            <a:off x="1001486" y="398513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8,62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D1BA62-361F-D25B-B0D5-879A01E5058B}"/>
              </a:ext>
            </a:extLst>
          </p:cNvPr>
          <p:cNvSpPr txBox="1"/>
          <p:nvPr/>
        </p:nvSpPr>
        <p:spPr>
          <a:xfrm>
            <a:off x="657660" y="5491932"/>
            <a:ext cx="7148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عندما تكون القسمة غير مضبوطة، نكتفي برقمين يمين الفاصلة</a:t>
            </a:r>
          </a:p>
        </p:txBody>
      </p:sp>
      <p:pic>
        <p:nvPicPr>
          <p:cNvPr id="15" name="Picture 2" descr="‫إنتباه Png ، المتجهات ، PSD ، قصاصة فنية , تحميل مجاني | Pngtree‬‎">
            <a:extLst>
              <a:ext uri="{FF2B5EF4-FFF2-40B4-BE49-F238E27FC236}">
                <a16:creationId xmlns:a16="http://schemas.microsoft.com/office/drawing/2014/main" id="{96E49F10-D364-0BC8-F411-E4EBBE316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71" y="5119484"/>
            <a:ext cx="791451" cy="7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المتوسط الحسابي لمجموعة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الأعداد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المتوسط الحسابي للسطر الأول من النشاط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FBAAB-64D8-90F6-B1BE-04318A804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A9C449-8E0E-0204-8128-1E749C55680A}"/>
              </a:ext>
            </a:extLst>
          </p:cNvPr>
          <p:cNvSpPr/>
          <p:nvPr/>
        </p:nvSpPr>
        <p:spPr>
          <a:xfrm>
            <a:off x="917201" y="3549709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6067-BB01-EFEF-EC51-D77B6D7A0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7127DC-545B-A6C8-4C3A-D1D92AFF30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CD3DD3-6140-840A-B8CA-1E5162AF3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EE0C51-D8A2-4A83-6BB6-608FD963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3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DB7A730-FCA8-2559-CA8B-71D6D42C1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43182E-6F12-60F0-D8C3-265B4CDF90CC}"/>
              </a:ext>
            </a:extLst>
          </p:cNvPr>
          <p:cNvSpPr/>
          <p:nvPr/>
        </p:nvSpPr>
        <p:spPr>
          <a:xfrm>
            <a:off x="917201" y="3549709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220EA41-BC71-1A1F-C7D7-B0D0A6B88783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5 – P3 – SEM3 – S2">
            <a:hlinkClick r:id="" action="ppaction://media"/>
            <a:extLst>
              <a:ext uri="{FF2B5EF4-FFF2-40B4-BE49-F238E27FC236}">
                <a16:creationId xmlns:a16="http://schemas.microsoft.com/office/drawing/2014/main" id="{3A2181CF-AD5F-C321-7104-B7C5F20E22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7708" y="1917353"/>
            <a:ext cx="7657623" cy="430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المتوسط الحسابي للسطر الثاني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EEB5F4-8630-2C4B-37A5-4B9194B67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355D0D3-2B13-17EF-0128-F711CD6E6CD9}"/>
              </a:ext>
            </a:extLst>
          </p:cNvPr>
          <p:cNvSpPr/>
          <p:nvPr/>
        </p:nvSpPr>
        <p:spPr>
          <a:xfrm>
            <a:off x="981658" y="402760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C3103FD-A0D9-A517-924C-367520338B62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2795F-DA82-A54A-48DD-334AFAE5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865427-62CD-2B8D-D41F-CD62A62E678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E9A3DA-205E-47C1-BE6E-BE1AA9574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896BEC-C601-AC54-2274-283F45487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97AED0-5D70-84FE-F039-6D831021A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1151"/>
            <a:ext cx="7325825" cy="30552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78659A-F735-65B5-1483-0E46D90396D0}"/>
              </a:ext>
            </a:extLst>
          </p:cNvPr>
          <p:cNvSpPr/>
          <p:nvPr/>
        </p:nvSpPr>
        <p:spPr>
          <a:xfrm>
            <a:off x="981658" y="4027608"/>
            <a:ext cx="6676570" cy="4354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52219B-EE78-91D9-0A1A-8070A594A331}"/>
              </a:ext>
            </a:extLst>
          </p:cNvPr>
          <p:cNvSpPr txBox="1"/>
          <p:nvPr/>
        </p:nvSpPr>
        <p:spPr>
          <a:xfrm>
            <a:off x="965695" y="358502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3C60E9-B0C3-D197-B754-23F68E1B0BA3}"/>
              </a:ext>
            </a:extLst>
          </p:cNvPr>
          <p:cNvSpPr txBox="1"/>
          <p:nvPr/>
        </p:nvSpPr>
        <p:spPr>
          <a:xfrm>
            <a:off x="886427" y="4027608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المتوسط الحسابي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أنجزوا النشاط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38</a:t>
            </a:r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FE6AE01-40B5-BEDF-3A57-EE58E4128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06" y="2140782"/>
            <a:ext cx="6363588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7F9E-C761-7DC9-0417-29FA7B4FB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70AFB5-5213-7BD3-CBC0-1F5D41B6407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B7E60B-3397-1906-E355-FD02B14CD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DF3744-0C1A-BF39-AF5C-AD913DADB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3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بالمراحل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8220689-ED19-CFD6-B609-CF91B029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27" y="1836102"/>
            <a:ext cx="6867367" cy="415331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D6B338A2-E875-834F-3AEB-EA6CD358313B}"/>
              </a:ext>
            </a:extLst>
          </p:cNvPr>
          <p:cNvSpPr txBox="1"/>
          <p:nvPr/>
        </p:nvSpPr>
        <p:spPr>
          <a:xfrm>
            <a:off x="1858355" y="4956099"/>
            <a:ext cx="396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 + 230 + 180 + 190 + ? = 1 000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200DC3-2E65-391B-8D91-2F56585B48FD}"/>
              </a:ext>
            </a:extLst>
          </p:cNvPr>
          <p:cNvSpPr txBox="1"/>
          <p:nvPr/>
        </p:nvSpPr>
        <p:spPr>
          <a:xfrm>
            <a:off x="2320374" y="4359909"/>
            <a:ext cx="45811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هو 5. والمتوسط الحسابي هو 200</a:t>
            </a:r>
          </a:p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مجموع الأعداد هو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200 = 1 000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Graphique 22" descr="Badge 1 avec un remplissage uni">
            <a:extLst>
              <a:ext uri="{FF2B5EF4-FFF2-40B4-BE49-F238E27FC236}">
                <a16:creationId xmlns:a16="http://schemas.microsoft.com/office/drawing/2014/main" id="{436C9C8B-61EC-295E-1E1F-1599957ECF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8311" y="4359909"/>
            <a:ext cx="415290" cy="415290"/>
          </a:xfrm>
          <a:prstGeom prst="rect">
            <a:avLst/>
          </a:prstGeom>
        </p:spPr>
      </p:pic>
      <p:pic>
        <p:nvPicPr>
          <p:cNvPr id="25" name="Graphique 24" descr="Badge avec un remplissage uni">
            <a:extLst>
              <a:ext uri="{FF2B5EF4-FFF2-40B4-BE49-F238E27FC236}">
                <a16:creationId xmlns:a16="http://schemas.microsoft.com/office/drawing/2014/main" id="{C4AD09AA-8991-74D2-04AD-0E5D57CD6C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7356" y="4946063"/>
            <a:ext cx="436245" cy="43624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739228F-0989-6801-1F43-B7EE994110EA}"/>
              </a:ext>
            </a:extLst>
          </p:cNvPr>
          <p:cNvSpPr txBox="1"/>
          <p:nvPr/>
        </p:nvSpPr>
        <p:spPr>
          <a:xfrm>
            <a:off x="1739018" y="5307593"/>
            <a:ext cx="39655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1 000 – (220 + 230 + 180 + 190)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AC637D-015D-3895-9205-BDAAA9C99C32}"/>
              </a:ext>
            </a:extLst>
          </p:cNvPr>
          <p:cNvSpPr txBox="1"/>
          <p:nvPr/>
        </p:nvSpPr>
        <p:spPr>
          <a:xfrm>
            <a:off x="1402474" y="5639292"/>
            <a:ext cx="5835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المسافة التي قطعها السرب في اليوم الخامس هي :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 km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AAE516A-FB8C-32A0-8A1B-1972212D46D3}"/>
              </a:ext>
            </a:extLst>
          </p:cNvPr>
          <p:cNvSpPr txBox="1"/>
          <p:nvPr/>
        </p:nvSpPr>
        <p:spPr>
          <a:xfrm>
            <a:off x="1390206" y="3843335"/>
            <a:ext cx="6001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5DAAA95A-99FA-C730-B5A3-EE62F24956AB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يعيد الأستاذ النمذجة على السبورة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الكسور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ارسموا التمثيل المناسب لحل المسألة</a:t>
            </a:r>
          </a:p>
        </p:txBody>
      </p:sp>
      <p:pic>
        <p:nvPicPr>
          <p:cNvPr id="9" name="Image 8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892297C-958C-DEAF-0D0D-34F647586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D96F-B052-18A4-73E6-F19C8759F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D9C96B-0240-0A74-4D84-4DC4C8B0980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347EFF-0391-D3F6-4BC6-4C7EF1656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5973AB-2508-6699-62AA-93CA6256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مثل المسألة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AB645C9-6215-2A9F-2894-2A480B32C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EEB283-E02B-DD15-7334-31C7A79A7D3C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81F8CD-0BB8-6CCC-68DE-8C861825126F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7113FA1-67FC-EA66-6080-C0EA5C20668E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FA0CFE-6A46-3E2B-3284-56F23A674124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07C8D3-52E6-AF44-79DD-36F0B69D7228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31E573-C5FA-0764-1370-F8050E964699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51064B-BBBB-7BD3-5644-C08E1680791F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AAF8C-6975-92F2-13D3-AC26EDC10106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89CE0B-B36D-93F3-1E76-58911A9A9D1C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46EB5B-55C8-2A5B-7667-95FD8E09FA61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07071A-A747-84EA-DF79-3B1769725D97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0F9804-A6D5-CED9-4ACD-2DBBF69BBF9A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3_SEM3_S4_V1">
            <a:hlinkClick r:id="" action="ppaction://media"/>
            <a:extLst>
              <a:ext uri="{FF2B5EF4-FFF2-40B4-BE49-F238E27FC236}">
                <a16:creationId xmlns:a16="http://schemas.microsoft.com/office/drawing/2014/main" id="{9549BF15-FA75-716D-F69F-5DA9062E9E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9534" y="1862221"/>
            <a:ext cx="7905480" cy="44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6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169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2DE7D-E82A-2A3C-5AEA-446ABADF0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CA50F23-7663-3B34-DFF2-87F4C3657E1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310F3D42-7DBF-E916-FCAE-F63BD95F623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20E606-7C4C-85C4-A123-5143C4CC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870CDC-DE76-6DE4-4E52-A60A590FB4A4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1C3892-433F-1DA0-3DB3-996AF43A5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690D992-4572-ED50-BE7C-B79BA1EC9A4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الديكة</a:t>
            </a:r>
          </a:p>
        </p:txBody>
      </p: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36D6485-79F4-DFAB-CC2C-9A0EC1453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08E689-5211-0994-53F2-B12FA0144A09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FDB1AB-BE1C-C0CF-78BD-6F8AE6C13641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C53B34E-DF4B-8CAD-0F06-DD8BD086DE1F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6D04D0-8070-C5B3-55F5-3CFFA0627F8E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470EC3-FC13-59EC-B796-96195623F0A1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0E48873-9373-123F-DFF2-C833BA5919F6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D42681-ECEB-A056-F67C-658D7D8A9661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FF584F-FDC1-72A5-695E-C5345F20756D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68E392-DB07-64A1-1081-152E090A3815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114226-9A80-3BF8-1BA9-8625FF3A806D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D0ACEF-72B3-86D7-8C9A-7CEF31F303B0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63558C-2ECD-5366-55D3-6EABFF8FB896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D91D9-D36E-E533-BC10-C972B469B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BEB4EE-D7CB-6A17-2388-E0E7C7EB7BB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3AF7BE-92FF-4C93-A601-E0A4AE293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C9617B-382E-9787-A14D-568AF5511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7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8782C-07A8-4622-85A3-D58D1415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07754C5-D4D3-5F29-D2DC-D3BA941A8B6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D7D9E8C9-017D-F4A3-9A26-515F74577F7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BB86E4-0EB8-7AB3-77A1-80C6CBEB4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2A7E19A-92DA-A770-B3EA-1CAA043E9FB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33CD95C-642C-D0D7-3626-1D43CE4F1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9DBB31-CCCB-66ED-56DE-B0129A02C4D5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وجد النتيجة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A99F833-E1FD-DE72-5582-46D75948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C88492-49F4-E881-CAE4-3C64BA8B28E8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DAD909-A88C-275A-9FA0-43B4BE6CD3DB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BFB12A13-42F0-AB39-8316-D11E68212501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543875-3785-FA5F-FC27-6C86015C5376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052622-C55F-D565-828F-5E3B1604304B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F93494-CE31-686D-80E0-C3693F806870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2A5E18-F948-CD9A-EAE2-767BF713E938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B5599F-D2A8-2832-815A-867D179B0E72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168D63-E9B6-7EFB-9052-2C4ECBBD168B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215BF4-7435-91F2-765A-C952773420B3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F5DC4C-9DF7-C89D-197B-AAEBE4D07989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540E469-EDAC-D853-84E1-4F1DAFE6A6CD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19ACBB0-079D-2783-C715-5973E4A3A6AD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BABDD1B-B21D-1D26-75B5-F03A8993CB35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E82B2CF-0649-87F2-C7F6-410E80634F21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6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D0E4-5A2E-5CFF-525D-5DBC8E32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E35F44B6-97DE-6C3F-27B5-91CBB685247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9EF4533-06EA-F7A3-8A1A-D0024CF6CB14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10C709-58EF-6F18-9252-7C6A9B41C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A8BEAF-E760-BAA2-73C0-B4C3A49D86AE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D62774-122D-EDFD-33B1-EE0223DC3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7C57B72-CEF4-8B17-70FB-60CFF86300C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الدجاجات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7BE1CC9-87F6-2162-FEF0-748363FE8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97558A-05F6-D73B-FAA9-34D4194D95FE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CEE7E4-F1CD-5161-3ED5-30C40C64AD43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CCD80C29-34A5-BDA2-A8C2-39857F50F57F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406FA7-2BFA-82B0-B83F-17183B009038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C44C5E-D647-A231-50C3-7EC047E55D41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101E4BF-84E1-7386-3FA2-2D1FF89F6594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414B8C-7636-19E0-3262-AE30301A03AA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6E3895-BD6D-D142-90FA-9179A6FD3155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C89FD4-7495-794E-BA86-AB70F5D99C75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74FFC6-744C-EEB1-5A38-CD67F17E7E20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943767-655C-F0B3-456E-1924CD86209B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E93027-4EDC-F344-20DF-6B578B21E841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1DC823-D247-6B5E-AA14-202FDD88CCDC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D9F139E-8AC2-1590-D49C-2BF85BF888D3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CF1239C-6A1C-EA50-0B8C-50E59D742FA5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1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6F217-0345-D630-4D7F-AAB80C569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B719980-A2C7-1C07-8440-1C11535683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0ACAF9F-AFD2-7348-8D5E-397784154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C97E1-C365-8E1F-E92B-C7FBD80D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2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9413-0BEE-D809-9AA5-8B3597A7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2F795B7-CB2A-8506-896D-E3BBBC17BDC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B8B3D9F-F157-AA09-4B4C-A71FD8FC340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EDECD-4222-8CFD-2005-74772780D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22CAD9-44D4-819F-283B-202AEE61E41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E0CB94-17F6-071C-341A-3A1EB1E27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8E8708-BE64-8174-0E6F-6BA50E45D54E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وجد النتيجة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5DB0E67-9DC4-9922-4932-4D21C952F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A1D2E1-A089-B8F2-C88A-714305A9D1AA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B500BD-E80A-0F19-FA7E-94A7785401A3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B5E06B0-E7F4-ACA8-A3C6-1C19B3182BC5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2AEB04-8047-1408-A306-3DEE4E5D0C7E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DDAF74-86AB-703E-4542-647E4A3D3A86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1592B4-0B67-77E7-7DCF-332D8DF6F66E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0378B-54A5-BAA9-CBAF-018F80BB0069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88D2EE-F9B4-5A65-BE85-4673283F7DF5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545BDE-8ABB-0AAE-AF6D-87544BF5525F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E5C914-7AF9-8EA7-914E-E050A0121A34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20A1E0-C7EB-EAA3-2643-D924B23D73EC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205C82-B490-4BF5-7EB3-A0270963DDCA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9011D7-8076-F988-BA7D-B209DB3BEB9B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99B9EA0-D07F-6596-4957-BE7ECA287F52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9AA4164-13A1-BD75-C80F-12F326D2B879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006776-8B56-F658-C6EA-3DEA2107D54C}"/>
              </a:ext>
            </a:extLst>
          </p:cNvPr>
          <p:cNvSpPr txBox="1"/>
          <p:nvPr/>
        </p:nvSpPr>
        <p:spPr>
          <a:xfrm>
            <a:off x="5138078" y="509822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30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DE5891-BC23-5A77-B4A2-6519BD0FCB91}"/>
              </a:ext>
            </a:extLst>
          </p:cNvPr>
          <p:cNvSpPr txBox="1"/>
          <p:nvPr/>
        </p:nvSpPr>
        <p:spPr>
          <a:xfrm>
            <a:off x="4636982" y="5383854"/>
            <a:ext cx="2554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الدجاجات 30 دجاجة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0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 28 و29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0F648AA-1CF9-4C25-3CC9-B1387BDDDC8C}"/>
              </a:ext>
            </a:extLst>
          </p:cNvPr>
          <p:cNvGrpSpPr/>
          <p:nvPr/>
        </p:nvGrpSpPr>
        <p:grpSpPr>
          <a:xfrm>
            <a:off x="2122889" y="2634366"/>
            <a:ext cx="4421111" cy="3086285"/>
            <a:chOff x="2122889" y="2634366"/>
            <a:chExt cx="4421111" cy="308628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64A8EA-A300-207E-B151-F767EE1D8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36483"/>
              <a:ext cx="2142491" cy="296897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679ADF3-8B38-AB65-63F9-730B97A20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2889" y="2634366"/>
              <a:ext cx="2221339" cy="3086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16987</TotalTime>
  <Words>874</Words>
  <Application>Microsoft Office PowerPoint</Application>
  <PresentationFormat>Affichage à l'écran (4:3)</PresentationFormat>
  <Paragraphs>302</Paragraphs>
  <Slides>51</Slides>
  <Notes>7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51</vt:i4>
      </vt:variant>
    </vt:vector>
  </HeadingPairs>
  <TitlesOfParts>
    <vt:vector size="66" baseType="lpstr">
      <vt:lpstr>Aptos Display</vt:lpstr>
      <vt:lpstr>Wingdings</vt:lpstr>
      <vt:lpstr>Arial</vt:lpstr>
      <vt:lpstr>Aptos</vt:lpstr>
      <vt:lpstr>Dosis</vt:lpstr>
      <vt:lpstr>Effra CC Arbc</vt:lpstr>
      <vt:lpstr>Calibri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269</cp:revision>
  <cp:lastPrinted>2025-08-13T10:11:39Z</cp:lastPrinted>
  <dcterms:created xsi:type="dcterms:W3CDTF">2025-08-01T12:31:49Z</dcterms:created>
  <dcterms:modified xsi:type="dcterms:W3CDTF">2026-02-24T17:18:40Z</dcterms:modified>
</cp:coreProperties>
</file>