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9" r:id="rId4"/>
  </p:sldMasterIdLst>
  <p:notesMasterIdLst>
    <p:notesMasterId r:id="rId53"/>
  </p:notesMasterIdLst>
  <p:handoutMasterIdLst>
    <p:handoutMasterId r:id="rId54"/>
  </p:handoutMasterIdLst>
  <p:sldIdLst>
    <p:sldId id="779" r:id="rId5"/>
    <p:sldId id="955" r:id="rId6"/>
    <p:sldId id="738" r:id="rId7"/>
    <p:sldId id="780" r:id="rId8"/>
    <p:sldId id="842" r:id="rId9"/>
    <p:sldId id="834" r:id="rId10"/>
    <p:sldId id="746" r:id="rId11"/>
    <p:sldId id="1052" r:id="rId12"/>
    <p:sldId id="926" r:id="rId13"/>
    <p:sldId id="931" r:id="rId14"/>
    <p:sldId id="1035" r:id="rId15"/>
    <p:sldId id="1036" r:id="rId16"/>
    <p:sldId id="1037" r:id="rId17"/>
    <p:sldId id="837" r:id="rId18"/>
    <p:sldId id="993" r:id="rId19"/>
    <p:sldId id="994" r:id="rId20"/>
    <p:sldId id="995" r:id="rId21"/>
    <p:sldId id="996" r:id="rId22"/>
    <p:sldId id="997" r:id="rId23"/>
    <p:sldId id="998" r:id="rId24"/>
    <p:sldId id="1057" r:id="rId25"/>
    <p:sldId id="1058" r:id="rId26"/>
    <p:sldId id="1059" r:id="rId27"/>
    <p:sldId id="1006" r:id="rId28"/>
    <p:sldId id="1007" r:id="rId29"/>
    <p:sldId id="1008" r:id="rId30"/>
    <p:sldId id="1009" r:id="rId31"/>
    <p:sldId id="1041" r:id="rId32"/>
    <p:sldId id="1054" r:id="rId33"/>
    <p:sldId id="1055" r:id="rId34"/>
    <p:sldId id="1056" r:id="rId35"/>
    <p:sldId id="1060" r:id="rId36"/>
    <p:sldId id="1061" r:id="rId37"/>
    <p:sldId id="1062" r:id="rId38"/>
    <p:sldId id="1010" r:id="rId39"/>
    <p:sldId id="1011" r:id="rId40"/>
    <p:sldId id="1013" r:id="rId41"/>
    <p:sldId id="914" r:id="rId42"/>
    <p:sldId id="848" r:id="rId43"/>
    <p:sldId id="922" r:id="rId44"/>
    <p:sldId id="924" r:id="rId45"/>
    <p:sldId id="849" r:id="rId46"/>
    <p:sldId id="978" r:id="rId47"/>
    <p:sldId id="644" r:id="rId48"/>
    <p:sldId id="1053" r:id="rId49"/>
    <p:sldId id="809" r:id="rId50"/>
    <p:sldId id="956" r:id="rId51"/>
    <p:sldId id="789" r:id="rId52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55"/>
      <p:bold r:id="rId56"/>
    </p:embeddedFont>
    <p:embeddedFont>
      <p:font typeface="Dosis" pitchFamily="2" charset="0"/>
      <p:regular r:id="rId57"/>
      <p:bold r:id="rId5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04862"/>
    <a:srgbClr val="BFBFBF"/>
    <a:srgbClr val="7FC5C2"/>
    <a:srgbClr val="17AB98"/>
    <a:srgbClr val="FFC000"/>
    <a:srgbClr val="B2B3AE"/>
    <a:srgbClr val="106585"/>
    <a:srgbClr val="FC8D00"/>
    <a:srgbClr val="EF7F1C"/>
    <a:srgbClr val="F6B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235" autoAdjust="0"/>
    <p:restoredTop sz="94364" autoAdjust="0"/>
  </p:normalViewPr>
  <p:slideViewPr>
    <p:cSldViewPr snapToGrid="0">
      <p:cViewPr varScale="1">
        <p:scale>
          <a:sx n="75" d="100"/>
          <a:sy n="75" d="100"/>
        </p:scale>
        <p:origin x="924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font" Target="fonts/font1.fntdata"/><Relationship Id="rId63" Type="http://schemas.microsoft.com/office/2018/10/relationships/authors" Target="author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4.fntdata"/><Relationship Id="rId5" Type="http://schemas.openxmlformats.org/officeDocument/2006/relationships/slide" Target="slides/slide1.xml"/><Relationship Id="rId61" Type="http://schemas.openxmlformats.org/officeDocument/2006/relationships/theme" Target="theme/theme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font" Target="fonts/font2.fntdata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handoutMaster" Target="handoutMasters/handoutMaster1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font" Target="fonts/font3.fntdata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22/02/2026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22/02/2026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3679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148008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0396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DE430-E3B0-0B1B-17D0-958AF9014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92FD3C2-FE78-A36C-3049-0D31CC58A6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4B00B24-83EF-337F-FCDC-04BB1BCCAA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B3CBD05-9095-70AD-D9C8-580288FA25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54856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E88E5-A54D-C9B8-60BA-2920FFBE1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4AB1F43-5F29-2C87-5AF8-00ED349EC8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A681EA8-F8D4-7980-FAE4-8CE8E488C4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91AC91D-85E0-8BE7-8882-9A6195CA9B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23864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FC055-B948-3941-5477-26F2DE0EF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8BA0848-E9E5-64F9-A799-582497B52F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F868F31-4B57-2E3F-042B-A460B1E3B2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5DDCC43-CF0D-0594-B3E2-1EC3965CE8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11808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62102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72177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5914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614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61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5526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181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1546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2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4.gif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2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2.png"/><Relationship Id="rId4" Type="http://schemas.openxmlformats.org/officeDocument/2006/relationships/image" Target="../media/image24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gif"/><Relationship Id="rId4" Type="http://schemas.openxmlformats.org/officeDocument/2006/relationships/image" Target="../media/image33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5.png"/><Relationship Id="rId5" Type="http://schemas.openxmlformats.org/officeDocument/2006/relationships/image" Target="../media/image24.gif"/><Relationship Id="rId4" Type="http://schemas.openxmlformats.org/officeDocument/2006/relationships/image" Target="../media/image11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27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png"/><Relationship Id="rId4" Type="http://schemas.openxmlformats.org/officeDocument/2006/relationships/image" Target="../media/image27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10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3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الثالث</a:t>
            </a: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5161D911-9CB5-3496-882F-4C4C77EEAAC0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4BF0C3C-188D-DF99-3DEC-9CE7C243C1A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32E3327A-B292-E181-2C13-B3A9954AA2A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17F1640E-19E5-A762-10AC-655BAF4AF0E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فصل الملايين: قراءة وكتابة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F0C970AA-1432-6F35-1D1F-28CF6A1F63E8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DE001291-AEA9-924D-62DD-28BC0B230BD6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23" name="Organigramme : Terminateur 21">
              <a:extLst>
                <a:ext uri="{FF2B5EF4-FFF2-40B4-BE49-F238E27FC236}">
                  <a16:creationId xmlns:a16="http://schemas.microsoft.com/office/drawing/2014/main" id="{2D914A45-D517-841E-0803-995193D4AC6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10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Espace réservé du texte 5">
              <a:extLst>
                <a:ext uri="{FF2B5EF4-FFF2-40B4-BE49-F238E27FC236}">
                  <a16:creationId xmlns:a16="http://schemas.microsoft.com/office/drawing/2014/main" id="{A2A9BD42-B4F8-91F9-E0D1-59A1BBA34A7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المتوسط الحسابي (2)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43882511-6AEA-2456-6240-25F6C8AEA1BB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9C53E38-734B-EE14-17C9-33444B831415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27" name="Organigramme : Terminateur 21">
              <a:extLst>
                <a:ext uri="{FF2B5EF4-FFF2-40B4-BE49-F238E27FC236}">
                  <a16:creationId xmlns:a16="http://schemas.microsoft.com/office/drawing/2014/main" id="{CE6C7D58-6B96-2A27-F043-F66A30EC2BD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Espace réservé du texte 5">
              <a:extLst>
                <a:ext uri="{FF2B5EF4-FFF2-40B4-BE49-F238E27FC236}">
                  <a16:creationId xmlns:a16="http://schemas.microsoft.com/office/drawing/2014/main" id="{7B0B1188-2CBC-80B2-FC97-AD213CA29ADA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C57C008D-538D-E029-0276-49484CE04B3C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9AF856D9-0B87-1232-4755-21EC01E4993F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41" name="Organigramme : Terminateur 21">
              <a:extLst>
                <a:ext uri="{FF2B5EF4-FFF2-40B4-BE49-F238E27FC236}">
                  <a16:creationId xmlns:a16="http://schemas.microsoft.com/office/drawing/2014/main" id="{6E62F0B0-FB7B-201E-C3DC-211697D3BCE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2" name="Espace réservé du texte 5">
              <a:extLst>
                <a:ext uri="{FF2B5EF4-FFF2-40B4-BE49-F238E27FC236}">
                  <a16:creationId xmlns:a16="http://schemas.microsoft.com/office/drawing/2014/main" id="{8E0D5C20-6218-CD96-220D-ADF0247E296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المتوسط الحسابي (3)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81AF7CFE-B932-53E6-A385-05683FD661F2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5A8FE770-1F49-160B-32C8-154EBFD22DCE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45" name="Organigramme : Terminateur 21">
              <a:extLst>
                <a:ext uri="{FF2B5EF4-FFF2-40B4-BE49-F238E27FC236}">
                  <a16:creationId xmlns:a16="http://schemas.microsoft.com/office/drawing/2014/main" id="{70FF68DE-BDA1-5C03-537D-C41A206DD9C1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6" name="Espace réservé du texte 5">
              <a:extLst>
                <a:ext uri="{FF2B5EF4-FFF2-40B4-BE49-F238E27FC236}">
                  <a16:creationId xmlns:a16="http://schemas.microsoft.com/office/drawing/2014/main" id="{AE4C5C97-4851-4C37-A324-1A1BC015C41A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pic>
        <p:nvPicPr>
          <p:cNvPr id="47" name="Image 46">
            <a:extLst>
              <a:ext uri="{FF2B5EF4-FFF2-40B4-BE49-F238E27FC236}">
                <a16:creationId xmlns:a16="http://schemas.microsoft.com/office/drawing/2014/main" id="{007FE3EF-8949-3A7E-ED8E-8FEEB7A877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8729" y="2704348"/>
            <a:ext cx="3938021" cy="940822"/>
          </a:xfrm>
          <a:prstGeom prst="rect">
            <a:avLst/>
          </a:prstGeom>
        </p:spPr>
      </p:pic>
      <p:sp>
        <p:nvSpPr>
          <p:cNvPr id="48" name="Organigramme : Terminateur 21">
            <a:extLst>
              <a:ext uri="{FF2B5EF4-FFF2-40B4-BE49-F238E27FC236}">
                <a16:creationId xmlns:a16="http://schemas.microsoft.com/office/drawing/2014/main" id="{CA7827AB-D031-9985-3364-C461A660BB44}"/>
              </a:ext>
            </a:extLst>
          </p:cNvPr>
          <p:cNvSpPr/>
          <p:nvPr/>
        </p:nvSpPr>
        <p:spPr>
          <a:xfrm>
            <a:off x="6668704" y="2471052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Espace réservé du texte 5">
            <a:extLst>
              <a:ext uri="{FF2B5EF4-FFF2-40B4-BE49-F238E27FC236}">
                <a16:creationId xmlns:a16="http://schemas.microsoft.com/office/drawing/2014/main" id="{37EE77B6-773D-AFDB-D7A3-A2AD880D17B1}"/>
              </a:ext>
            </a:extLst>
          </p:cNvPr>
          <p:cNvSpPr txBox="1">
            <a:spLocks/>
          </p:cNvSpPr>
          <p:nvPr/>
        </p:nvSpPr>
        <p:spPr>
          <a:xfrm>
            <a:off x="4585963" y="2848036"/>
            <a:ext cx="3420000" cy="631140"/>
          </a:xfrm>
          <a:prstGeom prst="round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MA" sz="18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المتوسط الحسابي (1)</a:t>
            </a:r>
            <a:endParaRPr lang="fr-FR" sz="1800" b="1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المتوسط الحسابي (1)</a:t>
            </a:r>
            <a:endParaRPr lang="fr-FR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A8E9C96-FA5E-509B-0911-C409FD4A2297}"/>
              </a:ext>
            </a:extLst>
          </p:cNvPr>
          <p:cNvGrpSpPr/>
          <p:nvPr/>
        </p:nvGrpSpPr>
        <p:grpSpPr>
          <a:xfrm>
            <a:off x="1624426" y="2564330"/>
            <a:ext cx="4988047" cy="3598536"/>
            <a:chOff x="1572855" y="2653230"/>
            <a:chExt cx="4988047" cy="3598536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CF070C6-7F1E-CAD1-32A2-5BE59813F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33387" y="2677210"/>
              <a:ext cx="2527515" cy="3569630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0BB670E-3F8A-45C6-F5EC-B518418B9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72855" y="2653230"/>
              <a:ext cx="2561403" cy="35985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ECE8DE-DD76-FBFE-174B-DBECD5A0D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44" y="2492190"/>
            <a:ext cx="542839" cy="361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165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7" name="TextBox 17">
            <a:extLst>
              <a:ext uri="{FF2B5EF4-FFF2-40B4-BE49-F238E27FC236}">
                <a16:creationId xmlns:a16="http://schemas.microsoft.com/office/drawing/2014/main" id="{D8ED8A40-7B2A-43B2-9AA3-1766D0EE555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11FBE569-E425-B453-C19F-72976683BDB6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7E83F5B-58F8-5DC1-C1BE-823C03617384}"/>
              </a:ext>
            </a:extLst>
          </p:cNvPr>
          <p:cNvSpPr txBox="1"/>
          <p:nvPr/>
        </p:nvSpPr>
        <p:spPr>
          <a:xfrm>
            <a:off x="1493580" y="3947328"/>
            <a:ext cx="569030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أتعرف وأحسب المتوسط الحسابي لمجموعة من الأعداد</a:t>
            </a:r>
            <a:endParaRPr lang="fr-FR" sz="28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C2A25C1-601F-51BD-6D56-57DEAEA50E5E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E7502D09-E65B-DD02-46AC-FE5C4E2A7622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B680453-3817-D43E-CEBE-19CC87C8E88E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DDBA3C6-2F2C-69CF-6E95-100612A42591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21" name="Chevron 12">
              <a:extLst>
                <a:ext uri="{FF2B5EF4-FFF2-40B4-BE49-F238E27FC236}">
                  <a16:creationId xmlns:a16="http://schemas.microsoft.com/office/drawing/2014/main" id="{40BED6B4-F58A-4FDD-E99C-8F931305102E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F923420A-E2F6-1972-1E78-F1F5772B4AE3}"/>
                </a:ext>
              </a:extLst>
            </p:cNvPr>
            <p:cNvCxnSpPr>
              <a:cxnSpLocks/>
              <a:stCxn id="21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188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2" name="Image 1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7806D27-9ABE-FCE3-5B21-7479E8235F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A185CE1-F918-09F5-232A-57AE01259854}"/>
              </a:ext>
            </a:extLst>
          </p:cNvPr>
          <p:cNvGrpSpPr/>
          <p:nvPr/>
        </p:nvGrpSpPr>
        <p:grpSpPr>
          <a:xfrm>
            <a:off x="1992322" y="2239767"/>
            <a:ext cx="4953946" cy="2819009"/>
            <a:chOff x="2415604" y="2221113"/>
            <a:chExt cx="4566109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708F00E-29BE-940D-23A4-1FAA3084CFAB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B110D808-E65D-402B-D1E7-CE5BDF1DD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4670" y="3027634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BA484E4-6BDA-FB66-1AB1-C68108CB2A55}"/>
                </a:ext>
              </a:extLst>
            </p:cNvPr>
            <p:cNvSpPr txBox="1"/>
            <p:nvPr/>
          </p:nvSpPr>
          <p:spPr>
            <a:xfrm>
              <a:off x="2415604" y="3102442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57C1DEAE-197F-46E8-EB33-C418877862DC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76D2BCB-9B47-0FE4-1F78-8958ED44BE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A7C581BC-7D27-436B-A85D-8308E13E8224}"/>
                </a:ext>
              </a:extLst>
            </p:cNvPr>
            <p:cNvSpPr txBox="1"/>
            <p:nvPr/>
          </p:nvSpPr>
          <p:spPr>
            <a:xfrm>
              <a:off x="2415604" y="3710849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0799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4A25D333-32C4-B113-1CEB-C8B70649E396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B32122A-240C-A27A-0892-885C1505CE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DEDF8C6F-CEEE-8D59-6F37-F0610DC5688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683F5D0E-AC49-E6CF-01A4-A8B75A7525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3765" y="1471681"/>
            <a:ext cx="6034720" cy="4604806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DC19082B-9FAA-7CC3-1C81-A7E478653679}"/>
              </a:ext>
            </a:extLst>
          </p:cNvPr>
          <p:cNvSpPr/>
          <p:nvPr/>
        </p:nvSpPr>
        <p:spPr>
          <a:xfrm>
            <a:off x="3781525" y="4610100"/>
            <a:ext cx="1219200" cy="1385840"/>
          </a:xfrm>
          <a:custGeom>
            <a:avLst/>
            <a:gdLst>
              <a:gd name="csX0" fmla="*/ 0 w 1219200"/>
              <a:gd name="csY0" fmla="*/ 692920 h 1385840"/>
              <a:gd name="csX1" fmla="*/ 609600 w 1219200"/>
              <a:gd name="csY1" fmla="*/ 0 h 1385840"/>
              <a:gd name="csX2" fmla="*/ 1219200 w 1219200"/>
              <a:gd name="csY2" fmla="*/ 692920 h 1385840"/>
              <a:gd name="csX3" fmla="*/ 609600 w 1219200"/>
              <a:gd name="csY3" fmla="*/ 1385840 h 1385840"/>
              <a:gd name="csX4" fmla="*/ 0 w 1219200"/>
              <a:gd name="csY4" fmla="*/ 692920 h 13858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219200" h="1385840" extrusionOk="0">
                <a:moveTo>
                  <a:pt x="0" y="692920"/>
                </a:moveTo>
                <a:cubicBezTo>
                  <a:pt x="-40028" y="311943"/>
                  <a:pt x="286141" y="12992"/>
                  <a:pt x="609600" y="0"/>
                </a:cubicBezTo>
                <a:cubicBezTo>
                  <a:pt x="957958" y="23982"/>
                  <a:pt x="1220427" y="347684"/>
                  <a:pt x="1219200" y="692920"/>
                </a:cubicBezTo>
                <a:cubicBezTo>
                  <a:pt x="1193658" y="1037073"/>
                  <a:pt x="980895" y="1427701"/>
                  <a:pt x="609600" y="1385840"/>
                </a:cubicBezTo>
                <a:cubicBezTo>
                  <a:pt x="289242" y="1325154"/>
                  <a:pt x="21334" y="1115384"/>
                  <a:pt x="0" y="692920"/>
                </a:cubicBezTo>
                <a:close/>
              </a:path>
            </a:pathLst>
          </a:custGeom>
          <a:noFill/>
          <a:ln w="38100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2650216993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FA69A-1E66-651A-28AC-62758195C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AD41232-80DF-F2FB-D39B-6F1D7D81F8F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527A7BA-9F70-4D83-6D03-FBE93D891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886" y="2239767"/>
            <a:ext cx="4928383" cy="2819009"/>
          </a:xfrm>
          <a:prstGeom prst="rect">
            <a:avLst/>
          </a:prstGeom>
        </p:spPr>
      </p:pic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236A5CE-D760-3182-F8B0-B494C8571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001087" y="3821919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127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كراسات الحساب الذهني صفحة 15.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9828D8-D31F-7525-2AA5-39E4D192E9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8588" y="1731916"/>
            <a:ext cx="3066822" cy="4437105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4369684-0A8F-2F9C-45EF-14A2A5D6ADCF}"/>
              </a:ext>
            </a:extLst>
          </p:cNvPr>
          <p:cNvSpPr/>
          <p:nvPr/>
        </p:nvSpPr>
        <p:spPr>
          <a:xfrm>
            <a:off x="3076464" y="3765802"/>
            <a:ext cx="2991070" cy="3693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373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 الحساب الذهني 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4831CE1E-F0A9-0E69-EE24-7A29DEC7B41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B5A120B-8A6E-0FA7-AEAE-53BC77A2E4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1952" y="3161938"/>
            <a:ext cx="7637130" cy="88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383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24C2BB-6F62-F5EB-1DE6-ECF26E5D9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6119" y="3161098"/>
            <a:ext cx="8059234" cy="93567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EBD417B-5C33-F96C-50FB-9521371783B3}"/>
              </a:ext>
            </a:extLst>
          </p:cNvPr>
          <p:cNvSpPr txBox="1"/>
          <p:nvPr/>
        </p:nvSpPr>
        <p:spPr>
          <a:xfrm>
            <a:off x="2328249" y="3223571"/>
            <a:ext cx="11242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FF0000"/>
                </a:solidFill>
              </a:rPr>
              <a:t>123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4643F0A-4084-EEA6-A17B-B0DC4B055AE2}"/>
              </a:ext>
            </a:extLst>
          </p:cNvPr>
          <p:cNvSpPr txBox="1"/>
          <p:nvPr/>
        </p:nvSpPr>
        <p:spPr>
          <a:xfrm>
            <a:off x="2143703" y="3653306"/>
            <a:ext cx="11242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FF0000"/>
                </a:solidFill>
              </a:rPr>
              <a:t>111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B9500F2-0389-D0CF-FBFD-B2454C85FF84}"/>
              </a:ext>
            </a:extLst>
          </p:cNvPr>
          <p:cNvSpPr txBox="1"/>
          <p:nvPr/>
        </p:nvSpPr>
        <p:spPr>
          <a:xfrm>
            <a:off x="5739721" y="3214184"/>
            <a:ext cx="11242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FF0000"/>
                </a:solidFill>
              </a:rPr>
              <a:t>301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D538AE0-68BE-B66D-A017-D6EA6DD683E3}"/>
              </a:ext>
            </a:extLst>
          </p:cNvPr>
          <p:cNvSpPr txBox="1"/>
          <p:nvPr/>
        </p:nvSpPr>
        <p:spPr>
          <a:xfrm>
            <a:off x="5739721" y="3682019"/>
            <a:ext cx="11242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FF0000"/>
                </a:solidFill>
              </a:rPr>
              <a:t>101</a:t>
            </a:r>
            <a:endParaRPr lang="fr-M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55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8150737-C30A-1BD2-D469-32B03C2D8EED}"/>
              </a:ext>
            </a:extLst>
          </p:cNvPr>
          <p:cNvGrpSpPr/>
          <p:nvPr/>
        </p:nvGrpSpPr>
        <p:grpSpPr>
          <a:xfrm>
            <a:off x="1981084" y="2299140"/>
            <a:ext cx="4788978" cy="2259720"/>
            <a:chOff x="1968285" y="2436266"/>
            <a:chExt cx="4788978" cy="225972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C7192D5-9E8E-81C7-5AE9-F5E12D1C4F31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5" name="Image 2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6B58F06-2F3F-38EA-07C2-62E3DDB54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575999" y="3393658"/>
              <a:ext cx="631873" cy="631873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9C8B826-5527-FA17-2436-46492A235C6C}"/>
                </a:ext>
              </a:extLst>
            </p:cNvPr>
            <p:cNvSpPr txBox="1"/>
            <p:nvPr/>
          </p:nvSpPr>
          <p:spPr>
            <a:xfrm>
              <a:off x="2128773" y="3407202"/>
              <a:ext cx="3555109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المتوسط الحسابي لمجموعة أعداد</a:t>
              </a:r>
              <a:endParaRPr lang="fr-FR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Flowchart: Alternate Process 54">
              <a:extLst>
                <a:ext uri="{FF2B5EF4-FFF2-40B4-BE49-F238E27FC236}">
                  <a16:creationId xmlns:a16="http://schemas.microsoft.com/office/drawing/2014/main" id="{FEDB4404-A370-D784-75A3-B8CEF9092FB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B3660DE8-01A1-F237-05A5-5ABC53705A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5971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DFC35-385A-4B30-F178-6858152FA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4A60824-473F-84D3-BA6C-C6EB7CEAD833}"/>
              </a:ext>
            </a:extLst>
          </p:cNvPr>
          <p:cNvSpPr txBox="1"/>
          <p:nvPr/>
        </p:nvSpPr>
        <p:spPr>
          <a:xfrm>
            <a:off x="108156" y="84770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الآن سنتعلم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كيف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Aptos" panose="02110004020202020204"/>
                <a:cs typeface="Arial" panose="020B0604020202020204" pitchFamily="34" charset="0"/>
              </a:rPr>
              <a:t>نحسب المتوسط الحسابي لمجموعة من الأعداد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E0FC2E-8DE4-2AFD-9F6E-FD78644AAA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FFC55B6-5550-6F3E-0B89-7612287EED6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E977B8-9925-2ACB-450A-13A63210D5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6AFE57-D808-FAE0-73C1-199FA9BA74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26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B7A94-4E72-A674-C3A6-A7FD7AAD0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A05434A-60C1-4257-0AB8-4EDD0A7FBA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2614169-A5F2-0C61-22A4-6B3EA38919C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عرض فيديو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النمذجة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AC062145-28AC-B60A-3F70-8F66E37CFF3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THS-N5 – P3 – SEM3 – S1- V1">
            <a:hlinkClick r:id="" action="ppaction://media"/>
            <a:extLst>
              <a:ext uri="{FF2B5EF4-FFF2-40B4-BE49-F238E27FC236}">
                <a16:creationId xmlns:a16="http://schemas.microsoft.com/office/drawing/2014/main" id="{FF3349DB-3798-F86A-64FE-440AE8B96D0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33400" y="1865508"/>
            <a:ext cx="7806266" cy="4391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4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2915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974C7-CE14-100F-D834-A6D2FBA8B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0B774B-17A7-926B-DD53-D973791E2B15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يذكرنا بما تعلمناه؟</a:t>
            </a: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D5AA959-CB5B-D80D-9351-36892AC97F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6" name="Image 5" descr="Une image contenant texte, écriture manuscrit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30FC60C-5BA2-D7FE-A628-7D92AC7205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4867" y="2254863"/>
            <a:ext cx="5621867" cy="306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8475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09027-18D2-9241-8BA4-2B698BBC0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D16067C-98DD-E137-87B9-3C90FF02A20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3D7707E-1C45-C71E-2626-A3A27A9D63C4}"/>
              </a:ext>
            </a:extLst>
          </p:cNvPr>
          <p:cNvSpPr/>
          <p:nvPr/>
        </p:nvSpPr>
        <p:spPr>
          <a:xfrm>
            <a:off x="2213653" y="2610517"/>
            <a:ext cx="4881185" cy="2828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435AB1D-C0F4-41AC-1A7C-766046F8E0BC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FBC4470-A701-DCF3-6161-73A8394EA454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2BF03E1-1E7D-067A-3348-537B9F138957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04A9EAF-E28C-F5B5-FD8E-4D28E9F26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68922" y="3323461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BD24316F-1BBF-9BAE-EB93-C4E2223589C6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07AD581B-5FCC-2958-4B79-43BA6D0CDB6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F8F2F6EC-D5A6-BB71-E317-5A61173F1F4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00DE569-317B-1EA6-82BE-74FCFE669151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5E1AD22-3CD2-983D-9385-21A8B843ADD9}"/>
              </a:ext>
            </a:extLst>
          </p:cNvPr>
          <p:cNvSpPr txBox="1"/>
          <p:nvPr/>
        </p:nvSpPr>
        <p:spPr>
          <a:xfrm>
            <a:off x="2549241" y="467315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8027139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89BBA-C765-2F70-0CFB-0DE7BD2ED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56A6373-0A4E-0740-1B0E-4264AC087D4F}"/>
              </a:ext>
            </a:extLst>
          </p:cNvPr>
          <p:cNvSpPr txBox="1"/>
          <p:nvPr/>
        </p:nvSpPr>
        <p:spPr>
          <a:xfrm>
            <a:off x="590551" y="879779"/>
            <a:ext cx="6882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خذوا ألواحكم. </a:t>
            </a:r>
            <a:endParaRPr kumimoji="0" lang="fr-FR" sz="2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86F2E773-58BD-CA6E-AD00-2DD080722A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5D13350-3824-56CC-E1E1-B91054E3363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99693" y="2192683"/>
            <a:ext cx="3475674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5929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F036E-C3A6-3FB7-4DA8-0F69083C7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D337AAA-AF07-7DC5-A21B-A1B12E436258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4131E8F-A6B0-9361-B9E9-9A0DC9B2CBE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14B4C5-46EB-E030-4A2D-DF75F7414AC8}"/>
              </a:ext>
            </a:extLst>
          </p:cNvPr>
          <p:cNvSpPr/>
          <p:nvPr/>
        </p:nvSpPr>
        <p:spPr>
          <a:xfrm>
            <a:off x="5562600" y="1752495"/>
            <a:ext cx="1928509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المجموع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0DE7824C-2A5E-887C-3091-245133A85C13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4E2196A2-E8C5-4971-67D0-2493D9FEB67F}"/>
              </a:ext>
            </a:extLst>
          </p:cNvPr>
          <p:cNvSpPr/>
          <p:nvPr/>
        </p:nvSpPr>
        <p:spPr>
          <a:xfrm>
            <a:off x="732770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CE54C50C-665B-9CFE-5B0D-3B0CAB37CEF5}"/>
              </a:ext>
            </a:extLst>
          </p:cNvPr>
          <p:cNvSpPr>
            <a:spLocks noChangeAspect="1"/>
          </p:cNvSpPr>
          <p:nvPr/>
        </p:nvSpPr>
        <p:spPr>
          <a:xfrm>
            <a:off x="21397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38CA257-F73A-EE84-781D-A0FAD115F4C2}"/>
              </a:ext>
            </a:extLst>
          </p:cNvPr>
          <p:cNvSpPr/>
          <p:nvPr/>
        </p:nvSpPr>
        <p:spPr>
          <a:xfrm>
            <a:off x="312224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 الأعداد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15FB14D0-2BD7-8485-732C-75F1F6574996}"/>
              </a:ext>
            </a:extLst>
          </p:cNvPr>
          <p:cNvSpPr>
            <a:spLocks noChangeAspect="1"/>
          </p:cNvSpPr>
          <p:nvPr/>
        </p:nvSpPr>
        <p:spPr>
          <a:xfrm>
            <a:off x="471027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98EB085-1F02-9076-5066-9A105B63E778}"/>
              </a:ext>
            </a:extLst>
          </p:cNvPr>
          <p:cNvSpPr txBox="1"/>
          <p:nvPr/>
        </p:nvSpPr>
        <p:spPr>
          <a:xfrm>
            <a:off x="968680" y="2494026"/>
            <a:ext cx="720664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حَصَلَ ياسينٌ في الْفُروضِ الْأَرْبَعَةِ في مادَّةِ التَّرْبِيَّةِ الْإِسْلامِيَّةِ </a:t>
            </a:r>
          </a:p>
          <a:p>
            <a:pPr algn="r" rtl="1"/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عَلى النُّقَطِ التّالِيَةِ</a:t>
            </a:r>
            <a:r>
              <a:rPr lang="ar-MA" sz="2400" b="1" dirty="0">
                <a:solidFill>
                  <a:prstClr val="black"/>
                </a:solidFill>
              </a:rPr>
              <a:t>: </a:t>
            </a:r>
            <a:r>
              <a:rPr lang="ar-MA" sz="2400" b="1" dirty="0">
                <a:solidFill>
                  <a:srgbClr val="C00000"/>
                </a:solidFill>
              </a:rPr>
              <a:t>6,5، 7، 8، و8,5</a:t>
            </a:r>
            <a:r>
              <a:rPr lang="ar-MA" sz="2400" b="1" dirty="0">
                <a:solidFill>
                  <a:prstClr val="black"/>
                </a:solidFill>
              </a:rPr>
              <a:t>.</a:t>
            </a:r>
          </a:p>
          <a:p>
            <a:pPr algn="r" rtl="1"/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ما الْمُعَدَّلُ الَّذي حَصَلَ عَلَيْهِ في مادَّةِ التَّرْبِيَّةِ الْإِسْلامِيَّةِ ؟</a:t>
            </a:r>
            <a:endParaRPr lang="fr-MA" sz="2800" b="1" dirty="0">
              <a:solidFill>
                <a:srgbClr val="106585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345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A6AA5-0C20-2282-7837-FAE0129855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CE25528-087F-8B6D-503F-D0129EA4EC2A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مجموع النقط الأربع على الألواح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A37FE9A-C417-850B-8168-CB9185CA9FF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E4CA2E0-ADAE-F3CF-C596-84424D81B007}"/>
              </a:ext>
            </a:extLst>
          </p:cNvPr>
          <p:cNvSpPr/>
          <p:nvPr/>
        </p:nvSpPr>
        <p:spPr>
          <a:xfrm>
            <a:off x="5562600" y="1752495"/>
            <a:ext cx="1928509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المجموع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69A8FD2D-0A1D-66EF-EC29-896B47C50E6D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ED31776-8F9B-E41D-EC5B-EFCD87B4981E}"/>
              </a:ext>
            </a:extLst>
          </p:cNvPr>
          <p:cNvSpPr/>
          <p:nvPr/>
        </p:nvSpPr>
        <p:spPr>
          <a:xfrm>
            <a:off x="732770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54FAD233-3471-0CDC-A9F3-6320E6C65537}"/>
              </a:ext>
            </a:extLst>
          </p:cNvPr>
          <p:cNvSpPr>
            <a:spLocks noChangeAspect="1"/>
          </p:cNvSpPr>
          <p:nvPr/>
        </p:nvSpPr>
        <p:spPr>
          <a:xfrm>
            <a:off x="21397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796B546-7E8C-13CF-D8B9-0EA60D4241C1}"/>
              </a:ext>
            </a:extLst>
          </p:cNvPr>
          <p:cNvSpPr/>
          <p:nvPr/>
        </p:nvSpPr>
        <p:spPr>
          <a:xfrm>
            <a:off x="312224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 الأعداد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D85CBCA0-442B-C635-CD71-4577EF6F108D}"/>
              </a:ext>
            </a:extLst>
          </p:cNvPr>
          <p:cNvSpPr>
            <a:spLocks noChangeAspect="1"/>
          </p:cNvSpPr>
          <p:nvPr/>
        </p:nvSpPr>
        <p:spPr>
          <a:xfrm>
            <a:off x="471027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169744-4668-7F48-06B0-03C0A4B9ED56}"/>
              </a:ext>
            </a:extLst>
          </p:cNvPr>
          <p:cNvSpPr txBox="1"/>
          <p:nvPr/>
        </p:nvSpPr>
        <p:spPr>
          <a:xfrm>
            <a:off x="968680" y="2494026"/>
            <a:ext cx="720664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حَصَلَ ياسينٌ في الْفُروضِ الْأَرْبَعَةِ في مادَّةِ التَّرْبِيَّةِ الْإِسْلامِيَّةِ </a:t>
            </a:r>
          </a:p>
          <a:p>
            <a:pPr algn="r" rtl="1"/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عَلى النُّقَطِ التّالِيَةِ</a:t>
            </a:r>
            <a:r>
              <a:rPr lang="ar-MA" sz="2400" b="1" dirty="0">
                <a:solidFill>
                  <a:prstClr val="black"/>
                </a:solidFill>
              </a:rPr>
              <a:t>: </a:t>
            </a:r>
            <a:r>
              <a:rPr lang="ar-MA" sz="2400" b="1" dirty="0">
                <a:solidFill>
                  <a:srgbClr val="C00000"/>
                </a:solidFill>
              </a:rPr>
              <a:t>6,5، 7، 8، و8,5</a:t>
            </a:r>
            <a:r>
              <a:rPr lang="ar-MA" sz="2400" b="1" dirty="0">
                <a:solidFill>
                  <a:prstClr val="black"/>
                </a:solidFill>
              </a:rPr>
              <a:t>.</a:t>
            </a:r>
          </a:p>
          <a:p>
            <a:pPr algn="r" rtl="1"/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ما الْمُعَدَّلُ الَّذي حَصَلَ عَلَيْهِ في مادَّةِ التَّرْبِيَّةِ الْإِسْلامِيَّةِ ؟</a:t>
            </a:r>
            <a:endParaRPr lang="fr-MA" sz="2800" b="1" dirty="0">
              <a:solidFill>
                <a:srgbClr val="106585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0364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84CAB-2495-18C3-ECC1-2F41A8449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99650CD-AA4F-78D9-DD8E-2F23E7391D78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FDFC452-10D4-95F8-9E63-FD25DE7744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4BD4DD-5A0F-8C22-1A0F-14DB203236F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8702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5FA021-893E-249E-5E6A-B65F43FA7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ECA85D7-3747-E899-32B0-85100857244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88ECA70-E7CF-0F7B-B1E7-3BC2A49A97D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FDBAD6EA-B747-4228-C517-843B282E6044}"/>
              </a:ext>
            </a:extLst>
          </p:cNvPr>
          <p:cNvSpPr txBox="1"/>
          <p:nvPr/>
        </p:nvSpPr>
        <p:spPr>
          <a:xfrm>
            <a:off x="1228070" y="4953278"/>
            <a:ext cx="605056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6,5 + 7 + 8 + 8,5 = 30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44B9DF6-94F4-32BE-63AC-58F05FCFFBEA}"/>
              </a:ext>
            </a:extLst>
          </p:cNvPr>
          <p:cNvSpPr/>
          <p:nvPr/>
        </p:nvSpPr>
        <p:spPr>
          <a:xfrm>
            <a:off x="5562600" y="1752495"/>
            <a:ext cx="1928509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المجموع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F6DECCD2-5220-FC19-B43D-319671F43A42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C9E1267-AF8B-A1DC-84A6-B9EAD014C7AB}"/>
              </a:ext>
            </a:extLst>
          </p:cNvPr>
          <p:cNvSpPr/>
          <p:nvPr/>
        </p:nvSpPr>
        <p:spPr>
          <a:xfrm>
            <a:off x="732770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132A6B1B-82B4-891C-F4BF-71DC31EE5615}"/>
              </a:ext>
            </a:extLst>
          </p:cNvPr>
          <p:cNvSpPr>
            <a:spLocks noChangeAspect="1"/>
          </p:cNvSpPr>
          <p:nvPr/>
        </p:nvSpPr>
        <p:spPr>
          <a:xfrm>
            <a:off x="21397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E9EDA26-86E2-A1DB-B502-1162F9A1B3B6}"/>
              </a:ext>
            </a:extLst>
          </p:cNvPr>
          <p:cNvSpPr/>
          <p:nvPr/>
        </p:nvSpPr>
        <p:spPr>
          <a:xfrm>
            <a:off x="312224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 الأعداد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AF949B39-F56F-94F0-96DC-C2341839DC63}"/>
              </a:ext>
            </a:extLst>
          </p:cNvPr>
          <p:cNvSpPr>
            <a:spLocks noChangeAspect="1"/>
          </p:cNvSpPr>
          <p:nvPr/>
        </p:nvSpPr>
        <p:spPr>
          <a:xfrm>
            <a:off x="471027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D20DC43-DF09-F2CF-E914-150A6C45299C}"/>
              </a:ext>
            </a:extLst>
          </p:cNvPr>
          <p:cNvSpPr txBox="1"/>
          <p:nvPr/>
        </p:nvSpPr>
        <p:spPr>
          <a:xfrm>
            <a:off x="968680" y="2494026"/>
            <a:ext cx="720664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حَصَلَ ياسينٌ في الْفُروضِ الْأَرْبَعَةِ في مادَّةِ التَّرْبِيَّةِ الْإِسْلامِيَّةِ </a:t>
            </a:r>
          </a:p>
          <a:p>
            <a:pPr algn="r" rtl="1"/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عَلى النُّقَطِ التّالِيَةِ</a:t>
            </a:r>
            <a:r>
              <a:rPr lang="ar-MA" sz="2400" b="1" dirty="0">
                <a:solidFill>
                  <a:prstClr val="black"/>
                </a:solidFill>
              </a:rPr>
              <a:t>: </a:t>
            </a:r>
            <a:r>
              <a:rPr lang="ar-MA" sz="2400" b="1" dirty="0">
                <a:solidFill>
                  <a:srgbClr val="C00000"/>
                </a:solidFill>
              </a:rPr>
              <a:t>6,5، 7، 8، و8,5</a:t>
            </a:r>
            <a:r>
              <a:rPr lang="ar-MA" sz="2400" b="1" dirty="0">
                <a:solidFill>
                  <a:prstClr val="black"/>
                </a:solidFill>
              </a:rPr>
              <a:t>.</a:t>
            </a:r>
          </a:p>
          <a:p>
            <a:pPr algn="r" rtl="1"/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ما الْمُعَدَّلُ الَّذي حَصَلَ عَلَيْهِ في مادَّةِ التَّرْبِيَّةِ الْإِسْلامِيَّةِ ؟</a:t>
            </a:r>
            <a:endParaRPr lang="fr-MA" sz="2800" b="1" dirty="0">
              <a:solidFill>
                <a:srgbClr val="106585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2883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77EFA-DF9C-F513-C952-C769D40DD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1457094-9751-F386-1A43-170EE6E1864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 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2F1A43A-1080-E3B5-4FD4-2273315C7E4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DE43D3A-C3C9-684E-B264-B8522AFB5F35}"/>
              </a:ext>
            </a:extLst>
          </p:cNvPr>
          <p:cNvSpPr txBox="1"/>
          <p:nvPr/>
        </p:nvSpPr>
        <p:spPr>
          <a:xfrm>
            <a:off x="1228070" y="4953278"/>
            <a:ext cx="605056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6,5 + 7 + 8 + 8,5 = 30</a:t>
            </a:r>
            <a:endParaRPr lang="ar-MA" sz="4400" b="1" dirty="0">
              <a:solidFill>
                <a:srgbClr val="10486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A39B3BE-7178-5F00-A636-72842F642ADE}"/>
              </a:ext>
            </a:extLst>
          </p:cNvPr>
          <p:cNvSpPr/>
          <p:nvPr/>
        </p:nvSpPr>
        <p:spPr>
          <a:xfrm>
            <a:off x="5562600" y="1752495"/>
            <a:ext cx="1928509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المجموع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AA81CBB6-DAFB-0AAF-7FF0-60A54F333E49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F3F09307-D7AC-539D-DCA1-BFB463CCE3F6}"/>
              </a:ext>
            </a:extLst>
          </p:cNvPr>
          <p:cNvSpPr/>
          <p:nvPr/>
        </p:nvSpPr>
        <p:spPr>
          <a:xfrm>
            <a:off x="732770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19793765-5A95-B946-E3DD-BD0C033CC565}"/>
              </a:ext>
            </a:extLst>
          </p:cNvPr>
          <p:cNvSpPr>
            <a:spLocks noChangeAspect="1"/>
          </p:cNvSpPr>
          <p:nvPr/>
        </p:nvSpPr>
        <p:spPr>
          <a:xfrm>
            <a:off x="21397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79D2E46-7190-E324-BCD4-728B0CC82912}"/>
              </a:ext>
            </a:extLst>
          </p:cNvPr>
          <p:cNvSpPr/>
          <p:nvPr/>
        </p:nvSpPr>
        <p:spPr>
          <a:xfrm>
            <a:off x="3122249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 الأعداد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49A0AE47-6E69-8501-8B35-213E71E5227F}"/>
              </a:ext>
            </a:extLst>
          </p:cNvPr>
          <p:cNvSpPr>
            <a:spLocks noChangeAspect="1"/>
          </p:cNvSpPr>
          <p:nvPr/>
        </p:nvSpPr>
        <p:spPr>
          <a:xfrm>
            <a:off x="471027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37D3A45-F61E-4A97-03EB-1346A2CC1AC2}"/>
              </a:ext>
            </a:extLst>
          </p:cNvPr>
          <p:cNvSpPr txBox="1"/>
          <p:nvPr/>
        </p:nvSpPr>
        <p:spPr>
          <a:xfrm>
            <a:off x="968680" y="2494026"/>
            <a:ext cx="720664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حَصَلَ ياسينٌ في الْفُروضِ الْأَرْبَعَةِ في مادَّةِ التَّرْبِيَّةِ الْإِسْلامِيَّةِ </a:t>
            </a:r>
          </a:p>
          <a:p>
            <a:pPr algn="r" rtl="1"/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عَلى النُّقَطِ التّالِيَةِ</a:t>
            </a:r>
            <a:r>
              <a:rPr lang="ar-MA" sz="2400" b="1" dirty="0">
                <a:solidFill>
                  <a:prstClr val="black"/>
                </a:solidFill>
              </a:rPr>
              <a:t>: </a:t>
            </a:r>
            <a:r>
              <a:rPr lang="ar-MA" sz="2400" b="1" dirty="0">
                <a:solidFill>
                  <a:srgbClr val="C00000"/>
                </a:solidFill>
              </a:rPr>
              <a:t>6,5، 7، 8، و8,5</a:t>
            </a:r>
            <a:r>
              <a:rPr lang="ar-MA" sz="2400" b="1" dirty="0">
                <a:solidFill>
                  <a:prstClr val="black"/>
                </a:solidFill>
              </a:rPr>
              <a:t>.</a:t>
            </a:r>
          </a:p>
          <a:p>
            <a:pPr algn="r" rtl="1"/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ما الْمُعَدَّلُ الَّذي حَصَلَ عَلَيْهِ في مادَّةِ التَّرْبِيَّةِ الْإِسْلامِيَّةِ ؟</a:t>
            </a:r>
            <a:endParaRPr lang="fr-MA" sz="2800" b="1" dirty="0">
              <a:solidFill>
                <a:srgbClr val="106585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8496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4ACBA6-0173-D3A9-D2E6-57C10333BF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B0B29D4-096F-D262-524E-9F402DD33599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اكتبوا عدد الأعداد التي جمعناها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103AA7C-ADAE-4C44-1F5B-A4D87D50DBF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0A35D2A-4BC1-8ED1-DEDF-9FB7E1BBD4E4}"/>
              </a:ext>
            </a:extLst>
          </p:cNvPr>
          <p:cNvSpPr txBox="1"/>
          <p:nvPr/>
        </p:nvSpPr>
        <p:spPr>
          <a:xfrm>
            <a:off x="1228070" y="4953278"/>
            <a:ext cx="605056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6,5 + 7 + 8 + 8,5 = 30</a:t>
            </a:r>
            <a:endParaRPr lang="ar-MA" sz="4400" b="1" dirty="0">
              <a:solidFill>
                <a:srgbClr val="10486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285CDD6F-B07C-9DFC-535B-275DD4D5F581}"/>
              </a:ext>
            </a:extLst>
          </p:cNvPr>
          <p:cNvSpPr/>
          <p:nvPr/>
        </p:nvSpPr>
        <p:spPr>
          <a:xfrm>
            <a:off x="5562600" y="1752495"/>
            <a:ext cx="1928509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المجموع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107800E6-313F-2CAC-1474-B4DBC4A2B954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42577F62-4F93-0BFB-D737-8CD135B91A61}"/>
              </a:ext>
            </a:extLst>
          </p:cNvPr>
          <p:cNvSpPr/>
          <p:nvPr/>
        </p:nvSpPr>
        <p:spPr>
          <a:xfrm>
            <a:off x="732770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ADAE2883-CD46-A586-EB27-541729E3887C}"/>
              </a:ext>
            </a:extLst>
          </p:cNvPr>
          <p:cNvSpPr>
            <a:spLocks noChangeAspect="1"/>
          </p:cNvSpPr>
          <p:nvPr/>
        </p:nvSpPr>
        <p:spPr>
          <a:xfrm>
            <a:off x="21397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AA11425-07C1-5D14-A2B9-14A4468D4034}"/>
              </a:ext>
            </a:extLst>
          </p:cNvPr>
          <p:cNvSpPr/>
          <p:nvPr/>
        </p:nvSpPr>
        <p:spPr>
          <a:xfrm>
            <a:off x="3122249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 الأعداد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F899801A-EE66-27CB-C1D7-E53BC979E24A}"/>
              </a:ext>
            </a:extLst>
          </p:cNvPr>
          <p:cNvSpPr>
            <a:spLocks noChangeAspect="1"/>
          </p:cNvSpPr>
          <p:nvPr/>
        </p:nvSpPr>
        <p:spPr>
          <a:xfrm>
            <a:off x="471027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A5ADE5E-B1A6-A030-C2B0-268F39BF89E2}"/>
              </a:ext>
            </a:extLst>
          </p:cNvPr>
          <p:cNvSpPr txBox="1"/>
          <p:nvPr/>
        </p:nvSpPr>
        <p:spPr>
          <a:xfrm>
            <a:off x="968680" y="2494026"/>
            <a:ext cx="720664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حَصَلَ ياسينٌ في الْفُروضِ الْأَرْبَعَةِ في مادَّةِ التَّرْبِيَّةِ الْإِسْلامِيَّةِ </a:t>
            </a:r>
          </a:p>
          <a:p>
            <a:pPr algn="r" rtl="1"/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عَلى النُّقَطِ التّالِيَةِ</a:t>
            </a:r>
            <a:r>
              <a:rPr lang="ar-MA" sz="2400" b="1" dirty="0">
                <a:solidFill>
                  <a:prstClr val="black"/>
                </a:solidFill>
              </a:rPr>
              <a:t>: </a:t>
            </a:r>
            <a:r>
              <a:rPr lang="ar-MA" sz="2400" b="1" dirty="0">
                <a:solidFill>
                  <a:srgbClr val="C00000"/>
                </a:solidFill>
              </a:rPr>
              <a:t>6,5، 7، 8، و8,5</a:t>
            </a:r>
            <a:r>
              <a:rPr lang="ar-MA" sz="2400" b="1" dirty="0">
                <a:solidFill>
                  <a:prstClr val="black"/>
                </a:solidFill>
              </a:rPr>
              <a:t>.</a:t>
            </a:r>
          </a:p>
          <a:p>
            <a:pPr algn="r" rtl="1"/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ما الْمُعَدَّلُ الَّذي حَصَلَ عَلَيْهِ في مادَّةِ التَّرْبِيَّةِ الْإِسْلامِيَّةِ ؟</a:t>
            </a:r>
            <a:endParaRPr lang="fr-MA" sz="2800" b="1" dirty="0">
              <a:solidFill>
                <a:srgbClr val="106585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5387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FB62A-0F32-3793-1FF7-BDB659026B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95B752B-3664-C8A7-FC5C-A7AD83F91580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AD7C8E2-2216-9F84-C959-92E4E1EEB0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E03A4C8-75D1-92AB-EA9A-4372EB7DA3D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5328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51A24-6022-FFC8-7BD5-D938D3ED8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EA8CF0C3-22D8-FCC9-EA92-2062BCDEF1BE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D26F5EBF-CB30-E8C9-611A-35EE45F9B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BA5097A-7981-84EA-2280-FBC21894ACB3}"/>
              </a:ext>
            </a:extLst>
          </p:cNvPr>
          <p:cNvSpPr txBox="1"/>
          <p:nvPr/>
        </p:nvSpPr>
        <p:spPr>
          <a:xfrm>
            <a:off x="1466136" y="4328695"/>
            <a:ext cx="605056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6,5 + 7 + 8 + 8,5 = 30</a:t>
            </a:r>
            <a:endParaRPr lang="ar-MA" sz="4400" b="1" dirty="0">
              <a:solidFill>
                <a:srgbClr val="10486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6923A44C-8FC5-1C5E-5AB4-E4052B544AD0}"/>
              </a:ext>
            </a:extLst>
          </p:cNvPr>
          <p:cNvSpPr/>
          <p:nvPr/>
        </p:nvSpPr>
        <p:spPr>
          <a:xfrm>
            <a:off x="5562600" y="1752495"/>
            <a:ext cx="1928509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المجموع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D189C47E-8362-5C08-CAB1-20080A1E3E70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87978FE-7AD5-6B97-C0FD-8C49DF30F6E6}"/>
              </a:ext>
            </a:extLst>
          </p:cNvPr>
          <p:cNvSpPr/>
          <p:nvPr/>
        </p:nvSpPr>
        <p:spPr>
          <a:xfrm>
            <a:off x="732770" y="1724103"/>
            <a:ext cx="138139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4" name="Oval 80">
            <a:extLst>
              <a:ext uri="{FF2B5EF4-FFF2-40B4-BE49-F238E27FC236}">
                <a16:creationId xmlns:a16="http://schemas.microsoft.com/office/drawing/2014/main" id="{06397ECE-A7F7-68ED-C01A-2C1C57B9BDCF}"/>
              </a:ext>
            </a:extLst>
          </p:cNvPr>
          <p:cNvSpPr>
            <a:spLocks noChangeAspect="1"/>
          </p:cNvSpPr>
          <p:nvPr/>
        </p:nvSpPr>
        <p:spPr>
          <a:xfrm>
            <a:off x="21397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35E1223C-6272-A747-9E0C-640C2E16C188}"/>
              </a:ext>
            </a:extLst>
          </p:cNvPr>
          <p:cNvSpPr/>
          <p:nvPr/>
        </p:nvSpPr>
        <p:spPr>
          <a:xfrm>
            <a:off x="3122249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 الأعداد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6" name="Oval 80">
            <a:extLst>
              <a:ext uri="{FF2B5EF4-FFF2-40B4-BE49-F238E27FC236}">
                <a16:creationId xmlns:a16="http://schemas.microsoft.com/office/drawing/2014/main" id="{DDF860BA-9D93-BC98-6A14-7B1154ADCEFD}"/>
              </a:ext>
            </a:extLst>
          </p:cNvPr>
          <p:cNvSpPr>
            <a:spLocks noChangeAspect="1"/>
          </p:cNvSpPr>
          <p:nvPr/>
        </p:nvSpPr>
        <p:spPr>
          <a:xfrm>
            <a:off x="471027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990C9259-2A55-635C-F46C-01D0A487D222}"/>
              </a:ext>
            </a:extLst>
          </p:cNvPr>
          <p:cNvSpPr txBox="1"/>
          <p:nvPr/>
        </p:nvSpPr>
        <p:spPr>
          <a:xfrm>
            <a:off x="968680" y="2494026"/>
            <a:ext cx="720664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حَصَلَ ياسينٌ في الْفُروضِ الْأَرْبَعَةِ في مادَّةِ التَّرْبِيَّةِ الْإِسْلامِيَّةِ </a:t>
            </a:r>
          </a:p>
          <a:p>
            <a:pPr algn="r" rtl="1"/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عَلى النُّقَطِ التّالِيَةِ</a:t>
            </a:r>
            <a:r>
              <a:rPr lang="ar-MA" sz="2400" b="1" dirty="0">
                <a:solidFill>
                  <a:prstClr val="black"/>
                </a:solidFill>
              </a:rPr>
              <a:t>: </a:t>
            </a:r>
            <a:r>
              <a:rPr lang="ar-MA" sz="2400" b="1" dirty="0">
                <a:solidFill>
                  <a:srgbClr val="C00000"/>
                </a:solidFill>
              </a:rPr>
              <a:t>6,5، 7، 8، و8,5</a:t>
            </a:r>
            <a:r>
              <a:rPr lang="ar-MA" sz="2400" b="1" dirty="0">
                <a:solidFill>
                  <a:prstClr val="black"/>
                </a:solidFill>
              </a:rPr>
              <a:t>.</a:t>
            </a:r>
          </a:p>
          <a:p>
            <a:pPr algn="r" rtl="1"/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ما الْمُعَدَّلُ الَّذي حَصَلَ عَلَيْهِ في مادَّةِ التَّرْبِيَّةِ الْإِسْلامِيَّةِ ؟</a:t>
            </a:r>
            <a:endParaRPr lang="fr-MA" sz="2800" b="1" dirty="0">
              <a:solidFill>
                <a:srgbClr val="106585"/>
              </a:solidFill>
              <a:latin typeface="Calibri" panose="020F0502020204030204" pitchFamily="34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F041C62C-3067-25D9-2DEB-39AE87941805}"/>
              </a:ext>
            </a:extLst>
          </p:cNvPr>
          <p:cNvSpPr txBox="1"/>
          <p:nvPr/>
        </p:nvSpPr>
        <p:spPr>
          <a:xfrm>
            <a:off x="1546717" y="5213758"/>
            <a:ext cx="605056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الأعداد 4</a:t>
            </a:r>
          </a:p>
        </p:txBody>
      </p:sp>
    </p:spTree>
    <p:extLst>
      <p:ext uri="{BB962C8B-B14F-4D97-AF65-F5344CB8AC3E}">
        <p14:creationId xmlns:p14="http://schemas.microsoft.com/office/powerpoint/2010/main" val="2641191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D7CDF-93E9-3AE7-5A74-BB62F3D82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F578B5E-C665-BDB5-6E5B-302155350DF9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الثالثة؟ 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FE9A7B1-1707-1E6E-E3F9-CE97E7C1F72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18D28CD-DDD9-0371-CEEC-18C07BF1D601}"/>
              </a:ext>
            </a:extLst>
          </p:cNvPr>
          <p:cNvSpPr txBox="1"/>
          <p:nvPr/>
        </p:nvSpPr>
        <p:spPr>
          <a:xfrm>
            <a:off x="1466136" y="4328695"/>
            <a:ext cx="605056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6,5 + 7 + 8 + 8,5 = 30</a:t>
            </a:r>
            <a:endParaRPr lang="ar-MA" sz="4400" b="1" dirty="0">
              <a:solidFill>
                <a:srgbClr val="10486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AD97D0D4-086F-523D-4AA0-31BD5F6CD85F}"/>
              </a:ext>
            </a:extLst>
          </p:cNvPr>
          <p:cNvSpPr/>
          <p:nvPr/>
        </p:nvSpPr>
        <p:spPr>
          <a:xfrm>
            <a:off x="5562600" y="1752495"/>
            <a:ext cx="1928509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المجموع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E1F37705-D623-48E9-2FD0-4B4904899DD4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39336FC-A370-2E58-6708-DA306582F0B5}"/>
              </a:ext>
            </a:extLst>
          </p:cNvPr>
          <p:cNvSpPr/>
          <p:nvPr/>
        </p:nvSpPr>
        <p:spPr>
          <a:xfrm>
            <a:off x="732770" y="1724103"/>
            <a:ext cx="1381390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36804AE2-F540-C56D-6B87-A6EAA909BE35}"/>
              </a:ext>
            </a:extLst>
          </p:cNvPr>
          <p:cNvSpPr>
            <a:spLocks noChangeAspect="1"/>
          </p:cNvSpPr>
          <p:nvPr/>
        </p:nvSpPr>
        <p:spPr>
          <a:xfrm>
            <a:off x="2139752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595CCB8-8C09-D206-B7D6-5C81B2F70665}"/>
              </a:ext>
            </a:extLst>
          </p:cNvPr>
          <p:cNvSpPr/>
          <p:nvPr/>
        </p:nvSpPr>
        <p:spPr>
          <a:xfrm>
            <a:off x="3122249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 الأعداد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81099931-C614-7FDB-46F7-9EE0B9765F9B}"/>
              </a:ext>
            </a:extLst>
          </p:cNvPr>
          <p:cNvSpPr>
            <a:spLocks noChangeAspect="1"/>
          </p:cNvSpPr>
          <p:nvPr/>
        </p:nvSpPr>
        <p:spPr>
          <a:xfrm>
            <a:off x="471027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6B15006-F6A3-5B32-FE1A-B7055CE37736}"/>
              </a:ext>
            </a:extLst>
          </p:cNvPr>
          <p:cNvSpPr txBox="1"/>
          <p:nvPr/>
        </p:nvSpPr>
        <p:spPr>
          <a:xfrm>
            <a:off x="968680" y="2494026"/>
            <a:ext cx="720664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حَصَلَ ياسينٌ في الْفُروضِ الْأَرْبَعَةِ في مادَّةِ التَّرْبِيَّةِ الْإِسْلامِيَّةِ </a:t>
            </a:r>
          </a:p>
          <a:p>
            <a:pPr algn="r" rtl="1"/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عَلى النُّقَطِ التّالِيَةِ</a:t>
            </a:r>
            <a:r>
              <a:rPr lang="ar-MA" sz="2400" b="1" dirty="0">
                <a:solidFill>
                  <a:prstClr val="black"/>
                </a:solidFill>
              </a:rPr>
              <a:t>: </a:t>
            </a:r>
            <a:r>
              <a:rPr lang="ar-MA" sz="2400" b="1" dirty="0">
                <a:solidFill>
                  <a:srgbClr val="C00000"/>
                </a:solidFill>
              </a:rPr>
              <a:t>6,5، 7، 8، و8,5</a:t>
            </a:r>
            <a:r>
              <a:rPr lang="ar-MA" sz="2400" b="1" dirty="0">
                <a:solidFill>
                  <a:prstClr val="black"/>
                </a:solidFill>
              </a:rPr>
              <a:t>.</a:t>
            </a:r>
          </a:p>
          <a:p>
            <a:pPr algn="r" rtl="1"/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ما الْمُعَدَّلُ الَّذي حَصَلَ عَلَيْهِ في مادَّةِ التَّرْبِيَّةِ الْإِسْلامِيَّةِ ؟</a:t>
            </a:r>
            <a:endParaRPr lang="fr-MA" sz="2800" b="1" dirty="0">
              <a:solidFill>
                <a:srgbClr val="106585"/>
              </a:solidFill>
              <a:latin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7D30F2A-1B2F-9940-E55E-1736A5FE0802}"/>
              </a:ext>
            </a:extLst>
          </p:cNvPr>
          <p:cNvSpPr txBox="1"/>
          <p:nvPr/>
        </p:nvSpPr>
        <p:spPr>
          <a:xfrm>
            <a:off x="1546717" y="5098136"/>
            <a:ext cx="605056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4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الأعداد 4</a:t>
            </a:r>
          </a:p>
        </p:txBody>
      </p:sp>
    </p:spTree>
    <p:extLst>
      <p:ext uri="{BB962C8B-B14F-4D97-AF65-F5344CB8AC3E}">
        <p14:creationId xmlns:p14="http://schemas.microsoft.com/office/powerpoint/2010/main" val="4084670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FCDEDE-EA4E-59AE-9EAB-915F9D27A5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872DF0D-A40E-1771-22E5-CF6690CA37E1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احسبوا خارج المجموع على عدد الأعداد</a:t>
            </a:r>
            <a:endParaRPr lang="ar-MA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5408D6-8B08-E566-F158-E621BE250D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731D6B9-94F7-2E05-C615-B77DB8AC44A8}"/>
              </a:ext>
            </a:extLst>
          </p:cNvPr>
          <p:cNvSpPr txBox="1"/>
          <p:nvPr/>
        </p:nvSpPr>
        <p:spPr>
          <a:xfrm>
            <a:off x="1466136" y="4328695"/>
            <a:ext cx="605056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6,5 + 7 + 8 + 8,5 = 30</a:t>
            </a:r>
            <a:endParaRPr lang="ar-MA" sz="4400" b="1" dirty="0">
              <a:solidFill>
                <a:srgbClr val="10486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BD0CD19-C34C-A460-351E-8577DA8E6FF9}"/>
              </a:ext>
            </a:extLst>
          </p:cNvPr>
          <p:cNvSpPr/>
          <p:nvPr/>
        </p:nvSpPr>
        <p:spPr>
          <a:xfrm>
            <a:off x="5562600" y="1752495"/>
            <a:ext cx="1928509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المجموع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223F13B3-551F-4435-7E0E-6B9A4A401BDC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38F100A-133B-ADC4-6299-89D42DE72751}"/>
              </a:ext>
            </a:extLst>
          </p:cNvPr>
          <p:cNvSpPr/>
          <p:nvPr/>
        </p:nvSpPr>
        <p:spPr>
          <a:xfrm>
            <a:off x="732770" y="1724103"/>
            <a:ext cx="1381390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D6007D7-D089-E09E-85F4-0AA6A371CF86}"/>
              </a:ext>
            </a:extLst>
          </p:cNvPr>
          <p:cNvSpPr>
            <a:spLocks noChangeAspect="1"/>
          </p:cNvSpPr>
          <p:nvPr/>
        </p:nvSpPr>
        <p:spPr>
          <a:xfrm>
            <a:off x="2139752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FF268AF3-3D57-1B83-2D7A-D3F717218BF4}"/>
              </a:ext>
            </a:extLst>
          </p:cNvPr>
          <p:cNvSpPr/>
          <p:nvPr/>
        </p:nvSpPr>
        <p:spPr>
          <a:xfrm>
            <a:off x="3122249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 الأعداد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00CD9C62-0AB1-5460-7733-952B6BAB9265}"/>
              </a:ext>
            </a:extLst>
          </p:cNvPr>
          <p:cNvSpPr>
            <a:spLocks noChangeAspect="1"/>
          </p:cNvSpPr>
          <p:nvPr/>
        </p:nvSpPr>
        <p:spPr>
          <a:xfrm>
            <a:off x="471027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E66B116-5B9F-E78F-CCDC-95912D05EE3D}"/>
              </a:ext>
            </a:extLst>
          </p:cNvPr>
          <p:cNvSpPr txBox="1"/>
          <p:nvPr/>
        </p:nvSpPr>
        <p:spPr>
          <a:xfrm>
            <a:off x="968680" y="2494026"/>
            <a:ext cx="720664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حَصَلَ ياسينٌ في الْفُروضِ الْأَرْبَعَةِ في مادَّةِ التَّرْبِيَّةِ الْإِسْلامِيَّةِ </a:t>
            </a:r>
          </a:p>
          <a:p>
            <a:pPr algn="r" rtl="1"/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عَلى النُّقَطِ التّالِيَةِ</a:t>
            </a:r>
            <a:r>
              <a:rPr lang="ar-MA" sz="2400" b="1" dirty="0">
                <a:solidFill>
                  <a:prstClr val="black"/>
                </a:solidFill>
              </a:rPr>
              <a:t>: </a:t>
            </a:r>
            <a:r>
              <a:rPr lang="ar-MA" sz="2400" b="1" dirty="0">
                <a:solidFill>
                  <a:srgbClr val="C00000"/>
                </a:solidFill>
              </a:rPr>
              <a:t>6,5، 7، 8، و8,5</a:t>
            </a:r>
            <a:r>
              <a:rPr lang="ar-MA" sz="2400" b="1" dirty="0">
                <a:solidFill>
                  <a:prstClr val="black"/>
                </a:solidFill>
              </a:rPr>
              <a:t>.</a:t>
            </a:r>
          </a:p>
          <a:p>
            <a:pPr algn="r" rtl="1"/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ما الْمُعَدَّلُ الَّذي حَصَلَ عَلَيْهِ في مادَّةِ التَّرْبِيَّةِ الْإِسْلامِيَّةِ ؟</a:t>
            </a:r>
            <a:endParaRPr lang="fr-MA" sz="2800" b="1" dirty="0">
              <a:solidFill>
                <a:srgbClr val="106585"/>
              </a:solidFill>
              <a:latin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613D69B-8190-2F09-75D0-795CF0BC9BB2}"/>
              </a:ext>
            </a:extLst>
          </p:cNvPr>
          <p:cNvSpPr txBox="1"/>
          <p:nvPr/>
        </p:nvSpPr>
        <p:spPr>
          <a:xfrm>
            <a:off x="1546717" y="5098136"/>
            <a:ext cx="605056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4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الأعداد 4</a:t>
            </a:r>
          </a:p>
        </p:txBody>
      </p:sp>
    </p:spTree>
    <p:extLst>
      <p:ext uri="{BB962C8B-B14F-4D97-AF65-F5344CB8AC3E}">
        <p14:creationId xmlns:p14="http://schemas.microsoft.com/office/powerpoint/2010/main" val="1560317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97CA08-11B5-DD3C-F215-A586743B33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853AA30-0F28-4C85-08DC-479C86562A0B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0FA67A4-382D-2366-7BFB-6482179198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0D9DFF-88FB-0557-089D-6E45DC1F3D8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608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B29A0B-129F-EEDF-351B-BF61F1A83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26EF4DFC-2805-8758-215C-0A496FAC9755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3E0DC19-25E0-F38F-0423-9071F110E8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3F04DB1-20B7-3BC3-CB83-D0172B8114F6}"/>
              </a:ext>
            </a:extLst>
          </p:cNvPr>
          <p:cNvSpPr txBox="1"/>
          <p:nvPr/>
        </p:nvSpPr>
        <p:spPr>
          <a:xfrm>
            <a:off x="1466136" y="4328695"/>
            <a:ext cx="605056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6,5 + 7 + 8 + 8,5 = 30</a:t>
            </a:r>
            <a:endParaRPr lang="ar-MA" sz="4400" b="1" dirty="0">
              <a:solidFill>
                <a:srgbClr val="10486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A4F86922-F51B-99C5-B533-1BF41F7EE63C}"/>
              </a:ext>
            </a:extLst>
          </p:cNvPr>
          <p:cNvSpPr/>
          <p:nvPr/>
        </p:nvSpPr>
        <p:spPr>
          <a:xfrm>
            <a:off x="5562600" y="1752495"/>
            <a:ext cx="1928509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المجموع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EA1F66F8-C7E8-0D18-3CA9-37E10FC6C3FC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B37AFEA1-E526-B4F4-8704-5B1812B471F8}"/>
              </a:ext>
            </a:extLst>
          </p:cNvPr>
          <p:cNvSpPr/>
          <p:nvPr/>
        </p:nvSpPr>
        <p:spPr>
          <a:xfrm>
            <a:off x="732770" y="1724103"/>
            <a:ext cx="1381390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327E5796-67E3-25C9-E20D-BA1E54637025}"/>
              </a:ext>
            </a:extLst>
          </p:cNvPr>
          <p:cNvSpPr>
            <a:spLocks noChangeAspect="1"/>
          </p:cNvSpPr>
          <p:nvPr/>
        </p:nvSpPr>
        <p:spPr>
          <a:xfrm>
            <a:off x="2139752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209D5564-06CB-0A98-F22C-4001FDB0E0D6}"/>
              </a:ext>
            </a:extLst>
          </p:cNvPr>
          <p:cNvSpPr/>
          <p:nvPr/>
        </p:nvSpPr>
        <p:spPr>
          <a:xfrm>
            <a:off x="3122249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 الأعداد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DFEBAD9A-7AE3-8674-5D19-F1853B6819C9}"/>
              </a:ext>
            </a:extLst>
          </p:cNvPr>
          <p:cNvSpPr>
            <a:spLocks noChangeAspect="1"/>
          </p:cNvSpPr>
          <p:nvPr/>
        </p:nvSpPr>
        <p:spPr>
          <a:xfrm>
            <a:off x="471027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3237767-C1E6-7AFD-831E-C7C3852A4860}"/>
              </a:ext>
            </a:extLst>
          </p:cNvPr>
          <p:cNvSpPr txBox="1"/>
          <p:nvPr/>
        </p:nvSpPr>
        <p:spPr>
          <a:xfrm>
            <a:off x="968680" y="2494026"/>
            <a:ext cx="720664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حَصَلَ ياسينٌ في الْفُروضِ الْأَرْبَعَةِ في مادَّةِ التَّرْبِيَّةِ الْإِسْلامِيَّةِ </a:t>
            </a:r>
          </a:p>
          <a:p>
            <a:pPr algn="r" rtl="1"/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عَلى النُّقَطِ التّالِيَةِ</a:t>
            </a:r>
            <a:r>
              <a:rPr lang="ar-MA" sz="2400" b="1" dirty="0">
                <a:solidFill>
                  <a:prstClr val="black"/>
                </a:solidFill>
              </a:rPr>
              <a:t>: </a:t>
            </a:r>
            <a:r>
              <a:rPr lang="ar-MA" sz="2400" b="1" dirty="0">
                <a:solidFill>
                  <a:srgbClr val="C00000"/>
                </a:solidFill>
              </a:rPr>
              <a:t>6,5، 7، 8، و8,5</a:t>
            </a:r>
            <a:r>
              <a:rPr lang="ar-MA" sz="2400" b="1" dirty="0">
                <a:solidFill>
                  <a:prstClr val="black"/>
                </a:solidFill>
              </a:rPr>
              <a:t>.</a:t>
            </a:r>
          </a:p>
          <a:p>
            <a:pPr algn="r" rtl="1"/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ما الْمُعَدَّلُ الَّذي حَصَلَ عَلَيْهِ في مادَّةِ التَّرْبِيَّةِ الْإِسْلامِيَّةِ ؟</a:t>
            </a:r>
            <a:endParaRPr lang="fr-MA" sz="2800" b="1" dirty="0">
              <a:solidFill>
                <a:srgbClr val="106585"/>
              </a:solidFill>
              <a:latin typeface="Calibri" panose="020F0502020204030204" pitchFamily="34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3CA7E9C-3EB9-FB80-B6CB-12D517B8BD85}"/>
              </a:ext>
            </a:extLst>
          </p:cNvPr>
          <p:cNvSpPr txBox="1"/>
          <p:nvPr/>
        </p:nvSpPr>
        <p:spPr>
          <a:xfrm>
            <a:off x="1546717" y="5098136"/>
            <a:ext cx="605056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4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الأعداد 4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5AA9225E-B1A5-4900-32CB-725B975403B7}"/>
              </a:ext>
            </a:extLst>
          </p:cNvPr>
          <p:cNvSpPr txBox="1"/>
          <p:nvPr/>
        </p:nvSpPr>
        <p:spPr>
          <a:xfrm>
            <a:off x="1546717" y="5749733"/>
            <a:ext cx="605056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 ÷ 4 = 7,5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8667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44E30E-97D4-CA44-3A82-3A4597EF6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1FDC5F5-5AAB-2764-131D-2631E3C1CBD9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اكتبوا المتوسط الحسابي للنقط الأربع</a:t>
            </a:r>
            <a:endParaRPr lang="ar-MA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923A8C3-145D-A88F-D292-09282A7BBA5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0A1F0EF-9E3C-0EC9-E9D7-5E2937DB3067}"/>
              </a:ext>
            </a:extLst>
          </p:cNvPr>
          <p:cNvSpPr txBox="1"/>
          <p:nvPr/>
        </p:nvSpPr>
        <p:spPr>
          <a:xfrm>
            <a:off x="1466136" y="4328695"/>
            <a:ext cx="605056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6,5 + 7 + 8 + 8,5 = 30</a:t>
            </a:r>
            <a:endParaRPr lang="ar-MA" sz="4400" b="1" dirty="0">
              <a:solidFill>
                <a:srgbClr val="10486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6EBCF091-C0E8-57CA-02B1-9D2084D1E27D}"/>
              </a:ext>
            </a:extLst>
          </p:cNvPr>
          <p:cNvSpPr/>
          <p:nvPr/>
        </p:nvSpPr>
        <p:spPr>
          <a:xfrm>
            <a:off x="5562600" y="1752495"/>
            <a:ext cx="1928509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المجموع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CCF3EDC7-1C86-5073-E240-8ED3B1F51DD4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0E1C5A7C-DA47-CB5E-E0C6-98CE1C501F33}"/>
              </a:ext>
            </a:extLst>
          </p:cNvPr>
          <p:cNvSpPr/>
          <p:nvPr/>
        </p:nvSpPr>
        <p:spPr>
          <a:xfrm>
            <a:off x="732770" y="1724103"/>
            <a:ext cx="1381390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919D7E9D-9F6E-B54F-B4FE-5CA3FEAE75D3}"/>
              </a:ext>
            </a:extLst>
          </p:cNvPr>
          <p:cNvSpPr>
            <a:spLocks noChangeAspect="1"/>
          </p:cNvSpPr>
          <p:nvPr/>
        </p:nvSpPr>
        <p:spPr>
          <a:xfrm>
            <a:off x="2139752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28DB6EFA-61E9-55B7-1B98-7266D534B762}"/>
              </a:ext>
            </a:extLst>
          </p:cNvPr>
          <p:cNvSpPr/>
          <p:nvPr/>
        </p:nvSpPr>
        <p:spPr>
          <a:xfrm>
            <a:off x="3122249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 الأعداد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FE03A8E0-21E4-0C6A-F4C6-F88FDB2E718B}"/>
              </a:ext>
            </a:extLst>
          </p:cNvPr>
          <p:cNvSpPr>
            <a:spLocks noChangeAspect="1"/>
          </p:cNvSpPr>
          <p:nvPr/>
        </p:nvSpPr>
        <p:spPr>
          <a:xfrm>
            <a:off x="471027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3804065-55D5-F759-83BD-F0B3A2A8E700}"/>
              </a:ext>
            </a:extLst>
          </p:cNvPr>
          <p:cNvSpPr txBox="1"/>
          <p:nvPr/>
        </p:nvSpPr>
        <p:spPr>
          <a:xfrm>
            <a:off x="968680" y="2494026"/>
            <a:ext cx="720664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حَصَلَ ياسينٌ في الْفُروضِ الْأَرْبَعَةِ في مادَّةِ التَّرْبِيَّةِ الْإِسْلامِيَّةِ </a:t>
            </a:r>
          </a:p>
          <a:p>
            <a:pPr algn="r" rtl="1"/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عَلى النُّقَطِ التّالِيَةِ</a:t>
            </a:r>
            <a:r>
              <a:rPr lang="ar-MA" sz="2400" b="1" dirty="0">
                <a:solidFill>
                  <a:prstClr val="black"/>
                </a:solidFill>
              </a:rPr>
              <a:t>: </a:t>
            </a:r>
            <a:r>
              <a:rPr lang="ar-MA" sz="2400" b="1" dirty="0">
                <a:solidFill>
                  <a:srgbClr val="C00000"/>
                </a:solidFill>
              </a:rPr>
              <a:t>6,5، 7، 8، و8,5</a:t>
            </a:r>
            <a:r>
              <a:rPr lang="ar-MA" sz="2400" b="1" dirty="0">
                <a:solidFill>
                  <a:prstClr val="black"/>
                </a:solidFill>
              </a:rPr>
              <a:t>.</a:t>
            </a:r>
          </a:p>
          <a:p>
            <a:pPr algn="r" rtl="1"/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ما الْمُعَدَّلُ الَّذي حَصَلَ عَلَيْهِ في مادَّةِ التَّرْبِيَّةِ الْإِسْلامِيَّةِ ؟</a:t>
            </a:r>
            <a:endParaRPr lang="fr-MA" sz="2800" b="1" dirty="0">
              <a:solidFill>
                <a:srgbClr val="106585"/>
              </a:solidFill>
              <a:latin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BF27DC4-23A9-33EE-8DE1-4136F08FCB98}"/>
              </a:ext>
            </a:extLst>
          </p:cNvPr>
          <p:cNvSpPr txBox="1"/>
          <p:nvPr/>
        </p:nvSpPr>
        <p:spPr>
          <a:xfrm>
            <a:off x="1546717" y="5098136"/>
            <a:ext cx="605056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4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الأعداد 4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FF5B119-3C74-AFAB-632A-CC2AF5039BCD}"/>
              </a:ext>
            </a:extLst>
          </p:cNvPr>
          <p:cNvSpPr txBox="1"/>
          <p:nvPr/>
        </p:nvSpPr>
        <p:spPr>
          <a:xfrm>
            <a:off x="1546717" y="5749733"/>
            <a:ext cx="605056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 ÷ 4 = 7,5</a:t>
            </a:r>
            <a:endParaRPr lang="ar-MA" sz="4400" b="1" dirty="0">
              <a:solidFill>
                <a:srgbClr val="10486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0546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B6CFA9-906E-924B-7243-2B6C181ED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3BD3A7F-A11B-33B2-2792-D83834C66C40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7301724-35AA-FAE5-7A6F-E74F9F40EE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A37E900-B3EA-6CF6-89A6-739D17FE350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7975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05A3DE-3FE6-9B34-D290-09DF78DC0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2DF9EDC5-95EC-C381-2F57-FB699F1B2F7C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791E865-81A8-DD3B-8B75-CBA7AFFE3A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586A51C-ED16-C201-6F25-1122BE75EA24}"/>
              </a:ext>
            </a:extLst>
          </p:cNvPr>
          <p:cNvSpPr txBox="1"/>
          <p:nvPr/>
        </p:nvSpPr>
        <p:spPr>
          <a:xfrm>
            <a:off x="1466136" y="4328695"/>
            <a:ext cx="605056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6,5 + 7 + 8 + 8,5 = 30</a:t>
            </a:r>
            <a:endParaRPr lang="ar-MA" sz="4400" b="1" dirty="0">
              <a:solidFill>
                <a:srgbClr val="10486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05057973-14E7-8E78-7C2C-8A1644C93354}"/>
              </a:ext>
            </a:extLst>
          </p:cNvPr>
          <p:cNvSpPr/>
          <p:nvPr/>
        </p:nvSpPr>
        <p:spPr>
          <a:xfrm>
            <a:off x="5562600" y="1752495"/>
            <a:ext cx="1928509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المجموع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1BB468A3-41B6-6765-4FEB-041F6E244C2D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01A3A30E-98B6-0CAC-48F2-A209EB714347}"/>
              </a:ext>
            </a:extLst>
          </p:cNvPr>
          <p:cNvSpPr/>
          <p:nvPr/>
        </p:nvSpPr>
        <p:spPr>
          <a:xfrm>
            <a:off x="732770" y="1724103"/>
            <a:ext cx="1381390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4070D093-9D15-1C1E-CD1B-2CEDB7E66F6C}"/>
              </a:ext>
            </a:extLst>
          </p:cNvPr>
          <p:cNvSpPr>
            <a:spLocks noChangeAspect="1"/>
          </p:cNvSpPr>
          <p:nvPr/>
        </p:nvSpPr>
        <p:spPr>
          <a:xfrm>
            <a:off x="2139752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57845720-6CCA-7DA8-7A52-862F7A0660F7}"/>
              </a:ext>
            </a:extLst>
          </p:cNvPr>
          <p:cNvSpPr/>
          <p:nvPr/>
        </p:nvSpPr>
        <p:spPr>
          <a:xfrm>
            <a:off x="3122249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 الأعداد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2A848D1A-06AD-709D-1379-13D4A002B7F9}"/>
              </a:ext>
            </a:extLst>
          </p:cNvPr>
          <p:cNvSpPr>
            <a:spLocks noChangeAspect="1"/>
          </p:cNvSpPr>
          <p:nvPr/>
        </p:nvSpPr>
        <p:spPr>
          <a:xfrm>
            <a:off x="471027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A62F5B4-0EFE-6349-825D-ED7A6B153D34}"/>
              </a:ext>
            </a:extLst>
          </p:cNvPr>
          <p:cNvSpPr txBox="1"/>
          <p:nvPr/>
        </p:nvSpPr>
        <p:spPr>
          <a:xfrm>
            <a:off x="968680" y="2494026"/>
            <a:ext cx="720664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حَصَلَ ياسينٌ في الْفُروضِ الْأَرْبَعَةِ في مادَّةِ التَّرْبِيَّةِ الْإِسْلامِيَّةِ </a:t>
            </a:r>
          </a:p>
          <a:p>
            <a:pPr algn="r" rtl="1"/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عَلى النُّقَطِ التّالِيَةِ</a:t>
            </a:r>
            <a:r>
              <a:rPr lang="ar-MA" sz="2400" b="1" dirty="0">
                <a:solidFill>
                  <a:prstClr val="black"/>
                </a:solidFill>
              </a:rPr>
              <a:t>: </a:t>
            </a:r>
            <a:r>
              <a:rPr lang="ar-MA" sz="2400" b="1" dirty="0">
                <a:solidFill>
                  <a:srgbClr val="C00000"/>
                </a:solidFill>
              </a:rPr>
              <a:t>6,5، 7، 8، و8,5</a:t>
            </a:r>
            <a:r>
              <a:rPr lang="ar-MA" sz="2400" b="1" dirty="0">
                <a:solidFill>
                  <a:prstClr val="black"/>
                </a:solidFill>
              </a:rPr>
              <a:t>.</a:t>
            </a:r>
          </a:p>
          <a:p>
            <a:pPr algn="r" rtl="1"/>
            <a:r>
              <a:rPr lang="ar-MA" sz="2800" b="1" dirty="0">
                <a:solidFill>
                  <a:srgbClr val="106585"/>
                </a:solidFill>
                <a:latin typeface="Calibri" panose="020F0502020204030204" pitchFamily="34" charset="0"/>
              </a:rPr>
              <a:t>ما الْمُعَدَّلُ الَّذي حَصَلَ عَلَيْهِ في مادَّةِ التَّرْبِيَّةِ الْإِسْلامِيَّةِ ؟</a:t>
            </a:r>
            <a:endParaRPr lang="fr-MA" sz="2800" b="1" dirty="0">
              <a:solidFill>
                <a:srgbClr val="106585"/>
              </a:solidFill>
              <a:latin typeface="Calibri" panose="020F0502020204030204" pitchFamily="34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DAF64A4-FDC5-C46A-64A8-C0505DECC282}"/>
              </a:ext>
            </a:extLst>
          </p:cNvPr>
          <p:cNvSpPr txBox="1"/>
          <p:nvPr/>
        </p:nvSpPr>
        <p:spPr>
          <a:xfrm>
            <a:off x="1546717" y="5098136"/>
            <a:ext cx="605056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4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الأعداد 4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44C8A0B-4683-40EC-5CE0-5A194C719F53}"/>
              </a:ext>
            </a:extLst>
          </p:cNvPr>
          <p:cNvSpPr txBox="1"/>
          <p:nvPr/>
        </p:nvSpPr>
        <p:spPr>
          <a:xfrm>
            <a:off x="1546717" y="5749733"/>
            <a:ext cx="605056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 ÷ 4 = </a:t>
            </a: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7,5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7A84C957-123C-BC1B-9B5B-01576C72C019}"/>
              </a:ext>
            </a:extLst>
          </p:cNvPr>
          <p:cNvSpPr/>
          <p:nvPr/>
        </p:nvSpPr>
        <p:spPr>
          <a:xfrm>
            <a:off x="4953000" y="5749733"/>
            <a:ext cx="1416872" cy="769442"/>
          </a:xfrm>
          <a:custGeom>
            <a:avLst/>
            <a:gdLst>
              <a:gd name="csX0" fmla="*/ 0 w 1416872"/>
              <a:gd name="csY0" fmla="*/ 384721 h 769442"/>
              <a:gd name="csX1" fmla="*/ 708436 w 1416872"/>
              <a:gd name="csY1" fmla="*/ 0 h 769442"/>
              <a:gd name="csX2" fmla="*/ 1416872 w 1416872"/>
              <a:gd name="csY2" fmla="*/ 384721 h 769442"/>
              <a:gd name="csX3" fmla="*/ 708436 w 1416872"/>
              <a:gd name="csY3" fmla="*/ 769442 h 769442"/>
              <a:gd name="csX4" fmla="*/ 0 w 1416872"/>
              <a:gd name="csY4" fmla="*/ 384721 h 7694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416872" h="769442" extrusionOk="0">
                <a:moveTo>
                  <a:pt x="0" y="384721"/>
                </a:moveTo>
                <a:cubicBezTo>
                  <a:pt x="-8246" y="172598"/>
                  <a:pt x="335720" y="18230"/>
                  <a:pt x="708436" y="0"/>
                </a:cubicBezTo>
                <a:cubicBezTo>
                  <a:pt x="1105875" y="12687"/>
                  <a:pt x="1417936" y="204704"/>
                  <a:pt x="1416872" y="384721"/>
                </a:cubicBezTo>
                <a:cubicBezTo>
                  <a:pt x="1377469" y="537750"/>
                  <a:pt x="1122090" y="796521"/>
                  <a:pt x="708436" y="769442"/>
                </a:cubicBezTo>
                <a:cubicBezTo>
                  <a:pt x="318486" y="764577"/>
                  <a:pt x="5163" y="606822"/>
                  <a:pt x="0" y="384721"/>
                </a:cubicBezTo>
                <a:close/>
              </a:path>
            </a:pathLst>
          </a:custGeom>
          <a:noFill/>
          <a:ln w="38100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2650216993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15876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3A657-3EF5-4D52-304C-EEB91696A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AF8B53F-9253-FCF4-7842-EAE3AC760A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DBB6F40-26BE-C7D3-C990-7E38926C070D}"/>
              </a:ext>
            </a:extLst>
          </p:cNvPr>
          <p:cNvSpPr/>
          <p:nvPr/>
        </p:nvSpPr>
        <p:spPr>
          <a:xfrm>
            <a:off x="2213653" y="2610517"/>
            <a:ext cx="4881185" cy="2828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F6453224-2E53-6DAA-A142-ACC12D6F8BA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4244B06-CD1E-E876-46FC-C124768DE1B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D9BAD3A-AA93-9A33-6E3F-6EB3B7684EE5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9B46C84-3B9D-C0B2-23B1-286D43368B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00613" y="3898463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304AC325-7FE8-CB0C-0F46-5CF8D307F163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D3DBC1BD-3595-D87E-5369-762485C92AE4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F317043-8F4B-794A-23C2-A91A496B033D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D683624-1ADD-4830-7E62-F57DCD9E7AF0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53C846E-7796-6EF5-135E-D8F0327698B1}"/>
              </a:ext>
            </a:extLst>
          </p:cNvPr>
          <p:cNvSpPr txBox="1"/>
          <p:nvPr/>
        </p:nvSpPr>
        <p:spPr>
          <a:xfrm>
            <a:off x="2549241" y="467315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24039896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77B5BB-3736-906C-2119-254295AF2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221494A4-B6FD-1594-CC11-08FC6140C688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 احسبوا المتوسط الحسابي للأعداد التالية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1E28984-8C20-4BB6-C229-27F0FBBC871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6DF99A2-7E08-8406-5E40-FD7BE1482B71}"/>
              </a:ext>
            </a:extLst>
          </p:cNvPr>
          <p:cNvSpPr txBox="1"/>
          <p:nvPr/>
        </p:nvSpPr>
        <p:spPr>
          <a:xfrm>
            <a:off x="1398374" y="2659559"/>
            <a:ext cx="60505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; 9 ; 6 ; 8 ; 4 ; 4 ; 8</a:t>
            </a:r>
            <a:endParaRPr lang="ar-MA" sz="4000" b="1" dirty="0">
              <a:solidFill>
                <a:srgbClr val="10486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1446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35B76E-1BE4-BE9E-8DA9-A0EB4BF04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39598A58-345A-2AFE-FD77-B8370816B4A8}"/>
              </a:ext>
            </a:extLst>
          </p:cNvPr>
          <p:cNvSpPr txBox="1"/>
          <p:nvPr/>
        </p:nvSpPr>
        <p:spPr>
          <a:xfrm>
            <a:off x="800100" y="88117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يقوم ليشرح لنا الخطوات</a:t>
            </a:r>
          </a:p>
        </p:txBody>
      </p:sp>
      <p:pic>
        <p:nvPicPr>
          <p:cNvPr id="7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DCD24E4-1984-F695-0A3F-2ED7AB20612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4FB635E-0FBB-9239-99CF-38CA56D68597}"/>
              </a:ext>
            </a:extLst>
          </p:cNvPr>
          <p:cNvSpPr txBox="1"/>
          <p:nvPr/>
        </p:nvSpPr>
        <p:spPr>
          <a:xfrm>
            <a:off x="1398374" y="2659559"/>
            <a:ext cx="60505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+ 9 + 6 + 8 + 4 + 4 + 8</a:t>
            </a:r>
            <a:r>
              <a:rPr lang="fr-MA" sz="40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fr-MA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42</a:t>
            </a:r>
            <a:endParaRPr lang="ar-MA" sz="4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935E7EC-33D0-67EA-1142-1FAC5665E818}"/>
              </a:ext>
            </a:extLst>
          </p:cNvPr>
          <p:cNvSpPr txBox="1"/>
          <p:nvPr/>
        </p:nvSpPr>
        <p:spPr>
          <a:xfrm>
            <a:off x="1478955" y="3429000"/>
            <a:ext cx="605056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4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الأعداد </a:t>
            </a:r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7016F0C-AD82-20E4-1DDF-02B1B8B97726}"/>
              </a:ext>
            </a:extLst>
          </p:cNvPr>
          <p:cNvSpPr txBox="1"/>
          <p:nvPr/>
        </p:nvSpPr>
        <p:spPr>
          <a:xfrm>
            <a:off x="1478955" y="4080597"/>
            <a:ext cx="605056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42 ÷ 7 = </a:t>
            </a:r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ar-MA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01DA8975-CFE7-FCEA-A7E5-3894DDBC41AE}"/>
              </a:ext>
            </a:extLst>
          </p:cNvPr>
          <p:cNvSpPr/>
          <p:nvPr/>
        </p:nvSpPr>
        <p:spPr>
          <a:xfrm>
            <a:off x="4885238" y="4080597"/>
            <a:ext cx="1416872" cy="769442"/>
          </a:xfrm>
          <a:custGeom>
            <a:avLst/>
            <a:gdLst>
              <a:gd name="csX0" fmla="*/ 0 w 1416872"/>
              <a:gd name="csY0" fmla="*/ 384721 h 769442"/>
              <a:gd name="csX1" fmla="*/ 708436 w 1416872"/>
              <a:gd name="csY1" fmla="*/ 0 h 769442"/>
              <a:gd name="csX2" fmla="*/ 1416872 w 1416872"/>
              <a:gd name="csY2" fmla="*/ 384721 h 769442"/>
              <a:gd name="csX3" fmla="*/ 708436 w 1416872"/>
              <a:gd name="csY3" fmla="*/ 769442 h 769442"/>
              <a:gd name="csX4" fmla="*/ 0 w 1416872"/>
              <a:gd name="csY4" fmla="*/ 384721 h 7694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416872" h="769442" extrusionOk="0">
                <a:moveTo>
                  <a:pt x="0" y="384721"/>
                </a:moveTo>
                <a:cubicBezTo>
                  <a:pt x="-8246" y="172598"/>
                  <a:pt x="335720" y="18230"/>
                  <a:pt x="708436" y="0"/>
                </a:cubicBezTo>
                <a:cubicBezTo>
                  <a:pt x="1105875" y="12687"/>
                  <a:pt x="1417936" y="204704"/>
                  <a:pt x="1416872" y="384721"/>
                </a:cubicBezTo>
                <a:cubicBezTo>
                  <a:pt x="1377469" y="537750"/>
                  <a:pt x="1122090" y="796521"/>
                  <a:pt x="708436" y="769442"/>
                </a:cubicBezTo>
                <a:cubicBezTo>
                  <a:pt x="318486" y="764577"/>
                  <a:pt x="5163" y="606822"/>
                  <a:pt x="0" y="384721"/>
                </a:cubicBezTo>
                <a:close/>
              </a:path>
            </a:pathLst>
          </a:custGeom>
          <a:noFill/>
          <a:ln w="38100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2650216993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57159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D1760B-465E-7B34-B8EF-0975A496D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4DE8AC6-8C6B-15FA-94FC-4C98780B6B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90AB24E-6888-8D60-A532-A0E238925570}"/>
              </a:ext>
            </a:extLst>
          </p:cNvPr>
          <p:cNvSpPr/>
          <p:nvPr/>
        </p:nvSpPr>
        <p:spPr>
          <a:xfrm>
            <a:off x="2213653" y="2610517"/>
            <a:ext cx="4881185" cy="2828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E9620007-9986-66E7-48A9-5C3B0FB24255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99C557E0-4E35-C3DE-BE2D-DF0CDDD5488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00E4AFA-32F7-FC5B-AE83-3C3AED2A5DC1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A198FBF-345B-5224-3900-808F4550F2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181" y="4513186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B3092E2E-0844-0D9F-3006-C2926DA679CA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7C0C712A-2AD3-F5C5-0233-3C6D3CE11EC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7D7FA9CE-3F10-7D9D-5206-52A4C3FBF90E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4246FBE-4415-F266-FB3B-9B549AFE7D0C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7FD8ADB-10F2-50C8-38A5-7B559EA834C4}"/>
              </a:ext>
            </a:extLst>
          </p:cNvPr>
          <p:cNvSpPr txBox="1"/>
          <p:nvPr/>
        </p:nvSpPr>
        <p:spPr>
          <a:xfrm>
            <a:off x="2549241" y="467315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40282482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EC583AFA-AD06-57D9-7CBA-25D7DC71E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40521" y="2056683"/>
            <a:ext cx="2542965" cy="3563776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النشاط 4 صفحة 33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3568886" y="2331176"/>
            <a:ext cx="2514600" cy="143119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 للإنجاز؛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D5DEEE-227D-9C86-57AB-0D977976DD1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21">
            <a:extLst>
              <a:ext uri="{FF2B5EF4-FFF2-40B4-BE49-F238E27FC236}">
                <a16:creationId xmlns:a16="http://schemas.microsoft.com/office/drawing/2014/main" id="{C55855DF-E44A-99D8-31D1-DD6A59B85C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3365" y="2586988"/>
            <a:ext cx="2479541" cy="247954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9D5036-7F56-7A22-E34A-8C65793534DA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379E7D4-3AEE-ED20-8F91-D426E8708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747ED0A7-7D72-6ECE-E779-742819259E0C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DFA09327-14EA-2EE6-8E01-6CB2157008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259" y="2490661"/>
            <a:ext cx="5500754" cy="2430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229897-7472-6B95-9726-0814D83AE38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41C64EE6-E938-B3AB-1C18-F8BE756A10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0548" y="3227127"/>
            <a:ext cx="1628506" cy="162850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60C20ED-B13B-B2E5-198B-FC6B8610AD54}"/>
              </a:ext>
            </a:extLst>
          </p:cNvPr>
          <p:cNvSpPr txBox="1"/>
          <p:nvPr/>
        </p:nvSpPr>
        <p:spPr>
          <a:xfrm>
            <a:off x="367005" y="1022852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إنجاز زميله. تأكدوا أنكم اتبعتم الخطوات بشكل سليم.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BB9DB8F-B8CF-6EB0-2F13-7D667BE33724}"/>
              </a:ext>
            </a:extLst>
          </p:cNvPr>
          <p:cNvSpPr txBox="1"/>
          <p:nvPr/>
        </p:nvSpPr>
        <p:spPr>
          <a:xfrm>
            <a:off x="367004" y="7322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الآن؛ ستشتغلون في ثنائيات </a:t>
            </a:r>
          </a:p>
        </p:txBody>
      </p:sp>
      <p:pic>
        <p:nvPicPr>
          <p:cNvPr id="3" name="Image 2" descr="Une image contenant texte, écriture manuscrit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D118007-D4FA-DF97-356C-51BB8E76EA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300" y="2280263"/>
            <a:ext cx="5621867" cy="306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4CDBD931-357E-D3E1-155F-6218345FFA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278" y="2038203"/>
            <a:ext cx="8292609" cy="3663401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52661EBE-E161-6F5B-0C06-D587308E7EBF}"/>
              </a:ext>
            </a:extLst>
          </p:cNvPr>
          <p:cNvSpPr txBox="1"/>
          <p:nvPr/>
        </p:nvSpPr>
        <p:spPr>
          <a:xfrm>
            <a:off x="752713" y="3527003"/>
            <a:ext cx="9617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7,2</a:t>
            </a:r>
            <a:endParaRPr lang="ar-MA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6E0BA6D-7486-3511-A411-F8E685A459E6}"/>
              </a:ext>
            </a:extLst>
          </p:cNvPr>
          <p:cNvSpPr txBox="1"/>
          <p:nvPr/>
        </p:nvSpPr>
        <p:spPr>
          <a:xfrm>
            <a:off x="752712" y="4050223"/>
            <a:ext cx="9617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ar-MA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E93F81C-8F88-F543-25CD-EED70833B5D4}"/>
              </a:ext>
            </a:extLst>
          </p:cNvPr>
          <p:cNvSpPr txBox="1"/>
          <p:nvPr/>
        </p:nvSpPr>
        <p:spPr>
          <a:xfrm>
            <a:off x="752711" y="4453384"/>
            <a:ext cx="9617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ar-MA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E56B2EF-71FC-81BC-CF70-6D556FDA2567}"/>
              </a:ext>
            </a:extLst>
          </p:cNvPr>
          <p:cNvSpPr txBox="1"/>
          <p:nvPr/>
        </p:nvSpPr>
        <p:spPr>
          <a:xfrm>
            <a:off x="752711" y="4937866"/>
            <a:ext cx="9617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7,1</a:t>
            </a:r>
            <a:endParaRPr lang="ar-MA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B13551D-3BA5-81C8-322E-8DEA13090E99}"/>
              </a:ext>
            </a:extLst>
          </p:cNvPr>
          <p:cNvGrpSpPr/>
          <p:nvPr/>
        </p:nvGrpSpPr>
        <p:grpSpPr>
          <a:xfrm>
            <a:off x="1930085" y="2415654"/>
            <a:ext cx="5182232" cy="2026691"/>
            <a:chOff x="1997212" y="2436266"/>
            <a:chExt cx="4747833" cy="174237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79E11BB-F682-44D0-7BC2-DC00ED7EA6B0}"/>
                </a:ext>
              </a:extLst>
            </p:cNvPr>
            <p:cNvSpPr/>
            <p:nvPr/>
          </p:nvSpPr>
          <p:spPr>
            <a:xfrm>
              <a:off x="2268784" y="2817097"/>
              <a:ext cx="4476261" cy="13615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CE68030-86C0-D905-2F9F-5CA4D65B6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5555034" y="3293807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93D2A88-51C3-AF38-1856-9F403BB20B67}"/>
                </a:ext>
              </a:extLst>
            </p:cNvPr>
            <p:cNvSpPr txBox="1"/>
            <p:nvPr/>
          </p:nvSpPr>
          <p:spPr>
            <a:xfrm>
              <a:off x="1997212" y="3219252"/>
              <a:ext cx="3555109" cy="6156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ts val="548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74A91FD8-4E35-99D5-CA17-D71B9462D921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77D77DB-6365-2D5B-B57B-95DC223DE4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406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E8C44557-10EB-734A-A4C7-8BD04631FD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23205" y="1849154"/>
            <a:ext cx="3108939" cy="4356946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1078184" y="912716"/>
            <a:ext cx="6443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صفحة 33 وأنجزوا النشاط 5. لديكم 5 دقائق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6D6D96C-5733-0E98-DD60-EA4498ECBF7B}"/>
              </a:ext>
            </a:extLst>
          </p:cNvPr>
          <p:cNvSpPr/>
          <p:nvPr/>
        </p:nvSpPr>
        <p:spPr>
          <a:xfrm>
            <a:off x="1573751" y="3434819"/>
            <a:ext cx="2807845" cy="144198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784338B-822B-F1C2-E598-A50E648E4D3F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6A6A508-397F-3D59-5741-3A3347D14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A1FFDEB-DC0B-AE30-86DE-930FC78D80B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4258D3F4-894C-31F3-E6DF-9EA982CDDD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7140" y="2654899"/>
            <a:ext cx="2441950" cy="249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1F0F8C-E52E-0D01-934B-76DB63085B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">
            <a:extLst>
              <a:ext uri="{FF2B5EF4-FFF2-40B4-BE49-F238E27FC236}">
                <a16:creationId xmlns:a16="http://schemas.microsoft.com/office/drawing/2014/main" id="{6D7457E8-3728-75CD-5A2C-D6A047127B3B}"/>
              </a:ext>
            </a:extLst>
          </p:cNvPr>
          <p:cNvSpPr txBox="1"/>
          <p:nvPr/>
        </p:nvSpPr>
        <p:spPr>
          <a:xfrm>
            <a:off x="1114636" y="881857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E2CDA9E-A5BC-C91D-14A1-CF7241536B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 descr="Une image contenant texte, Polic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99969E9B-796D-4958-9BAD-3072CEA855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830" y="2452548"/>
            <a:ext cx="7590340" cy="322435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1746140-0486-526A-7CDF-08D4AC737C2E}"/>
              </a:ext>
            </a:extLst>
          </p:cNvPr>
          <p:cNvSpPr txBox="1"/>
          <p:nvPr/>
        </p:nvSpPr>
        <p:spPr>
          <a:xfrm>
            <a:off x="886061" y="4159974"/>
            <a:ext cx="9617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8,04</a:t>
            </a:r>
            <a:endParaRPr lang="ar-MA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ACA1FE3-DE1E-8A83-791D-92199C763F3B}"/>
              </a:ext>
            </a:extLst>
          </p:cNvPr>
          <p:cNvSpPr txBox="1"/>
          <p:nvPr/>
        </p:nvSpPr>
        <p:spPr>
          <a:xfrm>
            <a:off x="886060" y="4583539"/>
            <a:ext cx="9617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7,75</a:t>
            </a:r>
            <a:endParaRPr lang="ar-MA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AE1F5BC-6906-B184-FA32-D1EC37A59CBD}"/>
              </a:ext>
            </a:extLst>
          </p:cNvPr>
          <p:cNvSpPr txBox="1"/>
          <p:nvPr/>
        </p:nvSpPr>
        <p:spPr>
          <a:xfrm>
            <a:off x="886060" y="4970308"/>
            <a:ext cx="9617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8,83</a:t>
            </a:r>
            <a:endParaRPr lang="ar-MA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644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65403" y="769125"/>
            <a:ext cx="7190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كراساتكم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الحصة القادمة سأختار أحدكم لتصحيح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النشاط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1AF807E-FAAB-0E60-3EF1-1098CED6F10F}"/>
              </a:ext>
            </a:extLst>
          </p:cNvPr>
          <p:cNvGrpSpPr/>
          <p:nvPr/>
        </p:nvGrpSpPr>
        <p:grpSpPr>
          <a:xfrm>
            <a:off x="2077976" y="1973780"/>
            <a:ext cx="4988047" cy="3598536"/>
            <a:chOff x="1572855" y="2653230"/>
            <a:chExt cx="4988047" cy="3598536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494445FF-19DF-3AFA-FEAA-B90948D198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33387" y="2677210"/>
              <a:ext cx="2527515" cy="3569630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E07F79B7-6C90-551E-62D8-4CA8E78D70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72855" y="2653230"/>
              <a:ext cx="2561403" cy="35985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6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16649</TotalTime>
  <Words>1084</Words>
  <Application>Microsoft Office PowerPoint</Application>
  <PresentationFormat>Affichage à l'écran (4:3)</PresentationFormat>
  <Paragraphs>276</Paragraphs>
  <Slides>48</Slides>
  <Notes>13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48</vt:i4>
      </vt:variant>
    </vt:vector>
  </HeadingPairs>
  <TitlesOfParts>
    <vt:vector size="59" baseType="lpstr">
      <vt:lpstr>Aptos Display</vt:lpstr>
      <vt:lpstr>Dosis</vt:lpstr>
      <vt:lpstr>Effra CC Arbc</vt:lpstr>
      <vt:lpstr>Aptos</vt:lpstr>
      <vt:lpstr>Arial</vt:lpstr>
      <vt:lpstr>Calibri</vt:lpstr>
      <vt:lpstr>DengXian</vt:lpstr>
      <vt:lpstr>2_Conception personnalisée</vt:lpstr>
      <vt:lpstr>Page d'entree</vt:lpstr>
      <vt:lpstr>partie 1</vt:lpstr>
      <vt:lpstr>3_Conception personnalisée</vt:lpstr>
      <vt:lpstr>Présentation PowerPoint</vt:lpstr>
      <vt:lpstr>Présentation PowerPoint</vt:lpstr>
      <vt:lpstr>برمجة الأسبوع الثالث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280</cp:revision>
  <cp:lastPrinted>2025-08-13T10:11:39Z</cp:lastPrinted>
  <dcterms:created xsi:type="dcterms:W3CDTF">2025-08-01T12:31:49Z</dcterms:created>
  <dcterms:modified xsi:type="dcterms:W3CDTF">2026-02-22T10:45:27Z</dcterms:modified>
</cp:coreProperties>
</file>