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5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6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7.xml" ContentType="application/vnd.openxmlformats-officedocument.theme+xml"/>
  <Override PartName="/ppt/slideLayouts/slideLayout19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8" r:id="rId4"/>
    <p:sldMasterId id="2147483901" r:id="rId5"/>
    <p:sldMasterId id="2147483909" r:id="rId6"/>
    <p:sldMasterId id="2147483912" r:id="rId7"/>
    <p:sldMasterId id="2147483916" r:id="rId8"/>
  </p:sldMasterIdLst>
  <p:notesMasterIdLst>
    <p:notesMasterId r:id="rId53"/>
  </p:notesMasterIdLst>
  <p:handoutMasterIdLst>
    <p:handoutMasterId r:id="rId54"/>
  </p:handoutMasterIdLst>
  <p:sldIdLst>
    <p:sldId id="779" r:id="rId9"/>
    <p:sldId id="955" r:id="rId10"/>
    <p:sldId id="2134806695" r:id="rId11"/>
    <p:sldId id="780" r:id="rId12"/>
    <p:sldId id="2134806642" r:id="rId13"/>
    <p:sldId id="973" r:id="rId14"/>
    <p:sldId id="783" r:id="rId15"/>
    <p:sldId id="784" r:id="rId16"/>
    <p:sldId id="745" r:id="rId17"/>
    <p:sldId id="803" r:id="rId18"/>
    <p:sldId id="1035" r:id="rId19"/>
    <p:sldId id="1036" r:id="rId20"/>
    <p:sldId id="1037" r:id="rId21"/>
    <p:sldId id="2134806683" r:id="rId22"/>
    <p:sldId id="2134806684" r:id="rId23"/>
    <p:sldId id="2134806644" r:id="rId24"/>
    <p:sldId id="2134806701" r:id="rId25"/>
    <p:sldId id="2134806685" r:id="rId26"/>
    <p:sldId id="2134806717" r:id="rId27"/>
    <p:sldId id="2134806687" r:id="rId28"/>
    <p:sldId id="2134806688" r:id="rId29"/>
    <p:sldId id="2134806600" r:id="rId30"/>
    <p:sldId id="2134806718" r:id="rId31"/>
    <p:sldId id="2134806689" r:id="rId32"/>
    <p:sldId id="2134806659" r:id="rId33"/>
    <p:sldId id="2134806719" r:id="rId34"/>
    <p:sldId id="2134806690" r:id="rId35"/>
    <p:sldId id="2134806661" r:id="rId36"/>
    <p:sldId id="2134806673" r:id="rId37"/>
    <p:sldId id="2134806720" r:id="rId38"/>
    <p:sldId id="2134806694" r:id="rId39"/>
    <p:sldId id="2134806710" r:id="rId40"/>
    <p:sldId id="2134806711" r:id="rId41"/>
    <p:sldId id="2134806723" r:id="rId42"/>
    <p:sldId id="2134806712" r:id="rId43"/>
    <p:sldId id="2134806727" r:id="rId44"/>
    <p:sldId id="2134806728" r:id="rId45"/>
    <p:sldId id="2134806729" r:id="rId46"/>
    <p:sldId id="2134806730" r:id="rId47"/>
    <p:sldId id="2134806731" r:id="rId48"/>
    <p:sldId id="2134806732" r:id="rId49"/>
    <p:sldId id="795" r:id="rId50"/>
    <p:sldId id="794" r:id="rId51"/>
    <p:sldId id="793" r:id="rId52"/>
  </p:sldIdLst>
  <p:sldSz cx="9144000" cy="6858000" type="screen4x3"/>
  <p:notesSz cx="6735763" cy="9866313"/>
  <p:embeddedFontLst>
    <p:embeddedFont>
      <p:font typeface="Dosis" pitchFamily="2" charset="0"/>
      <p:regular r:id="rId55"/>
      <p:bold r:id="rId56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B2B3AE"/>
    <a:srgbClr val="EDEDEC"/>
    <a:srgbClr val="17AB98"/>
    <a:srgbClr val="FC8D00"/>
    <a:srgbClr val="4B5050"/>
    <a:srgbClr val="FAE496"/>
    <a:srgbClr val="F6BB00"/>
    <a:srgbClr val="FFEFB9"/>
    <a:srgbClr val="EEB500"/>
    <a:srgbClr val="CCE4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985" autoAdjust="0"/>
    <p:restoredTop sz="86965" autoAdjust="0"/>
  </p:normalViewPr>
  <p:slideViewPr>
    <p:cSldViewPr snapToGrid="0">
      <p:cViewPr varScale="1">
        <p:scale>
          <a:sx n="65" d="100"/>
          <a:sy n="65" d="100"/>
        </p:scale>
        <p:origin x="1454" y="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slide" Target="slides/slide31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50" Type="http://schemas.openxmlformats.org/officeDocument/2006/relationships/slide" Target="slides/slide42.xml"/><Relationship Id="rId55" Type="http://schemas.openxmlformats.org/officeDocument/2006/relationships/font" Target="fonts/font1.fntdata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notesMaster" Target="notesMasters/notesMaster1.xml"/><Relationship Id="rId58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61" Type="http://schemas.microsoft.com/office/2018/10/relationships/authors" Target="authors.xml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font" Target="fonts/font2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theme" Target="theme/theme1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presProps" Target="presProps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15/02/2026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15/02/2026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84718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48008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6705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569341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5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7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7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6">
            <a:extLst>
              <a:ext uri="{FF2B5EF4-FFF2-40B4-BE49-F238E27FC236}">
                <a16:creationId xmlns:a16="http://schemas.microsoft.com/office/drawing/2014/main" id="{5F80D9FE-CBCA-1832-BFD0-BD0298C08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202A4981-C60A-DF4A-3E30-99E56A61B061}"/>
              </a:ext>
            </a:extLst>
          </p:cNvPr>
          <p:cNvSpPr txBox="1">
            <a:spLocks/>
          </p:cNvSpPr>
          <p:nvPr userDrawn="1"/>
        </p:nvSpPr>
        <p:spPr>
          <a:xfrm>
            <a:off x="3631660" y="5053937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SA" dirty="0">
                <a:solidFill>
                  <a:srgbClr val="17AB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الأسبوع 1</a:t>
            </a:r>
            <a:endParaRPr lang="fr-FR" dirty="0">
              <a:solidFill>
                <a:srgbClr val="17AB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93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561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12595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9828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6F94848-A794-EFB4-F388-E05A8F499E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604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F4D0D2-63B2-71AB-616A-82EEE772F6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450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28A7FD7-9926-EA3B-9CA1-964B7F22F2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4699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0798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8613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B3CA1AB-0FE2-8F2D-F142-C3A293CCF4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4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6300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3724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F4D0D2-63B2-71AB-616A-82EEE772F6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1841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117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9210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28A7FD7-9926-EA3B-9CA1-964B7F22F2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6369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1482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e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theme" Target="../theme/theme5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8EB058A-696C-3461-6B26-B309267AE8D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293" y="2015"/>
            <a:ext cx="9143894" cy="6855985"/>
          </a:xfrm>
          <a:prstGeom prst="rect">
            <a:avLst/>
          </a:prstGeom>
        </p:spPr>
      </p:pic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92" r:id="rId2"/>
    <p:sldLayoutId id="2147483896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7E12AF0-3E54-FEC2-4E6B-F54D77BAD79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29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9" r:id="rId1"/>
    <p:sldLayoutId id="2147483900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6035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8975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0" r:id="rId1"/>
    <p:sldLayoutId id="2147483911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8888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655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7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7.png"/><Relationship Id="rId4" Type="http://schemas.openxmlformats.org/officeDocument/2006/relationships/image" Target="../media/image23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3.png"/><Relationship Id="rId5" Type="http://schemas.openxmlformats.org/officeDocument/2006/relationships/image" Target="../media/image32.jpeg"/><Relationship Id="rId4" Type="http://schemas.openxmlformats.org/officeDocument/2006/relationships/image" Target="../media/image31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2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2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8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8.png"/><Relationship Id="rId4" Type="http://schemas.openxmlformats.org/officeDocument/2006/relationships/image" Target="../media/image34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0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sv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2.sv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5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5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5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5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5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F75BF1-4BC6-B37A-B68A-E8148E8F0042}"/>
              </a:ext>
            </a:extLst>
          </p:cNvPr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9F020-6B27-1075-245B-D950AD03CA42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</a:t>
              </a: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2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602D5D-2F95-2401-F621-B7B5C36F4B0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7BDE157-8D6C-992E-0EE1-1567A39C0693}"/>
              </a:ext>
            </a:extLst>
          </p:cNvPr>
          <p:cNvGrpSpPr/>
          <p:nvPr/>
        </p:nvGrpSpPr>
        <p:grpSpPr>
          <a:xfrm>
            <a:off x="4009767" y="6021421"/>
            <a:ext cx="1124468" cy="288630"/>
            <a:chOff x="5372100" y="5877672"/>
            <a:chExt cx="1124468" cy="28863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4561E7F-30F6-1DB7-FA5C-FDD31357B9F3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</a:t>
              </a: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3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3BF28019-F578-81FB-6FF0-C27E6D05284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2B3AE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</a:t>
              </a: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8F3F11BF-98C9-674C-CCDC-2B4D099A99A5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BFBFBF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</a:t>
            </a: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B512C2BD-1BD7-C09F-CA5E-688C6776E078}"/>
              </a:ext>
            </a:extLst>
          </p:cNvPr>
          <p:cNvSpPr/>
          <p:nvPr/>
        </p:nvSpPr>
        <p:spPr>
          <a:xfrm>
            <a:off x="8063641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توجيهات </a:t>
            </a:r>
            <a:r>
              <a:rPr kumimoji="0" lang="ar-MA" sz="1300" b="1" i="0" u="none" strike="noStrike" kern="120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الثالث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2879880" y="5260061"/>
            <a:ext cx="3780000" cy="1123837"/>
            <a:chOff x="648000" y="1949241"/>
            <a:chExt cx="3780000" cy="1123837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فصل الملايين: قراءة وكتابة</a:t>
              </a:r>
              <a:endPara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0C8EE71E-A9A2-C98C-E6F5-B91B722656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1475" y="5488520"/>
            <a:ext cx="3938021" cy="940822"/>
          </a:xfrm>
          <a:prstGeom prst="rect">
            <a:avLst/>
          </a:prstGeom>
        </p:spPr>
      </p:pic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5121450" y="5255224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7EDEA042-536A-7D7E-B989-3BA2936F8C95}"/>
              </a:ext>
            </a:extLst>
          </p:cNvPr>
          <p:cNvSpPr txBox="1">
            <a:spLocks/>
          </p:cNvSpPr>
          <p:nvPr/>
        </p:nvSpPr>
        <p:spPr>
          <a:xfrm>
            <a:off x="3038709" y="5632208"/>
            <a:ext cx="3420000" cy="631140"/>
          </a:xfrm>
          <a:prstGeom prst="round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buNone/>
            </a:pPr>
            <a:r>
              <a:rPr lang="ar-MA" sz="1800" b="1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وتثبيت دروس الأسبوع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60119EE-08B8-B6A4-1DDF-E9A727D40ECF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F175AB3-4AF7-C0B8-D1CE-7125211D27B1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84BC7EAD-FA29-CE92-62C1-9744FA4D0F23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12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AD60489B-C87C-BB07-2FA7-A28C452E2DD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المسائل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A6CCE7F5-F362-F279-BE6B-814A821CF0E5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F6ED950E-D56B-D2D2-870D-398FAD53D3E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20" name="Organigramme : Terminateur 21">
              <a:extLst>
                <a:ext uri="{FF2B5EF4-FFF2-40B4-BE49-F238E27FC236}">
                  <a16:creationId xmlns:a16="http://schemas.microsoft.com/office/drawing/2014/main" id="{6A9EA6A9-F9C9-0C0D-F8FD-8B05016ACF08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Espace réservé du texte 5">
              <a:extLst>
                <a:ext uri="{FF2B5EF4-FFF2-40B4-BE49-F238E27FC236}">
                  <a16:creationId xmlns:a16="http://schemas.microsoft.com/office/drawing/2014/main" id="{602C493D-66B4-0CDB-6569-775218491436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المتوسط الحسابي (3)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4D398DD7-232F-2E3A-F10E-6F7DED9FA48C}"/>
              </a:ext>
            </a:extLst>
          </p:cNvPr>
          <p:cNvGrpSpPr/>
          <p:nvPr/>
        </p:nvGrpSpPr>
        <p:grpSpPr>
          <a:xfrm>
            <a:off x="370132" y="238616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9391C927-A4EC-8964-67CC-80BEB3F3E2B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2" name="Organigramme : Terminateur 21">
              <a:extLst>
                <a:ext uri="{FF2B5EF4-FFF2-40B4-BE49-F238E27FC236}">
                  <a16:creationId xmlns:a16="http://schemas.microsoft.com/office/drawing/2014/main" id="{5447C0D9-8DFC-0118-205D-2C32F69ABB01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10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Espace réservé du texte 5">
              <a:extLst>
                <a:ext uri="{FF2B5EF4-FFF2-40B4-BE49-F238E27FC236}">
                  <a16:creationId xmlns:a16="http://schemas.microsoft.com/office/drawing/2014/main" id="{627EA1DE-2A91-993B-265C-6C5747D3B056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المتوسط الحسابي (2)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25C043A4-7CF7-29ED-05AD-E3FEAA3EE9A3}"/>
              </a:ext>
            </a:extLst>
          </p:cNvPr>
          <p:cNvGrpSpPr/>
          <p:nvPr/>
        </p:nvGrpSpPr>
        <p:grpSpPr>
          <a:xfrm>
            <a:off x="4663320" y="2400385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54C126A7-7E2E-CA25-1C33-1023685CD5CA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6" name="Organigramme : Terminateur 21">
              <a:extLst>
                <a:ext uri="{FF2B5EF4-FFF2-40B4-BE49-F238E27FC236}">
                  <a16:creationId xmlns:a16="http://schemas.microsoft.com/office/drawing/2014/main" id="{81C0069A-575B-A42A-55F0-6CCEA3E9285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9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" name="Espace réservé du texte 5">
              <a:extLst>
                <a:ext uri="{FF2B5EF4-FFF2-40B4-BE49-F238E27FC236}">
                  <a16:creationId xmlns:a16="http://schemas.microsoft.com/office/drawing/2014/main" id="{F79BF2B1-8A43-1BF1-94F5-452EFF8FEC8D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المتوسط الحسابي (1)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09389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D658E330-0BE1-3C0A-1F16-C22F350F0E8F}"/>
              </a:ext>
            </a:extLst>
          </p:cNvPr>
          <p:cNvGrpSpPr/>
          <p:nvPr/>
        </p:nvGrpSpPr>
        <p:grpSpPr>
          <a:xfrm>
            <a:off x="2122889" y="2634366"/>
            <a:ext cx="4421111" cy="3086285"/>
            <a:chOff x="2122889" y="2634366"/>
            <a:chExt cx="4421111" cy="3086285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AE70AE00-95A1-9F4D-2290-F67E87D52F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401509" y="2636483"/>
              <a:ext cx="2142491" cy="2968970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E363CC25-37C7-F0F5-3FCB-A007DA8D94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22889" y="2634366"/>
              <a:ext cx="2221339" cy="3086285"/>
            </a:xfrm>
            <a:prstGeom prst="rect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DA8A1B32-EF95-007B-7522-D3627E788E90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F4616960-00CE-7073-C7BF-FA686B78E8D3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مراجعة دروس الأسبوع</a:t>
            </a:r>
            <a:endParaRPr lang="fr-MA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152E2F4-0005-67B2-C3A3-C8D958858418}"/>
              </a:ext>
            </a:extLst>
          </p:cNvPr>
          <p:cNvSpPr/>
          <p:nvPr/>
        </p:nvSpPr>
        <p:spPr>
          <a:xfrm>
            <a:off x="1341117" y="4670799"/>
            <a:ext cx="5867406" cy="48454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967510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C8E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تدابير حصة المراجعة  الأسبوع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7BDF481-24DF-73A8-8BE5-FC29185B7CE4}"/>
              </a:ext>
            </a:extLst>
          </p:cNvPr>
          <p:cNvSpPr txBox="1"/>
          <p:nvPr/>
        </p:nvSpPr>
        <p:spPr>
          <a:xfrm>
            <a:off x="3915918" y="1817870"/>
            <a:ext cx="47411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كل درس تتم عبر المراحل التالية :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2A1A7D4-1F3A-33D5-2A69-13D012577AE1}"/>
              </a:ext>
            </a:extLst>
          </p:cNvPr>
          <p:cNvSpPr txBox="1"/>
          <p:nvPr/>
        </p:nvSpPr>
        <p:spPr>
          <a:xfrm>
            <a:off x="3090672" y="2457154"/>
            <a:ext cx="2423160" cy="646331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رائز التحقق من الهدف الرئيسي للدرس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FE77C61-2A43-C935-2A52-F7BFD8CE35A1}"/>
              </a:ext>
            </a:extLst>
          </p:cNvPr>
          <p:cNvSpPr txBox="1"/>
          <p:nvPr/>
        </p:nvSpPr>
        <p:spPr>
          <a:xfrm>
            <a:off x="3063240" y="3373437"/>
            <a:ext cx="2423160" cy="369332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احتساب نسبة التحكم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BE8599C-D294-5A13-5FFB-B590F06921B7}"/>
              </a:ext>
            </a:extLst>
          </p:cNvPr>
          <p:cNvSpPr txBox="1"/>
          <p:nvPr/>
        </p:nvSpPr>
        <p:spPr>
          <a:xfrm>
            <a:off x="5249043" y="4042651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أقل من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80%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C2B1D31-DD98-EA1F-F6F7-2C8284B277B0}"/>
              </a:ext>
            </a:extLst>
          </p:cNvPr>
          <p:cNvSpPr txBox="1"/>
          <p:nvPr/>
        </p:nvSpPr>
        <p:spPr>
          <a:xfrm>
            <a:off x="1913837" y="4013395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أكبر من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80%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4AB49DC-51FE-59E3-026F-D8F421CE4D1C}"/>
              </a:ext>
            </a:extLst>
          </p:cNvPr>
          <p:cNvSpPr txBox="1"/>
          <p:nvPr/>
        </p:nvSpPr>
        <p:spPr>
          <a:xfrm>
            <a:off x="4689846" y="4726195"/>
            <a:ext cx="2423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إعادة عرض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شريط النمذجة 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19FC51E-9EE7-8C8A-E962-725062247CA4}"/>
              </a:ext>
            </a:extLst>
          </p:cNvPr>
          <p:cNvSpPr txBox="1"/>
          <p:nvPr/>
        </p:nvSpPr>
        <p:spPr>
          <a:xfrm>
            <a:off x="977116" y="4726195"/>
            <a:ext cx="3660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مباشرة للتدرب على الكراسة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94C859B-83A4-093A-2DC6-F3D3B8C25215}"/>
              </a:ext>
            </a:extLst>
          </p:cNvPr>
          <p:cNvSpPr txBox="1"/>
          <p:nvPr/>
        </p:nvSpPr>
        <p:spPr>
          <a:xfrm>
            <a:off x="2622497" y="5521158"/>
            <a:ext cx="3751758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إنجاز نشاط مراجعة الدرس على الكراسة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95E01103-7B4A-34F4-4187-3C5C490FF0B5}"/>
              </a:ext>
            </a:extLst>
          </p:cNvPr>
          <p:cNvCxnSpPr/>
          <p:nvPr/>
        </p:nvCxnSpPr>
        <p:spPr>
          <a:xfrm>
            <a:off x="4274820" y="3103485"/>
            <a:ext cx="0" cy="243219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82493CEC-C033-BF6D-5F4D-7C0D4A6A2678}"/>
              </a:ext>
            </a:extLst>
          </p:cNvPr>
          <p:cNvCxnSpPr/>
          <p:nvPr/>
        </p:nvCxnSpPr>
        <p:spPr>
          <a:xfrm>
            <a:off x="2651033" y="4381655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D1DB0B46-1CAB-2BEB-78BF-A33A05F7FF72}"/>
              </a:ext>
            </a:extLst>
          </p:cNvPr>
          <p:cNvCxnSpPr/>
          <p:nvPr/>
        </p:nvCxnSpPr>
        <p:spPr>
          <a:xfrm>
            <a:off x="5981700" y="4414581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CC70DD30-1FDA-D1D3-4778-EACF7F68BA71}"/>
              </a:ext>
            </a:extLst>
          </p:cNvPr>
          <p:cNvCxnSpPr>
            <a:cxnSpLocks/>
          </p:cNvCxnSpPr>
          <p:nvPr/>
        </p:nvCxnSpPr>
        <p:spPr>
          <a:xfrm>
            <a:off x="4402836" y="5155348"/>
            <a:ext cx="0" cy="34324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Connecteur en angle 23">
            <a:extLst>
              <a:ext uri="{FF2B5EF4-FFF2-40B4-BE49-F238E27FC236}">
                <a16:creationId xmlns:a16="http://schemas.microsoft.com/office/drawing/2014/main" id="{70D53161-0C53-2AAC-1BDF-D2043F3FB22F}"/>
              </a:ext>
            </a:extLst>
          </p:cNvPr>
          <p:cNvCxnSpPr>
            <a:cxnSpLocks/>
            <a:stCxn id="11" idx="1"/>
          </p:cNvCxnSpPr>
          <p:nvPr/>
        </p:nvCxnSpPr>
        <p:spPr>
          <a:xfrm rot="10800000" flipV="1">
            <a:off x="2655120" y="3558102"/>
            <a:ext cx="408120" cy="433971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en angle 27">
            <a:extLst>
              <a:ext uri="{FF2B5EF4-FFF2-40B4-BE49-F238E27FC236}">
                <a16:creationId xmlns:a16="http://schemas.microsoft.com/office/drawing/2014/main" id="{23E2DFE3-E3FF-86F6-676E-E0AF548291C4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5199888" y="3558102"/>
            <a:ext cx="757815" cy="484549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47054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1086100" y="128793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65" name="Oval 81">
            <a:extLst>
              <a:ext uri="{FF2B5EF4-FFF2-40B4-BE49-F238E27FC236}">
                <a16:creationId xmlns:a16="http://schemas.microsoft.com/office/drawing/2014/main" id="{BB8FF84E-0EF7-1641-6663-66FDCD3335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10764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581863" y="1888847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</a:t>
                </a: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581863" y="5494052"/>
            <a:ext cx="6205216" cy="656743"/>
            <a:chOff x="1589361" y="4686332"/>
            <a:chExt cx="6205216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 اختتام 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5" name="Oval 81">
              <a:extLst>
                <a:ext uri="{FF2B5EF4-FFF2-40B4-BE49-F238E27FC236}">
                  <a16:creationId xmlns:a16="http://schemas.microsoft.com/office/drawing/2014/main" id="{C515DC1A-0B9A-AE54-3DBF-515A5D65A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</a:t>
              </a:r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</a:t>
                </a: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581863" y="2609888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1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10</a:t>
                </a:r>
              </a:p>
            </p:txBody>
          </p:sp>
        </p:grp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E35AE44-3E5E-6A5E-C619-F934FEEE8C6D}"/>
              </a:ext>
            </a:extLst>
          </p:cNvPr>
          <p:cNvGrpSpPr/>
          <p:nvPr/>
        </p:nvGrpSpPr>
        <p:grpSpPr>
          <a:xfrm>
            <a:off x="1581863" y="3330929"/>
            <a:ext cx="6205216" cy="656743"/>
            <a:chOff x="1589361" y="4686332"/>
            <a:chExt cx="6205216" cy="656743"/>
          </a:xfrm>
        </p:grpSpPr>
        <p:sp>
          <p:nvSpPr>
            <p:cNvPr id="28" name="Rectangle: Rounded Corners 55">
              <a:extLst>
                <a:ext uri="{FF2B5EF4-FFF2-40B4-BE49-F238E27FC236}">
                  <a16:creationId xmlns:a16="http://schemas.microsoft.com/office/drawing/2014/main" id="{051F4C24-227B-234A-79BE-AC1D0B9DDDC1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2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9" name="Oval 81">
              <a:extLst>
                <a:ext uri="{FF2B5EF4-FFF2-40B4-BE49-F238E27FC236}">
                  <a16:creationId xmlns:a16="http://schemas.microsoft.com/office/drawing/2014/main" id="{DBEA5FBD-2C9E-87C2-6486-E22A80FDBD3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0" name="Oval 81">
              <a:extLst>
                <a:ext uri="{FF2B5EF4-FFF2-40B4-BE49-F238E27FC236}">
                  <a16:creationId xmlns:a16="http://schemas.microsoft.com/office/drawing/2014/main" id="{59358F02-F521-739E-3C33-993E2BCB324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</a:p>
          </p:txBody>
        </p:sp>
        <p:grpSp>
          <p:nvGrpSpPr>
            <p:cNvPr id="31" name="Groupe 4">
              <a:extLst>
                <a:ext uri="{FF2B5EF4-FFF2-40B4-BE49-F238E27FC236}">
                  <a16:creationId xmlns:a16="http://schemas.microsoft.com/office/drawing/2014/main" id="{A7AD7287-4B10-5429-3F02-48BD691E807C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2" name="Image 8">
                <a:extLst>
                  <a:ext uri="{FF2B5EF4-FFF2-40B4-BE49-F238E27FC236}">
                    <a16:creationId xmlns:a16="http://schemas.microsoft.com/office/drawing/2014/main" id="{B6061DAD-A0F3-7511-7554-E8F43DC37E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33" name="ZoneTexte 19">
                <a:extLst>
                  <a:ext uri="{FF2B5EF4-FFF2-40B4-BE49-F238E27FC236}">
                    <a16:creationId xmlns:a16="http://schemas.microsoft.com/office/drawing/2014/main" id="{5C82E929-AEB1-4006-BA54-976968BFE4EA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10</a:t>
                </a:r>
              </a:p>
            </p:txBody>
          </p:sp>
        </p:grp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BB4D61E0-2ACC-7925-5602-1253BD09248A}"/>
              </a:ext>
            </a:extLst>
          </p:cNvPr>
          <p:cNvGrpSpPr/>
          <p:nvPr/>
        </p:nvGrpSpPr>
        <p:grpSpPr>
          <a:xfrm>
            <a:off x="1581863" y="4051970"/>
            <a:ext cx="6205216" cy="656743"/>
            <a:chOff x="1589361" y="4686332"/>
            <a:chExt cx="6205216" cy="656743"/>
          </a:xfrm>
        </p:grpSpPr>
        <p:sp>
          <p:nvSpPr>
            <p:cNvPr id="35" name="Rectangle: Rounded Corners 55">
              <a:extLst>
                <a:ext uri="{FF2B5EF4-FFF2-40B4-BE49-F238E27FC236}">
                  <a16:creationId xmlns:a16="http://schemas.microsoft.com/office/drawing/2014/main" id="{C39533AB-3915-7553-79C6-3E86D5AABBF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3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6" name="Oval 81">
              <a:extLst>
                <a:ext uri="{FF2B5EF4-FFF2-40B4-BE49-F238E27FC236}">
                  <a16:creationId xmlns:a16="http://schemas.microsoft.com/office/drawing/2014/main" id="{8BAB9C87-5FE1-177A-4604-10D2064F7AD1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7" name="Oval 81">
              <a:extLst>
                <a:ext uri="{FF2B5EF4-FFF2-40B4-BE49-F238E27FC236}">
                  <a16:creationId xmlns:a16="http://schemas.microsoft.com/office/drawing/2014/main" id="{02649003-F955-A796-5F96-F33B6328531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</a:p>
          </p:txBody>
        </p:sp>
        <p:grpSp>
          <p:nvGrpSpPr>
            <p:cNvPr id="38" name="Groupe 4">
              <a:extLst>
                <a:ext uri="{FF2B5EF4-FFF2-40B4-BE49-F238E27FC236}">
                  <a16:creationId xmlns:a16="http://schemas.microsoft.com/office/drawing/2014/main" id="{FD244F52-99DE-A349-682B-EFD7EEFB1C41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9" name="Image 8">
                <a:extLst>
                  <a:ext uri="{FF2B5EF4-FFF2-40B4-BE49-F238E27FC236}">
                    <a16:creationId xmlns:a16="http://schemas.microsoft.com/office/drawing/2014/main" id="{10DC2710-9439-2A21-0B4B-9DC1564417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0" name="ZoneTexte 19">
                <a:extLst>
                  <a:ext uri="{FF2B5EF4-FFF2-40B4-BE49-F238E27FC236}">
                    <a16:creationId xmlns:a16="http://schemas.microsoft.com/office/drawing/2014/main" id="{C710567E-5A0B-E136-9B43-4CDECD70A63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10</a:t>
                </a:r>
              </a:p>
            </p:txBody>
          </p:sp>
        </p:grp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7D51FBA9-A398-6E92-54CC-C422455CA4DF}"/>
              </a:ext>
            </a:extLst>
          </p:cNvPr>
          <p:cNvGrpSpPr/>
          <p:nvPr/>
        </p:nvGrpSpPr>
        <p:grpSpPr>
          <a:xfrm>
            <a:off x="1581863" y="4773011"/>
            <a:ext cx="6205216" cy="656743"/>
            <a:chOff x="1589361" y="4686332"/>
            <a:chExt cx="6205216" cy="656743"/>
          </a:xfrm>
        </p:grpSpPr>
        <p:sp>
          <p:nvSpPr>
            <p:cNvPr id="42" name="Rectangle: Rounded Corners 55">
              <a:extLst>
                <a:ext uri="{FF2B5EF4-FFF2-40B4-BE49-F238E27FC236}">
                  <a16:creationId xmlns:a16="http://schemas.microsoft.com/office/drawing/2014/main" id="{66472540-FEA9-DD99-FE0E-30294E0A8453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43" name="Oval 81">
              <a:extLst>
                <a:ext uri="{FF2B5EF4-FFF2-40B4-BE49-F238E27FC236}">
                  <a16:creationId xmlns:a16="http://schemas.microsoft.com/office/drawing/2014/main" id="{CBD65715-C29C-110F-DA8A-D0483E0B1FE3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44" name="Oval 81">
              <a:extLst>
                <a:ext uri="{FF2B5EF4-FFF2-40B4-BE49-F238E27FC236}">
                  <a16:creationId xmlns:a16="http://schemas.microsoft.com/office/drawing/2014/main" id="{8D1E762D-9E1A-A836-7006-A5DD2A1B6CD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</a:t>
              </a:r>
            </a:p>
          </p:txBody>
        </p:sp>
        <p:grpSp>
          <p:nvGrpSpPr>
            <p:cNvPr id="45" name="Groupe 4">
              <a:extLst>
                <a:ext uri="{FF2B5EF4-FFF2-40B4-BE49-F238E27FC236}">
                  <a16:creationId xmlns:a16="http://schemas.microsoft.com/office/drawing/2014/main" id="{E617BAFB-940F-1212-41F8-4CD26845E4A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46" name="Image 8">
                <a:extLst>
                  <a:ext uri="{FF2B5EF4-FFF2-40B4-BE49-F238E27FC236}">
                    <a16:creationId xmlns:a16="http://schemas.microsoft.com/office/drawing/2014/main" id="{11C10B9A-037F-5B9B-05B0-0611B4B935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7" name="ZoneTexte 19">
                <a:extLst>
                  <a:ext uri="{FF2B5EF4-FFF2-40B4-BE49-F238E27FC236}">
                    <a16:creationId xmlns:a16="http://schemas.microsoft.com/office/drawing/2014/main" id="{86770B1B-809E-2E32-A14D-9B7C3AAC842E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15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39233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TextBox 17">
            <a:extLst>
              <a:ext uri="{FF2B5EF4-FFF2-40B4-BE49-F238E27FC236}">
                <a16:creationId xmlns:a16="http://schemas.microsoft.com/office/drawing/2014/main" id="{6BBD5662-B94D-54E2-7A51-1B81BAA2DFAF}"/>
              </a:ext>
            </a:extLst>
          </p:cNvPr>
          <p:cNvSpPr txBox="1"/>
          <p:nvPr/>
        </p:nvSpPr>
        <p:spPr>
          <a:xfrm>
            <a:off x="1884783" y="3384439"/>
            <a:ext cx="49079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الأقل </a:t>
            </a:r>
            <a:r>
              <a:rPr lang="fr-FR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المتعلمين سيكونون قادرين على</a:t>
            </a:r>
            <a:r>
              <a:rPr lang="en-GB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endParaRPr lang="fr-FR" sz="24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E03A0072-A9ED-26AA-A958-42E82F61DC1D}"/>
              </a:ext>
            </a:extLst>
          </p:cNvPr>
          <p:cNvSpPr txBox="1"/>
          <p:nvPr/>
        </p:nvSpPr>
        <p:spPr>
          <a:xfrm>
            <a:off x="343410" y="2498419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عند نهاية الدرس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4A668F6-1F9D-3985-2903-98C5EDAF0C05}"/>
              </a:ext>
            </a:extLst>
          </p:cNvPr>
          <p:cNvSpPr txBox="1"/>
          <p:nvPr/>
        </p:nvSpPr>
        <p:spPr>
          <a:xfrm>
            <a:off x="1082867" y="4208198"/>
            <a:ext cx="651173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تعرف المتوسط الحسابي وأحسبه</a:t>
            </a:r>
            <a:endParaRPr lang="fr-FR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حساب المتوسط الحسابي لمجموعة من الأعداد</a:t>
            </a:r>
            <a:endParaRPr lang="fr-FR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مسائل بتوظيف المتوسط الحسابي</a:t>
            </a:r>
            <a:endParaRPr lang="fr-FR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مسائل من خطوتين باستعمال الكسور</a:t>
            </a:r>
            <a:endParaRPr lang="fr-FR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E526BFCE-2B80-235A-739B-92FECEA48E99}"/>
              </a:ext>
            </a:extLst>
          </p:cNvPr>
          <p:cNvGrpSpPr/>
          <p:nvPr/>
        </p:nvGrpSpPr>
        <p:grpSpPr>
          <a:xfrm>
            <a:off x="5466341" y="2097420"/>
            <a:ext cx="907914" cy="907914"/>
            <a:chOff x="3664086" y="1245255"/>
            <a:chExt cx="907914" cy="907914"/>
          </a:xfrm>
        </p:grpSpPr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366A00EA-C74C-453A-073A-8EC2081DDC44}"/>
                </a:ext>
              </a:extLst>
            </p:cNvPr>
            <p:cNvSpPr/>
            <p:nvPr/>
          </p:nvSpPr>
          <p:spPr>
            <a:xfrm>
              <a:off x="3664086" y="1245255"/>
              <a:ext cx="907914" cy="907914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F8FFF0D9-257F-F3C5-9C55-EAC8D162AE92}"/>
                </a:ext>
              </a:extLst>
            </p:cNvPr>
            <p:cNvSpPr/>
            <p:nvPr/>
          </p:nvSpPr>
          <p:spPr>
            <a:xfrm>
              <a:off x="3893891" y="1484074"/>
              <a:ext cx="448304" cy="430276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3617E233-83EA-6739-05CA-177814F2344E}"/>
              </a:ext>
            </a:extLst>
          </p:cNvPr>
          <p:cNvGrpSpPr/>
          <p:nvPr/>
        </p:nvGrpSpPr>
        <p:grpSpPr>
          <a:xfrm rot="692408">
            <a:off x="6295222" y="1625701"/>
            <a:ext cx="722552" cy="808616"/>
            <a:chOff x="6561871" y="1779515"/>
            <a:chExt cx="722552" cy="808616"/>
          </a:xfrm>
        </p:grpSpPr>
        <p:sp>
          <p:nvSpPr>
            <p:cNvPr id="13" name="Chevron 12">
              <a:extLst>
                <a:ext uri="{FF2B5EF4-FFF2-40B4-BE49-F238E27FC236}">
                  <a16:creationId xmlns:a16="http://schemas.microsoft.com/office/drawing/2014/main" id="{5FEE32BE-850A-F544-27CB-EE3FB66EF960}"/>
                </a:ext>
              </a:extLst>
            </p:cNvPr>
            <p:cNvSpPr/>
            <p:nvPr/>
          </p:nvSpPr>
          <p:spPr>
            <a:xfrm rot="8014795">
              <a:off x="7022818" y="1840050"/>
              <a:ext cx="322140" cy="201070"/>
            </a:xfrm>
            <a:prstGeom prst="chevron">
              <a:avLst>
                <a:gd name="adj" fmla="val 32529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rgbClr val="4B5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BBDD7729-E74D-5209-695F-5540E5AAC549}"/>
                </a:ext>
              </a:extLst>
            </p:cNvPr>
            <p:cNvCxnSpPr>
              <a:cxnSpLocks/>
              <a:stCxn id="13" idx="3"/>
            </p:cNvCxnSpPr>
            <p:nvPr/>
          </p:nvCxnSpPr>
          <p:spPr>
            <a:xfrm flipH="1">
              <a:off x="6561871" y="2057266"/>
              <a:ext cx="510981" cy="530865"/>
            </a:xfrm>
            <a:prstGeom prst="line">
              <a:avLst/>
            </a:prstGeom>
            <a:ln w="38100">
              <a:solidFill>
                <a:srgbClr val="4B5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13118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33333E-6 L -0.0309 0.02848 " pathEditMode="relative" rAng="0" ptsTypes="AA">
                                      <p:cBhvr>
                                        <p:cTn id="9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5" y="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CF09C5E-EE95-5F25-BA09-0F5F43AF0F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554" y="2126039"/>
            <a:ext cx="5108891" cy="2914141"/>
          </a:xfrm>
          <a:prstGeom prst="rect">
            <a:avLst/>
          </a:prstGeom>
        </p:spPr>
      </p:pic>
      <p:pic>
        <p:nvPicPr>
          <p:cNvPr id="10" name="Image 9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AC39BBC5-8BF4-65EE-7B82-E84004DFF0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115305" y="3195255"/>
            <a:ext cx="631873" cy="631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4D1923DA-3A70-1362-5B5F-3BC5560F6025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صححوا، لديكم دقيقة واحدة</a:t>
            </a:r>
          </a:p>
        </p:txBody>
      </p:sp>
      <p:pic>
        <p:nvPicPr>
          <p:cNvPr id="6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4606EF-8296-AFFA-79B2-8B66F2FE2E2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9" name="Groupe 4">
            <a:extLst>
              <a:ext uri="{FF2B5EF4-FFF2-40B4-BE49-F238E27FC236}">
                <a16:creationId xmlns:a16="http://schemas.microsoft.com/office/drawing/2014/main" id="{134B4191-F265-8BD3-60FB-C0824FE6F3B7}"/>
              </a:ext>
            </a:extLst>
          </p:cNvPr>
          <p:cNvGrpSpPr/>
          <p:nvPr/>
        </p:nvGrpSpPr>
        <p:grpSpPr>
          <a:xfrm>
            <a:off x="630748" y="938861"/>
            <a:ext cx="614494" cy="688367"/>
            <a:chOff x="924143" y="3511073"/>
            <a:chExt cx="614494" cy="68836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0D55D93D-A0C3-21BA-E6A3-AF5A82FE3CD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21" name="ZoneTexte 19">
              <a:extLst>
                <a:ext uri="{FF2B5EF4-FFF2-40B4-BE49-F238E27FC236}">
                  <a16:creationId xmlns:a16="http://schemas.microsoft.com/office/drawing/2014/main" id="{D4F40D70-5E9C-5DDE-FF61-A04EB5AA47F2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</p:grpSp>
      <p:pic>
        <p:nvPicPr>
          <p:cNvPr id="8" name="Image 7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44D5B86F-D954-223A-392D-AEC12233B5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5172" y="1770602"/>
            <a:ext cx="7339528" cy="4816565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C70B4D4-7C3F-734F-AD57-6F0D0CD76F3C}"/>
              </a:ext>
            </a:extLst>
          </p:cNvPr>
          <p:cNvSpPr/>
          <p:nvPr/>
        </p:nvSpPr>
        <p:spPr>
          <a:xfrm>
            <a:off x="954132" y="4108768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5CAFEC0-B28D-AE79-9107-D53E65523636}"/>
              </a:ext>
            </a:extLst>
          </p:cNvPr>
          <p:cNvSpPr/>
          <p:nvPr/>
        </p:nvSpPr>
        <p:spPr>
          <a:xfrm>
            <a:off x="1411773" y="4107790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14" name="Accolade fermante 13">
            <a:extLst>
              <a:ext uri="{FF2B5EF4-FFF2-40B4-BE49-F238E27FC236}">
                <a16:creationId xmlns:a16="http://schemas.microsoft.com/office/drawing/2014/main" id="{89036DD8-9234-B81E-B784-D30813935CD9}"/>
              </a:ext>
            </a:extLst>
          </p:cNvPr>
          <p:cNvSpPr/>
          <p:nvPr/>
        </p:nvSpPr>
        <p:spPr>
          <a:xfrm>
            <a:off x="3256765" y="4081336"/>
            <a:ext cx="252146" cy="614795"/>
          </a:xfrm>
          <a:prstGeom prst="rightBrac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41B7312-DE3C-A005-BB4E-0047666D030A}"/>
              </a:ext>
            </a:extLst>
          </p:cNvPr>
          <p:cNvSpPr txBox="1"/>
          <p:nvPr/>
        </p:nvSpPr>
        <p:spPr>
          <a:xfrm>
            <a:off x="3471975" y="4204067"/>
            <a:ext cx="4682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b="1" dirty="0">
                <a:solidFill>
                  <a:srgbClr val="C00000"/>
                </a:solidFill>
              </a:rPr>
              <a:t>56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EA7B744-9CA9-2FB4-931C-2F0D9429E2CD}"/>
              </a:ext>
            </a:extLst>
          </p:cNvPr>
          <p:cNvSpPr txBox="1"/>
          <p:nvPr/>
        </p:nvSpPr>
        <p:spPr>
          <a:xfrm>
            <a:off x="4614009" y="3931741"/>
            <a:ext cx="205341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56 ÷ 8 = </a:t>
            </a:r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068ADEF-386D-F38F-7DF6-7B2BF5861762}"/>
              </a:ext>
            </a:extLst>
          </p:cNvPr>
          <p:cNvSpPr txBox="1"/>
          <p:nvPr/>
        </p:nvSpPr>
        <p:spPr>
          <a:xfrm>
            <a:off x="4549130" y="4604521"/>
            <a:ext cx="318558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عدد اللؤلؤات الحمراء هو 21 لؤلؤة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4887D54-31E9-A67F-ECE9-E93EE44CCC7D}"/>
              </a:ext>
            </a:extLst>
          </p:cNvPr>
          <p:cNvSpPr txBox="1"/>
          <p:nvPr/>
        </p:nvSpPr>
        <p:spPr>
          <a:xfrm>
            <a:off x="5115218" y="5320959"/>
            <a:ext cx="205341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× 7 = </a:t>
            </a:r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35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DA9D3C85-DEA5-FB1E-AA6F-9B24435A5C09}"/>
              </a:ext>
            </a:extLst>
          </p:cNvPr>
          <p:cNvSpPr txBox="1"/>
          <p:nvPr/>
        </p:nvSpPr>
        <p:spPr>
          <a:xfrm>
            <a:off x="139700" y="4425273"/>
            <a:ext cx="8274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b="1" dirty="0"/>
              <a:t>الحمراء</a:t>
            </a:r>
            <a:endParaRPr lang="fr-MA" b="1" dirty="0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75419FE8-3B2C-97A5-4402-15AF057D955C}"/>
              </a:ext>
            </a:extLst>
          </p:cNvPr>
          <p:cNvSpPr txBox="1"/>
          <p:nvPr/>
        </p:nvSpPr>
        <p:spPr>
          <a:xfrm>
            <a:off x="242977" y="4078912"/>
            <a:ext cx="7181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b="1" dirty="0"/>
              <a:t>الزرقاء</a:t>
            </a:r>
            <a:endParaRPr lang="fr-MA" b="1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13271B1-1A46-0242-3F00-7A3D550C1A43}"/>
              </a:ext>
            </a:extLst>
          </p:cNvPr>
          <p:cNvSpPr/>
          <p:nvPr/>
        </p:nvSpPr>
        <p:spPr>
          <a:xfrm>
            <a:off x="1856395" y="4107790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E8C552D-D4AA-B4C4-183B-D652521668E4}"/>
              </a:ext>
            </a:extLst>
          </p:cNvPr>
          <p:cNvSpPr/>
          <p:nvPr/>
        </p:nvSpPr>
        <p:spPr>
          <a:xfrm>
            <a:off x="2324395" y="4107790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30B140B-C784-5F3C-EC19-D16249BB9AF2}"/>
              </a:ext>
            </a:extLst>
          </p:cNvPr>
          <p:cNvSpPr/>
          <p:nvPr/>
        </p:nvSpPr>
        <p:spPr>
          <a:xfrm>
            <a:off x="1409282" y="4448244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7EDBCE1-8D60-03FD-9A09-850B95D0BB48}"/>
              </a:ext>
            </a:extLst>
          </p:cNvPr>
          <p:cNvSpPr/>
          <p:nvPr/>
        </p:nvSpPr>
        <p:spPr>
          <a:xfrm>
            <a:off x="1875080" y="4448244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8FFC65C3-0D9B-E66C-F6A0-FA7D91A660F8}"/>
              </a:ext>
            </a:extLst>
          </p:cNvPr>
          <p:cNvSpPr txBox="1"/>
          <p:nvPr/>
        </p:nvSpPr>
        <p:spPr>
          <a:xfrm>
            <a:off x="4970736" y="4261206"/>
            <a:ext cx="205341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× 7 = 21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EF65344-011A-D592-4A71-44A9F3B908F9}"/>
              </a:ext>
            </a:extLst>
          </p:cNvPr>
          <p:cNvSpPr/>
          <p:nvPr/>
        </p:nvSpPr>
        <p:spPr>
          <a:xfrm>
            <a:off x="2791965" y="4107790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9D0ED5E-925D-F2B6-B6FE-83D7384A7253}"/>
              </a:ext>
            </a:extLst>
          </p:cNvPr>
          <p:cNvSpPr/>
          <p:nvPr/>
        </p:nvSpPr>
        <p:spPr>
          <a:xfrm>
            <a:off x="943773" y="4444131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F071DE76-FAD4-363F-9E81-46625E45E91F}"/>
              </a:ext>
            </a:extLst>
          </p:cNvPr>
          <p:cNvSpPr txBox="1"/>
          <p:nvPr/>
        </p:nvSpPr>
        <p:spPr>
          <a:xfrm>
            <a:off x="4404647" y="5721069"/>
            <a:ext cx="318558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عدد اللؤلؤات الزرقاء هو 35 لؤلؤة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8829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6B83AE-51F8-5EC8-6EF7-5D1ADEE42A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CA99A4FE-ECB8-3A60-32AE-F0B9B0D012B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0DBB18E-E6B2-235D-8725-5510B420A6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886" y="2239767"/>
            <a:ext cx="4928383" cy="2819009"/>
          </a:xfrm>
          <a:prstGeom prst="rect">
            <a:avLst/>
          </a:prstGeom>
        </p:spPr>
      </p:pic>
      <p:pic>
        <p:nvPicPr>
          <p:cNvPr id="10" name="Image 9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D8B44D1-DCD1-15DD-44AD-958AAD1030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001087" y="3821919"/>
            <a:ext cx="631873" cy="631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735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سنبدأ بالحساب الذهني. خذوا كراسات الحساب الذهني صفحة 15.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29828D8-D31F-7525-2AA5-39E4D192E9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8588" y="1731916"/>
            <a:ext cx="3066822" cy="4437105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4369684-0A8F-2F9C-45EF-14A2A5D6ADCF}"/>
              </a:ext>
            </a:extLst>
          </p:cNvPr>
          <p:cNvSpPr/>
          <p:nvPr/>
        </p:nvSpPr>
        <p:spPr>
          <a:xfrm>
            <a:off x="3114340" y="5505269"/>
            <a:ext cx="2991070" cy="36933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93735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307771" y="907325"/>
            <a:ext cx="50719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عرض فيديو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Calibri" panose="020F0502020204030204" pitchFamily="34" charset="0"/>
              </a:rPr>
              <a:t> الحساب الذهني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Aptos" panose="02110004020202020204"/>
                <a:cs typeface="Calibri" panose="020F0502020204030204" pitchFamily="34" charset="0"/>
              </a:rPr>
              <a:t>,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4831CE1E-F0A9-0E69-EE24-7A29DEC7B41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‫إنتباه Png ، المتجهات ، PSD ، قصاصة فنية , تحميل مجاني | Pngtree‬‎">
            <a:extLst>
              <a:ext uri="{FF2B5EF4-FFF2-40B4-BE49-F238E27FC236}">
                <a16:creationId xmlns:a16="http://schemas.microsoft.com/office/drawing/2014/main" id="{4711BD54-0FB4-60BF-5F3A-AC811286B4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EFEFEF"/>
              </a:clrFrom>
              <a:clrTo>
                <a:srgbClr val="EFEFE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645391"/>
            <a:ext cx="1327992" cy="1249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97399CD-9299-B666-5429-A77E8B27F21F}"/>
              </a:ext>
            </a:extLst>
          </p:cNvPr>
          <p:cNvSpPr txBox="1"/>
          <p:nvPr/>
        </p:nvSpPr>
        <p:spPr>
          <a:xfrm>
            <a:off x="1842913" y="2085662"/>
            <a:ext cx="24519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rgbClr val="FF0000"/>
                </a:solidFill>
                <a:latin typeface="Aptos" panose="02110004020202020204"/>
                <a:cs typeface="Calibri" panose="020F0502020204030204" pitchFamily="34" charset="0"/>
              </a:rPr>
              <a:t>يرجى تصحيح الخانة الأخيرة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" panose="020F0502020204030204" pitchFamily="34" charset="0"/>
              </a:rPr>
              <a:t> </a:t>
            </a:r>
            <a:endParaRPr lang="fr-MA" dirty="0">
              <a:solidFill>
                <a:srgbClr val="FF0000"/>
              </a:solidFill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AE8B4CF9-DDF5-E126-D501-3949D68652E7}"/>
              </a:ext>
            </a:extLst>
          </p:cNvPr>
          <p:cNvGrpSpPr/>
          <p:nvPr/>
        </p:nvGrpSpPr>
        <p:grpSpPr>
          <a:xfrm>
            <a:off x="361060" y="3195935"/>
            <a:ext cx="8071678" cy="1018217"/>
            <a:chOff x="361060" y="3195935"/>
            <a:chExt cx="8071678" cy="101821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CB5A120B-8A6E-0FA7-AEAE-53BC77A2E4F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61060" y="3195935"/>
              <a:ext cx="8071678" cy="1018217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2850976C-F803-766C-8987-2A077B9635DE}"/>
                </a:ext>
              </a:extLst>
            </p:cNvPr>
            <p:cNvSpPr txBox="1"/>
            <p:nvPr/>
          </p:nvSpPr>
          <p:spPr>
            <a:xfrm>
              <a:off x="4476173" y="3772250"/>
              <a:ext cx="3789158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l"/>
              <a:r>
                <a:rPr lang="fr-MA" b="1" dirty="0">
                  <a:solidFill>
                    <a:srgbClr val="FF0000"/>
                  </a:solidFill>
                  <a:latin typeface="Aptos" panose="02110004020202020204"/>
                  <a:cs typeface="Calibri" panose="020F0502020204030204" pitchFamily="34" charset="0"/>
                </a:rPr>
                <a:t>5 </a:t>
              </a:r>
              <a:r>
                <a:rPr lang="fr-MA" b="1" dirty="0">
                  <a:solidFill>
                    <a:srgbClr val="002060"/>
                  </a:solidFill>
                  <a:latin typeface="Aptos" panose="02110004020202020204"/>
                  <a:cs typeface="Calibri" panose="020F0502020204030204" pitchFamily="34" charset="0"/>
                </a:rPr>
                <a:t>949</a:t>
              </a:r>
              <a:r>
                <a:rPr lang="fr-MA" b="1" dirty="0">
                  <a:solidFill>
                    <a:srgbClr val="FF0000"/>
                  </a:solidFill>
                  <a:latin typeface="Aptos" panose="02110004020202020204"/>
                  <a:cs typeface="Calibri" panose="020F0502020204030204" pitchFamily="34" charset="0"/>
                </a:rPr>
                <a:t> </a:t>
              </a:r>
              <a:r>
                <a:rPr lang="fr-MA" b="1" dirty="0">
                  <a:solidFill>
                    <a:srgbClr val="002060"/>
                  </a:solidFill>
                  <a:latin typeface="Aptos" panose="02110004020202020204"/>
                  <a:cs typeface="Calibri" panose="020F0502020204030204" pitchFamily="34" charset="0"/>
                </a:rPr>
                <a:t>÷ 9 =</a:t>
              </a:r>
              <a:endParaRPr lang="fr-MA" dirty="0">
                <a:solidFill>
                  <a:srgbClr val="00206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94383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CC7B4CF-0F1D-26F5-F52F-2A959DC5289E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DE509D-AFA3-F915-7879-58FD907A814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524C2BB-6F62-F5EB-1DE6-ECF26E5D9D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5884" y="3189961"/>
            <a:ext cx="6959703" cy="877944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EBD417B-5C33-F96C-50FB-9521371783B3}"/>
              </a:ext>
            </a:extLst>
          </p:cNvPr>
          <p:cNvSpPr txBox="1"/>
          <p:nvPr/>
        </p:nvSpPr>
        <p:spPr>
          <a:xfrm>
            <a:off x="2328249" y="3299766"/>
            <a:ext cx="11242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2 009</a:t>
            </a:r>
            <a:endParaRPr kumimoji="0" lang="fr-MA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4643F0A-4084-EEA6-A17B-B0DC4B055AE2}"/>
              </a:ext>
            </a:extLst>
          </p:cNvPr>
          <p:cNvSpPr txBox="1"/>
          <p:nvPr/>
        </p:nvSpPr>
        <p:spPr>
          <a:xfrm>
            <a:off x="2328249" y="3638320"/>
            <a:ext cx="11242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204</a:t>
            </a:r>
            <a:endParaRPr kumimoji="0" lang="fr-MA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B9500F2-0389-D0CF-FBFD-B2454C85FF84}"/>
              </a:ext>
            </a:extLst>
          </p:cNvPr>
          <p:cNvSpPr txBox="1"/>
          <p:nvPr/>
        </p:nvSpPr>
        <p:spPr>
          <a:xfrm>
            <a:off x="5739721" y="3290379"/>
            <a:ext cx="11242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1 209</a:t>
            </a:r>
            <a:endParaRPr kumimoji="0" lang="fr-MA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DB78C15-EADA-4C28-85DC-589732CF4D0F}"/>
              </a:ext>
            </a:extLst>
          </p:cNvPr>
          <p:cNvSpPr txBox="1"/>
          <p:nvPr/>
        </p:nvSpPr>
        <p:spPr>
          <a:xfrm>
            <a:off x="4463395" y="3663753"/>
            <a:ext cx="3325095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l"/>
            <a:r>
              <a:rPr lang="fr-MA" sz="2000" b="1" dirty="0">
                <a:solidFill>
                  <a:srgbClr val="C00000"/>
                </a:solidFill>
                <a:latin typeface="Aptos" panose="02110004020202020204"/>
                <a:cs typeface="Calibri" panose="020F0502020204030204" pitchFamily="34" charset="0"/>
              </a:rPr>
              <a:t>5 949 ÷ 9 =  661</a:t>
            </a:r>
            <a:endParaRPr lang="fr-MA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6550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D71E0A4-D646-052E-D875-1FB9FB2B846B}"/>
              </a:ext>
            </a:extLst>
          </p:cNvPr>
          <p:cNvSpPr/>
          <p:nvPr/>
        </p:nvSpPr>
        <p:spPr>
          <a:xfrm>
            <a:off x="2076450" y="3000990"/>
            <a:ext cx="4785052" cy="15652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1206F1A-3763-83DC-BB1A-D464934036A7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093900" y="3363216"/>
            <a:ext cx="631873" cy="63187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BDE6BBD-9F78-162A-007A-23FA3E85817E}"/>
              </a:ext>
            </a:extLst>
          </p:cNvPr>
          <p:cNvSpPr txBox="1"/>
          <p:nvPr/>
        </p:nvSpPr>
        <p:spPr>
          <a:xfrm>
            <a:off x="1823212" y="3459396"/>
            <a:ext cx="43278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تعرف المتوسط الحسابي وأحسبه</a:t>
            </a:r>
            <a:endParaRPr lang="fr-FR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Flowchart: Alternate Process 54">
            <a:extLst>
              <a:ext uri="{FF2B5EF4-FFF2-40B4-BE49-F238E27FC236}">
                <a16:creationId xmlns:a16="http://schemas.microsoft.com/office/drawing/2014/main" id="{F0CFDB3B-4499-532C-FACD-FB520E6C5F3B}"/>
              </a:ext>
            </a:extLst>
          </p:cNvPr>
          <p:cNvSpPr/>
          <p:nvPr/>
        </p:nvSpPr>
        <p:spPr>
          <a:xfrm>
            <a:off x="2826512" y="2620159"/>
            <a:ext cx="2966143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1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الدرس 1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F6F741DE-ED60-569D-F76B-15E14616A881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65106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49B50D-57D6-E849-F250-4B686A952A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احسبوا معدل نقط السطر الأول من النشاط 1 صفحة 38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67C6C0E-8914-A250-8388-E5789987DF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5DD4732-70EB-3E18-B7F1-849136B317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1687" y="2550481"/>
            <a:ext cx="7148904" cy="254134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7AA5B5F-4C64-2524-93CF-873D9200AC52}"/>
              </a:ext>
            </a:extLst>
          </p:cNvPr>
          <p:cNvSpPr/>
          <p:nvPr/>
        </p:nvSpPr>
        <p:spPr>
          <a:xfrm>
            <a:off x="1001486" y="3585028"/>
            <a:ext cx="6676570" cy="435429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6384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F623FF-D5DE-CD1B-C00E-B5D8CFFA8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14E9E58-2D33-300B-1481-2D45EB358A05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08CE3DB-3D9F-A4D3-0A38-11E781772B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1C686D4-E068-9966-9BEC-8427D6DC47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627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110863-0436-283C-4A92-062BA1EE41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4599627-0EED-B819-D172-B68E8B0F3331}"/>
              </a:ext>
            </a:extLst>
          </p:cNvPr>
          <p:cNvSpPr txBox="1"/>
          <p:nvPr/>
        </p:nvSpPr>
        <p:spPr>
          <a:xfrm>
            <a:off x="700574" y="847015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نصحح.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501C75E-7875-0188-FC61-34F8A9B531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661AB46-5A44-1FCB-9E66-753782820B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1687" y="2550481"/>
            <a:ext cx="7148904" cy="254134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C8E3640-88BB-3448-1F44-CE8C6559058E}"/>
              </a:ext>
            </a:extLst>
          </p:cNvPr>
          <p:cNvSpPr/>
          <p:nvPr/>
        </p:nvSpPr>
        <p:spPr>
          <a:xfrm>
            <a:off x="1001486" y="3585028"/>
            <a:ext cx="6676570" cy="435429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060C567-3338-B7FA-54B4-C9E9F22EFE23}"/>
              </a:ext>
            </a:extLst>
          </p:cNvPr>
          <p:cNvSpPr txBox="1"/>
          <p:nvPr/>
        </p:nvSpPr>
        <p:spPr>
          <a:xfrm>
            <a:off x="2010724" y="3585028"/>
            <a:ext cx="10808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40,5</a:t>
            </a:r>
            <a:endParaRPr lang="ar-MA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D9955D3-B7E7-2391-B088-7CE363105D39}"/>
              </a:ext>
            </a:extLst>
          </p:cNvPr>
          <p:cNvSpPr txBox="1"/>
          <p:nvPr/>
        </p:nvSpPr>
        <p:spPr>
          <a:xfrm>
            <a:off x="965695" y="3585028"/>
            <a:ext cx="10808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8,1</a:t>
            </a:r>
            <a:endParaRPr lang="ar-MA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9544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A83D7C-FF0A-4E62-A9DC-9B6ED11E36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390433A-C4E7-BEB2-F5CB-5254F2A0FE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5690973-5B6B-F1DF-3614-5E54F9670C44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 المعدل للسطر الثاني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9D415E61-F8AD-DB1F-6F4E-BB9D70E011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1687" y="2550481"/>
            <a:ext cx="7148904" cy="2541341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3FCD8A4-060A-2E29-8249-3B32B66CC293}"/>
              </a:ext>
            </a:extLst>
          </p:cNvPr>
          <p:cNvSpPr/>
          <p:nvPr/>
        </p:nvSpPr>
        <p:spPr>
          <a:xfrm>
            <a:off x="1047854" y="3985138"/>
            <a:ext cx="6676570" cy="435429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1D4D04B-0062-5405-1436-C99460D3B8A9}"/>
              </a:ext>
            </a:extLst>
          </p:cNvPr>
          <p:cNvSpPr txBox="1"/>
          <p:nvPr/>
        </p:nvSpPr>
        <p:spPr>
          <a:xfrm>
            <a:off x="2010724" y="3585028"/>
            <a:ext cx="10808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40,5</a:t>
            </a:r>
            <a:endParaRPr lang="ar-MA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045F785D-8BCE-666C-13FE-ADFD63E0D0B5}"/>
              </a:ext>
            </a:extLst>
          </p:cNvPr>
          <p:cNvSpPr txBox="1"/>
          <p:nvPr/>
        </p:nvSpPr>
        <p:spPr>
          <a:xfrm>
            <a:off x="965695" y="3585028"/>
            <a:ext cx="10808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8,1</a:t>
            </a:r>
            <a:endParaRPr lang="ar-MA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DC096B3A-9E31-F23B-1790-2739ABF87CB9}"/>
              </a:ext>
            </a:extLst>
          </p:cNvPr>
          <p:cNvSpPr txBox="1"/>
          <p:nvPr/>
        </p:nvSpPr>
        <p:spPr>
          <a:xfrm>
            <a:off x="657660" y="5491932"/>
            <a:ext cx="714890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عندما تكون القسمة غير مضبوطة، نكتفي برقمين يمين الفاصلة</a:t>
            </a:r>
          </a:p>
        </p:txBody>
      </p:sp>
      <p:pic>
        <p:nvPicPr>
          <p:cNvPr id="23" name="Picture 2" descr="‫إنتباه Png ، المتجهات ، PSD ، قصاصة فنية , تحميل مجاني | Pngtree‬‎">
            <a:extLst>
              <a:ext uri="{FF2B5EF4-FFF2-40B4-BE49-F238E27FC236}">
                <a16:creationId xmlns:a16="http://schemas.microsoft.com/office/drawing/2014/main" id="{95839713-B856-3483-E195-448DCDA58F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EFEFEF"/>
              </a:clrFrom>
              <a:clrTo>
                <a:srgbClr val="EFEFE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8471" y="5119484"/>
            <a:ext cx="791451" cy="744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1559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E8E47F-2A61-C908-97D8-EAC79CD477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5A9A0C6-A6E3-11E6-434B-973403298074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E144B56-3C83-8747-AEB9-ED5443103B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7600CC5-230F-C7E6-E247-D6755EDCE9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392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3C532-9B41-D782-B105-23E9F8EC77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570A7DA-BD72-9D5B-3499-4FD3B004FBF7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صححوا. 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379CB80-3C72-AAE0-1AF7-E3CC15F4C9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9BE4FD0-210A-4136-B57B-1581B51214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1687" y="2550481"/>
            <a:ext cx="7148904" cy="254134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63B377D-63F2-19E3-60B8-78266D8A10E0}"/>
              </a:ext>
            </a:extLst>
          </p:cNvPr>
          <p:cNvSpPr/>
          <p:nvPr/>
        </p:nvSpPr>
        <p:spPr>
          <a:xfrm>
            <a:off x="1047854" y="3985138"/>
            <a:ext cx="6676570" cy="435429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5DC89D4-F730-FA4C-8F29-9270C14BC31B}"/>
              </a:ext>
            </a:extLst>
          </p:cNvPr>
          <p:cNvSpPr txBox="1"/>
          <p:nvPr/>
        </p:nvSpPr>
        <p:spPr>
          <a:xfrm>
            <a:off x="2010724" y="3585028"/>
            <a:ext cx="10808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40,5</a:t>
            </a:r>
            <a:endParaRPr lang="ar-MA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D8ABA21-BF3A-4D23-FE5D-3C9F00318F9C}"/>
              </a:ext>
            </a:extLst>
          </p:cNvPr>
          <p:cNvSpPr txBox="1"/>
          <p:nvPr/>
        </p:nvSpPr>
        <p:spPr>
          <a:xfrm>
            <a:off x="965695" y="3585028"/>
            <a:ext cx="10808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8,1</a:t>
            </a:r>
            <a:endParaRPr lang="ar-MA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10B5382-BC0E-E854-C3D8-16B6FE6B7947}"/>
              </a:ext>
            </a:extLst>
          </p:cNvPr>
          <p:cNvSpPr txBox="1"/>
          <p:nvPr/>
        </p:nvSpPr>
        <p:spPr>
          <a:xfrm>
            <a:off x="2046515" y="3985138"/>
            <a:ext cx="10808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34,5</a:t>
            </a:r>
            <a:endParaRPr lang="ar-MA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5E0BE9D-3BA2-7DB9-0BD0-5C1E563E3CE1}"/>
              </a:ext>
            </a:extLst>
          </p:cNvPr>
          <p:cNvSpPr txBox="1"/>
          <p:nvPr/>
        </p:nvSpPr>
        <p:spPr>
          <a:xfrm>
            <a:off x="1001486" y="3985138"/>
            <a:ext cx="10808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8,62</a:t>
            </a:r>
            <a:endParaRPr lang="ar-MA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5D1BA62-361F-D25B-B0D5-879A01E5058B}"/>
              </a:ext>
            </a:extLst>
          </p:cNvPr>
          <p:cNvSpPr txBox="1"/>
          <p:nvPr/>
        </p:nvSpPr>
        <p:spPr>
          <a:xfrm>
            <a:off x="657660" y="5491932"/>
            <a:ext cx="714890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عندما تكون القسمة غير مضبوطة، نكتفي برقمين يمين الفاصلة</a:t>
            </a:r>
          </a:p>
        </p:txBody>
      </p:sp>
      <p:pic>
        <p:nvPicPr>
          <p:cNvPr id="15" name="Picture 2" descr="‫إنتباه Png ، المتجهات ، PSD ، قصاصة فنية , تحميل مجاني | Pngtree‬‎">
            <a:extLst>
              <a:ext uri="{FF2B5EF4-FFF2-40B4-BE49-F238E27FC236}">
                <a16:creationId xmlns:a16="http://schemas.microsoft.com/office/drawing/2014/main" id="{96E49F10-D364-0BC8-F411-E4EBBE3167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EFEFEF"/>
              </a:clrFrom>
              <a:clrTo>
                <a:srgbClr val="EFEFE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8471" y="5119484"/>
            <a:ext cx="791451" cy="744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2252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683CB8-84DC-C29A-0EDD-B6703920A6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8575018-0B8F-7CB9-A950-14396D024EE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DE4670B-038D-C8DD-8C79-AEE3788B2A38}"/>
              </a:ext>
            </a:extLst>
          </p:cNvPr>
          <p:cNvSpPr/>
          <p:nvPr/>
        </p:nvSpPr>
        <p:spPr>
          <a:xfrm>
            <a:off x="2076450" y="3000990"/>
            <a:ext cx="4785052" cy="15652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6" name="Image 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1FC00277-A10B-BE66-23F5-E3EFAFC1AD0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093900" y="3363216"/>
            <a:ext cx="631873" cy="63187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9B156A1-AB4C-60BD-79C0-BDECD0A07AB4}"/>
              </a:ext>
            </a:extLst>
          </p:cNvPr>
          <p:cNvSpPr txBox="1"/>
          <p:nvPr/>
        </p:nvSpPr>
        <p:spPr>
          <a:xfrm>
            <a:off x="1823212" y="3459396"/>
            <a:ext cx="432783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حساب المتوسط الحسابي لمجموعة</a:t>
            </a:r>
          </a:p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الأعداد</a:t>
            </a:r>
            <a:endParaRPr lang="fr-FR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1"/>
            <a:endParaRPr lang="fr-FR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2CD1C15F-E3B9-451A-1FFF-C8ECFB3A9841}"/>
              </a:ext>
            </a:extLst>
          </p:cNvPr>
          <p:cNvSpPr/>
          <p:nvPr/>
        </p:nvSpPr>
        <p:spPr>
          <a:xfrm>
            <a:off x="2826512" y="2620159"/>
            <a:ext cx="2966143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2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348CD988-F843-7536-561B-4C6154FC8938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338543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35A060-19E2-9766-E7AC-622A39599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81">
            <a:extLst>
              <a:ext uri="{FF2B5EF4-FFF2-40B4-BE49-F238E27FC236}">
                <a16:creationId xmlns:a16="http://schemas.microsoft.com/office/drawing/2014/main" id="{06E2768D-2638-A03F-5D43-A22470C4A6FC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6" name="Corde 5">
            <a:extLst>
              <a:ext uri="{FF2B5EF4-FFF2-40B4-BE49-F238E27FC236}">
                <a16:creationId xmlns:a16="http://schemas.microsoft.com/office/drawing/2014/main" id="{540A71F5-30C9-D141-5341-39FF1E9730FB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639C0CA-1301-58AE-EC78-0558695B50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5F12FFE-7D87-8BD0-B4DA-0D441B21A791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A21AE37-C819-7FC1-49BE-CC433689D6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4" name="ZoneTexte 2">
            <a:extLst>
              <a:ext uri="{FF2B5EF4-FFF2-40B4-BE49-F238E27FC236}">
                <a16:creationId xmlns:a16="http://schemas.microsoft.com/office/drawing/2014/main" id="{B04C52C9-543A-8F44-E97E-2F5E0B5DBA97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احسبوا المتوسط الحسابي للسطر الأول من النشاط 2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F3FBAAB-64D8-90F6-B1BE-04318A8043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7031" y="2321151"/>
            <a:ext cx="7325825" cy="305521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BA9C449-8E0E-0204-8128-1E749C55680A}"/>
              </a:ext>
            </a:extLst>
          </p:cNvPr>
          <p:cNvSpPr/>
          <p:nvPr/>
        </p:nvSpPr>
        <p:spPr>
          <a:xfrm>
            <a:off x="917201" y="3549709"/>
            <a:ext cx="6676570" cy="435429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97433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DF6067-BB01-EFEF-EC51-D77B6D7A07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27127DC-545B-A6C8-4C3A-D1D92AFF3088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7CD3DD3-6140-840A-B8CA-1E5162AF3E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4EE0C51-D8A2-4A83-6BB6-608FD9632D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436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8878D1-E699-CC64-0C27-424B59F1FB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81">
            <a:extLst>
              <a:ext uri="{FF2B5EF4-FFF2-40B4-BE49-F238E27FC236}">
                <a16:creationId xmlns:a16="http://schemas.microsoft.com/office/drawing/2014/main" id="{31489AA5-119B-9B0E-2B0C-9C70D2B44064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6" name="Corde 5">
            <a:extLst>
              <a:ext uri="{FF2B5EF4-FFF2-40B4-BE49-F238E27FC236}">
                <a16:creationId xmlns:a16="http://schemas.microsoft.com/office/drawing/2014/main" id="{6BE84987-E250-6088-E452-C001420D4355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47BFA9B-4421-05A4-121C-8F2B40DD88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F19206D-5679-46A5-003E-E578DFBEA0A3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ZoneTexte 2">
            <a:extLst>
              <a:ext uri="{FF2B5EF4-FFF2-40B4-BE49-F238E27FC236}">
                <a16:creationId xmlns:a16="http://schemas.microsoft.com/office/drawing/2014/main" id="{7278E8FD-1C38-BA60-07DD-6BC59AC369DB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</a:t>
            </a:r>
          </a:p>
        </p:txBody>
      </p:sp>
      <p:pic>
        <p:nvPicPr>
          <p:cNvPr id="1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1489C4E-F645-DC99-92FA-708B3FF0D3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DB7A730-FCA8-2559-CA8B-71D6D42C19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7031" y="2321151"/>
            <a:ext cx="7325825" cy="3055214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E743182E-6F12-60F0-D8C3-265B4CDF90CC}"/>
              </a:ext>
            </a:extLst>
          </p:cNvPr>
          <p:cNvSpPr/>
          <p:nvPr/>
        </p:nvSpPr>
        <p:spPr>
          <a:xfrm>
            <a:off x="917201" y="3549709"/>
            <a:ext cx="6676570" cy="435429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220EA41-BC71-1A1F-C7D7-B0D0A6B88783}"/>
              </a:ext>
            </a:extLst>
          </p:cNvPr>
          <p:cNvSpPr txBox="1"/>
          <p:nvPr/>
        </p:nvSpPr>
        <p:spPr>
          <a:xfrm>
            <a:off x="965695" y="3585028"/>
            <a:ext cx="10808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33</a:t>
            </a:r>
          </a:p>
        </p:txBody>
      </p:sp>
    </p:spTree>
    <p:extLst>
      <p:ext uri="{BB962C8B-B14F-4D97-AF65-F5344CB8AC3E}">
        <p14:creationId xmlns:p14="http://schemas.microsoft.com/office/powerpoint/2010/main" val="3240875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1D7693-3783-0809-8224-EBBF6EC0DF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81">
            <a:extLst>
              <a:ext uri="{FF2B5EF4-FFF2-40B4-BE49-F238E27FC236}">
                <a16:creationId xmlns:a16="http://schemas.microsoft.com/office/drawing/2014/main" id="{B577447D-FB2D-00F1-B9B1-21AB48994C96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7" name="Corde 6">
            <a:extLst>
              <a:ext uri="{FF2B5EF4-FFF2-40B4-BE49-F238E27FC236}">
                <a16:creationId xmlns:a16="http://schemas.microsoft.com/office/drawing/2014/main" id="{5C84A154-B261-07BD-C140-9B96F298642F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E3A034A-EA9A-BB74-1249-4B892254F5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289AB696-4F7F-96D7-2EAA-73D509238672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FAA09AF-63AA-8C78-F8E4-0C85CEE8B7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42" name="ZoneTexte 41">
            <a:extLst>
              <a:ext uri="{FF2B5EF4-FFF2-40B4-BE49-F238E27FC236}">
                <a16:creationId xmlns:a16="http://schemas.microsoft.com/office/drawing/2014/main" id="{D790BB0A-84F2-27EE-9898-B6724F14F084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احسبوا المتوسط الحسابي للسطر الثاني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9EEB5F4-8630-2C4B-37A5-4B9194B678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7031" y="2321151"/>
            <a:ext cx="7325825" cy="3055214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2355D0D3-2B13-17EF-0128-F711CD6E6CD9}"/>
              </a:ext>
            </a:extLst>
          </p:cNvPr>
          <p:cNvSpPr/>
          <p:nvPr/>
        </p:nvSpPr>
        <p:spPr>
          <a:xfrm>
            <a:off x="981658" y="4027608"/>
            <a:ext cx="6676570" cy="435429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1C3103FD-A0D9-A517-924C-367520338B62}"/>
              </a:ext>
            </a:extLst>
          </p:cNvPr>
          <p:cNvSpPr txBox="1"/>
          <p:nvPr/>
        </p:nvSpPr>
        <p:spPr>
          <a:xfrm>
            <a:off x="965695" y="3585028"/>
            <a:ext cx="10808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33</a:t>
            </a:r>
          </a:p>
        </p:txBody>
      </p:sp>
    </p:spTree>
    <p:extLst>
      <p:ext uri="{BB962C8B-B14F-4D97-AF65-F5344CB8AC3E}">
        <p14:creationId xmlns:p14="http://schemas.microsoft.com/office/powerpoint/2010/main" val="877596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F2795F-DA82-A54A-48DD-334AFAE597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5865427-62CD-2B8D-D41F-CD62A62E678E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4E9A3DA-205E-47C1-BE6E-BE1AA9574B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C896BEC-C601-AC54-2274-283F454874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57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49171E-75DB-6531-2528-B0A71B38A8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DA8D0C7-04D7-6E14-59FF-9C4A1BC1E4F6}"/>
              </a:ext>
            </a:extLst>
          </p:cNvPr>
          <p:cNvSpPr txBox="1"/>
          <p:nvPr/>
        </p:nvSpPr>
        <p:spPr>
          <a:xfrm>
            <a:off x="440781" y="879779"/>
            <a:ext cx="70325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صححوا</a:t>
            </a:r>
          </a:p>
        </p:txBody>
      </p:sp>
      <p:sp>
        <p:nvSpPr>
          <p:cNvPr id="6" name="Oval 81">
            <a:extLst>
              <a:ext uri="{FF2B5EF4-FFF2-40B4-BE49-F238E27FC236}">
                <a16:creationId xmlns:a16="http://schemas.microsoft.com/office/drawing/2014/main" id="{F18EC330-3582-AE77-E588-1736732327C2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7" name="Corde 6">
            <a:extLst>
              <a:ext uri="{FF2B5EF4-FFF2-40B4-BE49-F238E27FC236}">
                <a16:creationId xmlns:a16="http://schemas.microsoft.com/office/drawing/2014/main" id="{51828D1A-A3EB-9A1E-F6BE-BE0263A662A3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B345704-AC64-4D65-A45F-12B9ED4E03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16E06181-B13F-DF76-4813-85FD304F5056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B905D61-E42E-300A-9042-7ADF1E071E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597AED0-5D70-84FE-F039-6D831021A2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7031" y="2321151"/>
            <a:ext cx="7325825" cy="3055214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778659A-F735-65B5-1483-0E46D90396D0}"/>
              </a:ext>
            </a:extLst>
          </p:cNvPr>
          <p:cNvSpPr/>
          <p:nvPr/>
        </p:nvSpPr>
        <p:spPr>
          <a:xfrm>
            <a:off x="981658" y="4027608"/>
            <a:ext cx="6676570" cy="435429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A52219B-EE78-91D9-0A1A-8070A594A331}"/>
              </a:ext>
            </a:extLst>
          </p:cNvPr>
          <p:cNvSpPr txBox="1"/>
          <p:nvPr/>
        </p:nvSpPr>
        <p:spPr>
          <a:xfrm>
            <a:off x="965695" y="3585028"/>
            <a:ext cx="10808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33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E3C60E9-B0C3-D197-B754-23F68E1B0BA3}"/>
              </a:ext>
            </a:extLst>
          </p:cNvPr>
          <p:cNvSpPr txBox="1"/>
          <p:nvPr/>
        </p:nvSpPr>
        <p:spPr>
          <a:xfrm>
            <a:off x="886427" y="4027608"/>
            <a:ext cx="10808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43</a:t>
            </a:r>
          </a:p>
        </p:txBody>
      </p:sp>
    </p:spTree>
    <p:extLst>
      <p:ext uri="{BB962C8B-B14F-4D97-AF65-F5344CB8AC3E}">
        <p14:creationId xmlns:p14="http://schemas.microsoft.com/office/powerpoint/2010/main" val="1073178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E132EE-0C20-FC21-B3C0-DFF8AA79D1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FA43668-3188-F721-B467-3BC4291A552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CF39BB1-E32A-225A-3CF3-470D7EFC1B26}"/>
              </a:ext>
            </a:extLst>
          </p:cNvPr>
          <p:cNvSpPr/>
          <p:nvPr/>
        </p:nvSpPr>
        <p:spPr>
          <a:xfrm>
            <a:off x="2076450" y="3000990"/>
            <a:ext cx="4785052" cy="15652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08A2B2E8-5048-5D81-D317-A348823A92D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093900" y="3363216"/>
            <a:ext cx="631873" cy="63187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016E8BA-CA44-D6D8-5FA1-BB2C4C41673A}"/>
              </a:ext>
            </a:extLst>
          </p:cNvPr>
          <p:cNvSpPr txBox="1"/>
          <p:nvPr/>
        </p:nvSpPr>
        <p:spPr>
          <a:xfrm>
            <a:off x="1823212" y="3459396"/>
            <a:ext cx="43278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مسائل بتوظيف المتوسط الحسابي</a:t>
            </a:r>
            <a:endParaRPr lang="fr-FR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Flowchart: Alternate Process 54">
            <a:extLst>
              <a:ext uri="{FF2B5EF4-FFF2-40B4-BE49-F238E27FC236}">
                <a16:creationId xmlns:a16="http://schemas.microsoft.com/office/drawing/2014/main" id="{D1547A7C-5F53-DE6A-F07E-F79231553001}"/>
              </a:ext>
            </a:extLst>
          </p:cNvPr>
          <p:cNvSpPr/>
          <p:nvPr/>
        </p:nvSpPr>
        <p:spPr>
          <a:xfrm>
            <a:off x="2826512" y="2620159"/>
            <a:ext cx="2966143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1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الدرس 3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575A7210-B7F6-2AEC-021D-DE820A847E75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877188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35A060-19E2-9766-E7AC-622A39599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81">
            <a:extLst>
              <a:ext uri="{FF2B5EF4-FFF2-40B4-BE49-F238E27FC236}">
                <a16:creationId xmlns:a16="http://schemas.microsoft.com/office/drawing/2014/main" id="{807A1283-FC76-EB94-E6D2-E34AF844582D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6" name="Corde 5">
            <a:extLst>
              <a:ext uri="{FF2B5EF4-FFF2-40B4-BE49-F238E27FC236}">
                <a16:creationId xmlns:a16="http://schemas.microsoft.com/office/drawing/2014/main" id="{FB1218BD-AAB5-FA47-EC94-97CF00023B6A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34E5B0F-5889-769B-912E-5BDFB8ADE1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47D804A-7104-4EEF-99CE-20970EB1796B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6CCEF98-4BBD-7938-DF6D-5DC3CC97BF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AE1B8C8B-964E-0FDD-4C53-79F3879FED67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أنجزوا النشاط 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صفحة 38</a:t>
            </a:r>
          </a:p>
        </p:txBody>
      </p:sp>
      <p:pic>
        <p:nvPicPr>
          <p:cNvPr id="10" name="Image 9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6FE6AE01-40B5-BEDF-3A57-EE58E41288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0206" y="2140782"/>
            <a:ext cx="6363588" cy="3848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383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A57F9E-C761-7DC9-0417-29FA7B4FB0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470AFB5-5213-7BD3-CBC0-1F5D41B64077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FB7E60B-3397-1906-E355-FD02B14CD3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5DF3744-0C1A-BF39-AF5C-AD913DADBB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830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B0BFA2-E63F-72FB-E728-9870E0D2A8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81">
            <a:extLst>
              <a:ext uri="{FF2B5EF4-FFF2-40B4-BE49-F238E27FC236}">
                <a16:creationId xmlns:a16="http://schemas.microsoft.com/office/drawing/2014/main" id="{B4CFDF51-0432-2298-332D-7279616D0CD8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6" name="Corde 5">
            <a:extLst>
              <a:ext uri="{FF2B5EF4-FFF2-40B4-BE49-F238E27FC236}">
                <a16:creationId xmlns:a16="http://schemas.microsoft.com/office/drawing/2014/main" id="{160582FC-D948-A1D7-DA42-EE285B967365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1553B36-54A7-4E84-9D96-A5E72AED30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2F15EEF-4D64-0A7E-572D-29D400811223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5B00A6F6-896D-986C-8BA3-72FE2B25CC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9B0B86C-ABA5-47AE-6D4A-FF9E4EF65C1F}"/>
              </a:ext>
            </a:extLst>
          </p:cNvPr>
          <p:cNvSpPr txBox="1"/>
          <p:nvPr/>
        </p:nvSpPr>
        <p:spPr>
          <a:xfrm>
            <a:off x="0" y="868581"/>
            <a:ext cx="74436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صححوا. من يقوم إلى السبورة ليشرح الجواب ويذكر بالمراحل</a:t>
            </a:r>
          </a:p>
        </p:txBody>
      </p:sp>
      <p:pic>
        <p:nvPicPr>
          <p:cNvPr id="4" name="Image 3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A8220689-ED19-CFD6-B609-CF91B02995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6427" y="1836102"/>
            <a:ext cx="6867367" cy="4153318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D6B338A2-E875-834F-3AEB-EA6CD358313B}"/>
              </a:ext>
            </a:extLst>
          </p:cNvPr>
          <p:cNvSpPr txBox="1"/>
          <p:nvPr/>
        </p:nvSpPr>
        <p:spPr>
          <a:xfrm>
            <a:off x="1858355" y="4956099"/>
            <a:ext cx="396556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220 + 230 + 180 + 190 + ? = 1 000</a:t>
            </a:r>
            <a:endParaRPr lang="ar-MA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D200DC3-2E65-391B-8D91-2F56585B48FD}"/>
              </a:ext>
            </a:extLst>
          </p:cNvPr>
          <p:cNvSpPr txBox="1"/>
          <p:nvPr/>
        </p:nvSpPr>
        <p:spPr>
          <a:xfrm>
            <a:off x="2320374" y="4317990"/>
            <a:ext cx="458116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عدد الأعداد هو 5. والمتوسط الحسابي هو 200</a:t>
            </a:r>
          </a:p>
          <a:p>
            <a:pPr algn="r" rtl="1"/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إذن مجموع الأعداد هو</a:t>
            </a:r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</a:t>
            </a: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× 200 = 1 000</a:t>
            </a:r>
            <a:endParaRPr lang="ar-MA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Graphique 22" descr="Badge 1 avec un remplissage uni">
            <a:extLst>
              <a:ext uri="{FF2B5EF4-FFF2-40B4-BE49-F238E27FC236}">
                <a16:creationId xmlns:a16="http://schemas.microsoft.com/office/drawing/2014/main" id="{436C9C8B-61EC-295E-1E1F-1599957ECFD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028311" y="4359909"/>
            <a:ext cx="415290" cy="415290"/>
          </a:xfrm>
          <a:prstGeom prst="rect">
            <a:avLst/>
          </a:prstGeom>
        </p:spPr>
      </p:pic>
      <p:pic>
        <p:nvPicPr>
          <p:cNvPr id="25" name="Graphique 24" descr="Badge avec un remplissage uni">
            <a:extLst>
              <a:ext uri="{FF2B5EF4-FFF2-40B4-BE49-F238E27FC236}">
                <a16:creationId xmlns:a16="http://schemas.microsoft.com/office/drawing/2014/main" id="{C4AD09AA-8991-74D2-04AD-0E5D57CD6C9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007356" y="4946063"/>
            <a:ext cx="436245" cy="436245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5739228F-0989-6801-1F43-B7EE994110EA}"/>
              </a:ext>
            </a:extLst>
          </p:cNvPr>
          <p:cNvSpPr txBox="1"/>
          <p:nvPr/>
        </p:nvSpPr>
        <p:spPr>
          <a:xfrm>
            <a:off x="1739018" y="5307593"/>
            <a:ext cx="396556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1 000 – (220 + 230 + 180 + 190)</a:t>
            </a:r>
            <a:endParaRPr lang="ar-MA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AAC637D-015D-3895-9205-BDAAA9C99C32}"/>
              </a:ext>
            </a:extLst>
          </p:cNvPr>
          <p:cNvSpPr txBox="1"/>
          <p:nvPr/>
        </p:nvSpPr>
        <p:spPr>
          <a:xfrm>
            <a:off x="1390207" y="5659087"/>
            <a:ext cx="583527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المسافة التي قطعها السرب في اليوم الخامس هي : </a:t>
            </a:r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180 km</a:t>
            </a:r>
            <a:endParaRPr lang="ar-MA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5AAE516A-FB8C-32A0-8A1B-1972212D46D3}"/>
              </a:ext>
            </a:extLst>
          </p:cNvPr>
          <p:cNvSpPr txBox="1"/>
          <p:nvPr/>
        </p:nvSpPr>
        <p:spPr>
          <a:xfrm>
            <a:off x="1390206" y="3843335"/>
            <a:ext cx="60016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180</a:t>
            </a:r>
            <a:endParaRPr lang="ar-MA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4481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E132EE-0C20-FC21-B3C0-DFF8AA79D1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FA43668-3188-F721-B467-3BC4291A552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CF39BB1-E32A-225A-3CF3-470D7EFC1B26}"/>
              </a:ext>
            </a:extLst>
          </p:cNvPr>
          <p:cNvSpPr/>
          <p:nvPr/>
        </p:nvSpPr>
        <p:spPr>
          <a:xfrm>
            <a:off x="2076450" y="3000990"/>
            <a:ext cx="4785052" cy="15652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08A2B2E8-5048-5D81-D317-A348823A92D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093900" y="3363216"/>
            <a:ext cx="631873" cy="63187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016E8BA-CA44-D6D8-5FA1-BB2C4C41673A}"/>
              </a:ext>
            </a:extLst>
          </p:cNvPr>
          <p:cNvSpPr txBox="1"/>
          <p:nvPr/>
        </p:nvSpPr>
        <p:spPr>
          <a:xfrm>
            <a:off x="1823212" y="3459396"/>
            <a:ext cx="43278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مسائل من خطوتين باستعمال الكسور</a:t>
            </a:r>
            <a:endParaRPr lang="fr-FR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Flowchart: Alternate Process 54">
            <a:extLst>
              <a:ext uri="{FF2B5EF4-FFF2-40B4-BE49-F238E27FC236}">
                <a16:creationId xmlns:a16="http://schemas.microsoft.com/office/drawing/2014/main" id="{D1547A7C-5F53-DE6A-F07E-F79231553001}"/>
              </a:ext>
            </a:extLst>
          </p:cNvPr>
          <p:cNvSpPr/>
          <p:nvPr/>
        </p:nvSpPr>
        <p:spPr>
          <a:xfrm>
            <a:off x="2826512" y="2620159"/>
            <a:ext cx="2966143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1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الدرس 4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575A7210-B7F6-2AEC-021D-DE820A847E75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294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35A060-19E2-9766-E7AC-622A39599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81">
            <a:extLst>
              <a:ext uri="{FF2B5EF4-FFF2-40B4-BE49-F238E27FC236}">
                <a16:creationId xmlns:a16="http://schemas.microsoft.com/office/drawing/2014/main" id="{807A1283-FC76-EB94-E6D2-E34AF844582D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6" name="Corde 5">
            <a:extLst>
              <a:ext uri="{FF2B5EF4-FFF2-40B4-BE49-F238E27FC236}">
                <a16:creationId xmlns:a16="http://schemas.microsoft.com/office/drawing/2014/main" id="{FB1218BD-AAB5-FA47-EC94-97CF00023B6A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34E5B0F-5889-769B-912E-5BDFB8ADE1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47D804A-7104-4EEF-99CE-20970EB1796B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6CCEF98-4BBD-7938-DF6D-5DC3CC97BF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AE1B8C8B-964E-0FDD-4C53-79F3879FED67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ارسموا التمثيل المناسب لحل المسألة</a:t>
            </a:r>
          </a:p>
        </p:txBody>
      </p:sp>
      <p:pic>
        <p:nvPicPr>
          <p:cNvPr id="9" name="Image 8" descr="Une image contenant texte, capture d’écran, nombre, Police&#10;&#10;Le contenu généré par l’IA peut être incorrect.">
            <a:extLst>
              <a:ext uri="{FF2B5EF4-FFF2-40B4-BE49-F238E27FC236}">
                <a16:creationId xmlns:a16="http://schemas.microsoft.com/office/drawing/2014/main" id="{9892297C-958C-DEAF-0D0D-34F6475863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0368" y="1691774"/>
            <a:ext cx="6459829" cy="4635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271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AED96F-B052-18A4-73E6-F19C8759F6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2D9C96B-0240-0A74-4D84-4DC4C8B09806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5347EFF-0391-D3F6-4BC6-4C7EF16562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F5973AB-2508-6699-62AA-93CA6256B3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344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B0BFA2-E63F-72FB-E728-9870E0D2A8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81">
            <a:extLst>
              <a:ext uri="{FF2B5EF4-FFF2-40B4-BE49-F238E27FC236}">
                <a16:creationId xmlns:a16="http://schemas.microsoft.com/office/drawing/2014/main" id="{B4CFDF51-0432-2298-332D-7279616D0CD8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6" name="Corde 5">
            <a:extLst>
              <a:ext uri="{FF2B5EF4-FFF2-40B4-BE49-F238E27FC236}">
                <a16:creationId xmlns:a16="http://schemas.microsoft.com/office/drawing/2014/main" id="{160582FC-D948-A1D7-DA42-EE285B967365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1553B36-54A7-4E84-9D96-A5E72AED30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2F15EEF-4D64-0A7E-572D-29D400811223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5B00A6F6-896D-986C-8BA3-72FE2B25CC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9B0B86C-ABA5-47AE-6D4A-FF9E4EF65C1F}"/>
              </a:ext>
            </a:extLst>
          </p:cNvPr>
          <p:cNvSpPr txBox="1"/>
          <p:nvPr/>
        </p:nvSpPr>
        <p:spPr>
          <a:xfrm>
            <a:off x="1240638" y="868581"/>
            <a:ext cx="62029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صححوا. من يقوم إلى السبورة ليشرح لنا كيف مثل المسألة</a:t>
            </a:r>
          </a:p>
        </p:txBody>
      </p:sp>
      <p:pic>
        <p:nvPicPr>
          <p:cNvPr id="4" name="Image 3" descr="Une image contenant texte, capture d’écran, nombre, Police&#10;&#10;Le contenu généré par l’IA peut être incorrect.">
            <a:extLst>
              <a:ext uri="{FF2B5EF4-FFF2-40B4-BE49-F238E27FC236}">
                <a16:creationId xmlns:a16="http://schemas.microsoft.com/office/drawing/2014/main" id="{FAB645C9-6215-2A9F-2894-2A480B32CA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0368" y="1691774"/>
            <a:ext cx="6459829" cy="463518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5EEB283-E02B-DD15-7334-31C7A79A7D3C}"/>
              </a:ext>
            </a:extLst>
          </p:cNvPr>
          <p:cNvSpPr/>
          <p:nvPr/>
        </p:nvSpPr>
        <p:spPr>
          <a:xfrm>
            <a:off x="1650929" y="3600768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381F8CD-0BB8-6CCC-68DE-8C861825126F}"/>
              </a:ext>
            </a:extLst>
          </p:cNvPr>
          <p:cNvSpPr/>
          <p:nvPr/>
        </p:nvSpPr>
        <p:spPr>
          <a:xfrm>
            <a:off x="2108570" y="3599790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11" name="Accolade fermante 10">
            <a:extLst>
              <a:ext uri="{FF2B5EF4-FFF2-40B4-BE49-F238E27FC236}">
                <a16:creationId xmlns:a16="http://schemas.microsoft.com/office/drawing/2014/main" id="{67113FA1-67FC-EA66-6080-C0EA5C20668E}"/>
              </a:ext>
            </a:extLst>
          </p:cNvPr>
          <p:cNvSpPr/>
          <p:nvPr/>
        </p:nvSpPr>
        <p:spPr>
          <a:xfrm>
            <a:off x="3953562" y="3573336"/>
            <a:ext cx="252146" cy="614795"/>
          </a:xfrm>
          <a:prstGeom prst="rightBrac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CFA0CFE-6A46-3E2B-3284-56F23A674124}"/>
              </a:ext>
            </a:extLst>
          </p:cNvPr>
          <p:cNvSpPr txBox="1"/>
          <p:nvPr/>
        </p:nvSpPr>
        <p:spPr>
          <a:xfrm>
            <a:off x="4168772" y="3696067"/>
            <a:ext cx="4682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b="1" dirty="0">
                <a:solidFill>
                  <a:srgbClr val="C00000"/>
                </a:solidFill>
              </a:rPr>
              <a:t>48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507C8D3-52E6-AF44-79DD-36F0B69D7228}"/>
              </a:ext>
            </a:extLst>
          </p:cNvPr>
          <p:cNvSpPr txBox="1"/>
          <p:nvPr/>
        </p:nvSpPr>
        <p:spPr>
          <a:xfrm>
            <a:off x="836497" y="3917273"/>
            <a:ext cx="8274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b="1" dirty="0"/>
              <a:t>الديكة</a:t>
            </a:r>
            <a:endParaRPr lang="fr-MA" b="1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331E573-C5FA-0764-1370-F8050E964699}"/>
              </a:ext>
            </a:extLst>
          </p:cNvPr>
          <p:cNvSpPr txBox="1"/>
          <p:nvPr/>
        </p:nvSpPr>
        <p:spPr>
          <a:xfrm>
            <a:off x="726885" y="3570912"/>
            <a:ext cx="9310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b="1" dirty="0"/>
              <a:t>الدجاجات</a:t>
            </a:r>
            <a:endParaRPr lang="fr-MA" b="1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B51064B-BBBB-7BD3-5644-C08E1680791F}"/>
              </a:ext>
            </a:extLst>
          </p:cNvPr>
          <p:cNvSpPr/>
          <p:nvPr/>
        </p:nvSpPr>
        <p:spPr>
          <a:xfrm>
            <a:off x="2553192" y="3599790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C6AAF8C-6975-92F2-13D3-AC26EDC10106}"/>
              </a:ext>
            </a:extLst>
          </p:cNvPr>
          <p:cNvSpPr/>
          <p:nvPr/>
        </p:nvSpPr>
        <p:spPr>
          <a:xfrm>
            <a:off x="3021192" y="3599790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F89CE0B-B36D-93F3-1E76-58911A9A9D1C}"/>
              </a:ext>
            </a:extLst>
          </p:cNvPr>
          <p:cNvSpPr/>
          <p:nvPr/>
        </p:nvSpPr>
        <p:spPr>
          <a:xfrm>
            <a:off x="2106079" y="3940244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846EB5B-55C8-2A5B-7667-95FD8E09FA61}"/>
              </a:ext>
            </a:extLst>
          </p:cNvPr>
          <p:cNvSpPr/>
          <p:nvPr/>
        </p:nvSpPr>
        <p:spPr>
          <a:xfrm>
            <a:off x="2571877" y="3940244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B07071A-A747-84EA-DF79-3B1769725D97}"/>
              </a:ext>
            </a:extLst>
          </p:cNvPr>
          <p:cNvSpPr/>
          <p:nvPr/>
        </p:nvSpPr>
        <p:spPr>
          <a:xfrm>
            <a:off x="3488762" y="3599790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00F9804-A6D5-CED9-4ACD-2DBBF69BBF9A}"/>
              </a:ext>
            </a:extLst>
          </p:cNvPr>
          <p:cNvSpPr/>
          <p:nvPr/>
        </p:nvSpPr>
        <p:spPr>
          <a:xfrm>
            <a:off x="1640570" y="3936131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6928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2DE7D-E82A-2A3C-5AEA-446ABADF0F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81">
            <a:extLst>
              <a:ext uri="{FF2B5EF4-FFF2-40B4-BE49-F238E27FC236}">
                <a16:creationId xmlns:a16="http://schemas.microsoft.com/office/drawing/2014/main" id="{DCA50F23-7663-3B34-DFF2-87F4C3657E1F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6" name="Corde 5">
            <a:extLst>
              <a:ext uri="{FF2B5EF4-FFF2-40B4-BE49-F238E27FC236}">
                <a16:creationId xmlns:a16="http://schemas.microsoft.com/office/drawing/2014/main" id="{310F3D42-7DBF-E916-FCAE-F63BD95F623E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B20E606-7C4C-85C4-A123-5143C4CC93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6870CDC-DE76-6DE4-4E52-A60A590FB4A4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A1C3892-433F-1DA0-3DB3-996AF43A53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A690D992-4572-ED50-BE7C-B79BA1EC9A4A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احسبوا عدد الديكة</a:t>
            </a:r>
          </a:p>
        </p:txBody>
      </p:sp>
      <p:pic>
        <p:nvPicPr>
          <p:cNvPr id="3" name="Image 2" descr="Une image contenant texte, capture d’écran, nombre, Police&#10;&#10;Le contenu généré par l’IA peut être incorrect.">
            <a:extLst>
              <a:ext uri="{FF2B5EF4-FFF2-40B4-BE49-F238E27FC236}">
                <a16:creationId xmlns:a16="http://schemas.microsoft.com/office/drawing/2014/main" id="{736D6485-79F4-DFAB-CC2C-9A0EC1453C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0368" y="1691774"/>
            <a:ext cx="6459829" cy="463518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408E689-5211-0994-53F2-B12FA0144A09}"/>
              </a:ext>
            </a:extLst>
          </p:cNvPr>
          <p:cNvSpPr/>
          <p:nvPr/>
        </p:nvSpPr>
        <p:spPr>
          <a:xfrm>
            <a:off x="1650929" y="3600768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3FDB1AB-BE1C-C0CF-78BD-6F8AE6C13641}"/>
              </a:ext>
            </a:extLst>
          </p:cNvPr>
          <p:cNvSpPr/>
          <p:nvPr/>
        </p:nvSpPr>
        <p:spPr>
          <a:xfrm>
            <a:off x="2108570" y="3599790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11" name="Accolade fermante 10">
            <a:extLst>
              <a:ext uri="{FF2B5EF4-FFF2-40B4-BE49-F238E27FC236}">
                <a16:creationId xmlns:a16="http://schemas.microsoft.com/office/drawing/2014/main" id="{6C53B34E-DF4B-8CAD-0F06-DD8BD086DE1F}"/>
              </a:ext>
            </a:extLst>
          </p:cNvPr>
          <p:cNvSpPr/>
          <p:nvPr/>
        </p:nvSpPr>
        <p:spPr>
          <a:xfrm>
            <a:off x="3953562" y="3573336"/>
            <a:ext cx="252146" cy="614795"/>
          </a:xfrm>
          <a:prstGeom prst="rightBrac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16D04D0-8070-C5B3-55F5-3CFFA0627F8E}"/>
              </a:ext>
            </a:extLst>
          </p:cNvPr>
          <p:cNvSpPr txBox="1"/>
          <p:nvPr/>
        </p:nvSpPr>
        <p:spPr>
          <a:xfrm>
            <a:off x="4168772" y="3696067"/>
            <a:ext cx="4682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b="1" dirty="0">
                <a:solidFill>
                  <a:srgbClr val="C00000"/>
                </a:solidFill>
              </a:rPr>
              <a:t>48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C470EC3-FC13-59EC-B796-96195623F0A1}"/>
              </a:ext>
            </a:extLst>
          </p:cNvPr>
          <p:cNvSpPr txBox="1"/>
          <p:nvPr/>
        </p:nvSpPr>
        <p:spPr>
          <a:xfrm>
            <a:off x="836497" y="3917273"/>
            <a:ext cx="8274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b="1" dirty="0"/>
              <a:t>الديكة</a:t>
            </a:r>
            <a:endParaRPr lang="fr-MA" b="1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E0E48873-9373-123F-DFF2-C833BA5919F6}"/>
              </a:ext>
            </a:extLst>
          </p:cNvPr>
          <p:cNvSpPr txBox="1"/>
          <p:nvPr/>
        </p:nvSpPr>
        <p:spPr>
          <a:xfrm>
            <a:off x="726885" y="3570912"/>
            <a:ext cx="9310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b="1" dirty="0"/>
              <a:t>الدجاجات</a:t>
            </a:r>
            <a:endParaRPr lang="fr-MA" b="1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5D42681-ECEB-A056-F67C-658D7D8A9661}"/>
              </a:ext>
            </a:extLst>
          </p:cNvPr>
          <p:cNvSpPr/>
          <p:nvPr/>
        </p:nvSpPr>
        <p:spPr>
          <a:xfrm>
            <a:off x="2553192" y="3599790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FFF584F-FDC1-72A5-695E-C5345F20756D}"/>
              </a:ext>
            </a:extLst>
          </p:cNvPr>
          <p:cNvSpPr/>
          <p:nvPr/>
        </p:nvSpPr>
        <p:spPr>
          <a:xfrm>
            <a:off x="3021192" y="3599790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468E392-DB07-64A1-1081-152E090A3815}"/>
              </a:ext>
            </a:extLst>
          </p:cNvPr>
          <p:cNvSpPr/>
          <p:nvPr/>
        </p:nvSpPr>
        <p:spPr>
          <a:xfrm>
            <a:off x="2106079" y="3940244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C114226-9A80-3BF8-1BA9-8625FF3A806D}"/>
              </a:ext>
            </a:extLst>
          </p:cNvPr>
          <p:cNvSpPr/>
          <p:nvPr/>
        </p:nvSpPr>
        <p:spPr>
          <a:xfrm>
            <a:off x="2571877" y="3940244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CD0ACEF-72B3-86D7-8C9A-7CEF31F303B0}"/>
              </a:ext>
            </a:extLst>
          </p:cNvPr>
          <p:cNvSpPr/>
          <p:nvPr/>
        </p:nvSpPr>
        <p:spPr>
          <a:xfrm>
            <a:off x="3488762" y="3599790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363558C-2ECD-5366-55D3-6EABFF8FB896}"/>
              </a:ext>
            </a:extLst>
          </p:cNvPr>
          <p:cNvSpPr/>
          <p:nvPr/>
        </p:nvSpPr>
        <p:spPr>
          <a:xfrm>
            <a:off x="1640570" y="3936131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8058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3D91D9-D36E-E533-BC10-C972B469B7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9BEB4EE-D7CB-6A17-2388-E0E7C7EB7BBA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E3AF7BE-92FF-4C93-A601-E0A4AE2934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CC9617B-382E-9787-A14D-568AF5511F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279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98782C-07A8-4622-85A3-D58D141532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81">
            <a:extLst>
              <a:ext uri="{FF2B5EF4-FFF2-40B4-BE49-F238E27FC236}">
                <a16:creationId xmlns:a16="http://schemas.microsoft.com/office/drawing/2014/main" id="{007754C5-D4D3-5F29-D2DC-D3BA941A8B66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6" name="Corde 5">
            <a:extLst>
              <a:ext uri="{FF2B5EF4-FFF2-40B4-BE49-F238E27FC236}">
                <a16:creationId xmlns:a16="http://schemas.microsoft.com/office/drawing/2014/main" id="{D7D9E8C9-017D-F4A3-9A26-515F74577F7E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CBB86E4-0EB8-7AB3-77A1-80C6CBEB4E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2A7E19A-92DA-A770-B3EA-1CAA043E9FBD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133CD95C-642C-D0D7-3626-1D43CE4F11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D9DBB31-CCCB-66ED-56DE-B0129A02C4D5}"/>
              </a:ext>
            </a:extLst>
          </p:cNvPr>
          <p:cNvSpPr txBox="1"/>
          <p:nvPr/>
        </p:nvSpPr>
        <p:spPr>
          <a:xfrm>
            <a:off x="1240638" y="868581"/>
            <a:ext cx="62029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صححوا. من يقوم إلى السبورة ليشرح لنا كيف وجد النتيجة</a:t>
            </a:r>
          </a:p>
        </p:txBody>
      </p:sp>
      <p:pic>
        <p:nvPicPr>
          <p:cNvPr id="4" name="Image 3" descr="Une image contenant texte, capture d’écran, nombre, Police&#10;&#10;Le contenu généré par l’IA peut être incorrect.">
            <a:extLst>
              <a:ext uri="{FF2B5EF4-FFF2-40B4-BE49-F238E27FC236}">
                <a16:creationId xmlns:a16="http://schemas.microsoft.com/office/drawing/2014/main" id="{4A99F833-E1FD-DE72-5582-46D7594848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0368" y="1691774"/>
            <a:ext cx="6459829" cy="463518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7C88492-49F4-E881-CAE4-3C64BA8B28E8}"/>
              </a:ext>
            </a:extLst>
          </p:cNvPr>
          <p:cNvSpPr/>
          <p:nvPr/>
        </p:nvSpPr>
        <p:spPr>
          <a:xfrm>
            <a:off x="1650929" y="3600768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BDAD909-A88C-275A-9FA0-43B4BE6CD3DB}"/>
              </a:ext>
            </a:extLst>
          </p:cNvPr>
          <p:cNvSpPr/>
          <p:nvPr/>
        </p:nvSpPr>
        <p:spPr>
          <a:xfrm>
            <a:off x="2108570" y="3599790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11" name="Accolade fermante 10">
            <a:extLst>
              <a:ext uri="{FF2B5EF4-FFF2-40B4-BE49-F238E27FC236}">
                <a16:creationId xmlns:a16="http://schemas.microsoft.com/office/drawing/2014/main" id="{BFB12A13-42F0-AB39-8316-D11E68212501}"/>
              </a:ext>
            </a:extLst>
          </p:cNvPr>
          <p:cNvSpPr/>
          <p:nvPr/>
        </p:nvSpPr>
        <p:spPr>
          <a:xfrm>
            <a:off x="3953562" y="3573336"/>
            <a:ext cx="252146" cy="614795"/>
          </a:xfrm>
          <a:prstGeom prst="rightBrac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C543875-3785-FA5F-FC27-6C86015C5376}"/>
              </a:ext>
            </a:extLst>
          </p:cNvPr>
          <p:cNvSpPr txBox="1"/>
          <p:nvPr/>
        </p:nvSpPr>
        <p:spPr>
          <a:xfrm>
            <a:off x="4168772" y="3696067"/>
            <a:ext cx="4682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b="1" dirty="0">
                <a:solidFill>
                  <a:srgbClr val="C00000"/>
                </a:solidFill>
              </a:rPr>
              <a:t>48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6C052622-C55F-D565-828F-5E3B1604304B}"/>
              </a:ext>
            </a:extLst>
          </p:cNvPr>
          <p:cNvSpPr txBox="1"/>
          <p:nvPr/>
        </p:nvSpPr>
        <p:spPr>
          <a:xfrm>
            <a:off x="836497" y="3917273"/>
            <a:ext cx="8274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b="1" dirty="0"/>
              <a:t>الديكة</a:t>
            </a:r>
            <a:endParaRPr lang="fr-MA" b="1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CF93494-CE31-686D-80E0-C3693F806870}"/>
              </a:ext>
            </a:extLst>
          </p:cNvPr>
          <p:cNvSpPr txBox="1"/>
          <p:nvPr/>
        </p:nvSpPr>
        <p:spPr>
          <a:xfrm>
            <a:off x="726885" y="3570912"/>
            <a:ext cx="9310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b="1" dirty="0"/>
              <a:t>الدجاجات</a:t>
            </a:r>
            <a:endParaRPr lang="fr-MA" b="1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92A5E18-F948-CD9A-EAE2-767BF713E938}"/>
              </a:ext>
            </a:extLst>
          </p:cNvPr>
          <p:cNvSpPr/>
          <p:nvPr/>
        </p:nvSpPr>
        <p:spPr>
          <a:xfrm>
            <a:off x="2553192" y="3599790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AB5599F-D2A8-2832-815A-867D179B0E72}"/>
              </a:ext>
            </a:extLst>
          </p:cNvPr>
          <p:cNvSpPr/>
          <p:nvPr/>
        </p:nvSpPr>
        <p:spPr>
          <a:xfrm>
            <a:off x="3021192" y="3599790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9168D63-E9B6-7EFB-9052-2C4ECBBD168B}"/>
              </a:ext>
            </a:extLst>
          </p:cNvPr>
          <p:cNvSpPr/>
          <p:nvPr/>
        </p:nvSpPr>
        <p:spPr>
          <a:xfrm>
            <a:off x="2106079" y="3940244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7215BF4-7435-91F2-765A-C952773420B3}"/>
              </a:ext>
            </a:extLst>
          </p:cNvPr>
          <p:cNvSpPr/>
          <p:nvPr/>
        </p:nvSpPr>
        <p:spPr>
          <a:xfrm>
            <a:off x="2571877" y="3940244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5F5DC4C-9DF7-C89D-197B-AAEBE4D07989}"/>
              </a:ext>
            </a:extLst>
          </p:cNvPr>
          <p:cNvSpPr/>
          <p:nvPr/>
        </p:nvSpPr>
        <p:spPr>
          <a:xfrm>
            <a:off x="3488762" y="3599790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540E469-EDAC-D853-84E1-4F1DAFE6A6CD}"/>
              </a:ext>
            </a:extLst>
          </p:cNvPr>
          <p:cNvSpPr/>
          <p:nvPr/>
        </p:nvSpPr>
        <p:spPr>
          <a:xfrm>
            <a:off x="1640570" y="3936131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F19ACBB0-079D-2783-C715-5973E4A3A6AD}"/>
              </a:ext>
            </a:extLst>
          </p:cNvPr>
          <p:cNvSpPr txBox="1"/>
          <p:nvPr/>
        </p:nvSpPr>
        <p:spPr>
          <a:xfrm>
            <a:off x="4871596" y="3841240"/>
            <a:ext cx="205341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48 ÷ 8 = 6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4BABDD1B-B21D-1D26-75B5-F03A8993CB35}"/>
              </a:ext>
            </a:extLst>
          </p:cNvPr>
          <p:cNvSpPr txBox="1"/>
          <p:nvPr/>
        </p:nvSpPr>
        <p:spPr>
          <a:xfrm>
            <a:off x="5138078" y="4126866"/>
            <a:ext cx="205341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× 6 = 18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1E82B2CF-0649-87F2-C7F6-410E80634F21}"/>
              </a:ext>
            </a:extLst>
          </p:cNvPr>
          <p:cNvSpPr txBox="1"/>
          <p:nvPr/>
        </p:nvSpPr>
        <p:spPr>
          <a:xfrm>
            <a:off x="4871596" y="4412492"/>
            <a:ext cx="231989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عدد الديكة 18 ديكا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262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7D0E4-5A2E-5CFF-525D-5DBC8E3258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81">
            <a:extLst>
              <a:ext uri="{FF2B5EF4-FFF2-40B4-BE49-F238E27FC236}">
                <a16:creationId xmlns:a16="http://schemas.microsoft.com/office/drawing/2014/main" id="{E35F44B6-97DE-6C3F-27B5-91CBB6852476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6" name="Corde 5">
            <a:extLst>
              <a:ext uri="{FF2B5EF4-FFF2-40B4-BE49-F238E27FC236}">
                <a16:creationId xmlns:a16="http://schemas.microsoft.com/office/drawing/2014/main" id="{09EF4533-06EA-F7A3-8A1A-D0024CF6CB14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510C709-58EF-6F18-9252-7C6A9B41C6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9A8BEAF-E760-BAA2-73C0-B4C3A49D86AE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ED62774-122D-EDFD-33B1-EE0223DC3E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07C57B72-CEF4-8B17-70FB-60CFF86300C1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احسبوا عدد الدجاجات</a:t>
            </a:r>
          </a:p>
        </p:txBody>
      </p:sp>
      <p:pic>
        <p:nvPicPr>
          <p:cNvPr id="4" name="Image 3" descr="Une image contenant texte, capture d’écran, nombre, Police&#10;&#10;Le contenu généré par l’IA peut être incorrect.">
            <a:extLst>
              <a:ext uri="{FF2B5EF4-FFF2-40B4-BE49-F238E27FC236}">
                <a16:creationId xmlns:a16="http://schemas.microsoft.com/office/drawing/2014/main" id="{B7BE1CC9-87F6-2162-FEF0-748363FE81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0368" y="1691774"/>
            <a:ext cx="6459829" cy="4635185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7897558A-05F6-D73B-FAA9-34D4194D95FE}"/>
              </a:ext>
            </a:extLst>
          </p:cNvPr>
          <p:cNvSpPr/>
          <p:nvPr/>
        </p:nvSpPr>
        <p:spPr>
          <a:xfrm>
            <a:off x="1650929" y="3600768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7CEE7E4-F1CD-5161-3ED5-30C40C64AD43}"/>
              </a:ext>
            </a:extLst>
          </p:cNvPr>
          <p:cNvSpPr/>
          <p:nvPr/>
        </p:nvSpPr>
        <p:spPr>
          <a:xfrm>
            <a:off x="2108570" y="3599790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19" name="Accolade fermante 18">
            <a:extLst>
              <a:ext uri="{FF2B5EF4-FFF2-40B4-BE49-F238E27FC236}">
                <a16:creationId xmlns:a16="http://schemas.microsoft.com/office/drawing/2014/main" id="{CCD80C29-34A5-BDA2-A8C2-39857F50F57F}"/>
              </a:ext>
            </a:extLst>
          </p:cNvPr>
          <p:cNvSpPr/>
          <p:nvPr/>
        </p:nvSpPr>
        <p:spPr>
          <a:xfrm>
            <a:off x="3953562" y="3573336"/>
            <a:ext cx="252146" cy="614795"/>
          </a:xfrm>
          <a:prstGeom prst="rightBrac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8406FA7-2BFA-82B0-B83F-17183B009038}"/>
              </a:ext>
            </a:extLst>
          </p:cNvPr>
          <p:cNvSpPr txBox="1"/>
          <p:nvPr/>
        </p:nvSpPr>
        <p:spPr>
          <a:xfrm>
            <a:off x="4168772" y="3696067"/>
            <a:ext cx="4682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b="1" dirty="0">
                <a:solidFill>
                  <a:srgbClr val="C00000"/>
                </a:solidFill>
              </a:rPr>
              <a:t>48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2C44C5E-D647-A231-50C3-7EC047E55D41}"/>
              </a:ext>
            </a:extLst>
          </p:cNvPr>
          <p:cNvSpPr txBox="1"/>
          <p:nvPr/>
        </p:nvSpPr>
        <p:spPr>
          <a:xfrm>
            <a:off x="836497" y="3917273"/>
            <a:ext cx="8274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b="1" dirty="0"/>
              <a:t>الديكة</a:t>
            </a:r>
            <a:endParaRPr lang="fr-MA" b="1" dirty="0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C101E4BF-84E1-7386-3FA2-2D1FF89F6594}"/>
              </a:ext>
            </a:extLst>
          </p:cNvPr>
          <p:cNvSpPr txBox="1"/>
          <p:nvPr/>
        </p:nvSpPr>
        <p:spPr>
          <a:xfrm>
            <a:off x="726885" y="3570912"/>
            <a:ext cx="9310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b="1" dirty="0"/>
              <a:t>الدجاجات</a:t>
            </a:r>
            <a:endParaRPr lang="fr-MA" b="1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E414B8C-7636-19E0-3262-AE30301A03AA}"/>
              </a:ext>
            </a:extLst>
          </p:cNvPr>
          <p:cNvSpPr/>
          <p:nvPr/>
        </p:nvSpPr>
        <p:spPr>
          <a:xfrm>
            <a:off x="2553192" y="3599790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D6E3895-BD6D-D142-90FA-9179A6FD3155}"/>
              </a:ext>
            </a:extLst>
          </p:cNvPr>
          <p:cNvSpPr/>
          <p:nvPr/>
        </p:nvSpPr>
        <p:spPr>
          <a:xfrm>
            <a:off x="3021192" y="3599790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9C89FD4-7495-794E-BA86-AB70F5D99C75}"/>
              </a:ext>
            </a:extLst>
          </p:cNvPr>
          <p:cNvSpPr/>
          <p:nvPr/>
        </p:nvSpPr>
        <p:spPr>
          <a:xfrm>
            <a:off x="2106079" y="3940244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974FFC6-744C-EEB1-5A38-CD67F17E7E20}"/>
              </a:ext>
            </a:extLst>
          </p:cNvPr>
          <p:cNvSpPr/>
          <p:nvPr/>
        </p:nvSpPr>
        <p:spPr>
          <a:xfrm>
            <a:off x="2571877" y="3940244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3943767-655C-F0B3-456E-1924CD86209B}"/>
              </a:ext>
            </a:extLst>
          </p:cNvPr>
          <p:cNvSpPr/>
          <p:nvPr/>
        </p:nvSpPr>
        <p:spPr>
          <a:xfrm>
            <a:off x="3488762" y="3599790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CE93027-4EDC-F344-20DF-6B578B21E841}"/>
              </a:ext>
            </a:extLst>
          </p:cNvPr>
          <p:cNvSpPr/>
          <p:nvPr/>
        </p:nvSpPr>
        <p:spPr>
          <a:xfrm>
            <a:off x="1640570" y="3936131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5E1DC823-D247-6B5E-AA14-202FDD88CCDC}"/>
              </a:ext>
            </a:extLst>
          </p:cNvPr>
          <p:cNvSpPr txBox="1"/>
          <p:nvPr/>
        </p:nvSpPr>
        <p:spPr>
          <a:xfrm>
            <a:off x="4871596" y="3841240"/>
            <a:ext cx="205341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48 ÷ 8 = 6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7D9F139E-8AC2-1590-D49C-2BF85BF888D3}"/>
              </a:ext>
            </a:extLst>
          </p:cNvPr>
          <p:cNvSpPr txBox="1"/>
          <p:nvPr/>
        </p:nvSpPr>
        <p:spPr>
          <a:xfrm>
            <a:off x="5138078" y="4126866"/>
            <a:ext cx="205341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× 6 = 18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ECF1239C-6A1C-EA50-0B8C-50E59D742FA5}"/>
              </a:ext>
            </a:extLst>
          </p:cNvPr>
          <p:cNvSpPr txBox="1"/>
          <p:nvPr/>
        </p:nvSpPr>
        <p:spPr>
          <a:xfrm>
            <a:off x="4871596" y="4412492"/>
            <a:ext cx="231989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عدد الديكة 18 ديكا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7152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86F217-0345-D630-4D7F-AAB80C5698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B719980-A2C7-1C07-8440-1C1153568320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0ACAF9F-AFD2-7348-8D5E-3977841544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82C97E1-C365-8E1F-E92B-C7FBD80D83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229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619413-0BEE-D809-9AA5-8B3597A7DB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81">
            <a:extLst>
              <a:ext uri="{FF2B5EF4-FFF2-40B4-BE49-F238E27FC236}">
                <a16:creationId xmlns:a16="http://schemas.microsoft.com/office/drawing/2014/main" id="{D2F795B7-CB2A-8506-896D-E3BBBC17BDC8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6" name="Corde 5">
            <a:extLst>
              <a:ext uri="{FF2B5EF4-FFF2-40B4-BE49-F238E27FC236}">
                <a16:creationId xmlns:a16="http://schemas.microsoft.com/office/drawing/2014/main" id="{0B8B3D9F-F157-AA09-4B4C-A71FD8FC340F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B9EDECD-4222-8CFD-2005-74772780D0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022CAD9-44D4-819F-283B-202AEE61E41B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BFE0CB94-17F6-071C-341A-3A1EB1E271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B8E8708-BE64-8174-0E6F-6BA50E45D54E}"/>
              </a:ext>
            </a:extLst>
          </p:cNvPr>
          <p:cNvSpPr txBox="1"/>
          <p:nvPr/>
        </p:nvSpPr>
        <p:spPr>
          <a:xfrm>
            <a:off x="1240638" y="868581"/>
            <a:ext cx="62029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صححوا. من يقوم إلى السبورة ليشرح لنا كيف وجد النتيجة</a:t>
            </a:r>
          </a:p>
        </p:txBody>
      </p:sp>
      <p:pic>
        <p:nvPicPr>
          <p:cNvPr id="4" name="Image 3" descr="Une image contenant texte, capture d’écran, nombre, Police&#10;&#10;Le contenu généré par l’IA peut être incorrect.">
            <a:extLst>
              <a:ext uri="{FF2B5EF4-FFF2-40B4-BE49-F238E27FC236}">
                <a16:creationId xmlns:a16="http://schemas.microsoft.com/office/drawing/2014/main" id="{15DB0E67-9DC4-9922-4932-4D21C952FC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0368" y="1691774"/>
            <a:ext cx="6459829" cy="463518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FA1D2E1-A089-B8F2-C88A-714305A9D1AA}"/>
              </a:ext>
            </a:extLst>
          </p:cNvPr>
          <p:cNvSpPr/>
          <p:nvPr/>
        </p:nvSpPr>
        <p:spPr>
          <a:xfrm>
            <a:off x="1650929" y="3600768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B500BD-E80A-0F19-FA7E-94A7785401A3}"/>
              </a:ext>
            </a:extLst>
          </p:cNvPr>
          <p:cNvSpPr/>
          <p:nvPr/>
        </p:nvSpPr>
        <p:spPr>
          <a:xfrm>
            <a:off x="2108570" y="3599790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11" name="Accolade fermante 10">
            <a:extLst>
              <a:ext uri="{FF2B5EF4-FFF2-40B4-BE49-F238E27FC236}">
                <a16:creationId xmlns:a16="http://schemas.microsoft.com/office/drawing/2014/main" id="{6B5E06B0-E7F4-ACA8-A3C6-1C19B3182BC5}"/>
              </a:ext>
            </a:extLst>
          </p:cNvPr>
          <p:cNvSpPr/>
          <p:nvPr/>
        </p:nvSpPr>
        <p:spPr>
          <a:xfrm>
            <a:off x="3953562" y="3573336"/>
            <a:ext cx="252146" cy="614795"/>
          </a:xfrm>
          <a:prstGeom prst="rightBrac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12AEB04-8047-1408-A306-3DEE4E5D0C7E}"/>
              </a:ext>
            </a:extLst>
          </p:cNvPr>
          <p:cNvSpPr txBox="1"/>
          <p:nvPr/>
        </p:nvSpPr>
        <p:spPr>
          <a:xfrm>
            <a:off x="4168772" y="3696067"/>
            <a:ext cx="4682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b="1" dirty="0">
                <a:solidFill>
                  <a:srgbClr val="C00000"/>
                </a:solidFill>
              </a:rPr>
              <a:t>48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7DDAF74-86AB-703E-4542-647E4A3D3A86}"/>
              </a:ext>
            </a:extLst>
          </p:cNvPr>
          <p:cNvSpPr txBox="1"/>
          <p:nvPr/>
        </p:nvSpPr>
        <p:spPr>
          <a:xfrm>
            <a:off x="836497" y="3917273"/>
            <a:ext cx="8274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b="1" dirty="0"/>
              <a:t>الديكة</a:t>
            </a:r>
            <a:endParaRPr lang="fr-MA" b="1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C1592B4-0B67-77E7-7DCF-332D8DF6F66E}"/>
              </a:ext>
            </a:extLst>
          </p:cNvPr>
          <p:cNvSpPr txBox="1"/>
          <p:nvPr/>
        </p:nvSpPr>
        <p:spPr>
          <a:xfrm>
            <a:off x="726885" y="3570912"/>
            <a:ext cx="9310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b="1" dirty="0"/>
              <a:t>الدجاجات</a:t>
            </a:r>
            <a:endParaRPr lang="fr-MA" b="1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7F0378B-54A5-BAA9-CBAF-018F80BB0069}"/>
              </a:ext>
            </a:extLst>
          </p:cNvPr>
          <p:cNvSpPr/>
          <p:nvPr/>
        </p:nvSpPr>
        <p:spPr>
          <a:xfrm>
            <a:off x="2553192" y="3599790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D88D2EE-F9B4-5A65-BE85-4673283F7DF5}"/>
              </a:ext>
            </a:extLst>
          </p:cNvPr>
          <p:cNvSpPr/>
          <p:nvPr/>
        </p:nvSpPr>
        <p:spPr>
          <a:xfrm>
            <a:off x="3021192" y="3599790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B545BDE-8ABB-0AAE-AF6D-87544BF5525F}"/>
              </a:ext>
            </a:extLst>
          </p:cNvPr>
          <p:cNvSpPr/>
          <p:nvPr/>
        </p:nvSpPr>
        <p:spPr>
          <a:xfrm>
            <a:off x="2106079" y="3940244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7E5C914-7AF9-8EA7-914E-E050A0121A34}"/>
              </a:ext>
            </a:extLst>
          </p:cNvPr>
          <p:cNvSpPr/>
          <p:nvPr/>
        </p:nvSpPr>
        <p:spPr>
          <a:xfrm>
            <a:off x="2571877" y="3940244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B20A1E0-C7EB-EAA3-2643-D924B23D73EC}"/>
              </a:ext>
            </a:extLst>
          </p:cNvPr>
          <p:cNvSpPr/>
          <p:nvPr/>
        </p:nvSpPr>
        <p:spPr>
          <a:xfrm>
            <a:off x="3488762" y="3599790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A205C82-B490-4BF5-7EB3-A0270963DDCA}"/>
              </a:ext>
            </a:extLst>
          </p:cNvPr>
          <p:cNvSpPr/>
          <p:nvPr/>
        </p:nvSpPr>
        <p:spPr>
          <a:xfrm>
            <a:off x="1640570" y="3936131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A9011D7-8076-F988-BA7D-B209DB3BEB9B}"/>
              </a:ext>
            </a:extLst>
          </p:cNvPr>
          <p:cNvSpPr txBox="1"/>
          <p:nvPr/>
        </p:nvSpPr>
        <p:spPr>
          <a:xfrm>
            <a:off x="4871596" y="3841240"/>
            <a:ext cx="205341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48 ÷ 8 = 6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F99B9EA0-D07F-6596-4957-BE7ECA287F52}"/>
              </a:ext>
            </a:extLst>
          </p:cNvPr>
          <p:cNvSpPr txBox="1"/>
          <p:nvPr/>
        </p:nvSpPr>
        <p:spPr>
          <a:xfrm>
            <a:off x="5138078" y="4126866"/>
            <a:ext cx="205341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× 6 = 18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29AA4164-13A1-BD75-C80F-12F326D2B879}"/>
              </a:ext>
            </a:extLst>
          </p:cNvPr>
          <p:cNvSpPr txBox="1"/>
          <p:nvPr/>
        </p:nvSpPr>
        <p:spPr>
          <a:xfrm>
            <a:off x="4871596" y="4412492"/>
            <a:ext cx="231989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عدد الديكة 18 ديكا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4006776-8B56-F658-C6EA-3DEA2107D54C}"/>
              </a:ext>
            </a:extLst>
          </p:cNvPr>
          <p:cNvSpPr txBox="1"/>
          <p:nvPr/>
        </p:nvSpPr>
        <p:spPr>
          <a:xfrm>
            <a:off x="5138078" y="5098228"/>
            <a:ext cx="205341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× 6 = 30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DDE5891-BC23-5A77-B4A2-6519BD0FCB91}"/>
              </a:ext>
            </a:extLst>
          </p:cNvPr>
          <p:cNvSpPr txBox="1"/>
          <p:nvPr/>
        </p:nvSpPr>
        <p:spPr>
          <a:xfrm>
            <a:off x="4636982" y="5383854"/>
            <a:ext cx="255450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عدد الدجاجات 30 دجاجة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0041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08271A-ADFD-4E28-7C35-7A38EF345E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C2A9913A-7A86-90B9-9967-898681B58DE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001AE1D-23BC-5234-0C11-EAF99366AABB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1864DDEE-25F5-A42C-30D6-EF3384A871EF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الحصة</a:t>
            </a:r>
            <a:endParaRPr lang="ar-MA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A0FD89DB-C1D0-1610-79F5-247860FE88BE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orme libre : forme 105">
            <a:extLst>
              <a:ext uri="{FF2B5EF4-FFF2-40B4-BE49-F238E27FC236}">
                <a16:creationId xmlns:a16="http://schemas.microsoft.com/office/drawing/2014/main" id="{1F9A9C2E-DB4B-3DB6-F596-643240A1CA20}"/>
              </a:ext>
            </a:extLst>
          </p:cNvPr>
          <p:cNvSpPr/>
          <p:nvPr/>
        </p:nvSpPr>
        <p:spPr>
          <a:xfrm>
            <a:off x="6159582" y="3838660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3160B0C-06CA-9E01-E8CC-020C987F53CA}"/>
              </a:ext>
            </a:extLst>
          </p:cNvPr>
          <p:cNvSpPr/>
          <p:nvPr/>
        </p:nvSpPr>
        <p:spPr>
          <a:xfrm>
            <a:off x="2453371" y="3561847"/>
            <a:ext cx="3708400" cy="6372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lnSpc>
                <a:spcPts val="5486"/>
              </a:lnSpc>
              <a:defRPr/>
            </a:pPr>
            <a:r>
              <a:rPr lang="ar-MA" sz="3200" b="1" dirty="0">
                <a:solidFill>
                  <a:srgbClr val="FFC000"/>
                </a:solidFill>
                <a:latin typeface="Dosis" pitchFamily="2" charset="0"/>
                <a:cs typeface="Calibri" panose="020F0502020204030204" pitchFamily="34" charset="0"/>
              </a:rPr>
              <a:t>الواجبات</a:t>
            </a:r>
            <a:r>
              <a:rPr lang="ar-MA" sz="32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rgbClr val="FFC000"/>
                </a:solidFill>
                <a:latin typeface="Dosis" pitchFamily="2" charset="0"/>
                <a:cs typeface="Calibri" panose="020F0502020204030204" pitchFamily="34" charset="0"/>
              </a:rPr>
              <a:t>المنزلية</a:t>
            </a:r>
          </a:p>
          <a:p>
            <a:pPr algn="ctr"/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58534131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89328" y="781664"/>
            <a:ext cx="71902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1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المنزل، أنجزوا جميع الأنشطة المتبقية الصفحتين  28 و29</a:t>
            </a:r>
          </a:p>
        </p:txBody>
      </p:sp>
      <p:pic>
        <p:nvPicPr>
          <p:cNvPr id="5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B0316CC-DA3F-3B3E-C572-E605742BBC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4672" y="712629"/>
            <a:ext cx="900000" cy="900000"/>
          </a:xfrm>
          <a:prstGeom prst="ellipse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B0F648AA-1CF9-4C25-3CC9-B1387BDDDC8C}"/>
              </a:ext>
            </a:extLst>
          </p:cNvPr>
          <p:cNvGrpSpPr/>
          <p:nvPr/>
        </p:nvGrpSpPr>
        <p:grpSpPr>
          <a:xfrm>
            <a:off x="2122889" y="2634366"/>
            <a:ext cx="4421111" cy="3086285"/>
            <a:chOff x="2122889" y="2634366"/>
            <a:chExt cx="4421111" cy="3086285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6A64A8EA-A300-207E-B151-F767EE1D8E8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401509" y="2636483"/>
              <a:ext cx="2142491" cy="2968970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679ADF3-8B38-AB65-63F9-730B97A20D4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22889" y="2634366"/>
              <a:ext cx="2221339" cy="308628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1201549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</a:t>
            </a:r>
          </a:p>
        </p:txBody>
      </p:sp>
      <p:pic>
        <p:nvPicPr>
          <p:cNvPr id="5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B0316CC-DA3F-3B3E-C572-E605742BBC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4672" y="712629"/>
            <a:ext cx="900000" cy="900000"/>
          </a:xfrm>
          <a:prstGeom prst="ellipse">
            <a:avLst/>
          </a:prstGeom>
        </p:spPr>
      </p:pic>
      <p:pic>
        <p:nvPicPr>
          <p:cNvPr id="6" name="Style_clean_flat_202509302313">
            <a:hlinkClick r:id="" action="ppaction://media"/>
            <a:extLst>
              <a:ext uri="{FF2B5EF4-FFF2-40B4-BE49-F238E27FC236}">
                <a16:creationId xmlns:a16="http://schemas.microsoft.com/office/drawing/2014/main" id="{0F008D93-8CC5-176C-5CC7-8A65A1DFA28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b="2448"/>
          <a:stretch>
            <a:fillRect/>
          </a:stretch>
        </p:blipFill>
        <p:spPr>
          <a:xfrm>
            <a:off x="1314225" y="2127708"/>
            <a:ext cx="6515550" cy="3601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53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7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sala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2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16965</TotalTime>
  <Words>753</Words>
  <Application>Microsoft Office PowerPoint</Application>
  <PresentationFormat>Affichage à l'écran (4:3)</PresentationFormat>
  <Paragraphs>270</Paragraphs>
  <Slides>44</Slides>
  <Notes>7</Notes>
  <HiddenSlides>0</HiddenSlides>
  <MMClips>1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44</vt:i4>
      </vt:variant>
    </vt:vector>
  </HeadingPairs>
  <TitlesOfParts>
    <vt:vector size="59" baseType="lpstr">
      <vt:lpstr>Aptos Display</vt:lpstr>
      <vt:lpstr>Effra CC Arbc</vt:lpstr>
      <vt:lpstr>Aptos</vt:lpstr>
      <vt:lpstr>Dosis</vt:lpstr>
      <vt:lpstr>Wingdings</vt:lpstr>
      <vt:lpstr>Arial</vt:lpstr>
      <vt:lpstr>Calibri</vt:lpstr>
      <vt:lpstr>2_Conception personnalisée</vt:lpstr>
      <vt:lpstr>Page d'entree</vt:lpstr>
      <vt:lpstr>partie 1</vt:lpstr>
      <vt:lpstr>1_Page d'entree</vt:lpstr>
      <vt:lpstr>salam</vt:lpstr>
      <vt:lpstr>3_Conception personnalisée</vt:lpstr>
      <vt:lpstr>1_partie 1</vt:lpstr>
      <vt:lpstr>2_Page d'entree</vt:lpstr>
      <vt:lpstr>Présentation PowerPoint</vt:lpstr>
      <vt:lpstr>Présentation PowerPoint</vt:lpstr>
      <vt:lpstr>برمجة الأسبوع الثالث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269</cp:revision>
  <cp:lastPrinted>2025-08-13T10:11:39Z</cp:lastPrinted>
  <dcterms:created xsi:type="dcterms:W3CDTF">2025-08-01T12:31:49Z</dcterms:created>
  <dcterms:modified xsi:type="dcterms:W3CDTF">2026-02-15T12:14:52Z</dcterms:modified>
</cp:coreProperties>
</file>