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5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6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7.xml" ContentType="application/vnd.openxmlformats-officedocument.theme+xml"/>
  <Override PartName="/ppt/slideLayouts/slideLayout19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8" r:id="rId4"/>
    <p:sldMasterId id="2147483901" r:id="rId5"/>
    <p:sldMasterId id="2147483909" r:id="rId6"/>
    <p:sldMasterId id="2147483912" r:id="rId7"/>
    <p:sldMasterId id="2147483916" r:id="rId8"/>
  </p:sldMasterIdLst>
  <p:notesMasterIdLst>
    <p:notesMasterId r:id="rId47"/>
  </p:notesMasterIdLst>
  <p:handoutMasterIdLst>
    <p:handoutMasterId r:id="rId48"/>
  </p:handoutMasterIdLst>
  <p:sldIdLst>
    <p:sldId id="779" r:id="rId9"/>
    <p:sldId id="955" r:id="rId10"/>
    <p:sldId id="2134806695" r:id="rId11"/>
    <p:sldId id="780" r:id="rId12"/>
    <p:sldId id="2134806642" r:id="rId13"/>
    <p:sldId id="973" r:id="rId14"/>
    <p:sldId id="783" r:id="rId15"/>
    <p:sldId id="784" r:id="rId16"/>
    <p:sldId id="745" r:id="rId17"/>
    <p:sldId id="803" r:id="rId18"/>
    <p:sldId id="2134806708" r:id="rId19"/>
    <p:sldId id="2134806681" r:id="rId20"/>
    <p:sldId id="2134806682" r:id="rId21"/>
    <p:sldId id="2134806683" r:id="rId22"/>
    <p:sldId id="2134806684" r:id="rId23"/>
    <p:sldId id="2134806644" r:id="rId24"/>
    <p:sldId id="2134806701" r:id="rId25"/>
    <p:sldId id="2134806643" r:id="rId26"/>
    <p:sldId id="2134806597" r:id="rId27"/>
    <p:sldId id="2134806685" r:id="rId28"/>
    <p:sldId id="2134806687" r:id="rId29"/>
    <p:sldId id="2134806688" r:id="rId30"/>
    <p:sldId id="2134806600" r:id="rId31"/>
    <p:sldId id="2134806689" r:id="rId32"/>
    <p:sldId id="2134806667" r:id="rId33"/>
    <p:sldId id="2134806658" r:id="rId34"/>
    <p:sldId id="2134806659" r:id="rId35"/>
    <p:sldId id="2134806690" r:id="rId36"/>
    <p:sldId id="2134806661" r:id="rId37"/>
    <p:sldId id="2134806673" r:id="rId38"/>
    <p:sldId id="2134806694" r:id="rId39"/>
    <p:sldId id="2134806677" r:id="rId40"/>
    <p:sldId id="2134806679" r:id="rId41"/>
    <p:sldId id="2134806703" r:id="rId42"/>
    <p:sldId id="2134806709" r:id="rId43"/>
    <p:sldId id="795" r:id="rId44"/>
    <p:sldId id="794" r:id="rId45"/>
    <p:sldId id="793" r:id="rId46"/>
  </p:sldIdLst>
  <p:sldSz cx="9144000" cy="6858000" type="screen4x3"/>
  <p:notesSz cx="6735763" cy="9866313"/>
  <p:embeddedFontLst>
    <p:embeddedFont>
      <p:font typeface="Dosis" pitchFamily="2" charset="0"/>
      <p:regular r:id="rId49"/>
      <p:bold r:id="rId5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B2B3AE"/>
    <a:srgbClr val="EDEDEC"/>
    <a:srgbClr val="17AB98"/>
    <a:srgbClr val="FC8D00"/>
    <a:srgbClr val="4B5050"/>
    <a:srgbClr val="FAE496"/>
    <a:srgbClr val="F6BB00"/>
    <a:srgbClr val="FFEFB9"/>
    <a:srgbClr val="EEB500"/>
    <a:srgbClr val="CCE4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85" autoAdjust="0"/>
    <p:restoredTop sz="86965" autoAdjust="0"/>
  </p:normalViewPr>
  <p:slideViewPr>
    <p:cSldViewPr snapToGrid="0">
      <p:cViewPr varScale="1">
        <p:scale>
          <a:sx n="65" d="100"/>
          <a:sy n="65" d="100"/>
        </p:scale>
        <p:origin x="1454" y="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notesMaster" Target="notesMasters/notesMaster1.xml"/><Relationship Id="rId50" Type="http://schemas.openxmlformats.org/officeDocument/2006/relationships/font" Target="fonts/font2.fntdata"/><Relationship Id="rId55" Type="http://schemas.microsoft.com/office/2018/10/relationships/authors" Target="author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handoutMaster" Target="handoutMasters/handoutMaster1.xml"/><Relationship Id="rId8" Type="http://schemas.openxmlformats.org/officeDocument/2006/relationships/slideMaster" Target="slideMasters/slideMaster8.xml"/><Relationship Id="rId51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font" Target="fonts/font1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07/02/2026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21:23:43.16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7T14:59:28.376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0 24575,'0'0'-8191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7T14:59:30.56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0 1 24575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7T14:59:38.16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0 24545,'5291'5291'0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7T14:59:47.921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5693 0 24475,'-5692'4510'0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7T14:59:56.216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1 0 24575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22:20:46.197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573 379 24575,'-1'-10'0,"1"0"0,-2 0 0,0 0 0,0 0 0,0 0 0,-2 0 0,1 1 0,-1-1 0,0 1 0,-11-17 0,-5-2 0,-44-50 0,27 36 0,32 36 0,-1 1 0,1 0 0,-1 0 0,0 0 0,-1 0 0,1 1 0,-1 0 0,0 1 0,1-1 0,-2 1 0,1 0 0,-8-1 0,-10-2 0,0 2 0,-36-2 0,-36-7 0,19-3-1365,42 11-5461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22:20:46.198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0 24575,'16'0'0,"14"0"0,10 0 0,6 0 0,3 0 0,2 0 0,0 0 0,0 0 0,-1 0 0,-1 0 0,-8 0-8191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22:20:46.199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0 24575,'17'0'0,"12"0"0,11 0 0,14 0 0,6 0 0,1 0 0,-1 0 0,-4 0 0,-2 0 0,-3 0 0,-1 0 0,-2 0 0,0 0 0,0 0 0,-9 0-8191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22:20:46.200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282 1 24575,'0'8'0,"0"11"0,-8 1 0,-11 7 0,-2 6 0,-6-2 0,2 1 0,-3 4 0,4 4 0,-3 3 0,-5-6 0,-5-8 0,4-11-8191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22:20:46.201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222 1 24575,'-8'0'0,"-11"0"0,-2 8 0,-6 3 0,2 7 0,-3 1 0,3 6 0,-2-3 0,3 5 0,6-3-8191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22:20:46.202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0 24575,'8'8'0,"11"11"0,2 10 0,6 1 0,-1 3 0,2-5 0,-4 2 0,4-4 0,-5 1 0,4-4 0,-5 3 0,-4-4-8191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22:20:46.203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0 24575,'0'8'0,"24"19"0,17 29 0,25 22 0,10 13 0,0 0 0,-5 1 0,-6-15 0,-14-14 0,-8-16 0,-11-9 0,-3-2 0,-6-7-8191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22:27:46.58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24575,'0'8'0,"0"11"0,0 2-8191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22:27:57.64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24575,'0'8'0,"0"11"0,0 10 0,0 0-8191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22:31:26.02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24575,'0'8'0,"0"11"0,0 2-8191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22:31:26.02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24575,'0'8'0,"0"11"0,0 10 0,0 0-8191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07/02/2026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84718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569341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7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5F80D9FE-CBCA-1832-BFD0-BD0298C08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202A4981-C60A-DF4A-3E30-99E56A61B061}"/>
              </a:ext>
            </a:extLst>
          </p:cNvPr>
          <p:cNvSpPr txBox="1">
            <a:spLocks/>
          </p:cNvSpPr>
          <p:nvPr userDrawn="1"/>
        </p:nvSpPr>
        <p:spPr>
          <a:xfrm>
            <a:off x="3631660" y="5053937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solidFill>
                  <a:srgbClr val="17AB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الأسبوع 1</a:t>
            </a:r>
            <a:endParaRPr lang="fr-FR" dirty="0">
              <a:solidFill>
                <a:srgbClr val="17AB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561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1259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982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F94848-A794-EFB4-F388-E05A8F49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604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450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469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0798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8613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3CA1AB-0FE2-8F2D-F142-C3A293CCF4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4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630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3724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1841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117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9210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6369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148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8EB058A-696C-3461-6B26-B309267AE8D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92" r:id="rId2"/>
    <p:sldLayoutId id="214748389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29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603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8975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8888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655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13" Type="http://schemas.openxmlformats.org/officeDocument/2006/relationships/customXml" Target="../ink/ink5.xml"/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customXml" Target="../ink/ink1.xml"/><Relationship Id="rId11" Type="http://schemas.openxmlformats.org/officeDocument/2006/relationships/customXml" Target="../ink/ink4.xml"/><Relationship Id="rId5" Type="http://schemas.openxmlformats.org/officeDocument/2006/relationships/image" Target="../media/image23.emf"/><Relationship Id="rId15" Type="http://schemas.openxmlformats.org/officeDocument/2006/relationships/customXml" Target="../ink/ink6.xml"/><Relationship Id="rId10" Type="http://schemas.openxmlformats.org/officeDocument/2006/relationships/customXml" Target="../ink/ink3.xml"/><Relationship Id="rId4" Type="http://schemas.openxmlformats.org/officeDocument/2006/relationships/image" Target="../media/image27.png"/><Relationship Id="rId9" Type="http://schemas.openxmlformats.org/officeDocument/2006/relationships/image" Target="../media/image29.png"/><Relationship Id="rId1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2.png"/><Relationship Id="rId5" Type="http://schemas.openxmlformats.org/officeDocument/2006/relationships/image" Target="../media/image41.gif"/><Relationship Id="rId4" Type="http://schemas.openxmlformats.org/officeDocument/2006/relationships/image" Target="../media/image14.e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5.png"/><Relationship Id="rId5" Type="http://schemas.openxmlformats.org/officeDocument/2006/relationships/image" Target="../media/image41.gif"/><Relationship Id="rId4" Type="http://schemas.openxmlformats.org/officeDocument/2006/relationships/image" Target="../media/image14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13" Type="http://schemas.openxmlformats.org/officeDocument/2006/relationships/customXml" Target="../ink/ink11.xml"/><Relationship Id="rId18" Type="http://schemas.openxmlformats.org/officeDocument/2006/relationships/image" Target="../media/image71.png"/><Relationship Id="rId3" Type="http://schemas.openxmlformats.org/officeDocument/2006/relationships/image" Target="../media/image44.png"/><Relationship Id="rId7" Type="http://schemas.openxmlformats.org/officeDocument/2006/relationships/customXml" Target="../ink/ink8.xml"/><Relationship Id="rId12" Type="http://schemas.openxmlformats.org/officeDocument/2006/relationships/image" Target="../media/image68.png"/><Relationship Id="rId17" Type="http://schemas.openxmlformats.org/officeDocument/2006/relationships/customXml" Target="../ink/ink13.xml"/><Relationship Id="rId2" Type="http://schemas.openxmlformats.org/officeDocument/2006/relationships/image" Target="../media/image37.emf"/><Relationship Id="rId16" Type="http://schemas.openxmlformats.org/officeDocument/2006/relationships/image" Target="../media/image7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5.png"/><Relationship Id="rId11" Type="http://schemas.openxmlformats.org/officeDocument/2006/relationships/customXml" Target="../ink/ink10.xml"/><Relationship Id="rId5" Type="http://schemas.openxmlformats.org/officeDocument/2006/relationships/customXml" Target="../ink/ink7.xml"/><Relationship Id="rId15" Type="http://schemas.openxmlformats.org/officeDocument/2006/relationships/customXml" Target="../ink/ink12.xml"/><Relationship Id="rId10" Type="http://schemas.openxmlformats.org/officeDocument/2006/relationships/image" Target="../media/image67.png"/><Relationship Id="rId4" Type="http://schemas.openxmlformats.org/officeDocument/2006/relationships/image" Target="../media/image46.png"/><Relationship Id="rId9" Type="http://schemas.openxmlformats.org/officeDocument/2006/relationships/customXml" Target="../ink/ink9.xml"/><Relationship Id="rId14" Type="http://schemas.openxmlformats.org/officeDocument/2006/relationships/image" Target="../media/image69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7.png"/><Relationship Id="rId5" Type="http://schemas.openxmlformats.org/officeDocument/2006/relationships/image" Target="../media/image41.gif"/><Relationship Id="rId4" Type="http://schemas.openxmlformats.org/officeDocument/2006/relationships/image" Target="../media/image14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customXml" Target="../ink/ink16.xml"/><Relationship Id="rId3" Type="http://schemas.openxmlformats.org/officeDocument/2006/relationships/image" Target="../media/image37.emf"/><Relationship Id="rId7" Type="http://schemas.openxmlformats.org/officeDocument/2006/relationships/image" Target="../media/image7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.xml"/><Relationship Id="rId6" Type="http://schemas.openxmlformats.org/officeDocument/2006/relationships/customXml" Target="../ink/ink15.xml"/><Relationship Id="rId5" Type="http://schemas.openxmlformats.org/officeDocument/2006/relationships/image" Target="../media/image73.png"/><Relationship Id="rId4" Type="http://schemas.openxmlformats.org/officeDocument/2006/relationships/customXml" Target="../ink/ink14.xml"/><Relationship Id="rId9" Type="http://schemas.openxmlformats.org/officeDocument/2006/relationships/customXml" Target="../ink/ink1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5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2B3AE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BFBFB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</a:t>
            </a: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الأول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2879880" y="5260061"/>
            <a:ext cx="3780000" cy="1123837"/>
            <a:chOff x="648000" y="1949241"/>
            <a:chExt cx="3780000" cy="1123837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0C8EE71E-A9A2-C98C-E6F5-B91B72265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1475" y="5488520"/>
            <a:ext cx="3938021" cy="940822"/>
          </a:xfrm>
          <a:prstGeom prst="rect">
            <a:avLst/>
          </a:prstGeom>
        </p:spPr>
      </p:pic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5121450" y="5255224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7EDEA042-536A-7D7E-B989-3BA2936F8C95}"/>
              </a:ext>
            </a:extLst>
          </p:cNvPr>
          <p:cNvSpPr txBox="1">
            <a:spLocks/>
          </p:cNvSpPr>
          <p:nvPr/>
        </p:nvSpPr>
        <p:spPr>
          <a:xfrm>
            <a:off x="3038709" y="5632208"/>
            <a:ext cx="3420000" cy="631140"/>
          </a:xfrm>
          <a:prstGeom prst="round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MA" sz="1800" b="1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وتثبيت دروس الأسبوع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8EC8B30-775F-EE2E-D935-ED88CD4C97A4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1AE0E99A-7928-217D-1448-7BC6542B1F3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410BB517-9B23-0847-90E9-70878E084C5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F50B88E5-62A7-2699-5367-9D94FC3796A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التناسبية (5)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E4F52A04-8ACD-7FAE-2F61-5D521F1EBF77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0F798226-4E05-64A7-0207-0C439D9D89F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20" name="Organigramme : Terminateur 21">
              <a:extLst>
                <a:ext uri="{FF2B5EF4-FFF2-40B4-BE49-F238E27FC236}">
                  <a16:creationId xmlns:a16="http://schemas.microsoft.com/office/drawing/2014/main" id="{CD897446-7F79-51AB-D15D-0E2B96361705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Espace réservé du texte 5">
              <a:extLst>
                <a:ext uri="{FF2B5EF4-FFF2-40B4-BE49-F238E27FC236}">
                  <a16:creationId xmlns:a16="http://schemas.microsoft.com/office/drawing/2014/main" id="{C06BAC70-05A6-113C-2012-41A72E44F83A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D94193BF-865E-B882-9EDF-3CBD7A3EE9F1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4208956B-2DC3-2F05-E9F4-1D72763EE472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6" name="Organigramme : Terminateur 21">
              <a:extLst>
                <a:ext uri="{FF2B5EF4-FFF2-40B4-BE49-F238E27FC236}">
                  <a16:creationId xmlns:a16="http://schemas.microsoft.com/office/drawing/2014/main" id="{D6745EEF-EF95-208C-D6C4-4C7997D5812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3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Espace réservé du texte 5">
              <a:extLst>
                <a:ext uri="{FF2B5EF4-FFF2-40B4-BE49-F238E27FC236}">
                  <a16:creationId xmlns:a16="http://schemas.microsoft.com/office/drawing/2014/main" id="{1295F8F0-B3E3-794C-F5C3-34FB1236BD2E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التناسبية: مراجعة وتوليف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3E193A12-A422-052F-1AB5-95389CD803F0}"/>
              </a:ext>
            </a:extLst>
          </p:cNvPr>
          <p:cNvGrpSpPr/>
          <p:nvPr/>
        </p:nvGrpSpPr>
        <p:grpSpPr>
          <a:xfrm>
            <a:off x="4491450" y="248007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D313A718-B075-296F-37CD-0DA763947D5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41" name="Organigramme : Terminateur 21">
              <a:extLst>
                <a:ext uri="{FF2B5EF4-FFF2-40B4-BE49-F238E27FC236}">
                  <a16:creationId xmlns:a16="http://schemas.microsoft.com/office/drawing/2014/main" id="{BD6BA4B5-1ECE-4087-B697-C99E3EFE6371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2" name="Espace réservé du texte 5">
              <a:extLst>
                <a:ext uri="{FF2B5EF4-FFF2-40B4-BE49-F238E27FC236}">
                  <a16:creationId xmlns:a16="http://schemas.microsoft.com/office/drawing/2014/main" id="{A6A07440-1988-CB59-2EC9-B93B0078E3BD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التناسبية (4)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9389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658E330-0BE1-3C0A-1F16-C22F350F0E8F}"/>
              </a:ext>
            </a:extLst>
          </p:cNvPr>
          <p:cNvGrpSpPr/>
          <p:nvPr/>
        </p:nvGrpSpPr>
        <p:grpSpPr>
          <a:xfrm>
            <a:off x="2119356" y="2612319"/>
            <a:ext cx="4424644" cy="3130380"/>
            <a:chOff x="2119356" y="2612319"/>
            <a:chExt cx="4424644" cy="313038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AE70AE00-95A1-9F4D-2290-F67E87D52F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401509" y="2615521"/>
              <a:ext cx="2142491" cy="3010896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363CC25-37C7-F0F5-3FCB-A007DA8D94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19356" y="2612319"/>
              <a:ext cx="2228406" cy="3130380"/>
            </a:xfrm>
            <a:prstGeom prst="rect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A8A1B32-EF95-007B-7522-D3627E788E90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F4616960-00CE-7073-C7BF-FA686B78E8D3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مراجعة دروس الأسبوع</a:t>
            </a:r>
            <a:endParaRPr lang="fr-MA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حصة المراجعة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كل درس تتم عبر المراحل التالية :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رائز التحقق من الهدف الرئيسي للدرس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احتساب نسبة التحكم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أقل من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80%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أكبر من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80%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إعادة عرض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شريط النمذجة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مباشرة للتدرب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إنجاز نشاط مراجعة الدرس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705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5494052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 اختتام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</a:t>
              </a: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1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E35AE44-3E5E-6A5E-C619-F934FEEE8C6D}"/>
              </a:ext>
            </a:extLst>
          </p:cNvPr>
          <p:cNvGrpSpPr/>
          <p:nvPr/>
        </p:nvGrpSpPr>
        <p:grpSpPr>
          <a:xfrm>
            <a:off x="1581863" y="3330929"/>
            <a:ext cx="6205216" cy="656743"/>
            <a:chOff x="1589361" y="4686332"/>
            <a:chExt cx="6205216" cy="656743"/>
          </a:xfrm>
        </p:grpSpPr>
        <p:sp>
          <p:nvSpPr>
            <p:cNvPr id="28" name="Rectangle: Rounded Corners 55">
              <a:extLst>
                <a:ext uri="{FF2B5EF4-FFF2-40B4-BE49-F238E27FC236}">
                  <a16:creationId xmlns:a16="http://schemas.microsoft.com/office/drawing/2014/main" id="{051F4C24-227B-234A-79BE-AC1D0B9DDDC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9" name="Oval 81">
              <a:extLst>
                <a:ext uri="{FF2B5EF4-FFF2-40B4-BE49-F238E27FC236}">
                  <a16:creationId xmlns:a16="http://schemas.microsoft.com/office/drawing/2014/main" id="{DBEA5FBD-2C9E-87C2-6486-E22A80FDBD3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0" name="Oval 81">
              <a:extLst>
                <a:ext uri="{FF2B5EF4-FFF2-40B4-BE49-F238E27FC236}">
                  <a16:creationId xmlns:a16="http://schemas.microsoft.com/office/drawing/2014/main" id="{59358F02-F521-739E-3C33-993E2BCB32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grpSp>
          <p:nvGrpSpPr>
            <p:cNvPr id="31" name="Groupe 4">
              <a:extLst>
                <a:ext uri="{FF2B5EF4-FFF2-40B4-BE49-F238E27FC236}">
                  <a16:creationId xmlns:a16="http://schemas.microsoft.com/office/drawing/2014/main" id="{A7AD7287-4B10-5429-3F02-48BD691E807C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2" name="Image 8">
                <a:extLst>
                  <a:ext uri="{FF2B5EF4-FFF2-40B4-BE49-F238E27FC236}">
                    <a16:creationId xmlns:a16="http://schemas.microsoft.com/office/drawing/2014/main" id="{B6061DAD-A0F3-7511-7554-E8F43DC37E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33" name="ZoneTexte 19">
                <a:extLst>
                  <a:ext uri="{FF2B5EF4-FFF2-40B4-BE49-F238E27FC236}">
                    <a16:creationId xmlns:a16="http://schemas.microsoft.com/office/drawing/2014/main" id="{5C82E929-AEB1-4006-BA54-976968BFE4EA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B4D61E0-2ACC-7925-5602-1253BD09248A}"/>
              </a:ext>
            </a:extLst>
          </p:cNvPr>
          <p:cNvGrpSpPr/>
          <p:nvPr/>
        </p:nvGrpSpPr>
        <p:grpSpPr>
          <a:xfrm>
            <a:off x="1581863" y="4051970"/>
            <a:ext cx="6205216" cy="656743"/>
            <a:chOff x="1589361" y="4686332"/>
            <a:chExt cx="6205216" cy="656743"/>
          </a:xfrm>
        </p:grpSpPr>
        <p:sp>
          <p:nvSpPr>
            <p:cNvPr id="35" name="Rectangle: Rounded Corners 55">
              <a:extLst>
                <a:ext uri="{FF2B5EF4-FFF2-40B4-BE49-F238E27FC236}">
                  <a16:creationId xmlns:a16="http://schemas.microsoft.com/office/drawing/2014/main" id="{C39533AB-3915-7553-79C6-3E86D5AABBF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6" name="Oval 81">
              <a:extLst>
                <a:ext uri="{FF2B5EF4-FFF2-40B4-BE49-F238E27FC236}">
                  <a16:creationId xmlns:a16="http://schemas.microsoft.com/office/drawing/2014/main" id="{8BAB9C87-5FE1-177A-4604-10D2064F7AD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7" name="Oval 81">
              <a:extLst>
                <a:ext uri="{FF2B5EF4-FFF2-40B4-BE49-F238E27FC236}">
                  <a16:creationId xmlns:a16="http://schemas.microsoft.com/office/drawing/2014/main" id="{02649003-F955-A796-5F96-F33B632853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  <p:grpSp>
          <p:nvGrpSpPr>
            <p:cNvPr id="38" name="Groupe 4">
              <a:extLst>
                <a:ext uri="{FF2B5EF4-FFF2-40B4-BE49-F238E27FC236}">
                  <a16:creationId xmlns:a16="http://schemas.microsoft.com/office/drawing/2014/main" id="{FD244F52-99DE-A349-682B-EFD7EEFB1C41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9" name="Image 8">
                <a:extLst>
                  <a:ext uri="{FF2B5EF4-FFF2-40B4-BE49-F238E27FC236}">
                    <a16:creationId xmlns:a16="http://schemas.microsoft.com/office/drawing/2014/main" id="{10DC2710-9439-2A21-0B4B-9DC1564417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0" name="ZoneTexte 19">
                <a:extLst>
                  <a:ext uri="{FF2B5EF4-FFF2-40B4-BE49-F238E27FC236}">
                    <a16:creationId xmlns:a16="http://schemas.microsoft.com/office/drawing/2014/main" id="{C710567E-5A0B-E136-9B43-4CDECD70A63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D51FBA9-A398-6E92-54CC-C422455CA4DF}"/>
              </a:ext>
            </a:extLst>
          </p:cNvPr>
          <p:cNvGrpSpPr/>
          <p:nvPr/>
        </p:nvGrpSpPr>
        <p:grpSpPr>
          <a:xfrm>
            <a:off x="1581863" y="4773011"/>
            <a:ext cx="6205216" cy="656743"/>
            <a:chOff x="1589361" y="4686332"/>
            <a:chExt cx="6205216" cy="656743"/>
          </a:xfrm>
        </p:grpSpPr>
        <p:sp>
          <p:nvSpPr>
            <p:cNvPr id="42" name="Rectangle: Rounded Corners 55">
              <a:extLst>
                <a:ext uri="{FF2B5EF4-FFF2-40B4-BE49-F238E27FC236}">
                  <a16:creationId xmlns:a16="http://schemas.microsoft.com/office/drawing/2014/main" id="{66472540-FEA9-DD99-FE0E-30294E0A8453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3" name="Oval 81">
              <a:extLst>
                <a:ext uri="{FF2B5EF4-FFF2-40B4-BE49-F238E27FC236}">
                  <a16:creationId xmlns:a16="http://schemas.microsoft.com/office/drawing/2014/main" id="{CBD65715-C29C-110F-DA8A-D0483E0B1FE3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44" name="Oval 81">
              <a:extLst>
                <a:ext uri="{FF2B5EF4-FFF2-40B4-BE49-F238E27FC236}">
                  <a16:creationId xmlns:a16="http://schemas.microsoft.com/office/drawing/2014/main" id="{8D1E762D-9E1A-A836-7006-A5DD2A1B6C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</a:t>
              </a:r>
            </a:p>
          </p:txBody>
        </p:sp>
        <p:grpSp>
          <p:nvGrpSpPr>
            <p:cNvPr id="45" name="Groupe 4">
              <a:extLst>
                <a:ext uri="{FF2B5EF4-FFF2-40B4-BE49-F238E27FC236}">
                  <a16:creationId xmlns:a16="http://schemas.microsoft.com/office/drawing/2014/main" id="{E617BAFB-940F-1212-41F8-4CD26845E4A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46" name="Image 8">
                <a:extLst>
                  <a:ext uri="{FF2B5EF4-FFF2-40B4-BE49-F238E27FC236}">
                    <a16:creationId xmlns:a16="http://schemas.microsoft.com/office/drawing/2014/main" id="{11C10B9A-037F-5B9B-05B0-0611B4B935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7" name="ZoneTexte 19">
                <a:extLst>
                  <a:ext uri="{FF2B5EF4-FFF2-40B4-BE49-F238E27FC236}">
                    <a16:creationId xmlns:a16="http://schemas.microsoft.com/office/drawing/2014/main" id="{86770B1B-809E-2E32-A14D-9B7C3AAC842E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15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extBox 17">
            <a:extLst>
              <a:ext uri="{FF2B5EF4-FFF2-40B4-BE49-F238E27FC236}">
                <a16:creationId xmlns:a16="http://schemas.microsoft.com/office/drawing/2014/main" id="{6BBD5662-B94D-54E2-7A51-1B81BAA2DFA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E03A0072-A9ED-26AA-A958-42E82F61DC1D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1082867" y="4208198"/>
            <a:ext cx="651173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توظيف معامل التناسب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اختيار الاستراتيجية المناسبة لحل مسألة تناسبية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المسائل الهندسية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526BFCE-2B80-235A-739B-92FECEA48E99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366A00EA-C74C-453A-073A-8EC2081DDC44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F8FFF0D9-257F-F3C5-9C55-EAC8D162AE92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617E233-83EA-6739-05CA-177814F2344E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13" name="Chevron 12">
              <a:extLst>
                <a:ext uri="{FF2B5EF4-FFF2-40B4-BE49-F238E27FC236}">
                  <a16:creationId xmlns:a16="http://schemas.microsoft.com/office/drawing/2014/main" id="{5FEE32BE-850A-F544-27CB-EE3FB66EF960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BBDD7729-E74D-5209-695F-5540E5AAC549}"/>
                </a:ext>
              </a:extLst>
            </p:cNvPr>
            <p:cNvCxnSpPr>
              <a:cxnSpLocks/>
              <a:stCxn id="13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CF09C5E-EE95-5F25-BA09-0F5F43AF0F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554" y="2126039"/>
            <a:ext cx="5108891" cy="2914141"/>
          </a:xfrm>
          <a:prstGeom prst="rect">
            <a:avLst/>
          </a:prstGeom>
        </p:spPr>
      </p:pic>
      <p:pic>
        <p:nvPicPr>
          <p:cNvPr id="10" name="Image 9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C39BBC5-8BF4-65EE-7B82-E84004DFF0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115305" y="3195255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92D13C22-9F46-CCA9-8CFC-8170158B6F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90623" y="1597627"/>
            <a:ext cx="5950564" cy="461305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لديكم دقيقة واحدة</a:t>
            </a:r>
          </a:p>
        </p:txBody>
      </p:sp>
      <p:pic>
        <p:nvPicPr>
          <p:cNvPr id="6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9" name="Groupe 4">
            <a:extLst>
              <a:ext uri="{FF2B5EF4-FFF2-40B4-BE49-F238E27FC236}">
                <a16:creationId xmlns:a16="http://schemas.microsoft.com/office/drawing/2014/main" id="{134B4191-F265-8BD3-60FB-C0824FE6F3B7}"/>
              </a:ext>
            </a:extLst>
          </p:cNvPr>
          <p:cNvGrpSpPr/>
          <p:nvPr/>
        </p:nvGrpSpPr>
        <p:grpSpPr>
          <a:xfrm>
            <a:off x="630748" y="938861"/>
            <a:ext cx="614494" cy="688367"/>
            <a:chOff x="924143" y="3511073"/>
            <a:chExt cx="614494" cy="68836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D55D93D-A0C3-21BA-E6A3-AF5A82FE3CD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21" name="ZoneTexte 19">
              <a:extLst>
                <a:ext uri="{FF2B5EF4-FFF2-40B4-BE49-F238E27FC236}">
                  <a16:creationId xmlns:a16="http://schemas.microsoft.com/office/drawing/2014/main" id="{D4F40D70-5E9C-5DDE-FF61-A04EB5AA47F2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  <p:grpSp>
        <p:nvGrpSpPr>
          <p:cNvPr id="59" name="Groupe 58">
            <a:extLst>
              <a:ext uri="{FF2B5EF4-FFF2-40B4-BE49-F238E27FC236}">
                <a16:creationId xmlns:a16="http://schemas.microsoft.com/office/drawing/2014/main" id="{7751EE66-6E3C-7445-9658-C914DF0D5C0E}"/>
              </a:ext>
            </a:extLst>
          </p:cNvPr>
          <p:cNvGrpSpPr/>
          <p:nvPr/>
        </p:nvGrpSpPr>
        <p:grpSpPr>
          <a:xfrm>
            <a:off x="1356394" y="3429000"/>
            <a:ext cx="2833213" cy="2202543"/>
            <a:chOff x="1356394" y="3429000"/>
            <a:chExt cx="2833213" cy="2202543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5CC23CF9-F0CA-46AE-9F33-DA1E1D8F2A11}"/>
                </a:ext>
              </a:extLst>
            </p:cNvPr>
            <p:cNvGrpSpPr/>
            <p:nvPr/>
          </p:nvGrpSpPr>
          <p:grpSpPr>
            <a:xfrm>
              <a:off x="1715657" y="3663548"/>
              <a:ext cx="1800000" cy="1800000"/>
              <a:chOff x="2093028" y="3808691"/>
              <a:chExt cx="1800000" cy="1800000"/>
            </a:xfrm>
          </p:grpSpPr>
          <p:sp>
            <p:nvSpPr>
              <p:cNvPr id="3" name="Ellipse 2">
                <a:extLst>
                  <a:ext uri="{FF2B5EF4-FFF2-40B4-BE49-F238E27FC236}">
                    <a16:creationId xmlns:a16="http://schemas.microsoft.com/office/drawing/2014/main" id="{0FDC34D2-D713-DD18-3D59-B97A34B52163}"/>
                  </a:ext>
                </a:extLst>
              </p:cNvPr>
              <p:cNvSpPr/>
              <p:nvPr/>
            </p:nvSpPr>
            <p:spPr>
              <a:xfrm>
                <a:off x="2449737" y="4168691"/>
                <a:ext cx="1080000" cy="1080000"/>
              </a:xfrm>
              <a:prstGeom prst="ellipse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4" name="Ellipse 3">
                <a:extLst>
                  <a:ext uri="{FF2B5EF4-FFF2-40B4-BE49-F238E27FC236}">
                    <a16:creationId xmlns:a16="http://schemas.microsoft.com/office/drawing/2014/main" id="{4FCAA9A2-1557-957F-240B-87D75FAAD71B}"/>
                  </a:ext>
                </a:extLst>
              </p:cNvPr>
              <p:cNvSpPr/>
              <p:nvPr/>
            </p:nvSpPr>
            <p:spPr>
              <a:xfrm>
                <a:off x="2093028" y="3808691"/>
                <a:ext cx="1800000" cy="1800000"/>
              </a:xfrm>
              <a:prstGeom prst="ellipse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mc:AlternateContent xmlns:mc="http://schemas.openxmlformats.org/markup-compatibility/2006" xmlns:p14="http://schemas.microsoft.com/office/powerpoint/2010/main">
            <mc:Choice Requires="p14">
              <p:contentPart p14:bwMode="auto" r:id="rId6">
                <p14:nvContentPartPr>
                  <p14:cNvPr id="7" name="Encre 6">
                    <a:extLst>
                      <a:ext uri="{FF2B5EF4-FFF2-40B4-BE49-F238E27FC236}">
                        <a16:creationId xmlns:a16="http://schemas.microsoft.com/office/drawing/2014/main" id="{D8B2473E-A6E3-FB4A-F52B-B49D1F9A2544}"/>
                      </a:ext>
                    </a:extLst>
                  </p14:cNvPr>
                  <p14:cNvContentPartPr/>
                  <p14:nvPr/>
                </p14:nvContentPartPr>
                <p14:xfrm>
                  <a:off x="2989737" y="4731074"/>
                  <a:ext cx="360" cy="360"/>
                </p14:xfrm>
              </p:contentPart>
            </mc:Choice>
            <mc:Fallback xmlns="">
              <p:pic>
                <p:nvPicPr>
                  <p:cNvPr id="7" name="Encre 6">
                    <a:extLst>
                      <a:ext uri="{FF2B5EF4-FFF2-40B4-BE49-F238E27FC236}">
                        <a16:creationId xmlns:a16="http://schemas.microsoft.com/office/drawing/2014/main" id="{D8B2473E-A6E3-FB4A-F52B-B49D1F9A2544}"/>
                      </a:ext>
                    </a:extLst>
                  </p:cNvPr>
                  <p:cNvPicPr/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2971737" y="4713434"/>
                    <a:ext cx="36000" cy="36000"/>
                  </a:xfrm>
                  <a:prstGeom prst="rect">
                    <a:avLst/>
                  </a:prstGeom>
                </p:spPr>
              </p:pic>
            </mc:Fallback>
          </mc:AlternateContent>
        </p:grp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0FF4AC8A-8833-3D2B-36FF-466D77EC657E}"/>
                </a:ext>
              </a:extLst>
            </p:cNvPr>
            <p:cNvCxnSpPr/>
            <p:nvPr/>
          </p:nvCxnSpPr>
          <p:spPr>
            <a:xfrm flipH="1">
              <a:off x="1356394" y="3915835"/>
              <a:ext cx="2533435" cy="132382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E872B6B1-0E27-8664-4222-0C15B1401512}"/>
                </a:ext>
              </a:extLst>
            </p:cNvPr>
            <p:cNvSpPr txBox="1"/>
            <p:nvPr/>
          </p:nvSpPr>
          <p:spPr>
            <a:xfrm>
              <a:off x="3323240" y="3654216"/>
              <a:ext cx="86636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(D1)</a:t>
              </a:r>
              <a:endParaRPr lang="fr-MA" dirty="0">
                <a:solidFill>
                  <a:schemeClr val="tx2">
                    <a:lumMod val="50000"/>
                    <a:lumOff val="50000"/>
                  </a:schemeClr>
                </a:solidFill>
              </a:endParaRPr>
            </a:p>
          </p:txBody>
        </p:sp>
        <p:cxnSp>
          <p:nvCxnSpPr>
            <p:cNvPr id="35" name="Connecteur droit 34">
              <a:extLst>
                <a:ext uri="{FF2B5EF4-FFF2-40B4-BE49-F238E27FC236}">
                  <a16:creationId xmlns:a16="http://schemas.microsoft.com/office/drawing/2014/main" id="{CE29DFE2-8F17-09B4-C83D-5AADC00E491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997048" y="3429000"/>
              <a:ext cx="1172917" cy="220254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9143C5B6-A84D-C07C-3FF8-4F514E5FC044}"/>
                </a:ext>
              </a:extLst>
            </p:cNvPr>
            <p:cNvSpPr txBox="1"/>
            <p:nvPr/>
          </p:nvSpPr>
          <p:spPr>
            <a:xfrm>
              <a:off x="1657179" y="4317208"/>
              <a:ext cx="86636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(C1)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4354D359-0B82-392D-3C5B-D4648F0C4160}"/>
                </a:ext>
              </a:extLst>
            </p:cNvPr>
            <p:cNvSpPr txBox="1"/>
            <p:nvPr/>
          </p:nvSpPr>
          <p:spPr>
            <a:xfrm>
              <a:off x="1532069" y="3770315"/>
              <a:ext cx="86636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(C2)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02B6C931-80A4-50F1-1CE5-8D74C45A7E7D}"/>
                </a:ext>
              </a:extLst>
            </p:cNvPr>
            <p:cNvSpPr txBox="1"/>
            <p:nvPr/>
          </p:nvSpPr>
          <p:spPr>
            <a:xfrm>
              <a:off x="1991104" y="4827714"/>
              <a:ext cx="23207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E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6387D4F7-E489-84A0-66F3-3EF7066F1443}"/>
                </a:ext>
              </a:extLst>
            </p:cNvPr>
            <p:cNvSpPr txBox="1"/>
            <p:nvPr/>
          </p:nvSpPr>
          <p:spPr>
            <a:xfrm>
              <a:off x="3070179" y="4194216"/>
              <a:ext cx="23207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G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92AC2E83-E6C1-71CC-C569-A95D761E1D7F}"/>
                </a:ext>
              </a:extLst>
            </p:cNvPr>
            <p:cNvSpPr txBox="1"/>
            <p:nvPr/>
          </p:nvSpPr>
          <p:spPr>
            <a:xfrm>
              <a:off x="2232505" y="3631481"/>
              <a:ext cx="23207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F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9E200A1F-7773-EA58-6714-469A6B13CD15}"/>
                </a:ext>
              </a:extLst>
            </p:cNvPr>
            <p:cNvSpPr txBox="1"/>
            <p:nvPr/>
          </p:nvSpPr>
          <p:spPr>
            <a:xfrm>
              <a:off x="3087778" y="5211261"/>
              <a:ext cx="23207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H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19BDCFB6-25C9-F52C-6C14-C5C7788B1525}"/>
                </a:ext>
              </a:extLst>
            </p:cNvPr>
            <p:cNvSpPr/>
            <p:nvPr/>
          </p:nvSpPr>
          <p:spPr>
            <a:xfrm rot="19703217">
              <a:off x="2578541" y="4420433"/>
              <a:ext cx="144000" cy="144000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tx2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cxnSp>
          <p:nvCxnSpPr>
            <p:cNvPr id="47" name="Connecteur droit 46">
              <a:extLst>
                <a:ext uri="{FF2B5EF4-FFF2-40B4-BE49-F238E27FC236}">
                  <a16:creationId xmlns:a16="http://schemas.microsoft.com/office/drawing/2014/main" id="{9F9738ED-3A97-5DA4-E003-BDB0340ED6E9}"/>
                </a:ext>
              </a:extLst>
            </p:cNvPr>
            <p:cNvCxnSpPr>
              <a:cxnSpLocks/>
              <a:endCxn id="42" idx="0"/>
            </p:cNvCxnSpPr>
            <p:nvPr/>
          </p:nvCxnSpPr>
          <p:spPr>
            <a:xfrm flipH="1" flipV="1">
              <a:off x="2107142" y="4827714"/>
              <a:ext cx="963037" cy="557463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necteur droit 49">
              <a:extLst>
                <a:ext uri="{FF2B5EF4-FFF2-40B4-BE49-F238E27FC236}">
                  <a16:creationId xmlns:a16="http://schemas.microsoft.com/office/drawing/2014/main" id="{BC06C803-915E-E49C-751A-1F3F55466784}"/>
                </a:ext>
              </a:extLst>
            </p:cNvPr>
            <p:cNvCxnSpPr>
              <a:cxnSpLocks/>
              <a:stCxn id="43" idx="1"/>
            </p:cNvCxnSpPr>
            <p:nvPr/>
          </p:nvCxnSpPr>
          <p:spPr>
            <a:xfrm flipH="1" flipV="1">
              <a:off x="2172161" y="3747214"/>
              <a:ext cx="936000" cy="57600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cteur droit 52">
              <a:extLst>
                <a:ext uri="{FF2B5EF4-FFF2-40B4-BE49-F238E27FC236}">
                  <a16:creationId xmlns:a16="http://schemas.microsoft.com/office/drawing/2014/main" id="{3A7E9DBC-BD62-A73A-0021-A116B549CFF4}"/>
                </a:ext>
              </a:extLst>
            </p:cNvPr>
            <p:cNvCxnSpPr>
              <a:cxnSpLocks/>
              <a:stCxn id="42" idx="0"/>
            </p:cNvCxnSpPr>
            <p:nvPr/>
          </p:nvCxnSpPr>
          <p:spPr>
            <a:xfrm flipV="1">
              <a:off x="2107142" y="3788234"/>
              <a:ext cx="88741" cy="103948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Connecteur droit 57">
              <a:extLst>
                <a:ext uri="{FF2B5EF4-FFF2-40B4-BE49-F238E27FC236}">
                  <a16:creationId xmlns:a16="http://schemas.microsoft.com/office/drawing/2014/main" id="{87CD720C-EBF8-72BA-A6D4-530CC15DB80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28054" y="4359478"/>
              <a:ext cx="88741" cy="103948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Ellipse 17">
            <a:extLst>
              <a:ext uri="{FF2B5EF4-FFF2-40B4-BE49-F238E27FC236}">
                <a16:creationId xmlns:a16="http://schemas.microsoft.com/office/drawing/2014/main" id="{51EA3470-4C15-4062-83EE-2BB372483148}"/>
              </a:ext>
            </a:extLst>
          </p:cNvPr>
          <p:cNvSpPr/>
          <p:nvPr/>
        </p:nvSpPr>
        <p:spPr>
          <a:xfrm>
            <a:off x="5036337" y="3716226"/>
            <a:ext cx="1694943" cy="1797894"/>
          </a:xfrm>
          <a:custGeom>
            <a:avLst/>
            <a:gdLst>
              <a:gd name="csX0" fmla="*/ 0 w 1694943"/>
              <a:gd name="csY0" fmla="*/ 898947 h 1797894"/>
              <a:gd name="csX1" fmla="*/ 847472 w 1694943"/>
              <a:gd name="csY1" fmla="*/ 0 h 1797894"/>
              <a:gd name="csX2" fmla="*/ 1694944 w 1694943"/>
              <a:gd name="csY2" fmla="*/ 898947 h 1797894"/>
              <a:gd name="csX3" fmla="*/ 847472 w 1694943"/>
              <a:gd name="csY3" fmla="*/ 1797894 h 1797894"/>
              <a:gd name="csX4" fmla="*/ 0 w 1694943"/>
              <a:gd name="csY4" fmla="*/ 898947 h 17978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694943" h="1797894" extrusionOk="0">
                <a:moveTo>
                  <a:pt x="0" y="898947"/>
                </a:moveTo>
                <a:cubicBezTo>
                  <a:pt x="-706" y="450314"/>
                  <a:pt x="372428" y="47157"/>
                  <a:pt x="847472" y="0"/>
                </a:cubicBezTo>
                <a:cubicBezTo>
                  <a:pt x="1326216" y="-64298"/>
                  <a:pt x="1712479" y="379203"/>
                  <a:pt x="1694944" y="898947"/>
                </a:cubicBezTo>
                <a:cubicBezTo>
                  <a:pt x="1641216" y="1330725"/>
                  <a:pt x="1325800" y="1775114"/>
                  <a:pt x="847472" y="1797894"/>
                </a:cubicBezTo>
                <a:cubicBezTo>
                  <a:pt x="322084" y="1715591"/>
                  <a:pt x="261" y="1342799"/>
                  <a:pt x="0" y="898947"/>
                </a:cubicBezTo>
                <a:close/>
              </a:path>
            </a:pathLst>
          </a:custGeom>
          <a:noFill/>
          <a:ln w="36000">
            <a:solidFill>
              <a:srgbClr val="E71224"/>
            </a:solidFill>
            <a:extLst>
              <a:ext uri="{C807C97D-BFC1-408E-A445-0C87EB9F89A2}">
                <ask:lineSketchStyleProps xmlns:ask="http://schemas.microsoft.com/office/drawing/2018/sketchyshapes" sd="2229981048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endParaRPr lang="en-US" dirty="0">
              <a:solidFill>
                <a:srgbClr val="E71224"/>
              </a:solidFill>
            </a:endParaRPr>
          </a:p>
        </p:txBody>
      </p:sp>
      <p:sp>
        <p:nvSpPr>
          <p:cNvPr id="61" name="Parallelogram 60">
            <a:extLst>
              <a:ext uri="{FF2B5EF4-FFF2-40B4-BE49-F238E27FC236}">
                <a16:creationId xmlns:a16="http://schemas.microsoft.com/office/drawing/2014/main" id="{733429B5-2817-4CDF-96AB-ACCD2AC8739E}"/>
              </a:ext>
            </a:extLst>
          </p:cNvPr>
          <p:cNvSpPr/>
          <p:nvPr/>
        </p:nvSpPr>
        <p:spPr>
          <a:xfrm rot="1317130" flipH="1">
            <a:off x="5120498" y="4254905"/>
            <a:ext cx="1558296" cy="752480"/>
          </a:xfrm>
          <a:custGeom>
            <a:avLst/>
            <a:gdLst>
              <a:gd name="csX0" fmla="*/ 0 w 1558296"/>
              <a:gd name="csY0" fmla="*/ 752480 h 752480"/>
              <a:gd name="csX1" fmla="*/ 238477 w 1558296"/>
              <a:gd name="csY1" fmla="*/ 398814 h 752480"/>
              <a:gd name="csX2" fmla="*/ 507397 w 1558296"/>
              <a:gd name="csY2" fmla="*/ 0 h 752480"/>
              <a:gd name="csX3" fmla="*/ 1001320 w 1558296"/>
              <a:gd name="csY3" fmla="*/ 0 h 752480"/>
              <a:gd name="csX4" fmla="*/ 1558296 w 1558296"/>
              <a:gd name="csY4" fmla="*/ 0 h 752480"/>
              <a:gd name="csX5" fmla="*/ 1294450 w 1558296"/>
              <a:gd name="csY5" fmla="*/ 391290 h 752480"/>
              <a:gd name="csX6" fmla="*/ 1050899 w 1558296"/>
              <a:gd name="csY6" fmla="*/ 752480 h 752480"/>
              <a:gd name="csX7" fmla="*/ 556976 w 1558296"/>
              <a:gd name="csY7" fmla="*/ 752480 h 752480"/>
              <a:gd name="csX8" fmla="*/ 0 w 1558296"/>
              <a:gd name="csY8" fmla="*/ 752480 h 7524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558296" h="752480" fill="none" extrusionOk="0">
                <a:moveTo>
                  <a:pt x="0" y="752480"/>
                </a:moveTo>
                <a:cubicBezTo>
                  <a:pt x="29581" y="658100"/>
                  <a:pt x="164474" y="520652"/>
                  <a:pt x="238477" y="398814"/>
                </a:cubicBezTo>
                <a:cubicBezTo>
                  <a:pt x="312480" y="276976"/>
                  <a:pt x="427002" y="214577"/>
                  <a:pt x="507397" y="0"/>
                </a:cubicBezTo>
                <a:cubicBezTo>
                  <a:pt x="717430" y="-27533"/>
                  <a:pt x="785415" y="5214"/>
                  <a:pt x="1001320" y="0"/>
                </a:cubicBezTo>
                <a:cubicBezTo>
                  <a:pt x="1217225" y="-5214"/>
                  <a:pt x="1392003" y="48787"/>
                  <a:pt x="1558296" y="0"/>
                </a:cubicBezTo>
                <a:cubicBezTo>
                  <a:pt x="1527544" y="137146"/>
                  <a:pt x="1386175" y="237532"/>
                  <a:pt x="1294450" y="391290"/>
                </a:cubicBezTo>
                <a:cubicBezTo>
                  <a:pt x="1202725" y="545048"/>
                  <a:pt x="1156356" y="568242"/>
                  <a:pt x="1050899" y="752480"/>
                </a:cubicBezTo>
                <a:cubicBezTo>
                  <a:pt x="833475" y="783192"/>
                  <a:pt x="745658" y="740832"/>
                  <a:pt x="556976" y="752480"/>
                </a:cubicBezTo>
                <a:cubicBezTo>
                  <a:pt x="368294" y="764128"/>
                  <a:pt x="246249" y="693940"/>
                  <a:pt x="0" y="752480"/>
                </a:cubicBezTo>
                <a:close/>
              </a:path>
              <a:path w="1558296" h="752480" stroke="0" extrusionOk="0">
                <a:moveTo>
                  <a:pt x="0" y="752480"/>
                </a:moveTo>
                <a:cubicBezTo>
                  <a:pt x="59144" y="660863"/>
                  <a:pt x="166238" y="579128"/>
                  <a:pt x="238477" y="398814"/>
                </a:cubicBezTo>
                <a:cubicBezTo>
                  <a:pt x="310716" y="218500"/>
                  <a:pt x="477778" y="111857"/>
                  <a:pt x="507397" y="0"/>
                </a:cubicBezTo>
                <a:cubicBezTo>
                  <a:pt x="716069" y="-35464"/>
                  <a:pt x="887765" y="57371"/>
                  <a:pt x="1001320" y="0"/>
                </a:cubicBezTo>
                <a:cubicBezTo>
                  <a:pt x="1114875" y="-57371"/>
                  <a:pt x="1333659" y="40780"/>
                  <a:pt x="1558296" y="0"/>
                </a:cubicBezTo>
                <a:cubicBezTo>
                  <a:pt x="1482331" y="153603"/>
                  <a:pt x="1326322" y="266912"/>
                  <a:pt x="1299524" y="383765"/>
                </a:cubicBezTo>
                <a:cubicBezTo>
                  <a:pt x="1272726" y="500618"/>
                  <a:pt x="1140905" y="557972"/>
                  <a:pt x="1050899" y="752480"/>
                </a:cubicBezTo>
                <a:cubicBezTo>
                  <a:pt x="784708" y="806493"/>
                  <a:pt x="767291" y="743357"/>
                  <a:pt x="514941" y="752480"/>
                </a:cubicBezTo>
                <a:cubicBezTo>
                  <a:pt x="262591" y="761603"/>
                  <a:pt x="138926" y="692050"/>
                  <a:pt x="0" y="752480"/>
                </a:cubicBezTo>
                <a:close/>
              </a:path>
            </a:pathLst>
          </a:custGeom>
          <a:solidFill>
            <a:srgbClr val="008C3A">
              <a:alpha val="5000"/>
            </a:srgbClr>
          </a:solidFill>
          <a:ln w="36000">
            <a:solidFill>
              <a:srgbClr val="008C3A"/>
            </a:solidFill>
            <a:extLst>
              <a:ext uri="{C807C97D-BFC1-408E-A445-0C87EB9F89A2}">
                <ask:lineSketchStyleProps xmlns:ask="http://schemas.microsoft.com/office/drawing/2018/sketchyshapes" sd="55977665">
                  <a:prstGeom prst="parallelogram">
                    <a:avLst>
                      <a:gd name="adj" fmla="val 67430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endParaRPr lang="en-US" dirty="0">
              <a:solidFill>
                <a:srgbClr val="008C3A"/>
              </a:solidFill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F187447-1CF1-4F23-9CF9-EE98CE61179B}"/>
              </a:ext>
            </a:extLst>
          </p:cNvPr>
          <p:cNvSpPr/>
          <p:nvPr/>
        </p:nvSpPr>
        <p:spPr>
          <a:xfrm>
            <a:off x="5484121" y="4238413"/>
            <a:ext cx="831440" cy="785720"/>
          </a:xfrm>
          <a:prstGeom prst="ellipse">
            <a:avLst/>
          </a:prstGeom>
          <a:solidFill>
            <a:srgbClr val="E71224">
              <a:alpha val="5000"/>
            </a:srgbClr>
          </a:solidFill>
          <a:ln w="360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endParaRPr lang="de-DE">
              <a:solidFill>
                <a:srgbClr val="E71224"/>
              </a:solidFill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CA7C563-CB08-A84C-E26B-1DEEC9F5EDE0}"/>
              </a:ext>
            </a:extLst>
          </p:cNvPr>
          <p:cNvGrpSpPr/>
          <p:nvPr/>
        </p:nvGrpSpPr>
        <p:grpSpPr>
          <a:xfrm>
            <a:off x="5065647" y="3799323"/>
            <a:ext cx="5400" cy="29520"/>
            <a:chOff x="5065647" y="3799323"/>
            <a:chExt cx="5400" cy="29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3" name="Encre 12">
                  <a:extLst>
                    <a:ext uri="{FF2B5EF4-FFF2-40B4-BE49-F238E27FC236}">
                      <a16:creationId xmlns:a16="http://schemas.microsoft.com/office/drawing/2014/main" id="{442B8487-3BA9-289C-3ABD-11C70531094E}"/>
                    </a:ext>
                  </a:extLst>
                </p14:cNvPr>
                <p14:cNvContentPartPr/>
                <p14:nvPr/>
              </p14:nvContentPartPr>
              <p14:xfrm>
                <a:off x="5065647" y="3799323"/>
                <a:ext cx="360" cy="360"/>
              </p14:xfrm>
            </p:contentPart>
          </mc:Choice>
          <mc:Fallback>
            <p:pic>
              <p:nvPicPr>
                <p:cNvPr id="13" name="Encre 12">
                  <a:extLst>
                    <a:ext uri="{FF2B5EF4-FFF2-40B4-BE49-F238E27FC236}">
                      <a16:creationId xmlns:a16="http://schemas.microsoft.com/office/drawing/2014/main" id="{442B8487-3BA9-289C-3ABD-11C70531094E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047647" y="3781323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4" name="Encre 13">
                  <a:extLst>
                    <a:ext uri="{FF2B5EF4-FFF2-40B4-BE49-F238E27FC236}">
                      <a16:creationId xmlns:a16="http://schemas.microsoft.com/office/drawing/2014/main" id="{C68382A8-88AC-D30B-F1A0-1AD08800D3D6}"/>
                    </a:ext>
                  </a:extLst>
                </p14:cNvPr>
                <p14:cNvContentPartPr/>
                <p14:nvPr/>
              </p14:nvContentPartPr>
              <p14:xfrm>
                <a:off x="5070687" y="3828483"/>
                <a:ext cx="360" cy="360"/>
              </p14:xfrm>
            </p:contentPart>
          </mc:Choice>
          <mc:Fallback>
            <p:pic>
              <p:nvPicPr>
                <p:cNvPr id="14" name="Encre 13">
                  <a:extLst>
                    <a:ext uri="{FF2B5EF4-FFF2-40B4-BE49-F238E27FC236}">
                      <a16:creationId xmlns:a16="http://schemas.microsoft.com/office/drawing/2014/main" id="{C68382A8-88AC-D30B-F1A0-1AD08800D3D6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052687" y="3810843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17" name="Encre 16">
                <a:extLst>
                  <a:ext uri="{FF2B5EF4-FFF2-40B4-BE49-F238E27FC236}">
                    <a16:creationId xmlns:a16="http://schemas.microsoft.com/office/drawing/2014/main" id="{003A16D6-AF35-A738-E8D1-864444A78DAA}"/>
                  </a:ext>
                </a:extLst>
              </p14:cNvPr>
              <p14:cNvContentPartPr/>
              <p14:nvPr/>
            </p14:nvContentPartPr>
            <p14:xfrm>
              <a:off x="5075727" y="3818763"/>
              <a:ext cx="1905120" cy="1905120"/>
            </p14:xfrm>
          </p:contentPart>
        </mc:Choice>
        <mc:Fallback>
          <p:pic>
            <p:nvPicPr>
              <p:cNvPr id="17" name="Encre 16">
                <a:extLst>
                  <a:ext uri="{FF2B5EF4-FFF2-40B4-BE49-F238E27FC236}">
                    <a16:creationId xmlns:a16="http://schemas.microsoft.com/office/drawing/2014/main" id="{003A16D6-AF35-A738-E8D1-864444A78DAA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057727" y="3800763"/>
                <a:ext cx="1940760" cy="194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D5AC85AD-5B3F-9B06-BA48-A281E57F883B}"/>
                  </a:ext>
                </a:extLst>
              </p14:cNvPr>
              <p14:cNvContentPartPr/>
              <p14:nvPr/>
            </p14:nvContentPartPr>
            <p14:xfrm>
              <a:off x="4845327" y="3877443"/>
              <a:ext cx="2049480" cy="1623960"/>
            </p14:xfrm>
          </p:contentPart>
        </mc:Choice>
        <mc:Fallback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D5AC85AD-5B3F-9B06-BA48-A281E57F883B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827687" y="3859443"/>
                <a:ext cx="2085120" cy="165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8AC6FC34-1CE5-F5E5-9C11-0DEFF0AD3DB7}"/>
                  </a:ext>
                </a:extLst>
              </p14:cNvPr>
              <p14:cNvContentPartPr/>
              <p14:nvPr/>
            </p14:nvContentPartPr>
            <p14:xfrm>
              <a:off x="11387967" y="3432843"/>
              <a:ext cx="360" cy="360"/>
            </p14:xfrm>
          </p:contentPart>
        </mc:Choice>
        <mc:Fallback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8AC6FC34-1CE5-F5E5-9C11-0DEFF0AD3DB7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1370327" y="3414843"/>
                <a:ext cx="36000" cy="3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08829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B83AE-51F8-5EC8-6EF7-5D1ADEE42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A99A4FE-ECB8-3A60-32AE-F0B9B0D012B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0DBB18E-E6B2-235D-8725-5510B420A6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886" y="2239767"/>
            <a:ext cx="4928383" cy="2819009"/>
          </a:xfrm>
          <a:prstGeom prst="rect">
            <a:avLst/>
          </a:prstGeom>
        </p:spPr>
      </p:pic>
      <p:pic>
        <p:nvPicPr>
          <p:cNvPr id="10" name="Image 9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D8B44D1-DCD1-15DD-44AD-958AAD1030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001087" y="3821919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735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سنبدأ بالحساب الذهني. خذوا كراسات الحساب الذهني صفحة 13.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9828D8-D31F-7525-2AA5-39E4D192E9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08179" y="1731916"/>
            <a:ext cx="3127641" cy="4437105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4369684-0A8F-2F9C-45EF-14A2A5D6ADCF}"/>
              </a:ext>
            </a:extLst>
          </p:cNvPr>
          <p:cNvSpPr/>
          <p:nvPr/>
        </p:nvSpPr>
        <p:spPr>
          <a:xfrm>
            <a:off x="3008179" y="4514621"/>
            <a:ext cx="2991070" cy="3693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373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7104CB-6619-697E-D083-6220F9D12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D92E4535-7C52-CEAB-AECF-14923C1BABAB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dirty="0">
                <a:solidFill>
                  <a:schemeClr val="bg1">
                    <a:lumMod val="50000"/>
                  </a:schemeClr>
                </a:solidFill>
              </a:rPr>
              <a:t>لديكم دقيقة واحدة لحل هذه العمليات. </a:t>
            </a:r>
            <a:endParaRPr lang="fr-FR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73F46A3-B7C9-2657-1752-FEAECDCEB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95846CB-3D8E-0DBD-CE36-B9A96218A8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3112" y="3307014"/>
            <a:ext cx="7614223" cy="81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630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F6B714-8568-BFA0-14EE-0F9580686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81">
            <a:extLst>
              <a:ext uri="{FF2B5EF4-FFF2-40B4-BE49-F238E27FC236}">
                <a16:creationId xmlns:a16="http://schemas.microsoft.com/office/drawing/2014/main" id="{0B1BD596-9499-D8C2-6684-D36AD6A03D92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9" name="Corde 8">
            <a:extLst>
              <a:ext uri="{FF2B5EF4-FFF2-40B4-BE49-F238E27FC236}">
                <a16:creationId xmlns:a16="http://schemas.microsoft.com/office/drawing/2014/main" id="{7E0DF3D7-159E-7509-AA53-59024EBB07A2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32CD187-AE46-5291-4E5E-2A02A5EEEA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E7636AB6-83CF-1B0B-BDDC-64C711C2EEC7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33878B"/>
                </a:solidFill>
              </a:rPr>
              <a:t>1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76978E0-CD88-91DF-06E7-6BF565C6DDFC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dirty="0">
                <a:solidFill>
                  <a:schemeClr val="bg1">
                    <a:lumMod val="50000"/>
                  </a:schemeClr>
                </a:solidFill>
              </a:rPr>
              <a:t> لديكم دقيقة واحدة للتصحيح.</a:t>
            </a:r>
            <a:endParaRPr lang="fr-FR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AD28334-61AA-502A-21F7-857C2F7D18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6CF2564-2DEF-B216-A8C5-60ACC43D50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2757" y="3196855"/>
            <a:ext cx="8361300" cy="864155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2975029-307B-642F-CDA8-CBE5B5C0F445}"/>
              </a:ext>
            </a:extLst>
          </p:cNvPr>
          <p:cNvSpPr txBox="1"/>
          <p:nvPr/>
        </p:nvSpPr>
        <p:spPr>
          <a:xfrm>
            <a:off x="893683" y="3925485"/>
            <a:ext cx="115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800" b="1" dirty="0">
                <a:solidFill>
                  <a:srgbClr val="FF0000"/>
                </a:solidFill>
              </a:rPr>
              <a:t>20,5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8B0A83E-85AF-BB11-BB65-B661A2C16925}"/>
              </a:ext>
            </a:extLst>
          </p:cNvPr>
          <p:cNvSpPr txBox="1"/>
          <p:nvPr/>
        </p:nvSpPr>
        <p:spPr>
          <a:xfrm>
            <a:off x="2591300" y="2845956"/>
            <a:ext cx="1440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800" b="1" dirty="0">
                <a:solidFill>
                  <a:srgbClr val="FF0000"/>
                </a:solidFill>
              </a:rPr>
              <a:t>92,02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7404D96-CE96-A7D8-FE0A-57A8DB3DA06C}"/>
              </a:ext>
            </a:extLst>
          </p:cNvPr>
          <p:cNvSpPr txBox="1"/>
          <p:nvPr/>
        </p:nvSpPr>
        <p:spPr>
          <a:xfrm>
            <a:off x="2606609" y="3904199"/>
            <a:ext cx="115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800" b="1" dirty="0">
                <a:solidFill>
                  <a:srgbClr val="FF0000"/>
                </a:solidFill>
              </a:rPr>
              <a:t>25,7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CDBC140B-89AE-3ACB-D514-61BFFDDECB02}"/>
              </a:ext>
            </a:extLst>
          </p:cNvPr>
          <p:cNvSpPr txBox="1"/>
          <p:nvPr/>
        </p:nvSpPr>
        <p:spPr>
          <a:xfrm>
            <a:off x="4226623" y="2845956"/>
            <a:ext cx="1440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800" b="1" dirty="0">
                <a:solidFill>
                  <a:srgbClr val="FF0000"/>
                </a:solidFill>
              </a:rPr>
              <a:t>55,25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08868B42-D22C-CD7C-A64E-209A2E75DAEB}"/>
              </a:ext>
            </a:extLst>
          </p:cNvPr>
          <p:cNvSpPr txBox="1"/>
          <p:nvPr/>
        </p:nvSpPr>
        <p:spPr>
          <a:xfrm>
            <a:off x="4226623" y="3904198"/>
            <a:ext cx="115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800" b="1" dirty="0">
                <a:solidFill>
                  <a:srgbClr val="FF0000"/>
                </a:solidFill>
              </a:rPr>
              <a:t>33,4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A52C7258-69AE-53CB-2DD4-574521D58E9C}"/>
              </a:ext>
            </a:extLst>
          </p:cNvPr>
          <p:cNvSpPr txBox="1"/>
          <p:nvPr/>
        </p:nvSpPr>
        <p:spPr>
          <a:xfrm>
            <a:off x="5892428" y="2845955"/>
            <a:ext cx="1440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800" b="1" dirty="0">
                <a:solidFill>
                  <a:srgbClr val="FF0000"/>
                </a:solidFill>
              </a:rPr>
              <a:t>110,74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794AFBC0-433A-543C-9621-E094542155DA}"/>
              </a:ext>
            </a:extLst>
          </p:cNvPr>
          <p:cNvSpPr txBox="1"/>
          <p:nvPr/>
        </p:nvSpPr>
        <p:spPr>
          <a:xfrm>
            <a:off x="5880219" y="3850706"/>
            <a:ext cx="115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800" b="1" dirty="0">
                <a:solidFill>
                  <a:srgbClr val="FF0000"/>
                </a:solidFill>
              </a:rPr>
              <a:t>61,9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151C4EE5-15E4-52DC-8C0D-F9D5054AB751}"/>
              </a:ext>
            </a:extLst>
          </p:cNvPr>
          <p:cNvSpPr txBox="1"/>
          <p:nvPr/>
        </p:nvSpPr>
        <p:spPr>
          <a:xfrm>
            <a:off x="7486666" y="2845956"/>
            <a:ext cx="1440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800" b="1" dirty="0">
                <a:solidFill>
                  <a:srgbClr val="FF0000"/>
                </a:solidFill>
              </a:rPr>
              <a:t>52,23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1C41C9E2-0698-BDB6-2F17-9E5703621CFC}"/>
              </a:ext>
            </a:extLst>
          </p:cNvPr>
          <p:cNvSpPr txBox="1"/>
          <p:nvPr/>
        </p:nvSpPr>
        <p:spPr>
          <a:xfrm>
            <a:off x="7523725" y="3850706"/>
            <a:ext cx="115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800" b="1" dirty="0">
                <a:solidFill>
                  <a:srgbClr val="FF0000"/>
                </a:solidFill>
              </a:rPr>
              <a:t>31,4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79D8B9A2-E68A-B32B-3449-91B5C009ED88}"/>
              </a:ext>
            </a:extLst>
          </p:cNvPr>
          <p:cNvSpPr txBox="1"/>
          <p:nvPr/>
        </p:nvSpPr>
        <p:spPr>
          <a:xfrm>
            <a:off x="908350" y="2876612"/>
            <a:ext cx="1440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800" b="1" dirty="0">
                <a:solidFill>
                  <a:srgbClr val="FF0000"/>
                </a:solidFill>
              </a:rPr>
              <a:t>19,12</a:t>
            </a:r>
          </a:p>
        </p:txBody>
      </p:sp>
    </p:spTree>
    <p:extLst>
      <p:ext uri="{BB962C8B-B14F-4D97-AF65-F5344CB8AC3E}">
        <p14:creationId xmlns:p14="http://schemas.microsoft.com/office/powerpoint/2010/main" val="2506600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D71E0A4-D646-052E-D875-1FB9FB2B846B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1206F1A-3763-83DC-BB1A-D464934036A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BDE6BBD-9F78-162A-007A-23FA3E85817E}"/>
              </a:ext>
            </a:extLst>
          </p:cNvPr>
          <p:cNvSpPr txBox="1"/>
          <p:nvPr/>
        </p:nvSpPr>
        <p:spPr>
          <a:xfrm>
            <a:off x="1823212" y="3459396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توظيف معامل التناسبية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Flowchart: Alternate Process 54">
            <a:extLst>
              <a:ext uri="{FF2B5EF4-FFF2-40B4-BE49-F238E27FC236}">
                <a16:creationId xmlns:a16="http://schemas.microsoft.com/office/drawing/2014/main" id="{F0CFDB3B-4499-532C-FACD-FB520E6C5F3B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الدرس 1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F6F741DE-ED60-569D-F76B-15E14616A881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65106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49B50D-57D6-E849-F250-4B686A952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الكراسات أنجزوا النشاط 2 صفحة 18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67C6C0E-8914-A250-8388-E5789987DF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3C8AA5-5692-887F-13BD-EC0CB02EB6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7031" y="2394857"/>
            <a:ext cx="7588680" cy="26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84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F623FF-D5DE-CD1B-C00E-B5D8CFFA8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14E9E58-2D33-300B-1481-2D45EB358A05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08CE3DB-3D9F-A4D3-0A38-11E781772B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1C686D4-E068-9966-9BEC-8427D6DC47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627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110863-0436-283C-4A92-062BA1EE4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4599627-0EED-B819-D172-B68E8B0F3331}"/>
              </a:ext>
            </a:extLst>
          </p:cNvPr>
          <p:cNvSpPr txBox="1"/>
          <p:nvPr/>
        </p:nvSpPr>
        <p:spPr>
          <a:xfrm>
            <a:off x="700574" y="847015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501C75E-7875-0188-FC61-34F8A9B531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E8BBF7F-5742-491A-3451-082C11DC0B5F}"/>
              </a:ext>
            </a:extLst>
          </p:cNvPr>
          <p:cNvSpPr/>
          <p:nvPr/>
        </p:nvSpPr>
        <p:spPr>
          <a:xfrm>
            <a:off x="1132114" y="3976178"/>
            <a:ext cx="627745" cy="400110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dirty="0">
                <a:solidFill>
                  <a:srgbClr val="C00000"/>
                </a:solidFill>
              </a:rPr>
              <a:t>×</a:t>
            </a:r>
            <a:r>
              <a:rPr lang="ar-MA" dirty="0">
                <a:solidFill>
                  <a:srgbClr val="C00000"/>
                </a:solidFill>
              </a:rPr>
              <a:t>12</a:t>
            </a:r>
            <a:endParaRPr lang="fr-MA" dirty="0">
              <a:solidFill>
                <a:srgbClr val="C00000"/>
              </a:solidFill>
            </a:endParaRP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7F65F037-156D-F214-6C42-F7CB6F62E0BA}"/>
              </a:ext>
            </a:extLst>
          </p:cNvPr>
          <p:cNvCxnSpPr>
            <a:cxnSpLocks/>
            <a:endCxn id="9" idx="0"/>
          </p:cNvCxnSpPr>
          <p:nvPr/>
        </p:nvCxnSpPr>
        <p:spPr>
          <a:xfrm flipH="1">
            <a:off x="1445987" y="3707945"/>
            <a:ext cx="455385" cy="26823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E6EEB447-A8DB-B5D1-194F-1398D955AB20}"/>
              </a:ext>
            </a:extLst>
          </p:cNvPr>
          <p:cNvCxnSpPr>
            <a:cxnSpLocks/>
          </p:cNvCxnSpPr>
          <p:nvPr/>
        </p:nvCxnSpPr>
        <p:spPr>
          <a:xfrm>
            <a:off x="1464128" y="4393881"/>
            <a:ext cx="437244" cy="15831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Image 16">
            <a:extLst>
              <a:ext uri="{FF2B5EF4-FFF2-40B4-BE49-F238E27FC236}">
                <a16:creationId xmlns:a16="http://schemas.microsoft.com/office/drawing/2014/main" id="{D6EB0F5E-74EF-91B2-2B48-F7496F5B63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665"/>
          <a:stretch>
            <a:fillRect/>
          </a:stretch>
        </p:blipFill>
        <p:spPr>
          <a:xfrm>
            <a:off x="700574" y="1960871"/>
            <a:ext cx="7588680" cy="146812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88AA0FF-5A9B-880A-3770-D70A765208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571"/>
          <a:stretch>
            <a:fillRect/>
          </a:stretch>
        </p:blipFill>
        <p:spPr>
          <a:xfrm>
            <a:off x="777660" y="4805686"/>
            <a:ext cx="7588680" cy="1205299"/>
          </a:xfrm>
          <a:prstGeom prst="rect">
            <a:avLst/>
          </a:prstGeom>
        </p:spPr>
      </p:pic>
      <p:graphicFrame>
        <p:nvGraphicFramePr>
          <p:cNvPr id="19" name="Tableau 18">
            <a:extLst>
              <a:ext uri="{FF2B5EF4-FFF2-40B4-BE49-F238E27FC236}">
                <a16:creationId xmlns:a16="http://schemas.microsoft.com/office/drawing/2014/main" id="{D047C01E-10B5-85A4-CB38-6CC8DC4F21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3260600"/>
              </p:ext>
            </p:extLst>
          </p:nvPr>
        </p:nvGraphicFramePr>
        <p:xfrm>
          <a:off x="1901372" y="3523343"/>
          <a:ext cx="5718626" cy="118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1582">
                  <a:extLst>
                    <a:ext uri="{9D8B030D-6E8A-4147-A177-3AD203B41FA5}">
                      <a16:colId xmlns:a16="http://schemas.microsoft.com/office/drawing/2014/main" val="3133560219"/>
                    </a:ext>
                  </a:extLst>
                </a:gridCol>
                <a:gridCol w="721582">
                  <a:extLst>
                    <a:ext uri="{9D8B030D-6E8A-4147-A177-3AD203B41FA5}">
                      <a16:colId xmlns:a16="http://schemas.microsoft.com/office/drawing/2014/main" val="213120902"/>
                    </a:ext>
                  </a:extLst>
                </a:gridCol>
                <a:gridCol w="721582">
                  <a:extLst>
                    <a:ext uri="{9D8B030D-6E8A-4147-A177-3AD203B41FA5}">
                      <a16:colId xmlns:a16="http://schemas.microsoft.com/office/drawing/2014/main" val="4229373383"/>
                    </a:ext>
                  </a:extLst>
                </a:gridCol>
                <a:gridCol w="721582">
                  <a:extLst>
                    <a:ext uri="{9D8B030D-6E8A-4147-A177-3AD203B41FA5}">
                      <a16:colId xmlns:a16="http://schemas.microsoft.com/office/drawing/2014/main" val="4130724296"/>
                    </a:ext>
                  </a:extLst>
                </a:gridCol>
                <a:gridCol w="798419">
                  <a:extLst>
                    <a:ext uri="{9D8B030D-6E8A-4147-A177-3AD203B41FA5}">
                      <a16:colId xmlns:a16="http://schemas.microsoft.com/office/drawing/2014/main" val="732317130"/>
                    </a:ext>
                  </a:extLst>
                </a:gridCol>
                <a:gridCol w="2033879">
                  <a:extLst>
                    <a:ext uri="{9D8B030D-6E8A-4147-A177-3AD203B41FA5}">
                      <a16:colId xmlns:a16="http://schemas.microsoft.com/office/drawing/2014/main" val="906210372"/>
                    </a:ext>
                  </a:extLst>
                </a:gridCol>
              </a:tblGrid>
              <a:tr h="589905"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8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7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4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2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عدد العلب</a:t>
                      </a:r>
                      <a:endParaRPr lang="fr-MA" sz="18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37217"/>
                  </a:ext>
                </a:extLst>
              </a:tr>
              <a:tr h="598095">
                <a:tc>
                  <a:txBody>
                    <a:bodyPr/>
                    <a:lstStyle/>
                    <a:p>
                      <a:pPr algn="ctr" rtl="1"/>
                      <a:r>
                        <a:rPr lang="ar-MA" b="1" dirty="0">
                          <a:solidFill>
                            <a:srgbClr val="C00000"/>
                          </a:solidFill>
                        </a:rPr>
                        <a:t>96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b="1" dirty="0">
                          <a:solidFill>
                            <a:srgbClr val="C00000"/>
                          </a:solidFill>
                        </a:rPr>
                        <a:t>84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b="1" dirty="0">
                          <a:solidFill>
                            <a:srgbClr val="C00000"/>
                          </a:solidFill>
                        </a:rPr>
                        <a:t>48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b="1" dirty="0">
                          <a:solidFill>
                            <a:srgbClr val="C00000"/>
                          </a:solidFill>
                        </a:rPr>
                        <a:t>24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12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عدد الأقلام</a:t>
                      </a:r>
                      <a:endParaRPr lang="fr-MA" sz="18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56860"/>
                  </a:ext>
                </a:extLst>
              </a:tr>
            </a:tbl>
          </a:graphicData>
        </a:graphic>
      </p:graphicFrame>
      <p:sp>
        <p:nvSpPr>
          <p:cNvPr id="25" name="ZoneTexte 24">
            <a:extLst>
              <a:ext uri="{FF2B5EF4-FFF2-40B4-BE49-F238E27FC236}">
                <a16:creationId xmlns:a16="http://schemas.microsoft.com/office/drawing/2014/main" id="{5A35D638-1576-5975-AB1A-47493222CF14}"/>
              </a:ext>
            </a:extLst>
          </p:cNvPr>
          <p:cNvSpPr txBox="1"/>
          <p:nvPr/>
        </p:nvSpPr>
        <p:spPr>
          <a:xfrm>
            <a:off x="5352144" y="4805686"/>
            <a:ext cx="6132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24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ECE04D9F-B800-0CE9-3710-65F8CBC7A20B}"/>
              </a:ext>
            </a:extLst>
          </p:cNvPr>
          <p:cNvSpPr txBox="1"/>
          <p:nvPr/>
        </p:nvSpPr>
        <p:spPr>
          <a:xfrm>
            <a:off x="5366658" y="5261857"/>
            <a:ext cx="6132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48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5BDFCA2-33C9-30F5-8797-D4ABE334D606}"/>
              </a:ext>
            </a:extLst>
          </p:cNvPr>
          <p:cNvSpPr txBox="1"/>
          <p:nvPr/>
        </p:nvSpPr>
        <p:spPr>
          <a:xfrm>
            <a:off x="1682750" y="4793991"/>
            <a:ext cx="6132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84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01975C57-DFDE-58AA-57A1-9684C1C66CF1}"/>
              </a:ext>
            </a:extLst>
          </p:cNvPr>
          <p:cNvSpPr txBox="1"/>
          <p:nvPr/>
        </p:nvSpPr>
        <p:spPr>
          <a:xfrm>
            <a:off x="1668236" y="5261857"/>
            <a:ext cx="6132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96</a:t>
            </a:r>
            <a:endParaRPr lang="fr-MA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54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C65AAA-60CC-64AA-1C3B-9A0202EB45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F766498-E315-60D4-7592-0A82A6082F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35" name="Groupe 34">
            <a:extLst>
              <a:ext uri="{FF2B5EF4-FFF2-40B4-BE49-F238E27FC236}">
                <a16:creationId xmlns:a16="http://schemas.microsoft.com/office/drawing/2014/main" id="{8D4F7F71-E9AE-834E-8D59-C4707FC7A2FE}"/>
              </a:ext>
            </a:extLst>
          </p:cNvPr>
          <p:cNvGrpSpPr/>
          <p:nvPr/>
        </p:nvGrpSpPr>
        <p:grpSpPr>
          <a:xfrm>
            <a:off x="1050740" y="2384392"/>
            <a:ext cx="6231407" cy="2517053"/>
            <a:chOff x="1050740" y="2384392"/>
            <a:chExt cx="6231407" cy="2517053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7398070-270B-CDC0-EA09-DD0B6DC9A877}"/>
                </a:ext>
              </a:extLst>
            </p:cNvPr>
            <p:cNvSpPr/>
            <p:nvPr/>
          </p:nvSpPr>
          <p:spPr>
            <a:xfrm>
              <a:off x="1414741" y="3681754"/>
              <a:ext cx="5867406" cy="484549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FA25EC93-FE50-9B3A-02BF-39BD63A0013A}"/>
                </a:ext>
              </a:extLst>
            </p:cNvPr>
            <p:cNvSpPr txBox="1"/>
            <p:nvPr/>
          </p:nvSpPr>
          <p:spPr>
            <a:xfrm>
              <a:off x="3136864" y="2384392"/>
              <a:ext cx="2423160" cy="646331"/>
            </a:xfrm>
            <a:prstGeom prst="rect">
              <a:avLst/>
            </a:prstGeom>
            <a:solidFill>
              <a:srgbClr val="106585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احتساب نسبة التحكم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من الدرس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4718F26E-50ED-B408-DF25-58C6B9EEA4E4}"/>
                </a:ext>
              </a:extLst>
            </p:cNvPr>
            <p:cNvSpPr txBox="1"/>
            <p:nvPr/>
          </p:nvSpPr>
          <p:spPr>
            <a:xfrm>
              <a:off x="5322667" y="305360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أقل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9C5A66EE-0C9B-8F92-0768-23D539ED9A4C}"/>
                </a:ext>
              </a:extLst>
            </p:cNvPr>
            <p:cNvSpPr txBox="1"/>
            <p:nvPr/>
          </p:nvSpPr>
          <p:spPr>
            <a:xfrm>
              <a:off x="1576916" y="300126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أكبر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43E9C238-2FC7-51FB-67E6-B8F4D97F28F8}"/>
                </a:ext>
              </a:extLst>
            </p:cNvPr>
            <p:cNvSpPr txBox="1"/>
            <p:nvPr/>
          </p:nvSpPr>
          <p:spPr>
            <a:xfrm>
              <a:off x="4763470" y="3737150"/>
              <a:ext cx="2423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إعادة عرض</a:t>
              </a: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شريط النمذجة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D08A3B5A-E747-1CCB-4257-6115B933DC7E}"/>
                </a:ext>
              </a:extLst>
            </p:cNvPr>
            <p:cNvSpPr txBox="1"/>
            <p:nvPr/>
          </p:nvSpPr>
          <p:spPr>
            <a:xfrm>
              <a:off x="1050740" y="3737150"/>
              <a:ext cx="36604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المرور مباشرة للتدرب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CA21C175-5480-57E2-A1BB-FE719F393983}"/>
                </a:ext>
              </a:extLst>
            </p:cNvPr>
            <p:cNvSpPr txBox="1"/>
            <p:nvPr/>
          </p:nvSpPr>
          <p:spPr>
            <a:xfrm>
              <a:off x="2696121" y="4532113"/>
              <a:ext cx="3751758" cy="369332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إنجاز نشاط مراجعة الدرس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27" name="Connecteur droit avec flèche 26">
              <a:extLst>
                <a:ext uri="{FF2B5EF4-FFF2-40B4-BE49-F238E27FC236}">
                  <a16:creationId xmlns:a16="http://schemas.microsoft.com/office/drawing/2014/main" id="{7D91AEE2-AC5F-1A12-323C-ED6FF6779757}"/>
                </a:ext>
              </a:extLst>
            </p:cNvPr>
            <p:cNvCxnSpPr/>
            <p:nvPr/>
          </p:nvCxnSpPr>
          <p:spPr>
            <a:xfrm>
              <a:off x="2407420" y="3392610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avec flèche 27">
              <a:extLst>
                <a:ext uri="{FF2B5EF4-FFF2-40B4-BE49-F238E27FC236}">
                  <a16:creationId xmlns:a16="http://schemas.microsoft.com/office/drawing/2014/main" id="{E729F0FC-3885-8973-2976-CBC487D9966D}"/>
                </a:ext>
              </a:extLst>
            </p:cNvPr>
            <p:cNvCxnSpPr/>
            <p:nvPr/>
          </p:nvCxnSpPr>
          <p:spPr>
            <a:xfrm>
              <a:off x="6055324" y="3425536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eur droit avec flèche 28">
              <a:extLst>
                <a:ext uri="{FF2B5EF4-FFF2-40B4-BE49-F238E27FC236}">
                  <a16:creationId xmlns:a16="http://schemas.microsoft.com/office/drawing/2014/main" id="{004C8840-9F5D-CD23-2C6C-2F1854CD6136}"/>
                </a:ext>
              </a:extLst>
            </p:cNvPr>
            <p:cNvCxnSpPr>
              <a:cxnSpLocks/>
            </p:cNvCxnSpPr>
            <p:nvPr/>
          </p:nvCxnSpPr>
          <p:spPr>
            <a:xfrm>
              <a:off x="4476460" y="4166303"/>
              <a:ext cx="0" cy="34324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0" name="Connecteur en angle 23">
              <a:extLst>
                <a:ext uri="{FF2B5EF4-FFF2-40B4-BE49-F238E27FC236}">
                  <a16:creationId xmlns:a16="http://schemas.microsoft.com/office/drawing/2014/main" id="{57532B57-B21B-080C-4514-7DB1B404AE44}"/>
                </a:ext>
              </a:extLst>
            </p:cNvPr>
            <p:cNvCxnSpPr>
              <a:cxnSpLocks/>
              <a:stCxn id="20" idx="1"/>
            </p:cNvCxnSpPr>
            <p:nvPr/>
          </p:nvCxnSpPr>
          <p:spPr>
            <a:xfrm rot="10800000" flipV="1">
              <a:off x="2728744" y="2707557"/>
              <a:ext cx="408120" cy="295469"/>
            </a:xfrm>
            <a:prstGeom prst="bentConnector3">
              <a:avLst>
                <a:gd name="adj1" fmla="val 196319"/>
              </a:avLst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en angle 27">
              <a:extLst>
                <a:ext uri="{FF2B5EF4-FFF2-40B4-BE49-F238E27FC236}">
                  <a16:creationId xmlns:a16="http://schemas.microsoft.com/office/drawing/2014/main" id="{6F145E8D-D4BC-6306-3A8D-C44CA63E6458}"/>
                </a:ext>
              </a:extLst>
            </p:cNvPr>
            <p:cNvCxnSpPr>
              <a:cxnSpLocks/>
              <a:endCxn id="21" idx="0"/>
            </p:cNvCxnSpPr>
            <p:nvPr/>
          </p:nvCxnSpPr>
          <p:spPr>
            <a:xfrm>
              <a:off x="5273512" y="2569057"/>
              <a:ext cx="757815" cy="484549"/>
            </a:xfrm>
            <a:prstGeom prst="bentConnector2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74442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433B-45DB-1BC5-580B-E6294651C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139DFD28-E915-E980-7CC7-4AE3FBD9BB61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فيديو نمذجة الدرس 1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70F748-DBCC-1C00-7F6D-85E8135392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10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D0748B4-0318-69CA-85B7-2DD18C19F6B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N5P3S1L1 ">
            <a:hlinkClick r:id="" action="ppaction://media"/>
            <a:extLst>
              <a:ext uri="{FF2B5EF4-FFF2-40B4-BE49-F238E27FC236}">
                <a16:creationId xmlns:a16="http://schemas.microsoft.com/office/drawing/2014/main" id="{257DF741-5268-C28A-2AF5-308879C9709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33749" y="1939454"/>
            <a:ext cx="6800430" cy="3825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155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6803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A83D7C-FF0A-4E62-A9DC-9B6ED11E36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390433A-C4E7-BEB2-F5CB-5254F2A0FE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5690973-5B6B-F1DF-3614-5E54F9670C44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التالي على الدفاتر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8258AD79-0194-FBF5-D2E2-01DEA0C13947}"/>
              </a:ext>
            </a:extLst>
          </p:cNvPr>
          <p:cNvSpPr/>
          <p:nvPr/>
        </p:nvSpPr>
        <p:spPr>
          <a:xfrm>
            <a:off x="1312220" y="2089081"/>
            <a:ext cx="6519559" cy="123825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chemeClr val="tx1"/>
                </a:solidFill>
              </a:rPr>
              <a:t>ينتج مصنع سيارات 8 سيارات كل دقيقة. كم سينتج هذا المصنع من سيارة خلال 3، 7، 10، و60 دقيقة؟</a:t>
            </a:r>
          </a:p>
        </p:txBody>
      </p:sp>
    </p:spTree>
    <p:extLst>
      <p:ext uri="{BB962C8B-B14F-4D97-AF65-F5344CB8AC3E}">
        <p14:creationId xmlns:p14="http://schemas.microsoft.com/office/powerpoint/2010/main" val="2761559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3C532-9B41-D782-B105-23E9F8EC77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570A7DA-BD72-9D5B-3499-4FD3B004FBF7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صححوا. 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379CB80-3C72-AAE0-1AF7-E3CC15F4C9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C4E9BCF-6B1B-AC07-CE55-3500859E7ACD}"/>
              </a:ext>
            </a:extLst>
          </p:cNvPr>
          <p:cNvSpPr/>
          <p:nvPr/>
        </p:nvSpPr>
        <p:spPr>
          <a:xfrm>
            <a:off x="1190171" y="3983505"/>
            <a:ext cx="627745" cy="400110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dirty="0">
                <a:solidFill>
                  <a:srgbClr val="C00000"/>
                </a:solidFill>
              </a:rPr>
              <a:t>×8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262BD4B1-2527-20F6-653E-EA16B7D90A1E}"/>
              </a:ext>
            </a:extLst>
          </p:cNvPr>
          <p:cNvCxnSpPr>
            <a:cxnSpLocks/>
            <a:endCxn id="2" idx="0"/>
          </p:cNvCxnSpPr>
          <p:nvPr/>
        </p:nvCxnSpPr>
        <p:spPr>
          <a:xfrm flipH="1">
            <a:off x="1504044" y="3715272"/>
            <a:ext cx="455385" cy="26823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128B1CB9-0736-3018-ED8A-90F8415DDD6E}"/>
              </a:ext>
            </a:extLst>
          </p:cNvPr>
          <p:cNvCxnSpPr>
            <a:cxnSpLocks/>
          </p:cNvCxnSpPr>
          <p:nvPr/>
        </p:nvCxnSpPr>
        <p:spPr>
          <a:xfrm>
            <a:off x="1522185" y="4401208"/>
            <a:ext cx="437244" cy="15831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16ADB4DB-D064-64D8-5BEC-C80C50FA9C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3139736"/>
              </p:ext>
            </p:extLst>
          </p:nvPr>
        </p:nvGraphicFramePr>
        <p:xfrm>
          <a:off x="1959429" y="3530670"/>
          <a:ext cx="5718626" cy="118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1582">
                  <a:extLst>
                    <a:ext uri="{9D8B030D-6E8A-4147-A177-3AD203B41FA5}">
                      <a16:colId xmlns:a16="http://schemas.microsoft.com/office/drawing/2014/main" val="3133560219"/>
                    </a:ext>
                  </a:extLst>
                </a:gridCol>
                <a:gridCol w="721582">
                  <a:extLst>
                    <a:ext uri="{9D8B030D-6E8A-4147-A177-3AD203B41FA5}">
                      <a16:colId xmlns:a16="http://schemas.microsoft.com/office/drawing/2014/main" val="213120902"/>
                    </a:ext>
                  </a:extLst>
                </a:gridCol>
                <a:gridCol w="721582">
                  <a:extLst>
                    <a:ext uri="{9D8B030D-6E8A-4147-A177-3AD203B41FA5}">
                      <a16:colId xmlns:a16="http://schemas.microsoft.com/office/drawing/2014/main" val="4229373383"/>
                    </a:ext>
                  </a:extLst>
                </a:gridCol>
                <a:gridCol w="721582">
                  <a:extLst>
                    <a:ext uri="{9D8B030D-6E8A-4147-A177-3AD203B41FA5}">
                      <a16:colId xmlns:a16="http://schemas.microsoft.com/office/drawing/2014/main" val="4130724296"/>
                    </a:ext>
                  </a:extLst>
                </a:gridCol>
                <a:gridCol w="798419">
                  <a:extLst>
                    <a:ext uri="{9D8B030D-6E8A-4147-A177-3AD203B41FA5}">
                      <a16:colId xmlns:a16="http://schemas.microsoft.com/office/drawing/2014/main" val="732317130"/>
                    </a:ext>
                  </a:extLst>
                </a:gridCol>
                <a:gridCol w="2033879">
                  <a:extLst>
                    <a:ext uri="{9D8B030D-6E8A-4147-A177-3AD203B41FA5}">
                      <a16:colId xmlns:a16="http://schemas.microsoft.com/office/drawing/2014/main" val="906210372"/>
                    </a:ext>
                  </a:extLst>
                </a:gridCol>
              </a:tblGrid>
              <a:tr h="589905"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60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10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7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3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المدة بالدقائق</a:t>
                      </a:r>
                      <a:endParaRPr lang="fr-MA" sz="18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37217"/>
                  </a:ext>
                </a:extLst>
              </a:tr>
              <a:tr h="598095">
                <a:tc>
                  <a:txBody>
                    <a:bodyPr/>
                    <a:lstStyle/>
                    <a:p>
                      <a:pPr algn="ctr" rtl="1"/>
                      <a:r>
                        <a:rPr lang="ar-MA" b="1" dirty="0">
                          <a:solidFill>
                            <a:srgbClr val="C00000"/>
                          </a:solidFill>
                        </a:rPr>
                        <a:t>480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b="1" dirty="0">
                          <a:solidFill>
                            <a:srgbClr val="C00000"/>
                          </a:solidFill>
                        </a:rPr>
                        <a:t>80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b="1" dirty="0">
                          <a:solidFill>
                            <a:srgbClr val="C00000"/>
                          </a:solidFill>
                        </a:rPr>
                        <a:t>56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b="1" dirty="0">
                          <a:solidFill>
                            <a:srgbClr val="C00000"/>
                          </a:solidFill>
                        </a:rPr>
                        <a:t>24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8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عدد السيارات</a:t>
                      </a:r>
                      <a:endParaRPr lang="fr-MA" sz="18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56860"/>
                  </a:ext>
                </a:extLst>
              </a:tr>
            </a:tbl>
          </a:graphicData>
        </a:graphic>
      </p:graphicFrame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C75303-B0D5-F87D-57CC-570D4FF16F07}"/>
              </a:ext>
            </a:extLst>
          </p:cNvPr>
          <p:cNvSpPr/>
          <p:nvPr/>
        </p:nvSpPr>
        <p:spPr>
          <a:xfrm>
            <a:off x="1312220" y="2089081"/>
            <a:ext cx="6519559" cy="123825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chemeClr val="tx1"/>
                </a:solidFill>
              </a:rPr>
              <a:t>ينتج مصنع سيارات 8 سيارات كل دقيقة. كم سينتج هذا المصنع من سيارة خلال 3، 7، 10، و60 دقيقة؟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66E232F-7F92-18B8-DAC0-BB7BE657194E}"/>
              </a:ext>
            </a:extLst>
          </p:cNvPr>
          <p:cNvSpPr txBox="1"/>
          <p:nvPr/>
        </p:nvSpPr>
        <p:spPr>
          <a:xfrm>
            <a:off x="3897086" y="4922009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b="1" dirty="0">
                <a:solidFill>
                  <a:schemeClr val="tx1"/>
                </a:solidFill>
              </a:rPr>
              <a:t>سينتج هذا المصنع خلال 3</a:t>
            </a:r>
            <a:r>
              <a:rPr lang="ar-MA" b="1" dirty="0"/>
              <a:t> دقائق </a:t>
            </a:r>
            <a:r>
              <a:rPr lang="ar-MA" b="1" dirty="0">
                <a:solidFill>
                  <a:srgbClr val="C00000"/>
                </a:solidFill>
              </a:rPr>
              <a:t>24</a:t>
            </a:r>
            <a:r>
              <a:rPr lang="ar-MA" b="1" dirty="0"/>
              <a:t> سيارة</a:t>
            </a:r>
            <a:endParaRPr lang="fr-MA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75EAFCB-5FDE-6290-3352-D9B46C25AE7C}"/>
              </a:ext>
            </a:extLst>
          </p:cNvPr>
          <p:cNvSpPr txBox="1"/>
          <p:nvPr/>
        </p:nvSpPr>
        <p:spPr>
          <a:xfrm>
            <a:off x="3961003" y="529134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b="1" dirty="0">
                <a:solidFill>
                  <a:schemeClr val="tx1"/>
                </a:solidFill>
              </a:rPr>
              <a:t>سينتج هذا المصنع خلال 7</a:t>
            </a:r>
            <a:r>
              <a:rPr lang="ar-MA" b="1" dirty="0"/>
              <a:t> دقائق </a:t>
            </a:r>
            <a:r>
              <a:rPr lang="ar-MA" b="1" dirty="0">
                <a:solidFill>
                  <a:srgbClr val="C00000"/>
                </a:solidFill>
              </a:rPr>
              <a:t>56</a:t>
            </a:r>
            <a:r>
              <a:rPr lang="ar-MA" b="1" dirty="0"/>
              <a:t> سيارة</a:t>
            </a:r>
            <a:endParaRPr lang="fr-MA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4260E0A-8854-7FC8-C05C-A862A6A1B08A}"/>
              </a:ext>
            </a:extLst>
          </p:cNvPr>
          <p:cNvSpPr txBox="1"/>
          <p:nvPr/>
        </p:nvSpPr>
        <p:spPr>
          <a:xfrm>
            <a:off x="3961003" y="5620087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b="1" dirty="0">
                <a:solidFill>
                  <a:schemeClr val="tx1"/>
                </a:solidFill>
              </a:rPr>
              <a:t>سينتج هذا المصنع خلال </a:t>
            </a:r>
            <a:r>
              <a:rPr lang="ar-MA" b="1" dirty="0"/>
              <a:t>10 دقائق </a:t>
            </a:r>
            <a:r>
              <a:rPr lang="ar-MA" b="1" dirty="0">
                <a:solidFill>
                  <a:srgbClr val="C00000"/>
                </a:solidFill>
              </a:rPr>
              <a:t>80</a:t>
            </a:r>
            <a:r>
              <a:rPr lang="ar-MA" b="1" dirty="0"/>
              <a:t> سيارة</a:t>
            </a:r>
            <a:endParaRPr lang="fr-MA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95E3A4B-F636-AF38-DC7E-82907EE19468}"/>
              </a:ext>
            </a:extLst>
          </p:cNvPr>
          <p:cNvSpPr txBox="1"/>
          <p:nvPr/>
        </p:nvSpPr>
        <p:spPr>
          <a:xfrm>
            <a:off x="3961003" y="594401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b="1" dirty="0">
                <a:solidFill>
                  <a:schemeClr val="tx1"/>
                </a:solidFill>
              </a:rPr>
              <a:t>سينتج هذا المصنع خلال </a:t>
            </a:r>
            <a:r>
              <a:rPr lang="ar-MA" b="1" dirty="0"/>
              <a:t>60 دقيقة </a:t>
            </a:r>
            <a:r>
              <a:rPr lang="ar-MA" b="1" dirty="0">
                <a:solidFill>
                  <a:srgbClr val="C00000"/>
                </a:solidFill>
              </a:rPr>
              <a:t>480</a:t>
            </a:r>
            <a:r>
              <a:rPr lang="ar-MA" b="1" dirty="0"/>
              <a:t> سيارة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2252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683CB8-84DC-C29A-0EDD-B6703920A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8575018-0B8F-7CB9-A950-14396D024EE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DE4670B-038D-C8DD-8C79-AEE3788B2A38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FC00277-A10B-BE66-23F5-E3EFAFC1AD0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9B156A1-AB4C-60BD-79C0-BDECD0A07AB4}"/>
              </a:ext>
            </a:extLst>
          </p:cNvPr>
          <p:cNvSpPr txBox="1"/>
          <p:nvPr/>
        </p:nvSpPr>
        <p:spPr>
          <a:xfrm>
            <a:off x="1823212" y="3459396"/>
            <a:ext cx="432783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اختيار الاستراتيجية المناسبة لحل مسألة تناسبية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2CD1C15F-E3B9-451A-1FFF-C8ECFB3A9841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2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348CD988-F843-7536-561B-4C6154FC8938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338543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5A060-19E2-9766-E7AC-622A39599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06E2768D-2638-A03F-5D43-A22470C4A6FC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540A71F5-30C9-D141-5341-39FF1E9730FB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639C0CA-1301-58AE-EC78-0558695B50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5F12FFE-7D87-8BD0-B4DA-0D441B21A791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A21AE37-C819-7FC1-49BE-CC433689D6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B04C52C9-543A-8F44-E97E-2F5E0B5DBA9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الكراسات أنجزوا المسألة الأولى من النشاط 1</a:t>
            </a:r>
          </a:p>
        </p:txBody>
      </p:sp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D3CE5802-C971-32AF-C436-A1FD06F7A3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604" y="1931090"/>
            <a:ext cx="7505913" cy="396431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1865A54-E84C-062E-2388-BBE7CC4D60BD}"/>
              </a:ext>
            </a:extLst>
          </p:cNvPr>
          <p:cNvSpPr/>
          <p:nvPr/>
        </p:nvSpPr>
        <p:spPr>
          <a:xfrm>
            <a:off x="4441372" y="2318453"/>
            <a:ext cx="3728146" cy="3576947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9743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8878D1-E699-CC64-0C27-424B59F1F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31489AA5-119B-9B0E-2B0C-9C70D2B44064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6BE84987-E250-6088-E452-C001420D4355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47BFA9B-4421-05A4-121C-8F2B40DD88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F19206D-5679-46A5-003E-E578DFBEA0A3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2">
            <a:extLst>
              <a:ext uri="{FF2B5EF4-FFF2-40B4-BE49-F238E27FC236}">
                <a16:creationId xmlns:a16="http://schemas.microsoft.com/office/drawing/2014/main" id="{7278E8FD-1C38-BA60-07DD-6BC59AC369DB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1489C4E-F645-DC99-92FA-708B3FF0D3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2" name="Image 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6FC860AB-51AF-CCEA-09B6-B3FF90E0777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0331"/>
          <a:stretch>
            <a:fillRect/>
          </a:stretch>
        </p:blipFill>
        <p:spPr>
          <a:xfrm>
            <a:off x="3062513" y="1800461"/>
            <a:ext cx="3728146" cy="3964310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369CA832-C28B-258B-CB5E-EC95BA173F60}"/>
              </a:ext>
            </a:extLst>
          </p:cNvPr>
          <p:cNvSpPr txBox="1"/>
          <p:nvPr/>
        </p:nvSpPr>
        <p:spPr>
          <a:xfrm>
            <a:off x="3955142" y="3845900"/>
            <a:ext cx="4553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5</a:t>
            </a:r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C284F7E-9E9C-3E75-CE9E-183E5F015443}"/>
              </a:ext>
            </a:extLst>
          </p:cNvPr>
          <p:cNvSpPr txBox="1"/>
          <p:nvPr/>
        </p:nvSpPr>
        <p:spPr>
          <a:xfrm>
            <a:off x="3204026" y="3803220"/>
            <a:ext cx="6740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100</a:t>
            </a:r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154731B-74A7-6667-A115-B66AA7E28180}"/>
              </a:ext>
            </a:extLst>
          </p:cNvPr>
          <p:cNvSpPr txBox="1"/>
          <p:nvPr/>
        </p:nvSpPr>
        <p:spPr>
          <a:xfrm>
            <a:off x="4252686" y="5116762"/>
            <a:ext cx="13479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dirty="0">
                <a:solidFill>
                  <a:srgbClr val="C00000"/>
                </a:solidFill>
              </a:rPr>
              <a:t>100 كيلوغرام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087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47760C-46F6-5A84-8B87-A2B2B1C46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16AD8B01-8285-8EC0-7CED-88192C84426A}"/>
              </a:ext>
            </a:extLst>
          </p:cNvPr>
          <p:cNvGrpSpPr/>
          <p:nvPr/>
        </p:nvGrpSpPr>
        <p:grpSpPr>
          <a:xfrm>
            <a:off x="1050740" y="2384392"/>
            <a:ext cx="6231407" cy="2517053"/>
            <a:chOff x="1050740" y="2384392"/>
            <a:chExt cx="6231407" cy="2517053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FDCE891-F4E3-4A69-B8F7-D832200713E8}"/>
                </a:ext>
              </a:extLst>
            </p:cNvPr>
            <p:cNvSpPr/>
            <p:nvPr/>
          </p:nvSpPr>
          <p:spPr>
            <a:xfrm>
              <a:off x="1414741" y="3681754"/>
              <a:ext cx="5867406" cy="484549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49607259-64C8-CBF3-C0A8-EC4E10197509}"/>
                </a:ext>
              </a:extLst>
            </p:cNvPr>
            <p:cNvSpPr txBox="1"/>
            <p:nvPr/>
          </p:nvSpPr>
          <p:spPr>
            <a:xfrm>
              <a:off x="3136864" y="2384392"/>
              <a:ext cx="2423160" cy="646331"/>
            </a:xfrm>
            <a:prstGeom prst="rect">
              <a:avLst/>
            </a:prstGeom>
            <a:solidFill>
              <a:srgbClr val="106585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احتساب نسبة التحكم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من الدرس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0DAFBE51-F1FE-8DA8-7E51-95C17B6DF54C}"/>
                </a:ext>
              </a:extLst>
            </p:cNvPr>
            <p:cNvSpPr txBox="1"/>
            <p:nvPr/>
          </p:nvSpPr>
          <p:spPr>
            <a:xfrm>
              <a:off x="5322667" y="305360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أقل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84F951AE-B4ED-39C6-C515-6A5F58703806}"/>
                </a:ext>
              </a:extLst>
            </p:cNvPr>
            <p:cNvSpPr txBox="1"/>
            <p:nvPr/>
          </p:nvSpPr>
          <p:spPr>
            <a:xfrm>
              <a:off x="1576916" y="300126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أكبر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B7ACC36D-89DD-856C-6FFB-49A6EAF8FD3A}"/>
                </a:ext>
              </a:extLst>
            </p:cNvPr>
            <p:cNvSpPr txBox="1"/>
            <p:nvPr/>
          </p:nvSpPr>
          <p:spPr>
            <a:xfrm>
              <a:off x="4763470" y="3737150"/>
              <a:ext cx="2423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إعادة عرض</a:t>
              </a: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شريط النمذجة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C0626B75-4F0E-B5C1-AD02-123B166F9748}"/>
                </a:ext>
              </a:extLst>
            </p:cNvPr>
            <p:cNvSpPr txBox="1"/>
            <p:nvPr/>
          </p:nvSpPr>
          <p:spPr>
            <a:xfrm>
              <a:off x="1050740" y="3737150"/>
              <a:ext cx="36604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المرور مباشرة للتدرب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B5263B85-AB9C-57C2-751B-99B6E12D543F}"/>
                </a:ext>
              </a:extLst>
            </p:cNvPr>
            <p:cNvSpPr txBox="1"/>
            <p:nvPr/>
          </p:nvSpPr>
          <p:spPr>
            <a:xfrm>
              <a:off x="2696121" y="4532113"/>
              <a:ext cx="3751758" cy="369332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إنجاز نشاط مراجعة الدرس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18" name="Connecteur droit avec flèche 17">
              <a:extLst>
                <a:ext uri="{FF2B5EF4-FFF2-40B4-BE49-F238E27FC236}">
                  <a16:creationId xmlns:a16="http://schemas.microsoft.com/office/drawing/2014/main" id="{CAFF39D3-FD4C-57A1-052B-92E8869D9E2B}"/>
                </a:ext>
              </a:extLst>
            </p:cNvPr>
            <p:cNvCxnSpPr/>
            <p:nvPr/>
          </p:nvCxnSpPr>
          <p:spPr>
            <a:xfrm>
              <a:off x="2407420" y="3392610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avec flèche 18">
              <a:extLst>
                <a:ext uri="{FF2B5EF4-FFF2-40B4-BE49-F238E27FC236}">
                  <a16:creationId xmlns:a16="http://schemas.microsoft.com/office/drawing/2014/main" id="{23D354E3-735B-A48D-B7DC-FCBDA0EB8DBF}"/>
                </a:ext>
              </a:extLst>
            </p:cNvPr>
            <p:cNvCxnSpPr/>
            <p:nvPr/>
          </p:nvCxnSpPr>
          <p:spPr>
            <a:xfrm>
              <a:off x="6055324" y="3425536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avec flèche 19">
              <a:extLst>
                <a:ext uri="{FF2B5EF4-FFF2-40B4-BE49-F238E27FC236}">
                  <a16:creationId xmlns:a16="http://schemas.microsoft.com/office/drawing/2014/main" id="{53C92450-D321-41C3-10E1-43DBF29CA221}"/>
                </a:ext>
              </a:extLst>
            </p:cNvPr>
            <p:cNvCxnSpPr>
              <a:cxnSpLocks/>
            </p:cNvCxnSpPr>
            <p:nvPr/>
          </p:nvCxnSpPr>
          <p:spPr>
            <a:xfrm>
              <a:off x="4476460" y="4166303"/>
              <a:ext cx="0" cy="34324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1" name="Connecteur en angle 23">
              <a:extLst>
                <a:ext uri="{FF2B5EF4-FFF2-40B4-BE49-F238E27FC236}">
                  <a16:creationId xmlns:a16="http://schemas.microsoft.com/office/drawing/2014/main" id="{F4B46157-4F9A-30C3-9185-6324FA93998F}"/>
                </a:ext>
              </a:extLst>
            </p:cNvPr>
            <p:cNvCxnSpPr>
              <a:cxnSpLocks/>
              <a:stCxn id="10" idx="1"/>
            </p:cNvCxnSpPr>
            <p:nvPr/>
          </p:nvCxnSpPr>
          <p:spPr>
            <a:xfrm rot="10800000" flipV="1">
              <a:off x="2728744" y="2707557"/>
              <a:ext cx="408120" cy="295469"/>
            </a:xfrm>
            <a:prstGeom prst="bentConnector3">
              <a:avLst>
                <a:gd name="adj1" fmla="val 196319"/>
              </a:avLst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en angle 27">
              <a:extLst>
                <a:ext uri="{FF2B5EF4-FFF2-40B4-BE49-F238E27FC236}">
                  <a16:creationId xmlns:a16="http://schemas.microsoft.com/office/drawing/2014/main" id="{CC5380D4-10D2-2FEB-A1BD-009A914A473F}"/>
                </a:ext>
              </a:extLst>
            </p:cNvPr>
            <p:cNvCxnSpPr>
              <a:cxnSpLocks/>
              <a:endCxn id="12" idx="0"/>
            </p:cNvCxnSpPr>
            <p:nvPr/>
          </p:nvCxnSpPr>
          <p:spPr>
            <a:xfrm>
              <a:off x="5273512" y="2569057"/>
              <a:ext cx="757815" cy="484549"/>
            </a:xfrm>
            <a:prstGeom prst="bentConnector2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AD94F08-6C43-4F11-9D30-04862F913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541914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433B-45DB-1BC5-580B-E6294651C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139DFD28-E915-E980-7CC7-4AE3FBD9BB61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فيديو نمذجة الدرس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70F748-DBCC-1C00-7F6D-85E8135392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10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D0748B4-0318-69CA-85B7-2DD18C19F6B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N5P3S1L2">
            <a:hlinkClick r:id="" action="ppaction://media"/>
            <a:extLst>
              <a:ext uri="{FF2B5EF4-FFF2-40B4-BE49-F238E27FC236}">
                <a16:creationId xmlns:a16="http://schemas.microsoft.com/office/drawing/2014/main" id="{A1A736B1-E56D-B32A-FD06-9920B8BFCF5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84268" y="1799121"/>
            <a:ext cx="7049911" cy="396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620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213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D7693-3783-0809-8224-EBBF6EC0D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81">
            <a:extLst>
              <a:ext uri="{FF2B5EF4-FFF2-40B4-BE49-F238E27FC236}">
                <a16:creationId xmlns:a16="http://schemas.microsoft.com/office/drawing/2014/main" id="{B577447D-FB2D-00F1-B9B1-21AB48994C96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7" name="Corde 6">
            <a:extLst>
              <a:ext uri="{FF2B5EF4-FFF2-40B4-BE49-F238E27FC236}">
                <a16:creationId xmlns:a16="http://schemas.microsoft.com/office/drawing/2014/main" id="{5C84A154-B261-07BD-C140-9B96F298642F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E3A034A-EA9A-BB74-1249-4B892254F5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289AB696-4F7F-96D7-2EAA-73D509238672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FAA09AF-63AA-8C78-F8E4-0C85CEE8B7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42" name="ZoneTexte 41">
            <a:extLst>
              <a:ext uri="{FF2B5EF4-FFF2-40B4-BE49-F238E27FC236}">
                <a16:creationId xmlns:a16="http://schemas.microsoft.com/office/drawing/2014/main" id="{D790BB0A-84F2-27EE-9898-B6724F14F084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التالي على الدفاتر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DF8A158-0C74-CA51-8FBD-E65A092FFB90}"/>
              </a:ext>
            </a:extLst>
          </p:cNvPr>
          <p:cNvSpPr/>
          <p:nvPr/>
        </p:nvSpPr>
        <p:spPr>
          <a:xfrm>
            <a:off x="1312220" y="1958452"/>
            <a:ext cx="6519559" cy="123825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chemeClr val="tx1"/>
                </a:solidFill>
              </a:rPr>
              <a:t>يوفر عمر 7 دراهم يوميا. كم سيوفر خلال 6، 8، 30 يوما؟</a:t>
            </a:r>
          </a:p>
        </p:txBody>
      </p:sp>
    </p:spTree>
    <p:extLst>
      <p:ext uri="{BB962C8B-B14F-4D97-AF65-F5344CB8AC3E}">
        <p14:creationId xmlns:p14="http://schemas.microsoft.com/office/powerpoint/2010/main" val="877596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49171E-75DB-6531-2528-B0A71B38A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DA8D0C7-04D7-6E14-59FF-9C4A1BC1E4F6}"/>
              </a:ext>
            </a:extLst>
          </p:cNvPr>
          <p:cNvSpPr txBox="1"/>
          <p:nvPr/>
        </p:nvSpPr>
        <p:spPr>
          <a:xfrm>
            <a:off x="440781" y="879779"/>
            <a:ext cx="70325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صححوا</a:t>
            </a:r>
          </a:p>
        </p:txBody>
      </p:sp>
      <p:sp>
        <p:nvSpPr>
          <p:cNvPr id="6" name="Oval 81">
            <a:extLst>
              <a:ext uri="{FF2B5EF4-FFF2-40B4-BE49-F238E27FC236}">
                <a16:creationId xmlns:a16="http://schemas.microsoft.com/office/drawing/2014/main" id="{F18EC330-3582-AE77-E588-1736732327C2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7" name="Corde 6">
            <a:extLst>
              <a:ext uri="{FF2B5EF4-FFF2-40B4-BE49-F238E27FC236}">
                <a16:creationId xmlns:a16="http://schemas.microsoft.com/office/drawing/2014/main" id="{51828D1A-A3EB-9A1E-F6BE-BE0263A662A3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B345704-AC64-4D65-A45F-12B9ED4E03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16E06181-B13F-DF76-4813-85FD304F5056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B905D61-E42E-300A-9042-7ADF1E071E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AFB260-2932-2A86-76B7-810C2ADB6EC4}"/>
              </a:ext>
            </a:extLst>
          </p:cNvPr>
          <p:cNvSpPr/>
          <p:nvPr/>
        </p:nvSpPr>
        <p:spPr>
          <a:xfrm>
            <a:off x="1312220" y="1958452"/>
            <a:ext cx="6519559" cy="123825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chemeClr val="tx1"/>
                </a:solidFill>
              </a:rPr>
              <a:t>يوفر عمر 7 دراهم يوميا. كم سيوفر خلال 6، 8، 30 يوما؟</a:t>
            </a: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7437F620-A975-5CAC-78EB-52D8108F6C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508472"/>
              </p:ext>
            </p:extLst>
          </p:nvPr>
        </p:nvGraphicFramePr>
        <p:xfrm>
          <a:off x="1959429" y="3530670"/>
          <a:ext cx="4997044" cy="118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1582">
                  <a:extLst>
                    <a:ext uri="{9D8B030D-6E8A-4147-A177-3AD203B41FA5}">
                      <a16:colId xmlns:a16="http://schemas.microsoft.com/office/drawing/2014/main" val="213120902"/>
                    </a:ext>
                  </a:extLst>
                </a:gridCol>
                <a:gridCol w="721582">
                  <a:extLst>
                    <a:ext uri="{9D8B030D-6E8A-4147-A177-3AD203B41FA5}">
                      <a16:colId xmlns:a16="http://schemas.microsoft.com/office/drawing/2014/main" val="4229373383"/>
                    </a:ext>
                  </a:extLst>
                </a:gridCol>
                <a:gridCol w="721582">
                  <a:extLst>
                    <a:ext uri="{9D8B030D-6E8A-4147-A177-3AD203B41FA5}">
                      <a16:colId xmlns:a16="http://schemas.microsoft.com/office/drawing/2014/main" val="4130724296"/>
                    </a:ext>
                  </a:extLst>
                </a:gridCol>
                <a:gridCol w="798419">
                  <a:extLst>
                    <a:ext uri="{9D8B030D-6E8A-4147-A177-3AD203B41FA5}">
                      <a16:colId xmlns:a16="http://schemas.microsoft.com/office/drawing/2014/main" val="732317130"/>
                    </a:ext>
                  </a:extLst>
                </a:gridCol>
                <a:gridCol w="2033879">
                  <a:extLst>
                    <a:ext uri="{9D8B030D-6E8A-4147-A177-3AD203B41FA5}">
                      <a16:colId xmlns:a16="http://schemas.microsoft.com/office/drawing/2014/main" val="906210372"/>
                    </a:ext>
                  </a:extLst>
                </a:gridCol>
              </a:tblGrid>
              <a:tr h="589905"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30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8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6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عدد الأيام</a:t>
                      </a:r>
                      <a:endParaRPr lang="fr-MA" sz="18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37217"/>
                  </a:ext>
                </a:extLst>
              </a:tr>
              <a:tr h="598095">
                <a:tc>
                  <a:txBody>
                    <a:bodyPr/>
                    <a:lstStyle/>
                    <a:p>
                      <a:pPr algn="ctr" rtl="1"/>
                      <a:r>
                        <a:rPr lang="ar-MA" b="1" dirty="0">
                          <a:solidFill>
                            <a:srgbClr val="C00000"/>
                          </a:solidFill>
                        </a:rPr>
                        <a:t>210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b="1" dirty="0">
                          <a:solidFill>
                            <a:srgbClr val="C00000"/>
                          </a:solidFill>
                        </a:rPr>
                        <a:t>56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b="1" dirty="0">
                          <a:solidFill>
                            <a:srgbClr val="C00000"/>
                          </a:solidFill>
                        </a:rPr>
                        <a:t>42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7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المبلغ بالدرهم</a:t>
                      </a:r>
                      <a:endParaRPr lang="fr-MA" sz="18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56860"/>
                  </a:ext>
                </a:extLst>
              </a:tr>
            </a:tbl>
          </a:graphicData>
        </a:graphic>
      </p:graphicFrame>
      <p:sp>
        <p:nvSpPr>
          <p:cNvPr id="12" name="ZoneTexte 11">
            <a:extLst>
              <a:ext uri="{FF2B5EF4-FFF2-40B4-BE49-F238E27FC236}">
                <a16:creationId xmlns:a16="http://schemas.microsoft.com/office/drawing/2014/main" id="{A5D3827E-BF93-6D31-5C4B-7046B9DC5A09}"/>
              </a:ext>
            </a:extLst>
          </p:cNvPr>
          <p:cNvSpPr txBox="1"/>
          <p:nvPr/>
        </p:nvSpPr>
        <p:spPr>
          <a:xfrm>
            <a:off x="3188197" y="5052638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b="1" dirty="0">
                <a:solidFill>
                  <a:schemeClr val="tx1"/>
                </a:solidFill>
              </a:rPr>
              <a:t>سيوفر خلال 6 أيام </a:t>
            </a:r>
            <a:r>
              <a:rPr lang="ar-MA" sz="1800" b="1" dirty="0">
                <a:solidFill>
                  <a:srgbClr val="C00000"/>
                </a:solidFill>
              </a:rPr>
              <a:t>42</a:t>
            </a:r>
            <a:r>
              <a:rPr lang="ar-MA" sz="1800" b="1" dirty="0">
                <a:solidFill>
                  <a:schemeClr val="tx1"/>
                </a:solidFill>
              </a:rPr>
              <a:t> درهما</a:t>
            </a:r>
            <a:endParaRPr lang="fr-MA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7BC6D2F-8787-92A1-5D7F-459271AB5B5B}"/>
              </a:ext>
            </a:extLst>
          </p:cNvPr>
          <p:cNvSpPr txBox="1"/>
          <p:nvPr/>
        </p:nvSpPr>
        <p:spPr>
          <a:xfrm>
            <a:off x="3259779" y="538660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b="1" dirty="0">
                <a:solidFill>
                  <a:schemeClr val="tx1"/>
                </a:solidFill>
              </a:rPr>
              <a:t>سيوفر خلال 8 أيام </a:t>
            </a:r>
            <a:r>
              <a:rPr lang="ar-MA" sz="1800" b="1" dirty="0">
                <a:solidFill>
                  <a:srgbClr val="C00000"/>
                </a:solidFill>
              </a:rPr>
              <a:t>56</a:t>
            </a:r>
            <a:r>
              <a:rPr lang="ar-MA" sz="1800" b="1" dirty="0">
                <a:solidFill>
                  <a:schemeClr val="tx1"/>
                </a:solidFill>
              </a:rPr>
              <a:t> درهما</a:t>
            </a:r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1891F6B-01F4-7989-D765-3FB71B2CFD1A}"/>
              </a:ext>
            </a:extLst>
          </p:cNvPr>
          <p:cNvSpPr txBox="1"/>
          <p:nvPr/>
        </p:nvSpPr>
        <p:spPr>
          <a:xfrm>
            <a:off x="3259779" y="5701929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b="1" dirty="0">
                <a:solidFill>
                  <a:schemeClr val="tx1"/>
                </a:solidFill>
              </a:rPr>
              <a:t>سيوفر خلال 30 يوما </a:t>
            </a:r>
            <a:r>
              <a:rPr lang="ar-MA" sz="1800" b="1" dirty="0">
                <a:solidFill>
                  <a:srgbClr val="C00000"/>
                </a:solidFill>
              </a:rPr>
              <a:t>210</a:t>
            </a:r>
            <a:r>
              <a:rPr lang="ar-MA" sz="1800" b="1" dirty="0">
                <a:solidFill>
                  <a:schemeClr val="tx1"/>
                </a:solidFill>
              </a:rPr>
              <a:t> درهما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3178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E132EE-0C20-FC21-B3C0-DFF8AA79D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FA43668-3188-F721-B467-3BC4291A552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CF39BB1-E32A-225A-3CF3-470D7EFC1B26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8A2B2E8-5048-5D81-D317-A348823A92D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016E8BA-CA44-D6D8-5FA1-BB2C4C41673A}"/>
              </a:ext>
            </a:extLst>
          </p:cNvPr>
          <p:cNvSpPr txBox="1"/>
          <p:nvPr/>
        </p:nvSpPr>
        <p:spPr>
          <a:xfrm>
            <a:off x="1823212" y="3459396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المسائل الهندسية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Flowchart: Alternate Process 54">
            <a:extLst>
              <a:ext uri="{FF2B5EF4-FFF2-40B4-BE49-F238E27FC236}">
                <a16:creationId xmlns:a16="http://schemas.microsoft.com/office/drawing/2014/main" id="{D1547A7C-5F53-DE6A-F07E-F79231553001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الدرس 3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575A7210-B7F6-2AEC-021D-DE820A847E75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87718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5A060-19E2-9766-E7AC-622A39599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807A1283-FC76-EB94-E6D2-E34AF844582D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FB1218BD-AAB5-FA47-EC94-97CF00023B6A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34E5B0F-5889-769B-912E-5BDFB8ADE1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47D804A-7104-4EEF-99CE-20970EB1796B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6CCEF98-4BBD-7938-DF6D-5DC3CC97BF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AE1B8C8B-964E-0FDD-4C53-79F3879FED6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الكراسات ارسموا الرسم باستعمال الأدوات الهندسية المناسبة</a:t>
            </a:r>
          </a:p>
        </p:txBody>
      </p:sp>
      <p:pic>
        <p:nvPicPr>
          <p:cNvPr id="3" name="Image 2" descr="Une image contenant texte, diagramm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5A611E02-9A1F-B0F9-7E6F-9150949358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3521" y="1896904"/>
            <a:ext cx="6496957" cy="4277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383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B0BFA2-E63F-72FB-E728-9870E0D2A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B4CFDF51-0432-2298-332D-7279616D0CD8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160582FC-D948-A1D7-DA42-EE285B967365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1553B36-54A7-4E84-9D96-A5E72AED3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2F15EEF-4D64-0A7E-572D-29D400811223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5B00A6F6-896D-986C-8BA3-72FE2B25CC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9B0B86C-ABA5-47AE-6D4A-FF9E4EF65C1F}"/>
              </a:ext>
            </a:extLst>
          </p:cNvPr>
          <p:cNvSpPr txBox="1"/>
          <p:nvPr/>
        </p:nvSpPr>
        <p:spPr>
          <a:xfrm>
            <a:off x="0" y="868581"/>
            <a:ext cx="7443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صححوا. من يقوم إلى السبورة ليشرح الجواب ويذكر بالقاعدة</a:t>
            </a:r>
          </a:p>
        </p:txBody>
      </p:sp>
      <p:pic>
        <p:nvPicPr>
          <p:cNvPr id="4" name="Image 3" descr="Une image contenant texte, diagramm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5AE6B743-1D32-1F5E-ED30-C6745CCCF9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3521" y="1896904"/>
            <a:ext cx="6496957" cy="4277322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5F46413E-0385-891D-5F05-A68F4B8A8AB7}"/>
              </a:ext>
            </a:extLst>
          </p:cNvPr>
          <p:cNvGrpSpPr/>
          <p:nvPr/>
        </p:nvGrpSpPr>
        <p:grpSpPr>
          <a:xfrm>
            <a:off x="2035835" y="3761117"/>
            <a:ext cx="2343990" cy="1052423"/>
            <a:chOff x="2035835" y="3761117"/>
            <a:chExt cx="2343990" cy="1052423"/>
          </a:xfrm>
        </p:grpSpPr>
        <p:cxnSp>
          <p:nvCxnSpPr>
            <p:cNvPr id="11" name="Connecteur droit 10">
              <a:extLst>
                <a:ext uri="{FF2B5EF4-FFF2-40B4-BE49-F238E27FC236}">
                  <a16:creationId xmlns:a16="http://schemas.microsoft.com/office/drawing/2014/main" id="{E5305F45-8BC2-C89C-20C9-F1F993E5E042}"/>
                </a:ext>
              </a:extLst>
            </p:cNvPr>
            <p:cNvCxnSpPr>
              <a:cxnSpLocks/>
            </p:cNvCxnSpPr>
            <p:nvPr/>
          </p:nvCxnSpPr>
          <p:spPr>
            <a:xfrm>
              <a:off x="2368483" y="4813540"/>
              <a:ext cx="1312074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8A27D0AB-A167-BE9B-8DA7-929E4F258664}"/>
                </a:ext>
              </a:extLst>
            </p:cNvPr>
            <p:cNvCxnSpPr>
              <a:cxnSpLocks/>
            </p:cNvCxnSpPr>
            <p:nvPr/>
          </p:nvCxnSpPr>
          <p:spPr>
            <a:xfrm>
              <a:off x="2035835" y="3761117"/>
              <a:ext cx="345056" cy="105242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12">
              <a:extLst>
                <a:ext uri="{FF2B5EF4-FFF2-40B4-BE49-F238E27FC236}">
                  <a16:creationId xmlns:a16="http://schemas.microsoft.com/office/drawing/2014/main" id="{203AEC7C-D698-88DD-95FF-D88ECBA52F7C}"/>
                </a:ext>
              </a:extLst>
            </p:cNvPr>
            <p:cNvCxnSpPr>
              <a:cxnSpLocks/>
            </p:cNvCxnSpPr>
            <p:nvPr/>
          </p:nvCxnSpPr>
          <p:spPr>
            <a:xfrm>
              <a:off x="2057931" y="3792750"/>
              <a:ext cx="1622626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A49DCE32-8ACA-D841-389B-B5DB58ECB69B}"/>
                </a:ext>
              </a:extLst>
            </p:cNvPr>
            <p:cNvCxnSpPr>
              <a:cxnSpLocks/>
            </p:cNvCxnSpPr>
            <p:nvPr/>
          </p:nvCxnSpPr>
          <p:spPr>
            <a:xfrm>
              <a:off x="3680557" y="3792750"/>
              <a:ext cx="0" cy="102079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079A860B-2A95-8124-1857-C025AE95B4D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80557" y="4278702"/>
              <a:ext cx="699268" cy="53483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A7243580-2B09-71BD-66D7-DEB7BE3F3B7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680556" y="3792750"/>
              <a:ext cx="699269" cy="51039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7" name="Encre 16">
                <a:extLst>
                  <a:ext uri="{FF2B5EF4-FFF2-40B4-BE49-F238E27FC236}">
                    <a16:creationId xmlns:a16="http://schemas.microsoft.com/office/drawing/2014/main" id="{2A4582B0-CC5F-D012-6528-33EB8C784523}"/>
                  </a:ext>
                </a:extLst>
              </p14:cNvPr>
              <p14:cNvContentPartPr/>
              <p14:nvPr/>
            </p14:nvContentPartPr>
            <p14:xfrm>
              <a:off x="2330572" y="4664211"/>
              <a:ext cx="206640" cy="136800"/>
            </p14:xfrm>
          </p:contentPart>
        </mc:Choice>
        <mc:Fallback xmlns="">
          <p:pic>
            <p:nvPicPr>
              <p:cNvPr id="17" name="Encre 16">
                <a:extLst>
                  <a:ext uri="{FF2B5EF4-FFF2-40B4-BE49-F238E27FC236}">
                    <a16:creationId xmlns:a16="http://schemas.microsoft.com/office/drawing/2014/main" id="{2A4582B0-CC5F-D012-6528-33EB8C78452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312572" y="4646571"/>
                <a:ext cx="242280" cy="17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8" name="Encre 17">
                <a:extLst>
                  <a:ext uri="{FF2B5EF4-FFF2-40B4-BE49-F238E27FC236}">
                    <a16:creationId xmlns:a16="http://schemas.microsoft.com/office/drawing/2014/main" id="{AC7AD002-6ABF-0D5C-8619-D942B0F8CE27}"/>
                  </a:ext>
                </a:extLst>
              </p14:cNvPr>
              <p14:cNvContentPartPr/>
              <p14:nvPr/>
            </p14:nvContentPartPr>
            <p14:xfrm>
              <a:off x="3553757" y="4244339"/>
              <a:ext cx="171000" cy="360"/>
            </p14:xfrm>
          </p:contentPart>
        </mc:Choice>
        <mc:Fallback xmlns="">
          <p:pic>
            <p:nvPicPr>
              <p:cNvPr id="18" name="Encre 17">
                <a:extLst>
                  <a:ext uri="{FF2B5EF4-FFF2-40B4-BE49-F238E27FC236}">
                    <a16:creationId xmlns:a16="http://schemas.microsoft.com/office/drawing/2014/main" id="{AC7AD002-6ABF-0D5C-8619-D942B0F8CE2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536117" y="4226339"/>
                <a:ext cx="20664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9" name="Encre 18">
                <a:extLst>
                  <a:ext uri="{FF2B5EF4-FFF2-40B4-BE49-F238E27FC236}">
                    <a16:creationId xmlns:a16="http://schemas.microsoft.com/office/drawing/2014/main" id="{72843D2B-DFE9-B847-6140-C839CCC9B6E3}"/>
                  </a:ext>
                </a:extLst>
              </p14:cNvPr>
              <p14:cNvContentPartPr/>
              <p14:nvPr/>
            </p14:nvContentPartPr>
            <p14:xfrm>
              <a:off x="3536837" y="4330379"/>
              <a:ext cx="257400" cy="360"/>
            </p14:xfrm>
          </p:contentPart>
        </mc:Choice>
        <mc:Fallback xmlns="">
          <p:pic>
            <p:nvPicPr>
              <p:cNvPr id="19" name="Encre 18">
                <a:extLst>
                  <a:ext uri="{FF2B5EF4-FFF2-40B4-BE49-F238E27FC236}">
                    <a16:creationId xmlns:a16="http://schemas.microsoft.com/office/drawing/2014/main" id="{72843D2B-DFE9-B847-6140-C839CCC9B6E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518837" y="4312379"/>
                <a:ext cx="29304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0" name="Groupe 19">
            <a:extLst>
              <a:ext uri="{FF2B5EF4-FFF2-40B4-BE49-F238E27FC236}">
                <a16:creationId xmlns:a16="http://schemas.microsoft.com/office/drawing/2014/main" id="{E5E258FB-B8A2-F9F4-693E-DD6EFA53A259}"/>
              </a:ext>
            </a:extLst>
          </p:cNvPr>
          <p:cNvGrpSpPr/>
          <p:nvPr/>
        </p:nvGrpSpPr>
        <p:grpSpPr>
          <a:xfrm>
            <a:off x="3987197" y="3933659"/>
            <a:ext cx="136080" cy="176400"/>
            <a:chOff x="3987197" y="3933659"/>
            <a:chExt cx="136080" cy="176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21" name="Encre 20">
                  <a:extLst>
                    <a:ext uri="{FF2B5EF4-FFF2-40B4-BE49-F238E27FC236}">
                      <a16:creationId xmlns:a16="http://schemas.microsoft.com/office/drawing/2014/main" id="{999ED2AC-29FF-45B7-424B-FA985420FF09}"/>
                    </a:ext>
                  </a:extLst>
                </p14:cNvPr>
                <p14:cNvContentPartPr/>
                <p14:nvPr/>
              </p14:nvContentPartPr>
              <p14:xfrm>
                <a:off x="3987197" y="3933659"/>
                <a:ext cx="101520" cy="134640"/>
              </p14:xfrm>
            </p:contentPart>
          </mc:Choice>
          <mc:Fallback xmlns="">
            <p:pic>
              <p:nvPicPr>
                <p:cNvPr id="21" name="Encre 20">
                  <a:extLst>
                    <a:ext uri="{FF2B5EF4-FFF2-40B4-BE49-F238E27FC236}">
                      <a16:creationId xmlns:a16="http://schemas.microsoft.com/office/drawing/2014/main" id="{999ED2AC-29FF-45B7-424B-FA985420FF0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969557" y="3916019"/>
                  <a:ext cx="13716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22" name="Encre 21">
                  <a:extLst>
                    <a:ext uri="{FF2B5EF4-FFF2-40B4-BE49-F238E27FC236}">
                      <a16:creationId xmlns:a16="http://schemas.microsoft.com/office/drawing/2014/main" id="{D63B51D2-20C9-B4BD-CE6A-9C8CA0697A73}"/>
                    </a:ext>
                  </a:extLst>
                </p14:cNvPr>
                <p14:cNvContentPartPr/>
                <p14:nvPr/>
              </p14:nvContentPartPr>
              <p14:xfrm>
                <a:off x="4043357" y="4054259"/>
                <a:ext cx="79920" cy="55800"/>
              </p14:xfrm>
            </p:contentPart>
          </mc:Choice>
          <mc:Fallback xmlns="">
            <p:pic>
              <p:nvPicPr>
                <p:cNvPr id="22" name="Encre 21">
                  <a:extLst>
                    <a:ext uri="{FF2B5EF4-FFF2-40B4-BE49-F238E27FC236}">
                      <a16:creationId xmlns:a16="http://schemas.microsoft.com/office/drawing/2014/main" id="{D63B51D2-20C9-B4BD-CE6A-9C8CA0697A7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025357" y="4036619"/>
                  <a:ext cx="115560" cy="91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97809290-CA9A-C6E3-45FD-94BCC8FD6B3B}"/>
              </a:ext>
            </a:extLst>
          </p:cNvPr>
          <p:cNvGrpSpPr/>
          <p:nvPr/>
        </p:nvGrpSpPr>
        <p:grpSpPr>
          <a:xfrm>
            <a:off x="3881717" y="4468619"/>
            <a:ext cx="215280" cy="333000"/>
            <a:chOff x="3881717" y="4468619"/>
            <a:chExt cx="215280" cy="333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24" name="Encre 23">
                  <a:extLst>
                    <a:ext uri="{FF2B5EF4-FFF2-40B4-BE49-F238E27FC236}">
                      <a16:creationId xmlns:a16="http://schemas.microsoft.com/office/drawing/2014/main" id="{AF84124E-F0B1-54DE-512A-808B4E2E5750}"/>
                    </a:ext>
                  </a:extLst>
                </p14:cNvPr>
                <p14:cNvContentPartPr/>
                <p14:nvPr/>
              </p14:nvContentPartPr>
              <p14:xfrm>
                <a:off x="3933197" y="4468619"/>
                <a:ext cx="97920" cy="108720"/>
              </p14:xfrm>
            </p:contentPart>
          </mc:Choice>
          <mc:Fallback xmlns="">
            <p:pic>
              <p:nvPicPr>
                <p:cNvPr id="24" name="Encre 23">
                  <a:extLst>
                    <a:ext uri="{FF2B5EF4-FFF2-40B4-BE49-F238E27FC236}">
                      <a16:creationId xmlns:a16="http://schemas.microsoft.com/office/drawing/2014/main" id="{AF84124E-F0B1-54DE-512A-808B4E2E5750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915557" y="4450619"/>
                  <a:ext cx="13356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25" name="Encre 24">
                  <a:extLst>
                    <a:ext uri="{FF2B5EF4-FFF2-40B4-BE49-F238E27FC236}">
                      <a16:creationId xmlns:a16="http://schemas.microsoft.com/office/drawing/2014/main" id="{6D97AA47-C4D7-0102-E3DE-C7AB2FA7CC18}"/>
                    </a:ext>
                  </a:extLst>
                </p14:cNvPr>
                <p14:cNvContentPartPr/>
                <p14:nvPr/>
              </p14:nvContentPartPr>
              <p14:xfrm>
                <a:off x="3881717" y="4537739"/>
                <a:ext cx="215280" cy="263880"/>
              </p14:xfrm>
            </p:contentPart>
          </mc:Choice>
          <mc:Fallback xmlns="">
            <p:pic>
              <p:nvPicPr>
                <p:cNvPr id="25" name="Encre 24">
                  <a:extLst>
                    <a:ext uri="{FF2B5EF4-FFF2-40B4-BE49-F238E27FC236}">
                      <a16:creationId xmlns:a16="http://schemas.microsoft.com/office/drawing/2014/main" id="{6D97AA47-C4D7-0102-E3DE-C7AB2FA7CC18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864077" y="4519739"/>
                  <a:ext cx="250920" cy="2995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6" name="ZoneTexte 25">
            <a:extLst>
              <a:ext uri="{FF2B5EF4-FFF2-40B4-BE49-F238E27FC236}">
                <a16:creationId xmlns:a16="http://schemas.microsoft.com/office/drawing/2014/main" id="{7D8334A0-05A8-3FFF-DD1F-9CDE31CC0E2E}"/>
              </a:ext>
            </a:extLst>
          </p:cNvPr>
          <p:cNvSpPr txBox="1"/>
          <p:nvPr/>
        </p:nvSpPr>
        <p:spPr>
          <a:xfrm>
            <a:off x="2329932" y="4328909"/>
            <a:ext cx="6642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100°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05C98A4C-09CB-F35C-33A3-DF6CDA273815}"/>
              </a:ext>
            </a:extLst>
          </p:cNvPr>
          <p:cNvSpPr txBox="1"/>
          <p:nvPr/>
        </p:nvSpPr>
        <p:spPr>
          <a:xfrm>
            <a:off x="2725947" y="4752551"/>
            <a:ext cx="6642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cm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1677D97B-080D-E39C-887D-39455716B5EF}"/>
              </a:ext>
            </a:extLst>
          </p:cNvPr>
          <p:cNvSpPr txBox="1"/>
          <p:nvPr/>
        </p:nvSpPr>
        <p:spPr>
          <a:xfrm>
            <a:off x="2023427" y="4764877"/>
            <a:ext cx="345056" cy="369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728FA0A0-6BC3-49EF-D03A-71B1F5A7FE3F}"/>
              </a:ext>
            </a:extLst>
          </p:cNvPr>
          <p:cNvSpPr txBox="1"/>
          <p:nvPr/>
        </p:nvSpPr>
        <p:spPr>
          <a:xfrm>
            <a:off x="3607441" y="4811933"/>
            <a:ext cx="345056" cy="369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5B371BA2-820D-6DD7-D9BE-7C7B9A538913}"/>
              </a:ext>
            </a:extLst>
          </p:cNvPr>
          <p:cNvSpPr txBox="1"/>
          <p:nvPr/>
        </p:nvSpPr>
        <p:spPr>
          <a:xfrm>
            <a:off x="1712875" y="3415476"/>
            <a:ext cx="345056" cy="369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ABF1CBF6-FA72-E0F9-0FA2-674EAF859A80}"/>
              </a:ext>
            </a:extLst>
          </p:cNvPr>
          <p:cNvSpPr txBox="1"/>
          <p:nvPr/>
        </p:nvSpPr>
        <p:spPr>
          <a:xfrm>
            <a:off x="3508028" y="3435949"/>
            <a:ext cx="345056" cy="369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6814DB54-8A84-BC3C-39E4-AC9E6E00EA23}"/>
              </a:ext>
            </a:extLst>
          </p:cNvPr>
          <p:cNvSpPr txBox="1"/>
          <p:nvPr/>
        </p:nvSpPr>
        <p:spPr>
          <a:xfrm>
            <a:off x="4384402" y="4070986"/>
            <a:ext cx="345056" cy="369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0703D566-42B2-581A-A95D-F303A011A198}"/>
              </a:ext>
            </a:extLst>
          </p:cNvPr>
          <p:cNvSpPr txBox="1"/>
          <p:nvPr/>
        </p:nvSpPr>
        <p:spPr>
          <a:xfrm>
            <a:off x="3881716" y="3654617"/>
            <a:ext cx="6902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cm</a:t>
            </a:r>
            <a:endParaRPr lang="fr-MA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4481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76A312-0EA9-EACE-8D54-5126E8A48E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>
            <a:extLst>
              <a:ext uri="{FF2B5EF4-FFF2-40B4-BE49-F238E27FC236}">
                <a16:creationId xmlns:a16="http://schemas.microsoft.com/office/drawing/2014/main" id="{E53CC2CF-A3DA-4628-7B9B-AABE191E6BAA}"/>
              </a:ext>
            </a:extLst>
          </p:cNvPr>
          <p:cNvGrpSpPr/>
          <p:nvPr/>
        </p:nvGrpSpPr>
        <p:grpSpPr>
          <a:xfrm>
            <a:off x="1050740" y="2384392"/>
            <a:ext cx="6231407" cy="2517053"/>
            <a:chOff x="1050740" y="2384392"/>
            <a:chExt cx="6231407" cy="2517053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2686776-BBD6-5060-F0CB-165469AAE25A}"/>
                </a:ext>
              </a:extLst>
            </p:cNvPr>
            <p:cNvSpPr/>
            <p:nvPr/>
          </p:nvSpPr>
          <p:spPr>
            <a:xfrm>
              <a:off x="1414741" y="3681754"/>
              <a:ext cx="5867406" cy="484549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DA7AB10F-BA8E-663B-8442-88AC54C5E234}"/>
                </a:ext>
              </a:extLst>
            </p:cNvPr>
            <p:cNvSpPr txBox="1"/>
            <p:nvPr/>
          </p:nvSpPr>
          <p:spPr>
            <a:xfrm>
              <a:off x="3136864" y="2384392"/>
              <a:ext cx="2423160" cy="646331"/>
            </a:xfrm>
            <a:prstGeom prst="rect">
              <a:avLst/>
            </a:prstGeom>
            <a:solidFill>
              <a:srgbClr val="106585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احتساب نسبة التحكم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من الدرس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6F99EA14-1052-2403-0EF0-B7987CBB16EB}"/>
                </a:ext>
              </a:extLst>
            </p:cNvPr>
            <p:cNvSpPr txBox="1"/>
            <p:nvPr/>
          </p:nvSpPr>
          <p:spPr>
            <a:xfrm>
              <a:off x="5322667" y="305360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أقل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41A18ADC-C6A7-60AE-5A7A-37CE36339132}"/>
                </a:ext>
              </a:extLst>
            </p:cNvPr>
            <p:cNvSpPr txBox="1"/>
            <p:nvPr/>
          </p:nvSpPr>
          <p:spPr>
            <a:xfrm>
              <a:off x="1576916" y="300126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أكبر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239BF4E8-39ED-441E-A8F3-0E4BD3D048A2}"/>
                </a:ext>
              </a:extLst>
            </p:cNvPr>
            <p:cNvSpPr txBox="1"/>
            <p:nvPr/>
          </p:nvSpPr>
          <p:spPr>
            <a:xfrm>
              <a:off x="4763470" y="3737150"/>
              <a:ext cx="2423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إعادة عرض</a:t>
              </a: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شريط النمذجة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C8B7093-0109-B50F-8CC6-A7A21C92C2E9}"/>
                </a:ext>
              </a:extLst>
            </p:cNvPr>
            <p:cNvSpPr txBox="1"/>
            <p:nvPr/>
          </p:nvSpPr>
          <p:spPr>
            <a:xfrm>
              <a:off x="1050740" y="3737150"/>
              <a:ext cx="36604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المرور مباشرة للتدرب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A28D697B-8F08-7697-3459-464214338F11}"/>
                </a:ext>
              </a:extLst>
            </p:cNvPr>
            <p:cNvSpPr txBox="1"/>
            <p:nvPr/>
          </p:nvSpPr>
          <p:spPr>
            <a:xfrm>
              <a:off x="2696121" y="4532113"/>
              <a:ext cx="3751758" cy="369332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إنجاز نشاط مراجعة الدرس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24" name="Connecteur droit avec flèche 23">
              <a:extLst>
                <a:ext uri="{FF2B5EF4-FFF2-40B4-BE49-F238E27FC236}">
                  <a16:creationId xmlns:a16="http://schemas.microsoft.com/office/drawing/2014/main" id="{140F0D4D-152F-1176-DDE2-5396E726663E}"/>
                </a:ext>
              </a:extLst>
            </p:cNvPr>
            <p:cNvCxnSpPr/>
            <p:nvPr/>
          </p:nvCxnSpPr>
          <p:spPr>
            <a:xfrm>
              <a:off x="2407420" y="3392610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avec flèche 24">
              <a:extLst>
                <a:ext uri="{FF2B5EF4-FFF2-40B4-BE49-F238E27FC236}">
                  <a16:creationId xmlns:a16="http://schemas.microsoft.com/office/drawing/2014/main" id="{1E4AB073-BB1D-0BD1-2511-DCEA7B45DA90}"/>
                </a:ext>
              </a:extLst>
            </p:cNvPr>
            <p:cNvCxnSpPr/>
            <p:nvPr/>
          </p:nvCxnSpPr>
          <p:spPr>
            <a:xfrm>
              <a:off x="6055324" y="3425536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avec flèche 25">
              <a:extLst>
                <a:ext uri="{FF2B5EF4-FFF2-40B4-BE49-F238E27FC236}">
                  <a16:creationId xmlns:a16="http://schemas.microsoft.com/office/drawing/2014/main" id="{034AF36A-A5D5-FFBB-2385-7E376AFED8D5}"/>
                </a:ext>
              </a:extLst>
            </p:cNvPr>
            <p:cNvCxnSpPr>
              <a:cxnSpLocks/>
            </p:cNvCxnSpPr>
            <p:nvPr/>
          </p:nvCxnSpPr>
          <p:spPr>
            <a:xfrm>
              <a:off x="4476460" y="4166303"/>
              <a:ext cx="0" cy="34324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7" name="Connecteur en angle 23">
              <a:extLst>
                <a:ext uri="{FF2B5EF4-FFF2-40B4-BE49-F238E27FC236}">
                  <a16:creationId xmlns:a16="http://schemas.microsoft.com/office/drawing/2014/main" id="{BC69A39A-A831-776E-93E5-D26156691654}"/>
                </a:ext>
              </a:extLst>
            </p:cNvPr>
            <p:cNvCxnSpPr>
              <a:cxnSpLocks/>
              <a:stCxn id="18" idx="1"/>
            </p:cNvCxnSpPr>
            <p:nvPr/>
          </p:nvCxnSpPr>
          <p:spPr>
            <a:xfrm rot="10800000" flipV="1">
              <a:off x="2728744" y="2707557"/>
              <a:ext cx="408120" cy="295469"/>
            </a:xfrm>
            <a:prstGeom prst="bentConnector3">
              <a:avLst>
                <a:gd name="adj1" fmla="val 196319"/>
              </a:avLst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en angle 27">
              <a:extLst>
                <a:ext uri="{FF2B5EF4-FFF2-40B4-BE49-F238E27FC236}">
                  <a16:creationId xmlns:a16="http://schemas.microsoft.com/office/drawing/2014/main" id="{7228E467-21BD-DE34-3912-206B80615394}"/>
                </a:ext>
              </a:extLst>
            </p:cNvPr>
            <p:cNvCxnSpPr>
              <a:cxnSpLocks/>
              <a:endCxn id="19" idx="0"/>
            </p:cNvCxnSpPr>
            <p:nvPr/>
          </p:nvCxnSpPr>
          <p:spPr>
            <a:xfrm>
              <a:off x="5273512" y="2569057"/>
              <a:ext cx="757815" cy="484549"/>
            </a:xfrm>
            <a:prstGeom prst="bentConnector2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C39A846-6E3C-6B0B-F153-1A90300BD2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95186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433B-45DB-1BC5-580B-E6294651C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139DFD28-E915-E980-7CC7-4AE3FBD9BB61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فيديو نمذجة الدرس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70F748-DBCC-1C00-7F6D-85E8135392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10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D0748B4-0318-69CA-85B7-2DD18C19F6B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N5-P3-S1-L4">
            <a:hlinkClick r:id="" action="ppaction://media"/>
            <a:extLst>
              <a:ext uri="{FF2B5EF4-FFF2-40B4-BE49-F238E27FC236}">
                <a16:creationId xmlns:a16="http://schemas.microsoft.com/office/drawing/2014/main" id="{7DD37152-AE07-D8C4-5B25-26E423C20BC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42465" y="1961586"/>
            <a:ext cx="7091714" cy="3989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022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5636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1863A9-E926-BDBA-DE91-4F741758DD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21E88FA-55F6-16AE-60B0-2945A189DB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5" name="Oval 81">
            <a:extLst>
              <a:ext uri="{FF2B5EF4-FFF2-40B4-BE49-F238E27FC236}">
                <a16:creationId xmlns:a16="http://schemas.microsoft.com/office/drawing/2014/main" id="{C25FDFC0-B069-C532-592F-7C7CE6849C3A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D0AE1CA9-8CB5-3F7E-8091-F00B66EDC2CE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D9F3624-8744-B1E4-E604-EDF9A6C80D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514003E-963D-74CE-7B9C-929E258DA684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EFBF6B5-2CBD-E738-FBE1-3AA23A26EBC9}"/>
              </a:ext>
            </a:extLst>
          </p:cNvPr>
          <p:cNvSpPr txBox="1"/>
          <p:nvPr/>
        </p:nvSpPr>
        <p:spPr>
          <a:xfrm>
            <a:off x="440781" y="879779"/>
            <a:ext cx="70325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Aptos" panose="02110004020202020204"/>
                <a:cs typeface="Arial" panose="020B0604020202020204" pitchFamily="34" charset="0"/>
              </a:rPr>
              <a:t>على الدفاتر أنجزوا النشاط التالي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6DEB711-032B-FA35-A771-AA9AD15B0D2B}"/>
              </a:ext>
            </a:extLst>
          </p:cNvPr>
          <p:cNvSpPr/>
          <p:nvPr/>
        </p:nvSpPr>
        <p:spPr>
          <a:xfrm>
            <a:off x="1171319" y="1609003"/>
            <a:ext cx="6519559" cy="188823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chemeClr val="tx1"/>
                </a:solidFill>
              </a:rPr>
              <a:t>ارسم مستقيمين (</a:t>
            </a:r>
            <a:r>
              <a:rPr lang="fr-MA" sz="2400" b="1" dirty="0">
                <a:solidFill>
                  <a:schemeClr val="tx1"/>
                </a:solidFill>
              </a:rPr>
              <a:t>D1</a:t>
            </a:r>
            <a:r>
              <a:rPr lang="ar-MA" sz="2400" b="1" dirty="0">
                <a:solidFill>
                  <a:schemeClr val="tx1"/>
                </a:solidFill>
              </a:rPr>
              <a:t>) و(</a:t>
            </a:r>
            <a:r>
              <a:rPr lang="fr-MA" sz="2400" b="1" dirty="0">
                <a:solidFill>
                  <a:schemeClr val="tx1"/>
                </a:solidFill>
              </a:rPr>
              <a:t>D2</a:t>
            </a:r>
            <a:r>
              <a:rPr lang="ar-MA" sz="2400" b="1" dirty="0">
                <a:solidFill>
                  <a:schemeClr val="tx1"/>
                </a:solidFill>
              </a:rPr>
              <a:t>) متوازيين؛</a:t>
            </a:r>
          </a:p>
          <a:p>
            <a:pPr algn="r" rtl="1"/>
            <a:r>
              <a:rPr lang="ar-MA" sz="2400" b="1" dirty="0">
                <a:solidFill>
                  <a:schemeClr val="tx1"/>
                </a:solidFill>
              </a:rPr>
              <a:t>ارسم نقطتين </a:t>
            </a:r>
            <a:r>
              <a:rPr lang="fr-MA" sz="2400" b="1" dirty="0">
                <a:solidFill>
                  <a:schemeClr val="tx1"/>
                </a:solidFill>
              </a:rPr>
              <a:t>A</a:t>
            </a:r>
            <a:r>
              <a:rPr lang="ar-MA" sz="2400" b="1" dirty="0">
                <a:solidFill>
                  <a:schemeClr val="tx1"/>
                </a:solidFill>
              </a:rPr>
              <a:t> و</a:t>
            </a:r>
            <a:r>
              <a:rPr lang="fr-FR" sz="2400" b="1" dirty="0">
                <a:solidFill>
                  <a:schemeClr val="tx1"/>
                </a:solidFill>
              </a:rPr>
              <a:t>B </a:t>
            </a:r>
            <a:r>
              <a:rPr lang="ar-MA" sz="2400" b="1" dirty="0">
                <a:solidFill>
                  <a:schemeClr val="tx1"/>
                </a:solidFill>
              </a:rPr>
              <a:t>على المستقيم (</a:t>
            </a:r>
            <a:r>
              <a:rPr lang="fr-FR" sz="2400" b="1" dirty="0">
                <a:solidFill>
                  <a:schemeClr val="tx1"/>
                </a:solidFill>
              </a:rPr>
              <a:t>D1</a:t>
            </a:r>
            <a:r>
              <a:rPr lang="ar-MA" sz="2400" b="1" dirty="0">
                <a:solidFill>
                  <a:schemeClr val="tx1"/>
                </a:solidFill>
              </a:rPr>
              <a:t>) بحيث </a:t>
            </a:r>
            <a:r>
              <a:rPr lang="fr-FR" sz="2400" b="1" dirty="0">
                <a:solidFill>
                  <a:schemeClr val="tx1"/>
                </a:solidFill>
              </a:rPr>
              <a:t>AB = 5 cm</a:t>
            </a:r>
            <a:r>
              <a:rPr lang="ar-MA" sz="2400" b="1" dirty="0">
                <a:solidFill>
                  <a:schemeClr val="tx1"/>
                </a:solidFill>
              </a:rPr>
              <a:t>؛</a:t>
            </a:r>
            <a:endParaRPr lang="fr-MA" sz="2400" b="1" dirty="0">
              <a:solidFill>
                <a:schemeClr val="tx1"/>
              </a:solidFill>
            </a:endParaRPr>
          </a:p>
          <a:p>
            <a:pPr algn="r" rtl="1"/>
            <a:r>
              <a:rPr lang="ar-MA" sz="2400" b="1" dirty="0">
                <a:solidFill>
                  <a:schemeClr val="tx1"/>
                </a:solidFill>
              </a:rPr>
              <a:t>ارسم نقط</a:t>
            </a:r>
            <a:r>
              <a:rPr lang="fr-FR" sz="2400" b="1" dirty="0">
                <a:solidFill>
                  <a:schemeClr val="tx1"/>
                </a:solidFill>
              </a:rPr>
              <a:t>,</a:t>
            </a:r>
            <a:r>
              <a:rPr lang="ar-MA" sz="2400" b="1" dirty="0">
                <a:solidFill>
                  <a:schemeClr val="tx1"/>
                </a:solidFill>
              </a:rPr>
              <a:t> </a:t>
            </a:r>
            <a:r>
              <a:rPr lang="fr-MA" sz="2400" b="1" dirty="0">
                <a:solidFill>
                  <a:schemeClr val="tx1"/>
                </a:solidFill>
              </a:rPr>
              <a:t>C</a:t>
            </a:r>
            <a:r>
              <a:rPr lang="ar-MA" sz="2400" b="1" dirty="0">
                <a:solidFill>
                  <a:schemeClr val="tx1"/>
                </a:solidFill>
              </a:rPr>
              <a:t> على المستقيم (</a:t>
            </a:r>
            <a:r>
              <a:rPr lang="fr-MA" sz="2400" b="1" dirty="0">
                <a:solidFill>
                  <a:schemeClr val="tx1"/>
                </a:solidFill>
              </a:rPr>
              <a:t>D2</a:t>
            </a:r>
            <a:r>
              <a:rPr lang="ar-MA" sz="2400" b="1" dirty="0">
                <a:solidFill>
                  <a:schemeClr val="tx1"/>
                </a:solidFill>
              </a:rPr>
              <a:t>) بحيث </a:t>
            </a:r>
            <a:r>
              <a:rPr lang="fr-MA" sz="2400" b="1" dirty="0">
                <a:solidFill>
                  <a:schemeClr val="tx1"/>
                </a:solidFill>
              </a:rPr>
              <a:t>BC = 4cm</a:t>
            </a:r>
          </a:p>
          <a:p>
            <a:pPr algn="r" rtl="1"/>
            <a:r>
              <a:rPr lang="ar-MA" sz="2400" b="1" dirty="0">
                <a:solidFill>
                  <a:schemeClr val="tx1"/>
                </a:solidFill>
              </a:rPr>
              <a:t>ارسم نقطتين </a:t>
            </a:r>
            <a:r>
              <a:rPr lang="fr-MA" sz="2400" b="1" dirty="0">
                <a:solidFill>
                  <a:schemeClr val="tx1"/>
                </a:solidFill>
              </a:rPr>
              <a:t>D</a:t>
            </a:r>
            <a:r>
              <a:rPr lang="ar-MA" sz="2400" b="1" dirty="0">
                <a:solidFill>
                  <a:schemeClr val="tx1"/>
                </a:solidFill>
              </a:rPr>
              <a:t> على المستقيم (</a:t>
            </a:r>
            <a:r>
              <a:rPr lang="fr-MA" sz="2400" b="1" dirty="0">
                <a:solidFill>
                  <a:schemeClr val="tx1"/>
                </a:solidFill>
              </a:rPr>
              <a:t>D2</a:t>
            </a:r>
            <a:r>
              <a:rPr lang="ar-MA" sz="2400" b="1" dirty="0">
                <a:solidFill>
                  <a:schemeClr val="tx1"/>
                </a:solidFill>
              </a:rPr>
              <a:t>) بحيث </a:t>
            </a:r>
            <a:r>
              <a:rPr lang="fr-MA" sz="2400" b="1" dirty="0">
                <a:solidFill>
                  <a:schemeClr val="tx1"/>
                </a:solidFill>
              </a:rPr>
              <a:t>AD = BC</a:t>
            </a:r>
            <a:r>
              <a:rPr lang="ar-MA" sz="2400" b="1" dirty="0">
                <a:solidFill>
                  <a:schemeClr val="tx1"/>
                </a:solidFill>
              </a:rPr>
              <a:t>.</a:t>
            </a:r>
          </a:p>
          <a:p>
            <a:pPr algn="r" rtl="1"/>
            <a:r>
              <a:rPr lang="ar-MA" sz="2400" b="1" dirty="0">
                <a:solidFill>
                  <a:schemeClr val="tx1"/>
                </a:solidFill>
              </a:rPr>
              <a:t>ما طبيعة الشكل </a:t>
            </a:r>
            <a:r>
              <a:rPr lang="fr-MA" sz="2400" b="1" dirty="0">
                <a:solidFill>
                  <a:schemeClr val="tx1"/>
                </a:solidFill>
              </a:rPr>
              <a:t>ABCD</a:t>
            </a:r>
            <a:r>
              <a:rPr lang="ar-MA" sz="2400" b="1" dirty="0">
                <a:solidFill>
                  <a:schemeClr val="tx1"/>
                </a:solidFill>
              </a:rPr>
              <a:t> الذي يمكن أن أحصل عليه؟</a:t>
            </a:r>
            <a:endParaRPr lang="fr-MA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4596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3B4DD5-C562-878F-DFD6-3C110A80ED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4451F45-02C2-7740-9F5F-8713EAECCB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5" name="Oval 81">
            <a:extLst>
              <a:ext uri="{FF2B5EF4-FFF2-40B4-BE49-F238E27FC236}">
                <a16:creationId xmlns:a16="http://schemas.microsoft.com/office/drawing/2014/main" id="{9F2DEF5B-8B66-46B3-ED68-42F9C14BFD81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954DD5A1-7C5D-85C7-DB9D-F99D24D93B8F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F147FA6-634E-402B-5083-E05A568E03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22F0AD6-E4A6-4661-844B-8DC235074DA8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DE4C202-C3C4-7F51-9623-C963365F6972}"/>
              </a:ext>
            </a:extLst>
          </p:cNvPr>
          <p:cNvSpPr txBox="1"/>
          <p:nvPr/>
        </p:nvSpPr>
        <p:spPr>
          <a:xfrm>
            <a:off x="440781" y="879779"/>
            <a:ext cx="70325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نصحح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6BC7E09-63F7-85EB-26CA-D5AA764C956B}"/>
              </a:ext>
            </a:extLst>
          </p:cNvPr>
          <p:cNvSpPr/>
          <p:nvPr/>
        </p:nvSpPr>
        <p:spPr>
          <a:xfrm>
            <a:off x="1171319" y="1609003"/>
            <a:ext cx="6519559" cy="188823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chemeClr val="tx1"/>
                </a:solidFill>
              </a:rPr>
              <a:t>ارسم مستقيمين (</a:t>
            </a:r>
            <a:r>
              <a:rPr lang="fr-MA" sz="2400" b="1" dirty="0">
                <a:solidFill>
                  <a:schemeClr val="tx1"/>
                </a:solidFill>
              </a:rPr>
              <a:t>D1</a:t>
            </a:r>
            <a:r>
              <a:rPr lang="ar-MA" sz="2400" b="1" dirty="0">
                <a:solidFill>
                  <a:schemeClr val="tx1"/>
                </a:solidFill>
              </a:rPr>
              <a:t>) و(</a:t>
            </a:r>
            <a:r>
              <a:rPr lang="fr-MA" sz="2400" b="1" dirty="0">
                <a:solidFill>
                  <a:schemeClr val="tx1"/>
                </a:solidFill>
              </a:rPr>
              <a:t>D2</a:t>
            </a:r>
            <a:r>
              <a:rPr lang="ar-MA" sz="2400" b="1" dirty="0">
                <a:solidFill>
                  <a:schemeClr val="tx1"/>
                </a:solidFill>
              </a:rPr>
              <a:t>) متوازيين؛</a:t>
            </a:r>
          </a:p>
          <a:p>
            <a:pPr algn="r" rtl="1"/>
            <a:r>
              <a:rPr lang="ar-MA" sz="2400" b="1" dirty="0">
                <a:solidFill>
                  <a:schemeClr val="tx1"/>
                </a:solidFill>
              </a:rPr>
              <a:t>ارسم نقطتين </a:t>
            </a:r>
            <a:r>
              <a:rPr lang="fr-MA" sz="2400" b="1" dirty="0">
                <a:solidFill>
                  <a:schemeClr val="tx1"/>
                </a:solidFill>
              </a:rPr>
              <a:t>A</a:t>
            </a:r>
            <a:r>
              <a:rPr lang="ar-MA" sz="2400" b="1" dirty="0">
                <a:solidFill>
                  <a:schemeClr val="tx1"/>
                </a:solidFill>
              </a:rPr>
              <a:t> و</a:t>
            </a:r>
            <a:r>
              <a:rPr lang="fr-FR" sz="2400" b="1" dirty="0">
                <a:solidFill>
                  <a:schemeClr val="tx1"/>
                </a:solidFill>
              </a:rPr>
              <a:t>B </a:t>
            </a:r>
            <a:r>
              <a:rPr lang="ar-MA" sz="2400" b="1" dirty="0">
                <a:solidFill>
                  <a:schemeClr val="tx1"/>
                </a:solidFill>
              </a:rPr>
              <a:t>على المستقيم (</a:t>
            </a:r>
            <a:r>
              <a:rPr lang="fr-FR" sz="2400" b="1" dirty="0">
                <a:solidFill>
                  <a:schemeClr val="tx1"/>
                </a:solidFill>
              </a:rPr>
              <a:t>D1</a:t>
            </a:r>
            <a:r>
              <a:rPr lang="ar-MA" sz="2400" b="1" dirty="0">
                <a:solidFill>
                  <a:schemeClr val="tx1"/>
                </a:solidFill>
              </a:rPr>
              <a:t>) بحيث </a:t>
            </a:r>
            <a:r>
              <a:rPr lang="fr-FR" sz="2400" b="1" dirty="0">
                <a:solidFill>
                  <a:schemeClr val="tx1"/>
                </a:solidFill>
              </a:rPr>
              <a:t>AB = 5 cm</a:t>
            </a:r>
            <a:r>
              <a:rPr lang="ar-MA" sz="2400" b="1" dirty="0">
                <a:solidFill>
                  <a:schemeClr val="tx1"/>
                </a:solidFill>
              </a:rPr>
              <a:t>؛</a:t>
            </a:r>
            <a:endParaRPr lang="fr-MA" sz="2400" b="1" dirty="0">
              <a:solidFill>
                <a:schemeClr val="tx1"/>
              </a:solidFill>
            </a:endParaRPr>
          </a:p>
          <a:p>
            <a:pPr algn="r" rtl="1"/>
            <a:r>
              <a:rPr lang="ar-MA" sz="2400" b="1" dirty="0">
                <a:solidFill>
                  <a:schemeClr val="tx1"/>
                </a:solidFill>
              </a:rPr>
              <a:t>ارسم نقط</a:t>
            </a:r>
            <a:r>
              <a:rPr lang="fr-FR" sz="2400" b="1" dirty="0">
                <a:solidFill>
                  <a:schemeClr val="tx1"/>
                </a:solidFill>
              </a:rPr>
              <a:t>,</a:t>
            </a:r>
            <a:r>
              <a:rPr lang="ar-MA" sz="2400" b="1" dirty="0">
                <a:solidFill>
                  <a:schemeClr val="tx1"/>
                </a:solidFill>
              </a:rPr>
              <a:t> </a:t>
            </a:r>
            <a:r>
              <a:rPr lang="fr-MA" sz="2400" b="1" dirty="0">
                <a:solidFill>
                  <a:schemeClr val="tx1"/>
                </a:solidFill>
              </a:rPr>
              <a:t>C</a:t>
            </a:r>
            <a:r>
              <a:rPr lang="ar-MA" sz="2400" b="1" dirty="0">
                <a:solidFill>
                  <a:schemeClr val="tx1"/>
                </a:solidFill>
              </a:rPr>
              <a:t> على المستقيم (</a:t>
            </a:r>
            <a:r>
              <a:rPr lang="fr-MA" sz="2400" b="1" dirty="0">
                <a:solidFill>
                  <a:schemeClr val="tx1"/>
                </a:solidFill>
              </a:rPr>
              <a:t>D2</a:t>
            </a:r>
            <a:r>
              <a:rPr lang="ar-MA" sz="2400" b="1" dirty="0">
                <a:solidFill>
                  <a:schemeClr val="tx1"/>
                </a:solidFill>
              </a:rPr>
              <a:t>) بحيث </a:t>
            </a:r>
            <a:r>
              <a:rPr lang="fr-MA" sz="2400" b="1" dirty="0">
                <a:solidFill>
                  <a:schemeClr val="tx1"/>
                </a:solidFill>
              </a:rPr>
              <a:t>BC = 4cm</a:t>
            </a:r>
          </a:p>
          <a:p>
            <a:pPr algn="r" rtl="1"/>
            <a:r>
              <a:rPr lang="ar-MA" sz="2400" b="1" dirty="0">
                <a:solidFill>
                  <a:schemeClr val="tx1"/>
                </a:solidFill>
              </a:rPr>
              <a:t>ارسم نقطتين </a:t>
            </a:r>
            <a:r>
              <a:rPr lang="fr-MA" sz="2400" b="1" dirty="0">
                <a:solidFill>
                  <a:schemeClr val="tx1"/>
                </a:solidFill>
              </a:rPr>
              <a:t>D</a:t>
            </a:r>
            <a:r>
              <a:rPr lang="ar-MA" sz="2400" b="1" dirty="0">
                <a:solidFill>
                  <a:schemeClr val="tx1"/>
                </a:solidFill>
              </a:rPr>
              <a:t> على المستقيم (</a:t>
            </a:r>
            <a:r>
              <a:rPr lang="fr-MA" sz="2400" b="1" dirty="0">
                <a:solidFill>
                  <a:schemeClr val="tx1"/>
                </a:solidFill>
              </a:rPr>
              <a:t>D2</a:t>
            </a:r>
            <a:r>
              <a:rPr lang="ar-MA" sz="2400" b="1" dirty="0">
                <a:solidFill>
                  <a:schemeClr val="tx1"/>
                </a:solidFill>
              </a:rPr>
              <a:t>) بحيث </a:t>
            </a:r>
            <a:r>
              <a:rPr lang="fr-MA" sz="2400" b="1" dirty="0">
                <a:solidFill>
                  <a:schemeClr val="tx1"/>
                </a:solidFill>
              </a:rPr>
              <a:t>AD = BC</a:t>
            </a:r>
            <a:r>
              <a:rPr lang="ar-MA" sz="2400" b="1" dirty="0">
                <a:solidFill>
                  <a:schemeClr val="tx1"/>
                </a:solidFill>
              </a:rPr>
              <a:t>.</a:t>
            </a:r>
          </a:p>
          <a:p>
            <a:pPr algn="r" rtl="1"/>
            <a:r>
              <a:rPr lang="ar-MA" sz="2400" b="1" dirty="0">
                <a:solidFill>
                  <a:schemeClr val="tx1"/>
                </a:solidFill>
              </a:rPr>
              <a:t>ما طبيعة الشكل </a:t>
            </a:r>
            <a:r>
              <a:rPr lang="fr-MA" sz="2400" b="1" dirty="0">
                <a:solidFill>
                  <a:schemeClr val="tx1"/>
                </a:solidFill>
              </a:rPr>
              <a:t>ABCD</a:t>
            </a:r>
            <a:r>
              <a:rPr lang="ar-MA" sz="2400" b="1" dirty="0">
                <a:solidFill>
                  <a:schemeClr val="tx1"/>
                </a:solidFill>
              </a:rPr>
              <a:t> الذي يمكن أن أحصل عليه؟</a:t>
            </a:r>
            <a:endParaRPr lang="fr-MA" sz="2400" b="1" dirty="0">
              <a:solidFill>
                <a:schemeClr val="tx1"/>
              </a:solidFill>
            </a:endParaRP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DC91AB02-0AEE-5462-C494-7178B67891F9}"/>
              </a:ext>
            </a:extLst>
          </p:cNvPr>
          <p:cNvCxnSpPr/>
          <p:nvPr/>
        </p:nvCxnSpPr>
        <p:spPr>
          <a:xfrm>
            <a:off x="5710687" y="4466094"/>
            <a:ext cx="2808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558ABDA6-4B0F-99A9-4480-2805E795CC70}"/>
              </a:ext>
            </a:extLst>
          </p:cNvPr>
          <p:cNvCxnSpPr/>
          <p:nvPr/>
        </p:nvCxnSpPr>
        <p:spPr>
          <a:xfrm>
            <a:off x="4724398" y="5550147"/>
            <a:ext cx="385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DB427097-5825-BC93-01EA-81BD1BE5405E}"/>
                  </a:ext>
                </a:extLst>
              </p14:cNvPr>
              <p14:cNvContentPartPr/>
              <p14:nvPr/>
            </p14:nvContentPartPr>
            <p14:xfrm>
              <a:off x="4916867" y="5535599"/>
              <a:ext cx="360" cy="1764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B427097-5825-BC93-01EA-81BD1BE5405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898867" y="5517959"/>
                <a:ext cx="36000" cy="5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3" name="Encre 12">
                <a:extLst>
                  <a:ext uri="{FF2B5EF4-FFF2-40B4-BE49-F238E27FC236}">
                    <a16:creationId xmlns:a16="http://schemas.microsoft.com/office/drawing/2014/main" id="{B07D2CD5-31A6-B6DA-1B0C-29866F7DE083}"/>
                  </a:ext>
                </a:extLst>
              </p14:cNvPr>
              <p14:cNvContentPartPr/>
              <p14:nvPr/>
            </p14:nvContentPartPr>
            <p14:xfrm>
              <a:off x="7176947" y="5535599"/>
              <a:ext cx="360" cy="31320"/>
            </p14:xfrm>
          </p:contentPart>
        </mc:Choice>
        <mc:Fallback xmlns="">
          <p:pic>
            <p:nvPicPr>
              <p:cNvPr id="13" name="Encre 12">
                <a:extLst>
                  <a:ext uri="{FF2B5EF4-FFF2-40B4-BE49-F238E27FC236}">
                    <a16:creationId xmlns:a16="http://schemas.microsoft.com/office/drawing/2014/main" id="{B07D2CD5-31A6-B6DA-1B0C-29866F7DE08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158947" y="5517959"/>
                <a:ext cx="36000" cy="66960"/>
              </a:xfrm>
              <a:prstGeom prst="rect">
                <a:avLst/>
              </a:prstGeom>
            </p:spPr>
          </p:pic>
        </mc:Fallback>
      </mc:AlternateContent>
      <p:sp>
        <p:nvSpPr>
          <p:cNvPr id="15" name="ZoneTexte 14">
            <a:extLst>
              <a:ext uri="{FF2B5EF4-FFF2-40B4-BE49-F238E27FC236}">
                <a16:creationId xmlns:a16="http://schemas.microsoft.com/office/drawing/2014/main" id="{4E915723-F98C-D21E-9D79-1BCA16FDEC35}"/>
              </a:ext>
            </a:extLst>
          </p:cNvPr>
          <p:cNvSpPr txBox="1"/>
          <p:nvPr/>
        </p:nvSpPr>
        <p:spPr>
          <a:xfrm>
            <a:off x="4477110" y="5564696"/>
            <a:ext cx="4397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A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B060417-A110-01ED-134C-57ED7592453D}"/>
              </a:ext>
            </a:extLst>
          </p:cNvPr>
          <p:cNvSpPr txBox="1"/>
          <p:nvPr/>
        </p:nvSpPr>
        <p:spPr>
          <a:xfrm>
            <a:off x="7176947" y="5581467"/>
            <a:ext cx="4397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B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73F8854-2024-CDF6-AD8F-EA31025994A8}"/>
              </a:ext>
            </a:extLst>
          </p:cNvPr>
          <p:cNvSpPr txBox="1"/>
          <p:nvPr/>
        </p:nvSpPr>
        <p:spPr>
          <a:xfrm>
            <a:off x="5445933" y="5581467"/>
            <a:ext cx="1201947" cy="379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5cm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71380BFB-CE2C-B79C-93AC-44FB06DC1A74}"/>
              </a:ext>
            </a:extLst>
          </p:cNvPr>
          <p:cNvCxnSpPr>
            <a:cxnSpLocks/>
          </p:cNvCxnSpPr>
          <p:nvPr/>
        </p:nvCxnSpPr>
        <p:spPr>
          <a:xfrm flipV="1">
            <a:off x="4916866" y="4480643"/>
            <a:ext cx="1089894" cy="105495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9E1962F5-35A4-0BCC-C03C-148FDE3D36C2}"/>
              </a:ext>
            </a:extLst>
          </p:cNvPr>
          <p:cNvSpPr txBox="1"/>
          <p:nvPr/>
        </p:nvSpPr>
        <p:spPr>
          <a:xfrm>
            <a:off x="5785639" y="4039900"/>
            <a:ext cx="4397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D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607AA8AA-B714-71BA-2E23-D1FDE053FE79}"/>
              </a:ext>
            </a:extLst>
          </p:cNvPr>
          <p:cNvSpPr txBox="1"/>
          <p:nvPr/>
        </p:nvSpPr>
        <p:spPr>
          <a:xfrm>
            <a:off x="8127615" y="4135571"/>
            <a:ext cx="4397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C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35B483A5-8D1F-6167-68F6-3C6A71BCEECE}"/>
              </a:ext>
            </a:extLst>
          </p:cNvPr>
          <p:cNvCxnSpPr>
            <a:cxnSpLocks/>
          </p:cNvCxnSpPr>
          <p:nvPr/>
        </p:nvCxnSpPr>
        <p:spPr>
          <a:xfrm flipV="1">
            <a:off x="7176947" y="4480643"/>
            <a:ext cx="1089894" cy="105495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F41F315D-7B30-62D7-7065-B4AA3098E2B0}"/>
              </a:ext>
            </a:extLst>
          </p:cNvPr>
          <p:cNvCxnSpPr/>
          <p:nvPr/>
        </p:nvCxnSpPr>
        <p:spPr>
          <a:xfrm>
            <a:off x="1134870" y="4447780"/>
            <a:ext cx="3348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238477CE-4103-5CC7-7BBC-D307AEA2D58A}"/>
              </a:ext>
            </a:extLst>
          </p:cNvPr>
          <p:cNvCxnSpPr/>
          <p:nvPr/>
        </p:nvCxnSpPr>
        <p:spPr>
          <a:xfrm>
            <a:off x="252104" y="5531833"/>
            <a:ext cx="392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8" name="Encre 27">
                <a:extLst>
                  <a:ext uri="{FF2B5EF4-FFF2-40B4-BE49-F238E27FC236}">
                    <a16:creationId xmlns:a16="http://schemas.microsoft.com/office/drawing/2014/main" id="{70A80E07-4A21-4232-A635-4930D9CC56C6}"/>
                  </a:ext>
                </a:extLst>
              </p14:cNvPr>
              <p14:cNvContentPartPr/>
              <p14:nvPr/>
            </p14:nvContentPartPr>
            <p14:xfrm>
              <a:off x="565337" y="5517285"/>
              <a:ext cx="360" cy="17640"/>
            </p14:xfrm>
          </p:contentPart>
        </mc:Choice>
        <mc:Fallback xmlns="">
          <p:pic>
            <p:nvPicPr>
              <p:cNvPr id="28" name="Encre 27">
                <a:extLst>
                  <a:ext uri="{FF2B5EF4-FFF2-40B4-BE49-F238E27FC236}">
                    <a16:creationId xmlns:a16="http://schemas.microsoft.com/office/drawing/2014/main" id="{70A80E07-4A21-4232-A635-4930D9CC56C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47337" y="5499645"/>
                <a:ext cx="36000" cy="5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9" name="Encre 28">
                <a:extLst>
                  <a:ext uri="{FF2B5EF4-FFF2-40B4-BE49-F238E27FC236}">
                    <a16:creationId xmlns:a16="http://schemas.microsoft.com/office/drawing/2014/main" id="{84FFCCFB-CA3A-42B7-E245-5CAF73544C8F}"/>
                  </a:ext>
                </a:extLst>
              </p14:cNvPr>
              <p14:cNvContentPartPr/>
              <p14:nvPr/>
            </p14:nvContentPartPr>
            <p14:xfrm>
              <a:off x="2825417" y="5517285"/>
              <a:ext cx="360" cy="31320"/>
            </p14:xfrm>
          </p:contentPart>
        </mc:Choice>
        <mc:Fallback xmlns="">
          <p:pic>
            <p:nvPicPr>
              <p:cNvPr id="29" name="Encre 28">
                <a:extLst>
                  <a:ext uri="{FF2B5EF4-FFF2-40B4-BE49-F238E27FC236}">
                    <a16:creationId xmlns:a16="http://schemas.microsoft.com/office/drawing/2014/main" id="{84FFCCFB-CA3A-42B7-E245-5CAF73544C8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807417" y="5499645"/>
                <a:ext cx="36000" cy="66960"/>
              </a:xfrm>
              <a:prstGeom prst="rect">
                <a:avLst/>
              </a:prstGeom>
            </p:spPr>
          </p:pic>
        </mc:Fallback>
      </mc:AlternateContent>
      <p:sp>
        <p:nvSpPr>
          <p:cNvPr id="30" name="ZoneTexte 29">
            <a:extLst>
              <a:ext uri="{FF2B5EF4-FFF2-40B4-BE49-F238E27FC236}">
                <a16:creationId xmlns:a16="http://schemas.microsoft.com/office/drawing/2014/main" id="{0952548B-93A0-5F59-FC91-56B94369884A}"/>
              </a:ext>
            </a:extLst>
          </p:cNvPr>
          <p:cNvSpPr txBox="1"/>
          <p:nvPr/>
        </p:nvSpPr>
        <p:spPr>
          <a:xfrm>
            <a:off x="125580" y="5546382"/>
            <a:ext cx="4397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A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C4CD2B7F-4103-148E-3A1A-5545A4803C9F}"/>
              </a:ext>
            </a:extLst>
          </p:cNvPr>
          <p:cNvSpPr txBox="1"/>
          <p:nvPr/>
        </p:nvSpPr>
        <p:spPr>
          <a:xfrm>
            <a:off x="2825417" y="5563153"/>
            <a:ext cx="4397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B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5F757F09-A773-A4D4-48EF-96DE27B6DC25}"/>
              </a:ext>
            </a:extLst>
          </p:cNvPr>
          <p:cNvSpPr txBox="1"/>
          <p:nvPr/>
        </p:nvSpPr>
        <p:spPr>
          <a:xfrm>
            <a:off x="1094403" y="5563153"/>
            <a:ext cx="1080000" cy="379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5cm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58D07BC3-057C-DC67-9ED9-A3A9D05BF9EB}"/>
              </a:ext>
            </a:extLst>
          </p:cNvPr>
          <p:cNvCxnSpPr>
            <a:cxnSpLocks/>
          </p:cNvCxnSpPr>
          <p:nvPr/>
        </p:nvCxnSpPr>
        <p:spPr>
          <a:xfrm flipV="1">
            <a:off x="565336" y="4462329"/>
            <a:ext cx="1089894" cy="105495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oneTexte 33">
            <a:extLst>
              <a:ext uri="{FF2B5EF4-FFF2-40B4-BE49-F238E27FC236}">
                <a16:creationId xmlns:a16="http://schemas.microsoft.com/office/drawing/2014/main" id="{229BA352-E410-477E-C8EA-3F8FA9B23363}"/>
              </a:ext>
            </a:extLst>
          </p:cNvPr>
          <p:cNvSpPr txBox="1"/>
          <p:nvPr/>
        </p:nvSpPr>
        <p:spPr>
          <a:xfrm>
            <a:off x="1434109" y="4021586"/>
            <a:ext cx="4397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D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AC21F4E2-4E9A-C1AF-989B-823CC85E4076}"/>
              </a:ext>
            </a:extLst>
          </p:cNvPr>
          <p:cNvSpPr txBox="1"/>
          <p:nvPr/>
        </p:nvSpPr>
        <p:spPr>
          <a:xfrm>
            <a:off x="2588991" y="4009651"/>
            <a:ext cx="4397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C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32A4E39C-2826-96A0-C236-97A03005FE8A}"/>
              </a:ext>
            </a:extLst>
          </p:cNvPr>
          <p:cNvCxnSpPr>
            <a:cxnSpLocks/>
          </p:cNvCxnSpPr>
          <p:nvPr/>
        </p:nvCxnSpPr>
        <p:spPr>
          <a:xfrm flipH="1" flipV="1">
            <a:off x="2825417" y="4462329"/>
            <a:ext cx="1089894" cy="105495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ZoneTexte 36">
            <a:extLst>
              <a:ext uri="{FF2B5EF4-FFF2-40B4-BE49-F238E27FC236}">
                <a16:creationId xmlns:a16="http://schemas.microsoft.com/office/drawing/2014/main" id="{036BF9F1-9043-554A-CD0E-985E245A94D3}"/>
              </a:ext>
            </a:extLst>
          </p:cNvPr>
          <p:cNvSpPr txBox="1"/>
          <p:nvPr/>
        </p:nvSpPr>
        <p:spPr>
          <a:xfrm>
            <a:off x="5072522" y="6086895"/>
            <a:ext cx="23057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متوازي أضلاع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B1A4CBEE-C2DF-D414-2D0D-38E9AC135858}"/>
              </a:ext>
            </a:extLst>
          </p:cNvPr>
          <p:cNvSpPr txBox="1"/>
          <p:nvPr/>
        </p:nvSpPr>
        <p:spPr>
          <a:xfrm>
            <a:off x="932156" y="6054272"/>
            <a:ext cx="25698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شبه منحرف متساوي الساقين</a:t>
            </a:r>
          </a:p>
        </p:txBody>
      </p:sp>
    </p:spTree>
    <p:extLst>
      <p:ext uri="{BB962C8B-B14F-4D97-AF65-F5344CB8AC3E}">
        <p14:creationId xmlns:p14="http://schemas.microsoft.com/office/powerpoint/2010/main" val="1213099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08271A-ADFD-4E28-7C35-7A38EF345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2A9913A-7A86-90B9-9967-898681B58DE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001AE1D-23BC-5234-0C11-EAF99366AABB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1864DDEE-25F5-A42C-30D6-EF3384A871EF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الحصة</a:t>
            </a:r>
            <a:endParaRPr lang="ar-MA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0FD89DB-C1D0-1610-79F5-247860FE88BE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orme libre : forme 105">
            <a:extLst>
              <a:ext uri="{FF2B5EF4-FFF2-40B4-BE49-F238E27FC236}">
                <a16:creationId xmlns:a16="http://schemas.microsoft.com/office/drawing/2014/main" id="{1F9A9C2E-DB4B-3DB6-F596-643240A1CA20}"/>
              </a:ext>
            </a:extLst>
          </p:cNvPr>
          <p:cNvSpPr/>
          <p:nvPr/>
        </p:nvSpPr>
        <p:spPr>
          <a:xfrm>
            <a:off x="6159582" y="3838660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160B0C-06CA-9E01-E8CC-020C987F53CA}"/>
              </a:ext>
            </a:extLst>
          </p:cNvPr>
          <p:cNvSpPr/>
          <p:nvPr/>
        </p:nvSpPr>
        <p:spPr>
          <a:xfrm>
            <a:off x="2453371" y="3561847"/>
            <a:ext cx="3708400" cy="6372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lnSpc>
                <a:spcPts val="5486"/>
              </a:lnSpc>
              <a:defRPr/>
            </a:pPr>
            <a:r>
              <a:rPr lang="ar-MA" sz="3200" b="1" dirty="0">
                <a:solidFill>
                  <a:srgbClr val="FFC000"/>
                </a:solidFill>
                <a:latin typeface="Dosis" pitchFamily="2" charset="0"/>
                <a:cs typeface="Calibri" panose="020F0502020204030204" pitchFamily="34" charset="0"/>
              </a:rPr>
              <a:t>الواجبات</a:t>
            </a:r>
            <a:r>
              <a:rPr lang="ar-MA" sz="32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rgbClr val="FFC000"/>
                </a:solidFill>
                <a:latin typeface="Dosis" pitchFamily="2" charset="0"/>
                <a:cs typeface="Calibri" panose="020F0502020204030204" pitchFamily="34" charset="0"/>
              </a:rPr>
              <a:t>المنزلية</a:t>
            </a:r>
          </a:p>
          <a:p>
            <a:pPr algn="ctr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5853413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89328" y="781664"/>
            <a:ext cx="7190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المنزل، أنجزوا جميع الأنشطة المتبقية الصفحتين 18 و19</a:t>
            </a:r>
          </a:p>
        </p:txBody>
      </p:sp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B0316CC-DA3F-3B3E-C572-E605742BBC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4672" y="712629"/>
            <a:ext cx="900000" cy="900000"/>
          </a:xfrm>
          <a:prstGeom prst="ellipse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E4663C05-9165-F48E-06B6-1782C8A2F3A7}"/>
              </a:ext>
            </a:extLst>
          </p:cNvPr>
          <p:cNvGrpSpPr/>
          <p:nvPr/>
        </p:nvGrpSpPr>
        <p:grpSpPr>
          <a:xfrm>
            <a:off x="2119356" y="2612319"/>
            <a:ext cx="4424644" cy="3130380"/>
            <a:chOff x="2119356" y="2612319"/>
            <a:chExt cx="4424644" cy="313038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635A4FE-87D3-F060-F170-A2616FCB39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401509" y="2615521"/>
              <a:ext cx="2142491" cy="3010896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8259E2D-CC15-3ED5-3741-1225D4044C6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19356" y="2612319"/>
              <a:ext cx="2228406" cy="31303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</a:t>
            </a:r>
          </a:p>
        </p:txBody>
      </p:sp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B0316CC-DA3F-3B3E-C572-E605742BBC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4672" y="712629"/>
            <a:ext cx="900000" cy="900000"/>
          </a:xfrm>
          <a:prstGeom prst="ellipse">
            <a:avLst/>
          </a:prstGeom>
        </p:spPr>
      </p:pic>
      <p:pic>
        <p:nvPicPr>
          <p:cNvPr id="6" name="Style_clean_flat_202509302313">
            <a:hlinkClick r:id="" action="ppaction://media"/>
            <a:extLst>
              <a:ext uri="{FF2B5EF4-FFF2-40B4-BE49-F238E27FC236}">
                <a16:creationId xmlns:a16="http://schemas.microsoft.com/office/drawing/2014/main" id="{0F008D93-8CC5-176C-5CC7-8A65A1DFA2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b="2448"/>
          <a:stretch>
            <a:fillRect/>
          </a:stretch>
        </p:blipFill>
        <p:spPr>
          <a:xfrm>
            <a:off x="1314225" y="2127708"/>
            <a:ext cx="6515550" cy="360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7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2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16857</TotalTime>
  <Words>848</Words>
  <Application>Microsoft Office PowerPoint</Application>
  <PresentationFormat>Affichage à l'écran (4:3)</PresentationFormat>
  <Paragraphs>262</Paragraphs>
  <Slides>38</Slides>
  <Notes>5</Notes>
  <HiddenSlides>0</HiddenSlides>
  <MMClips>4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38</vt:i4>
      </vt:variant>
    </vt:vector>
  </HeadingPairs>
  <TitlesOfParts>
    <vt:vector size="53" baseType="lpstr">
      <vt:lpstr>Calibri</vt:lpstr>
      <vt:lpstr>Dosis</vt:lpstr>
      <vt:lpstr>Aptos Display</vt:lpstr>
      <vt:lpstr>Wingdings</vt:lpstr>
      <vt:lpstr>Aptos</vt:lpstr>
      <vt:lpstr>Arial</vt:lpstr>
      <vt:lpstr>Effra CC Arbc</vt:lpstr>
      <vt:lpstr>2_Conception personnalisée</vt:lpstr>
      <vt:lpstr>Page d'entree</vt:lpstr>
      <vt:lpstr>partie 1</vt:lpstr>
      <vt:lpstr>1_Page d'entree</vt:lpstr>
      <vt:lpstr>salam</vt:lpstr>
      <vt:lpstr>3_Conception personnalisée</vt:lpstr>
      <vt:lpstr>1_partie 1</vt:lpstr>
      <vt:lpstr>2_Page d'entree</vt:lpstr>
      <vt:lpstr>Présentation PowerPoint</vt:lpstr>
      <vt:lpstr>Présentation PowerPoint</vt:lpstr>
      <vt:lpstr>برمجة الأسبوع الأول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/>
  <cp:lastModifiedBy>EL HAMDOUNI BTIHAJ</cp:lastModifiedBy>
  <cp:revision>245</cp:revision>
  <cp:lastPrinted>2025-08-13T10:11:39Z</cp:lastPrinted>
  <dcterms:created xsi:type="dcterms:W3CDTF">2025-08-01T12:31:49Z</dcterms:created>
  <dcterms:modified xsi:type="dcterms:W3CDTF">2026-02-07T15:04:44Z</dcterms:modified>
</cp:coreProperties>
</file>