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39"/>
  </p:notesMasterIdLst>
  <p:handoutMasterIdLst>
    <p:handoutMasterId r:id="rId40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52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1054" r:id="rId23"/>
    <p:sldId id="1055" r:id="rId24"/>
    <p:sldId id="1010" r:id="rId25"/>
    <p:sldId id="1011" r:id="rId26"/>
    <p:sldId id="1013" r:id="rId27"/>
    <p:sldId id="914" r:id="rId28"/>
    <p:sldId id="848" r:id="rId29"/>
    <p:sldId id="922" r:id="rId30"/>
    <p:sldId id="924" r:id="rId31"/>
    <p:sldId id="849" r:id="rId32"/>
    <p:sldId id="978" r:id="rId33"/>
    <p:sldId id="644" r:id="rId34"/>
    <p:sldId id="1053" r:id="rId35"/>
    <p:sldId id="809" r:id="rId36"/>
    <p:sldId id="956" r:id="rId37"/>
    <p:sldId id="789" r:id="rId3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41"/>
      <p:bold r:id="rId42"/>
    </p:embeddedFont>
    <p:embeddedFont>
      <p:font typeface="Dosis" pitchFamily="2" charset="0"/>
      <p:regular r:id="rId43"/>
      <p:bold r:id="rId4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FFC000"/>
    <a:srgbClr val="104862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35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924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5:40:44.1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824 0 24575,'-26'2'0,"1"0"0,1 2 0,-1 0 0,1 2 0,-1 1 0,2 1 0,-25 11 0,-153 84 0,160-76 0,2 2 0,0 2 0,-43 44 0,7-7 0,48-44-682,-47 52-1,49-43-6143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5:40:46.91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1740 127 24575,'-44'1'0,"0"-1"0,0-3 0,1-2 0,-81-19 0,-186-52 0,239 66 0,0 4 0,-1 2 0,-94 8 0,23-1 0,89-3 0,-107 4 0,141-1 0,1 0 0,-1 1 0,1 1 0,0 0 0,0 2 0,-21 10 0,-17 9 0,39-19 0,0 0 0,0 1 0,1 1 0,0 1 0,1 1 0,-23 19 0,35-25 0,0 0 0,0 0 0,1 1 0,0-1 0,0 1 0,0 0 0,1 0 0,-1 0 0,1 0 0,1 0 0,0 0 0,-1 1 0,2-1 0,-1 0 0,1 1 0,0-1 0,0 0 0,1 1 0,0-1 0,3 12 0,3 10 0,2 1 0,1-1 0,16 31 0,-16-36 0,64 118 0,-53-103 0,-12-24 0,1 1 0,0-1 0,1-1 0,0 0 0,1 0 0,1-1 0,-1-1 0,2 0 0,0-1 0,0 0 0,1-1 0,0-1 0,22 9 0,15 12 0,-30-16 0,42 17 0,42 14 0,-75-29 0,2-1 0,-1-2 0,2-1 0,0-1 0,0-2 0,56 6 0,276-13 0,-165-4 0,-192 4 0,1-2 0,0 1 0,0-1 0,0 0 0,0-1 0,-1 0 0,1-1 0,-1 0 0,1-1 0,-1 1 0,0-2 0,-1 1 0,1-1 0,-1-1 0,0 1 0,0-2 0,0 1 0,-1-1 0,11-13 0,8-10 0,-7 10 0,-1-2 0,18-29 0,-30 41 0,-1 1 0,-1-1 0,1-1 0,-2 1 0,1-1 0,-2 1 0,1-1 0,-1 0 0,0-12 0,-1-51 0,-3 1 0,-3-1 0,-3 1 0,-20-76 0,19 116-1365,-2 7-5461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5:40:50.1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24575,'2'13'0,"1"-1"0,0 1 0,0-1 0,2 0 0,0 0 0,0 0 0,1-1 0,0 0 0,1 0 0,13 17 0,-5-6 0,32 53 0,4-3 0,3-1 0,2-3 0,69 62 0,-108-116 0,1-2 0,0 0 0,26 13 0,22 13 0,-65-36 0,1-1 0,0 0 0,-1 1 0,1-1 0,0 0 0,0 0 0,0 0 0,-1 0 0,1-1 0,0 1 0,0 0 0,0-1 0,0 0 0,1 1 0,-1-1 0,0 0 0,0 0 0,0 0 0,0 0 0,0 0 0,0-1 0,0 1 0,3-1 0,-3-1 0,0 0 0,0 0 0,0 0 0,-1 0 0,1 0 0,-1-1 0,1 1 0,-1 0 0,0-1 0,0 1 0,0-1 0,0 1 0,0-1 0,-1 0 0,1 1 0,-1-1 0,0 0 0,0-3 0,1-6 0,0 0 0,-1 0 0,0 0 0,-1 0 0,-1 0 0,0 1 0,-7-24 0,-1 10 0,-1-1 0,-18-29 0,20 32 0,22 31 0,21 35 0,-25-22 0,0-2 0,0 1 0,-1 0 0,-2 1 0,0 0 0,4 28 0,-9-45 0,-1 1 0,0 0 0,0 0 0,0 0 0,0 0 0,-1-1 0,0 1 0,0 0 0,0-1 0,-1 1 0,1 0 0,-1-1 0,0 0 0,-1 1 0,1-1 0,-1 0 0,0 0 0,0 0 0,0-1 0,0 1 0,-1-1 0,1 1 0,-1-1 0,0-1 0,0 1 0,0 0 0,0-1 0,0 0 0,-7 3 0,-11 3 0,0-2 0,0 0 0,-1-1 0,-26 2 0,-16 4 0,24-3-1365,5-1-5461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88B34-953E-1824-55B1-0CC3CE18F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92113D2-F2E4-BFC6-600F-C68B97A368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DF2429-F80B-C4FC-735E-6BA7F84BD9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B38467-B463-740D-F0FB-BA46947607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29092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7217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27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customXml" Target="../ink/ink2.xml"/><Relationship Id="rId5" Type="http://schemas.openxmlformats.org/officeDocument/2006/relationships/image" Target="../media/image46.png"/><Relationship Id="rId4" Type="http://schemas.openxmlformats.org/officeDocument/2006/relationships/customXml" Target="../ink/ink1.xml"/><Relationship Id="rId9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30516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التناسبية: (5)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571999" y="234459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 (4)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681134" y="3644605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729" y="3873064"/>
            <a:ext cx="3938021" cy="940822"/>
          </a:xfrm>
          <a:prstGeom prst="rect">
            <a:avLst/>
          </a:prstGeom>
        </p:spPr>
      </p:pic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922704" y="363976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839963" y="4016752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التناسبية: مراجعة وتوليف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التناسبية: مراجعة وتوليف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89515" y="2643731"/>
            <a:ext cx="4999272" cy="3636588"/>
            <a:chOff x="1589515" y="2643731"/>
            <a:chExt cx="4999272" cy="363658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5502" y="2643731"/>
              <a:ext cx="2583285" cy="3636588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9515" y="2653230"/>
              <a:ext cx="2528085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وأوظف الاستراتيجية المناسبة لملء جدول تناسبية تتمة للدرس السابق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A6F57AA-CCFA-B3BA-BF7A-5D8DB940D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594" y="1369117"/>
            <a:ext cx="7123548" cy="4915569"/>
          </a:xfrm>
          <a:prstGeom prst="rect">
            <a:avLst/>
          </a:prstGeom>
        </p:spPr>
      </p:pic>
      <p:pic>
        <p:nvPicPr>
          <p:cNvPr id="9" name="Image 8" descr="Une image contenant texte,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133004EB-2318-45F9-87F5-99AE48DC6B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594" y="2761719"/>
            <a:ext cx="6535062" cy="90650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8105476-22B1-4663-A531-2579BF18FAA6}"/>
              </a:ext>
            </a:extLst>
          </p:cNvPr>
          <p:cNvSpPr txBox="1"/>
          <p:nvPr/>
        </p:nvSpPr>
        <p:spPr>
          <a:xfrm>
            <a:off x="4653967" y="3227881"/>
            <a:ext cx="623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26</a:t>
            </a:r>
            <a:endParaRPr lang="fr-MA" sz="2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E608A2-E50A-79D7-765E-15F14A4EE12F}"/>
              </a:ext>
            </a:extLst>
          </p:cNvPr>
          <p:cNvSpPr txBox="1"/>
          <p:nvPr/>
        </p:nvSpPr>
        <p:spPr>
          <a:xfrm>
            <a:off x="5468419" y="3190799"/>
            <a:ext cx="12001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عدد الحلوى</a:t>
            </a:r>
            <a:endParaRPr lang="fr-MA" sz="2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393E793-D351-017B-8BD1-357F7DF2D080}"/>
              </a:ext>
            </a:extLst>
          </p:cNvPr>
          <p:cNvSpPr txBox="1"/>
          <p:nvPr/>
        </p:nvSpPr>
        <p:spPr>
          <a:xfrm>
            <a:off x="5301667" y="2904672"/>
            <a:ext cx="1403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المدة بالدقائق</a:t>
            </a:r>
            <a:endParaRPr lang="fr-MA" sz="2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4AE79DA-738D-3C5D-C459-1C0E0B4F21C2}"/>
              </a:ext>
            </a:extLst>
          </p:cNvPr>
          <p:cNvSpPr txBox="1"/>
          <p:nvPr/>
        </p:nvSpPr>
        <p:spPr>
          <a:xfrm>
            <a:off x="4653967" y="2891456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</a:t>
            </a:r>
            <a:endParaRPr lang="fr-MA" sz="20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C423C45-9C6A-217D-C4FE-E2C5585C873A}"/>
              </a:ext>
            </a:extLst>
          </p:cNvPr>
          <p:cNvSpPr txBox="1"/>
          <p:nvPr/>
        </p:nvSpPr>
        <p:spPr>
          <a:xfrm>
            <a:off x="3978759" y="3187491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104</a:t>
            </a:r>
            <a:endParaRPr lang="fr-MA" sz="2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A6A3CF-DED6-EAB3-1214-CE0C7EFB2C48}"/>
              </a:ext>
            </a:extLst>
          </p:cNvPr>
          <p:cNvSpPr txBox="1"/>
          <p:nvPr/>
        </p:nvSpPr>
        <p:spPr>
          <a:xfrm>
            <a:off x="4063418" y="2870292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6D2A0FE-7C71-31C4-5F62-799D741C4ADC}"/>
              </a:ext>
            </a:extLst>
          </p:cNvPr>
          <p:cNvSpPr txBox="1"/>
          <p:nvPr/>
        </p:nvSpPr>
        <p:spPr>
          <a:xfrm>
            <a:off x="3472869" y="2870292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</a:t>
            </a:r>
            <a:endParaRPr lang="fr-MA" sz="2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9FA80E1-531A-0ECA-192D-4652115D7C4E}"/>
              </a:ext>
            </a:extLst>
          </p:cNvPr>
          <p:cNvSpPr txBox="1"/>
          <p:nvPr/>
        </p:nvSpPr>
        <p:spPr>
          <a:xfrm>
            <a:off x="2665595" y="2854651"/>
            <a:ext cx="6120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</a:t>
            </a:r>
            <a:endParaRPr lang="fr-MA" sz="2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8FE2250-DB1D-5B17-C160-EF2581057EA2}"/>
              </a:ext>
            </a:extLst>
          </p:cNvPr>
          <p:cNvSpPr txBox="1"/>
          <p:nvPr/>
        </p:nvSpPr>
        <p:spPr>
          <a:xfrm>
            <a:off x="2040859" y="2891456"/>
            <a:ext cx="6720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MA" sz="20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126A5CE-8674-5931-C5E4-048D2F73DE10}"/>
              </a:ext>
            </a:extLst>
          </p:cNvPr>
          <p:cNvSpPr txBox="1"/>
          <p:nvPr/>
        </p:nvSpPr>
        <p:spPr>
          <a:xfrm>
            <a:off x="1427999" y="2883537"/>
            <a:ext cx="6595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20</a:t>
            </a:r>
            <a:endParaRPr lang="fr-MA" sz="2000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7F7D92F-D38D-5E2F-908F-BB587571119F}"/>
              </a:ext>
            </a:extLst>
          </p:cNvPr>
          <p:cNvSpPr txBox="1"/>
          <p:nvPr/>
        </p:nvSpPr>
        <p:spPr>
          <a:xfrm>
            <a:off x="3301421" y="3223983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182</a:t>
            </a:r>
            <a:endParaRPr lang="fr-MA" sz="2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551D403-FD89-CAB8-E1E4-FA0D1D61EA10}"/>
              </a:ext>
            </a:extLst>
          </p:cNvPr>
          <p:cNvSpPr txBox="1"/>
          <p:nvPr/>
        </p:nvSpPr>
        <p:spPr>
          <a:xfrm>
            <a:off x="2694476" y="3186316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260</a:t>
            </a:r>
            <a:endParaRPr lang="fr-MA" sz="20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DDAE1FB-92B1-3B11-FB55-78D935D42E23}"/>
              </a:ext>
            </a:extLst>
          </p:cNvPr>
          <p:cNvSpPr txBox="1"/>
          <p:nvPr/>
        </p:nvSpPr>
        <p:spPr>
          <a:xfrm>
            <a:off x="1967620" y="3205859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312</a:t>
            </a:r>
            <a:endParaRPr lang="fr-MA" sz="20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8E1CDFD-ACAA-775B-0C52-CB1633D95307}"/>
              </a:ext>
            </a:extLst>
          </p:cNvPr>
          <p:cNvSpPr txBox="1"/>
          <p:nvPr/>
        </p:nvSpPr>
        <p:spPr>
          <a:xfrm>
            <a:off x="1338972" y="3171104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520</a:t>
            </a:r>
            <a:endParaRPr lang="fr-MA" sz="2000" b="1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F3F94B-A194-2631-E171-FBC9EAC5156E}"/>
              </a:ext>
            </a:extLst>
          </p:cNvPr>
          <p:cNvSpPr txBox="1"/>
          <p:nvPr/>
        </p:nvSpPr>
        <p:spPr>
          <a:xfrm>
            <a:off x="748404" y="3006133"/>
            <a:ext cx="5685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26</a:t>
            </a:r>
            <a:endParaRPr lang="fr-MA" sz="2000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24247B7-8690-5D76-439A-C6F24FEC8F9A}"/>
              </a:ext>
            </a:extLst>
          </p:cNvPr>
          <p:cNvSpPr txBox="1"/>
          <p:nvPr/>
        </p:nvSpPr>
        <p:spPr>
          <a:xfrm>
            <a:off x="4482519" y="4319345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104</a:t>
            </a:r>
            <a:endParaRPr lang="fr-MA" sz="20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56FC4AC-9FC7-B891-2AE7-C1CD5A32066D}"/>
              </a:ext>
            </a:extLst>
          </p:cNvPr>
          <p:cNvSpPr txBox="1"/>
          <p:nvPr/>
        </p:nvSpPr>
        <p:spPr>
          <a:xfrm>
            <a:off x="4339643" y="4908621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182</a:t>
            </a:r>
            <a:endParaRPr lang="fr-MA" sz="2000" b="1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0FED1B5-80DA-6FC4-3016-C64F1B645527}"/>
              </a:ext>
            </a:extLst>
          </p:cNvPr>
          <p:cNvSpPr txBox="1"/>
          <p:nvPr/>
        </p:nvSpPr>
        <p:spPr>
          <a:xfrm>
            <a:off x="3978759" y="5488883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260</a:t>
            </a:r>
            <a:endParaRPr lang="fr-MA" sz="2000" b="1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F8AA695-C36B-8E8F-27B6-6A4DF4526167}"/>
              </a:ext>
            </a:extLst>
          </p:cNvPr>
          <p:cNvSpPr txBox="1"/>
          <p:nvPr/>
        </p:nvSpPr>
        <p:spPr>
          <a:xfrm>
            <a:off x="1113676" y="4319345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312</a:t>
            </a:r>
            <a:endParaRPr lang="fr-MA" sz="20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2CB1277-417A-6010-1CA8-6CFE08789337}"/>
              </a:ext>
            </a:extLst>
          </p:cNvPr>
          <p:cNvSpPr txBox="1"/>
          <p:nvPr/>
        </p:nvSpPr>
        <p:spPr>
          <a:xfrm>
            <a:off x="1122144" y="4876157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520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13.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31916"/>
            <a:ext cx="3127641" cy="44371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08179" y="3581136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646" y="3133761"/>
            <a:ext cx="7365742" cy="94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56" y="3172623"/>
            <a:ext cx="8277844" cy="93567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15982EA-31E0-0956-5432-9B03ECD79F02}"/>
              </a:ext>
            </a:extLst>
          </p:cNvPr>
          <p:cNvSpPr txBox="1"/>
          <p:nvPr/>
        </p:nvSpPr>
        <p:spPr>
          <a:xfrm>
            <a:off x="1611802" y="3866647"/>
            <a:ext cx="564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5,5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3194146" y="2961043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30,2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3154852" y="3910402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22,7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B3B339-BD49-0E1E-D0C3-C27AE395B970}"/>
              </a:ext>
            </a:extLst>
          </p:cNvPr>
          <p:cNvSpPr txBox="1"/>
          <p:nvPr/>
        </p:nvSpPr>
        <p:spPr>
          <a:xfrm>
            <a:off x="4758940" y="2972568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33,2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A02E5C1-2059-1CD8-BF95-9656C3A2CE2D}"/>
              </a:ext>
            </a:extLst>
          </p:cNvPr>
          <p:cNvSpPr txBox="1"/>
          <p:nvPr/>
        </p:nvSpPr>
        <p:spPr>
          <a:xfrm>
            <a:off x="4756234" y="3920169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38,4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9500F2-0389-D0CF-FBFD-B2454C85FF84}"/>
              </a:ext>
            </a:extLst>
          </p:cNvPr>
          <p:cNvSpPr txBox="1"/>
          <p:nvPr/>
        </p:nvSpPr>
        <p:spPr>
          <a:xfrm>
            <a:off x="6411511" y="2987618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27,3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538AE0-68BE-B66D-A017-D6EA6DD683E3}"/>
              </a:ext>
            </a:extLst>
          </p:cNvPr>
          <p:cNvSpPr txBox="1"/>
          <p:nvPr/>
        </p:nvSpPr>
        <p:spPr>
          <a:xfrm>
            <a:off x="6434888" y="3922888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2,9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16C439-9DBB-E33C-E670-C2826B55DDB4}"/>
              </a:ext>
            </a:extLst>
          </p:cNvPr>
          <p:cNvSpPr txBox="1"/>
          <p:nvPr/>
        </p:nvSpPr>
        <p:spPr>
          <a:xfrm>
            <a:off x="7912899" y="3014159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44,4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A811019-3B58-1000-A9E2-5C267468E7AC}"/>
              </a:ext>
            </a:extLst>
          </p:cNvPr>
          <p:cNvSpPr txBox="1"/>
          <p:nvPr/>
        </p:nvSpPr>
        <p:spPr>
          <a:xfrm>
            <a:off x="7912899" y="3917071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26,4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731FE54-1F46-043D-064A-7F81EE2D979E}"/>
              </a:ext>
            </a:extLst>
          </p:cNvPr>
          <p:cNvSpPr txBox="1"/>
          <p:nvPr/>
        </p:nvSpPr>
        <p:spPr>
          <a:xfrm>
            <a:off x="1478452" y="2961043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16,1</a:t>
            </a: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مسائل  تناسبية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</a:rPr>
              <a:t>نعيد مشاهدة فيديو الدرس السابق لنتعلم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</a:rPr>
              <a:t>كيف نختار الاستراتيجية المناسبة لحل مسائل تناسبية</a:t>
            </a:r>
            <a:endParaRPr lang="fr-FR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إعادة 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P3S1L2">
            <a:hlinkClick r:id="" action="ppaction://media"/>
            <a:extLst>
              <a:ext uri="{FF2B5EF4-FFF2-40B4-BE49-F238E27FC236}">
                <a16:creationId xmlns:a16="http://schemas.microsoft.com/office/drawing/2014/main" id="{256575BB-0193-3F77-1214-C5AFA56EBF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7333" y="1920196"/>
            <a:ext cx="7821480" cy="439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213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D5321E-03E4-8CB3-72F4-2474DDD6A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014" y="2038457"/>
            <a:ext cx="7499554" cy="416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069F4-D9D2-A84E-39A4-EDD9260C6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722333A-9F10-D4DC-8E2E-CF4BB199972A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الكراسات؛ أنجزوا المسألة النشاط 1 صفحة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14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5A18A3-EC43-8F34-2086-C106CE6B0DB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EA82B5F-F068-FF70-3284-39DA4604ADD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3224" y="1404710"/>
            <a:ext cx="7406022" cy="502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1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4EE96-F2DB-0207-1FD3-B982FC411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0B0ECCD-C7D3-3842-D60D-441A86DCC54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3224" y="1404710"/>
            <a:ext cx="7406022" cy="5020781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1419803B-0F84-BBF6-D56B-BEF2613754E6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BF41DD-9ABB-2EA1-69F6-6EC9D0BAFA8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A64C98A-7563-68D6-95F4-29629E80A7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289364"/>
              </p:ext>
            </p:extLst>
          </p:nvPr>
        </p:nvGraphicFramePr>
        <p:xfrm>
          <a:off x="1066800" y="3162089"/>
          <a:ext cx="4514684" cy="1238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874">
                  <a:extLst>
                    <a:ext uri="{9D8B030D-6E8A-4147-A177-3AD203B41FA5}">
                      <a16:colId xmlns:a16="http://schemas.microsoft.com/office/drawing/2014/main" val="2102376576"/>
                    </a:ext>
                  </a:extLst>
                </a:gridCol>
                <a:gridCol w="480918">
                  <a:extLst>
                    <a:ext uri="{9D8B030D-6E8A-4147-A177-3AD203B41FA5}">
                      <a16:colId xmlns:a16="http://schemas.microsoft.com/office/drawing/2014/main" val="3417746162"/>
                    </a:ext>
                  </a:extLst>
                </a:gridCol>
                <a:gridCol w="605019">
                  <a:extLst>
                    <a:ext uri="{9D8B030D-6E8A-4147-A177-3AD203B41FA5}">
                      <a16:colId xmlns:a16="http://schemas.microsoft.com/office/drawing/2014/main" val="4228474957"/>
                    </a:ext>
                  </a:extLst>
                </a:gridCol>
                <a:gridCol w="532913">
                  <a:extLst>
                    <a:ext uri="{9D8B030D-6E8A-4147-A177-3AD203B41FA5}">
                      <a16:colId xmlns:a16="http://schemas.microsoft.com/office/drawing/2014/main" val="4160154832"/>
                    </a:ext>
                  </a:extLst>
                </a:gridCol>
                <a:gridCol w="613353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650060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139547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fr-MA" sz="1400" dirty="0">
                          <a:solidFill>
                            <a:srgbClr val="C00000"/>
                          </a:solidFill>
                        </a:rPr>
                        <a:t>840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1400" dirty="0">
                          <a:solidFill>
                            <a:srgbClr val="C00000"/>
                          </a:solidFill>
                        </a:rPr>
                        <a:t>360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1400" dirty="0">
                          <a:solidFill>
                            <a:srgbClr val="C00000"/>
                          </a:solidFill>
                        </a:rPr>
                        <a:t>480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1400" dirty="0">
                          <a:solidFill>
                            <a:srgbClr val="C00000"/>
                          </a:solidFill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400" dirty="0">
                          <a:solidFill>
                            <a:srgbClr val="C00000"/>
                          </a:solidFill>
                        </a:rPr>
                        <a:t>120</a:t>
                      </a:r>
                      <a:endParaRPr lang="fr-MA" sz="1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1400" dirty="0">
                          <a:solidFill>
                            <a:srgbClr val="C00000"/>
                          </a:solidFill>
                        </a:rPr>
                        <a:t>1 800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الأجرة (</a:t>
                      </a:r>
                      <a:r>
                        <a:rPr lang="fr-MA" sz="18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Dh</a:t>
                      </a: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fr-MA" sz="1600" b="1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1600" b="1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1600" b="1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1600" b="1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600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sz="16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600" dirty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fr-MA" sz="16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الأيام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AD49215D-0979-BD5B-6EA2-8CA1300ABF31}"/>
              </a:ext>
            </a:extLst>
          </p:cNvPr>
          <p:cNvSpPr txBox="1"/>
          <p:nvPr/>
        </p:nvSpPr>
        <p:spPr>
          <a:xfrm>
            <a:off x="4444093" y="4986228"/>
            <a:ext cx="7955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120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CE013A-14B3-AF55-A780-6FE2B52253C8}"/>
              </a:ext>
            </a:extLst>
          </p:cNvPr>
          <p:cNvSpPr txBox="1"/>
          <p:nvPr/>
        </p:nvSpPr>
        <p:spPr>
          <a:xfrm>
            <a:off x="433224" y="2684879"/>
            <a:ext cx="71534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الاستراتيجية المناسبة هي العودة إلى الوحدة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ثم نكمل الجدول باستراتيجية المضاعفات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D853138-F82B-C0A0-805B-AC2389B8491C}"/>
              </a:ext>
            </a:extLst>
          </p:cNvPr>
          <p:cNvSpPr txBox="1"/>
          <p:nvPr/>
        </p:nvSpPr>
        <p:spPr>
          <a:xfrm>
            <a:off x="4444093" y="5386338"/>
            <a:ext cx="7955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360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14A9152-EF4E-2699-1C58-D85F2BBC116B}"/>
              </a:ext>
            </a:extLst>
          </p:cNvPr>
          <p:cNvSpPr txBox="1"/>
          <p:nvPr/>
        </p:nvSpPr>
        <p:spPr>
          <a:xfrm>
            <a:off x="4524933" y="5772247"/>
            <a:ext cx="7955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480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ADDD996-B221-7530-E724-AACBA843FBFB}"/>
              </a:ext>
            </a:extLst>
          </p:cNvPr>
          <p:cNvSpPr txBox="1"/>
          <p:nvPr/>
        </p:nvSpPr>
        <p:spPr>
          <a:xfrm>
            <a:off x="1304754" y="4974824"/>
            <a:ext cx="7955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600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14C11C4-C28F-EF2D-D145-9ADF4F92BBFE}"/>
              </a:ext>
            </a:extLst>
          </p:cNvPr>
          <p:cNvSpPr txBox="1"/>
          <p:nvPr/>
        </p:nvSpPr>
        <p:spPr>
          <a:xfrm>
            <a:off x="1345174" y="5374934"/>
            <a:ext cx="7955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840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62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الكراسات؛ أنجزوا المسألة النشاط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صفحة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87009C-C75D-B666-A46B-03840A60A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12" y="1626690"/>
            <a:ext cx="6941492" cy="452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705101F-6C05-EFF5-4DB4-784D73E93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12" y="1626690"/>
            <a:ext cx="6941492" cy="4526459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189456F-3DEB-5707-96FE-E7EC91B5E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032231"/>
              </p:ext>
            </p:extLst>
          </p:nvPr>
        </p:nvGraphicFramePr>
        <p:xfrm>
          <a:off x="1199668" y="3108332"/>
          <a:ext cx="5309536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1034">
                  <a:extLst>
                    <a:ext uri="{9D8B030D-6E8A-4147-A177-3AD203B41FA5}">
                      <a16:colId xmlns:a16="http://schemas.microsoft.com/office/drawing/2014/main" val="860897239"/>
                    </a:ext>
                  </a:extLst>
                </a:gridCol>
                <a:gridCol w="581034">
                  <a:extLst>
                    <a:ext uri="{9D8B030D-6E8A-4147-A177-3AD203B41FA5}">
                      <a16:colId xmlns:a16="http://schemas.microsoft.com/office/drawing/2014/main" val="3417746162"/>
                    </a:ext>
                  </a:extLst>
                </a:gridCol>
                <a:gridCol w="58103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642904">
                  <a:extLst>
                    <a:ext uri="{9D8B030D-6E8A-4147-A177-3AD203B41FA5}">
                      <a16:colId xmlns:a16="http://schemas.microsoft.com/office/drawing/2014/main" val="4025916078"/>
                    </a:ext>
                  </a:extLst>
                </a:gridCol>
                <a:gridCol w="642904">
                  <a:extLst>
                    <a:ext uri="{9D8B030D-6E8A-4147-A177-3AD203B41FA5}">
                      <a16:colId xmlns:a16="http://schemas.microsoft.com/office/drawing/2014/main" val="4153093621"/>
                    </a:ext>
                  </a:extLst>
                </a:gridCol>
                <a:gridCol w="642904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637722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fr-MA" dirty="0">
                          <a:solidFill>
                            <a:srgbClr val="C00000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dirty="0">
                          <a:solidFill>
                            <a:srgbClr val="C00000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التذاكر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C00000"/>
                          </a:solidFill>
                        </a:rPr>
                        <a:t>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C00000"/>
                          </a:solidFill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C00000"/>
                          </a:solidFill>
                        </a:rPr>
                        <a:t>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dirty="0">
                          <a:solidFill>
                            <a:srgbClr val="C00000"/>
                          </a:solidFill>
                        </a:rPr>
                        <a:t>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dirty="0">
                          <a:solidFill>
                            <a:srgbClr val="C00000"/>
                          </a:solidFill>
                        </a:rPr>
                        <a:t>108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dirty="0">
                          <a:solidFill>
                            <a:srgbClr val="C0000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الثمن (</a:t>
                      </a:r>
                      <a:r>
                        <a:rPr lang="fr-MA" sz="18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Dh</a:t>
                      </a: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BFF43760-0228-1E5A-26C4-2FA41EC6A851}"/>
              </a:ext>
            </a:extLst>
          </p:cNvPr>
          <p:cNvSpPr txBox="1"/>
          <p:nvPr/>
        </p:nvSpPr>
        <p:spPr>
          <a:xfrm>
            <a:off x="4922715" y="4834234"/>
            <a:ext cx="7955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36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FA3C78D-8773-DBF6-6588-11A8DD1DE407}"/>
              </a:ext>
            </a:extLst>
          </p:cNvPr>
          <p:cNvSpPr txBox="1"/>
          <p:nvPr/>
        </p:nvSpPr>
        <p:spPr>
          <a:xfrm>
            <a:off x="1461276" y="2722423"/>
            <a:ext cx="4786320" cy="404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الاستراتيجية المناسبة هي استراتيجية المضاعفات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515A6F6-70F5-03BD-6931-699E63CD1612}"/>
              </a:ext>
            </a:extLst>
          </p:cNvPr>
          <p:cNvSpPr txBox="1"/>
          <p:nvPr/>
        </p:nvSpPr>
        <p:spPr>
          <a:xfrm>
            <a:off x="5011708" y="5231310"/>
            <a:ext cx="7955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48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1544E2-BAFA-2320-56E5-06BC9E01A92D}"/>
              </a:ext>
            </a:extLst>
          </p:cNvPr>
          <p:cNvSpPr txBox="1"/>
          <p:nvPr/>
        </p:nvSpPr>
        <p:spPr>
          <a:xfrm>
            <a:off x="5011708" y="5576713"/>
            <a:ext cx="7955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96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7FC539-DF6B-9AD8-5624-58B1E03B1EDB}"/>
              </a:ext>
            </a:extLst>
          </p:cNvPr>
          <p:cNvSpPr txBox="1"/>
          <p:nvPr/>
        </p:nvSpPr>
        <p:spPr>
          <a:xfrm>
            <a:off x="2260189" y="4838882"/>
            <a:ext cx="7955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108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3E13F73-64E6-ABA9-4B4C-7621BE03D13A}"/>
              </a:ext>
            </a:extLst>
          </p:cNvPr>
          <p:cNvSpPr txBox="1"/>
          <p:nvPr/>
        </p:nvSpPr>
        <p:spPr>
          <a:xfrm>
            <a:off x="2323919" y="5238992"/>
            <a:ext cx="7955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300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0521" y="2113520"/>
            <a:ext cx="2542965" cy="345010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الكراسات؛ أنجزوا المسألة النشاط 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صفحة 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ar-MA" sz="2000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40521" y="2370301"/>
            <a:ext cx="2450914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9336" y="2268644"/>
            <a:ext cx="4622078" cy="337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2E317A-E1FA-7B93-4219-BFEA6DA1C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3982" y="2465182"/>
            <a:ext cx="4172981" cy="231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F1AA255-AC8B-C071-7B05-3F903DE77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734" y="1673780"/>
            <a:ext cx="6312283" cy="4605582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26F211FE-FCBC-3A32-E617-2C5A87CEDC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147395"/>
              </p:ext>
            </p:extLst>
          </p:nvPr>
        </p:nvGraphicFramePr>
        <p:xfrm>
          <a:off x="5145284" y="3675349"/>
          <a:ext cx="2923530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04">
                  <a:extLst>
                    <a:ext uri="{9D8B030D-6E8A-4147-A177-3AD203B41FA5}">
                      <a16:colId xmlns:a16="http://schemas.microsoft.com/office/drawing/2014/main" val="4153093621"/>
                    </a:ext>
                  </a:extLst>
                </a:gridCol>
                <a:gridCol w="642904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637722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48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96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خطوات عماد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الدقائق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79CEFA0A-71FA-0134-8324-376837027C80}"/>
              </a:ext>
            </a:extLst>
          </p:cNvPr>
          <p:cNvSpPr txBox="1"/>
          <p:nvPr/>
        </p:nvSpPr>
        <p:spPr>
          <a:xfrm>
            <a:off x="1907841" y="3043091"/>
            <a:ext cx="4786320" cy="404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الاستراتيجية المناسبة هي استراتيجية المضاعفات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472568EE-FDC2-C225-4298-44342B5A8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975802"/>
              </p:ext>
            </p:extLst>
          </p:nvPr>
        </p:nvGraphicFramePr>
        <p:xfrm>
          <a:off x="1075186" y="3675349"/>
          <a:ext cx="2923530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04">
                  <a:extLst>
                    <a:ext uri="{9D8B030D-6E8A-4147-A177-3AD203B41FA5}">
                      <a16:colId xmlns:a16="http://schemas.microsoft.com/office/drawing/2014/main" val="4153093621"/>
                    </a:ext>
                  </a:extLst>
                </a:gridCol>
                <a:gridCol w="642904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637722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47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235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خطوات ريم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الدقائق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1ADA2EA1-9E7C-E048-4C80-005CD5A95EF3}"/>
              </a:ext>
            </a:extLst>
          </p:cNvPr>
          <p:cNvSpPr txBox="1"/>
          <p:nvPr/>
        </p:nvSpPr>
        <p:spPr>
          <a:xfrm>
            <a:off x="1816100" y="5504835"/>
            <a:ext cx="51490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يقطع عماد عدد خطوات أكثر من ريم خلال الدقيقة الواحدة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2128" y="1903611"/>
            <a:ext cx="3131093" cy="424803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15 وأنجزوا النشاط 4.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15746" y="4106717"/>
            <a:ext cx="2807845" cy="19514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9A48C03-BD9A-5C53-175A-622A0E1A9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636" y="1639630"/>
            <a:ext cx="6663185" cy="487080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3581088-2291-5744-69A5-3A7EA88538D7}"/>
              </a:ext>
            </a:extLst>
          </p:cNvPr>
          <p:cNvSpPr txBox="1"/>
          <p:nvPr/>
        </p:nvSpPr>
        <p:spPr>
          <a:xfrm>
            <a:off x="1114636" y="3475185"/>
            <a:ext cx="4786320" cy="404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الاستراتيجية المناسبة هي استراتيجية </a:t>
            </a:r>
            <a:r>
              <a:rPr lang="ar-MA" sz="200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معامل التناسب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43BAF500-BF75-FFE7-C59A-721EB852C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192693"/>
              </p:ext>
            </p:extLst>
          </p:nvPr>
        </p:nvGraphicFramePr>
        <p:xfrm>
          <a:off x="2029323" y="3852510"/>
          <a:ext cx="4786319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028">
                  <a:extLst>
                    <a:ext uri="{9D8B030D-6E8A-4147-A177-3AD203B41FA5}">
                      <a16:colId xmlns:a16="http://schemas.microsoft.com/office/drawing/2014/main" val="82237462"/>
                    </a:ext>
                  </a:extLst>
                </a:gridCol>
                <a:gridCol w="731028">
                  <a:extLst>
                    <a:ext uri="{9D8B030D-6E8A-4147-A177-3AD203B41FA5}">
                      <a16:colId xmlns:a16="http://schemas.microsoft.com/office/drawing/2014/main" val="943175844"/>
                    </a:ext>
                  </a:extLst>
                </a:gridCol>
                <a:gridCol w="731028">
                  <a:extLst>
                    <a:ext uri="{9D8B030D-6E8A-4147-A177-3AD203B41FA5}">
                      <a16:colId xmlns:a16="http://schemas.microsoft.com/office/drawing/2014/main" val="4153093621"/>
                    </a:ext>
                  </a:extLst>
                </a:gridCol>
                <a:gridCol w="731028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862207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70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المسافة (</a:t>
                      </a:r>
                      <a:r>
                        <a:rPr lang="f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km</a:t>
                      </a: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490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49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35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مبلغ العداد (</a:t>
                      </a:r>
                      <a:r>
                        <a:rPr lang="fr-MA" sz="18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Dh</a:t>
                      </a: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E82AC88E-70F1-3D5C-BDFB-B21707762A09}"/>
              </a:ext>
            </a:extLst>
          </p:cNvPr>
          <p:cNvSpPr txBox="1"/>
          <p:nvPr/>
        </p:nvSpPr>
        <p:spPr>
          <a:xfrm>
            <a:off x="2425701" y="5079281"/>
            <a:ext cx="51490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المبلغ الذي سيؤديه الزبون مقابل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 km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هو 7 دراهم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39A4FF0-998C-296F-7875-FFAC57DCA645}"/>
              </a:ext>
            </a:extLst>
          </p:cNvPr>
          <p:cNvSpPr txBox="1"/>
          <p:nvPr/>
        </p:nvSpPr>
        <p:spPr>
          <a:xfrm>
            <a:off x="2425701" y="5545708"/>
            <a:ext cx="51490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المبلغ الذي سيؤديه الزبون مقابل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7 km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هو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49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درهما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9A94925-1514-3A54-79A3-55E20EC91E9E}"/>
              </a:ext>
            </a:extLst>
          </p:cNvPr>
          <p:cNvSpPr txBox="1"/>
          <p:nvPr/>
        </p:nvSpPr>
        <p:spPr>
          <a:xfrm>
            <a:off x="2425701" y="5923033"/>
            <a:ext cx="51490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المبلغ الذي سيؤديه الزبون مقابل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70 km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هو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490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درهما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949640C-977F-0CAD-1212-EAFAF28B950A}"/>
              </a:ext>
            </a:extLst>
          </p:cNvPr>
          <p:cNvGrpSpPr/>
          <p:nvPr/>
        </p:nvGrpSpPr>
        <p:grpSpPr>
          <a:xfrm>
            <a:off x="1289691" y="4078103"/>
            <a:ext cx="742320" cy="538560"/>
            <a:chOff x="1289691" y="4078103"/>
            <a:chExt cx="742320" cy="53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F7580E0B-80E0-534C-3722-305C76B97972}"/>
                    </a:ext>
                  </a:extLst>
                </p14:cNvPr>
                <p14:cNvContentPartPr/>
                <p14:nvPr/>
              </p14:nvContentPartPr>
              <p14:xfrm>
                <a:off x="1735371" y="4078103"/>
                <a:ext cx="296640" cy="18648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F7580E0B-80E0-534C-3722-305C76B9797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729251" y="4071983"/>
                  <a:ext cx="3088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4DE29672-2EF2-CBE1-B56C-ABEBC6B1C606}"/>
                    </a:ext>
                  </a:extLst>
                </p14:cNvPr>
                <p14:cNvContentPartPr/>
                <p14:nvPr/>
              </p14:nvContentPartPr>
              <p14:xfrm>
                <a:off x="1289691" y="4250183"/>
                <a:ext cx="642960" cy="36648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4DE29672-2EF2-CBE1-B56C-ABEBC6B1C60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83571" y="4244063"/>
                  <a:ext cx="655200" cy="378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A71CABB1-2C23-1A45-931B-56709D38D1D5}"/>
                  </a:ext>
                </a:extLst>
              </p14:cNvPr>
              <p14:cNvContentPartPr/>
              <p14:nvPr/>
            </p14:nvContentPartPr>
            <p14:xfrm>
              <a:off x="1727091" y="4644383"/>
              <a:ext cx="245520" cy="28908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A71CABB1-2C23-1A45-931B-56709D38D1D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720971" y="4638263"/>
                <a:ext cx="257760" cy="30132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73CC3D05-F23F-E192-3391-AAFC36E90239}"/>
              </a:ext>
            </a:extLst>
          </p:cNvPr>
          <p:cNvSpPr txBox="1"/>
          <p:nvPr/>
        </p:nvSpPr>
        <p:spPr>
          <a:xfrm>
            <a:off x="1289033" y="4259230"/>
            <a:ext cx="5608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× 7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7D5E6D5-A4E5-EABC-1732-FCA73A4BC844}"/>
              </a:ext>
            </a:extLst>
          </p:cNvPr>
          <p:cNvGrpSpPr/>
          <p:nvPr/>
        </p:nvGrpSpPr>
        <p:grpSpPr>
          <a:xfrm>
            <a:off x="2072364" y="2092188"/>
            <a:ext cx="4999272" cy="3636588"/>
            <a:chOff x="1589515" y="2643731"/>
            <a:chExt cx="4999272" cy="36365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67966F4-2B12-81C0-E891-6D73AB3C0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5502" y="2643731"/>
              <a:ext cx="2583285" cy="363658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7A03D75-DBDA-AC59-DBFE-D6E49FB51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9515" y="2653230"/>
              <a:ext cx="2528085" cy="359853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15478</TotalTime>
  <Words>615</Words>
  <Application>Microsoft Office PowerPoint</Application>
  <PresentationFormat>Affichage à l'écran (4:3)</PresentationFormat>
  <Paragraphs>223</Paragraphs>
  <Slides>34</Slides>
  <Notes>9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34</vt:i4>
      </vt:variant>
    </vt:vector>
  </HeadingPairs>
  <TitlesOfParts>
    <vt:vector size="45" baseType="lpstr">
      <vt:lpstr>Calibri</vt:lpstr>
      <vt:lpstr>Dosis</vt:lpstr>
      <vt:lpstr>Aptos Display</vt:lpstr>
      <vt:lpstr>DengXian</vt:lpstr>
      <vt:lpstr>Aptos</vt:lpstr>
      <vt:lpstr>Arial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263</cp:revision>
  <cp:lastPrinted>2025-08-13T10:11:39Z</cp:lastPrinted>
  <dcterms:created xsi:type="dcterms:W3CDTF">2025-08-01T12:31:49Z</dcterms:created>
  <dcterms:modified xsi:type="dcterms:W3CDTF">2026-02-07T12:54:05Z</dcterms:modified>
</cp:coreProperties>
</file>