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9"/>
  </p:notesMasterIdLst>
  <p:handoutMasterIdLst>
    <p:handoutMasterId r:id="rId60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06" r:id="rId26"/>
    <p:sldId id="1007" r:id="rId27"/>
    <p:sldId id="1008" r:id="rId28"/>
    <p:sldId id="1009" r:id="rId29"/>
    <p:sldId id="1038" r:id="rId30"/>
    <p:sldId id="1039" r:id="rId31"/>
    <p:sldId id="1040" r:id="rId32"/>
    <p:sldId id="1045" r:id="rId33"/>
    <p:sldId id="1046" r:id="rId34"/>
    <p:sldId id="1047" r:id="rId35"/>
    <p:sldId id="1041" r:id="rId36"/>
    <p:sldId id="1054" r:id="rId37"/>
    <p:sldId id="1055" r:id="rId38"/>
    <p:sldId id="1056" r:id="rId39"/>
    <p:sldId id="1051" r:id="rId40"/>
    <p:sldId id="1048" r:id="rId41"/>
    <p:sldId id="1049" r:id="rId42"/>
    <p:sldId id="1050" r:id="rId43"/>
    <p:sldId id="1010" r:id="rId44"/>
    <p:sldId id="1011" r:id="rId45"/>
    <p:sldId id="1013" r:id="rId46"/>
    <p:sldId id="914" r:id="rId47"/>
    <p:sldId id="848" r:id="rId48"/>
    <p:sldId id="922" r:id="rId49"/>
    <p:sldId id="924" r:id="rId50"/>
    <p:sldId id="849" r:id="rId51"/>
    <p:sldId id="978" r:id="rId52"/>
    <p:sldId id="644" r:id="rId53"/>
    <p:sldId id="672" r:id="rId54"/>
    <p:sldId id="1053" r:id="rId55"/>
    <p:sldId id="809" r:id="rId56"/>
    <p:sldId id="956" r:id="rId57"/>
    <p:sldId id="789" r:id="rId5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1"/>
      <p:bold r:id="rId62"/>
    </p:embeddedFont>
    <p:embeddedFont>
      <p:font typeface="Dosis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3.fntdata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font" Target="fonts/font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4.fntdata"/><Relationship Id="rId69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9T22:33:46.4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832 255 24575,'-19'0'0,"-13"0"0,-12 0 0,-7 0 0,-4-9 0,-1-3 0,0 1 0,0 2 0,1 3 0,0-7 0,2-2 0,-1 3 0,1-6 0,0 0 0,9-7 0,3-6 0,9-8 0,10 2-8191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9T22:33:48.5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0 534 24575,'424'-376'0,"-399"357"-91,1 1 0,0 1 0,1 2 0,0 0 0,2 2 0,-1 1 0,2 1 0,0 2 0,0 1 0,0 1 0,1 1 0,0 2 0,0 1 0,46 2 0,-32 2-6735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9T22:33:51.0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24575,'1'4'0,"0"-1"0,0 0 0,1 1 0,-1-1 0,1 0 0,0 0 0,0 0 0,1 0 0,-1 0 0,0 0 0,1-1 0,0 1 0,-1-1 0,1 0 0,0 0 0,0 0 0,1 0 0,3 2 0,7 5 0,75 64 0,87 93 0,-144-136 0,-26-24 0,0 1 0,-1-1 0,0 1 0,0 0 0,0 0 0,-1 1 0,0-1 0,0 1 0,0 0 0,-1 0 0,-1 0 0,0 0 0,0 1 0,0-1 0,-1 1 0,0-1 0,-1 15 0,-1-12 0,0 0 0,-1 0 0,0-1 0,-1 1 0,0-1 0,-1 0 0,0 1 0,-1-2 0,0 1 0,0 0 0,-1-1 0,0 0 0,-11 11 0,-68 86-1365,61-79-5461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9T22:33:54.9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1591 0 24575,'-756'0'0,"732"1"0,-1 0 0,1 2 0,0 1 0,1 0 0,-45 16 0,19 0 0,-77 42 0,26-12 0,65-35 0,2 2 0,0 1 0,0 2 0,2 1 0,-34 29 0,44-31 0,1 2 0,-30 37 0,43-48 0,1 0 0,0 1 0,1 0 0,0 0 0,1 0 0,0 1 0,1-1 0,0 1 0,-2 13 0,4-15 0,0 0 0,1 0 0,0 1 0,0-1 0,1 0 0,0 1 0,1-1 0,0 0 0,1 0 0,0 0 0,1-1 0,0 1 0,0-1 0,6 10 0,4 1 0,0 0 0,2-1 0,0-1 0,34 30 0,-2 7 0,-38-42 0,0 0 0,21 20 0,-19-24 0,0 0 0,0 0 0,1-1 0,0-1 0,0 0 0,0-1 0,1 0 0,0-1 0,0 0 0,1-2 0,-1 1 0,1-2 0,0 0 0,0-1 0,15 0 0,60-1 0,-56-1 0,0 2 0,0 1 0,0 1 0,40 9 0,-21 0 0,1-2 0,105 4 0,114-16 0,-103-1 0,-69 5 0,115-5 0,-211 2 0,1 0 0,-1 0 0,0 0 0,1-1 0,-1 1 0,0-1 0,0 0 0,0-1 0,0 1 0,-1-1 0,1 0 0,-1 0 0,1-1 0,6-6 0,-5 2 0,0 1 0,0-1 0,-1 0 0,0-1 0,0 1 0,-1-1 0,6-16 0,-2-6 0,-1 0 0,-1 0 0,-1 0 0,-1-37 0,-2 42 0,1-17 0,-1-1 0,-2 1 0,-2-1 0,-13-71 0,12 104 0,-1 0 0,-1 0 0,1 0 0,-2 0 0,0 1 0,0 0 0,0 0 0,-11-11 0,-8-6 0,-36-32 0,42 42 0,-11-6 0,-1 1 0,-2 2 0,0 1 0,-69-29 0,95 45 0,-9-3-455,0 0 0,-32-7 0,10 6-6371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6C6D7-FC51-098C-29E1-48556D7F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520CE-8106-03E6-F83B-ADDB12506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3FDD54-7F06-A2CB-C0A4-B1E5DE640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D7B1D8-43F4-D12A-74A9-B4F59E96F0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49EEE-A939-4CBF-7ABC-647324C72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25ED40-89B7-B8F2-DCA4-76D9ACD94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F8395C-6ABC-AA4B-2372-1C60208D1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CBE167-C13B-08E8-BCE0-09E7651E2D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980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C8E53-8F11-D62C-5A16-B7032919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5E7CC9-A7A2-1722-2FED-A2CE622469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DB5075-9D4E-D869-1B34-7D6444E24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F5644F-E6C4-8B39-2D42-C84ACA21C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710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29D59-5AB9-4B33-2562-8F40FC0D5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FA4EC3-1581-7363-BE08-71997FC442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E8761D-199F-011B-2960-15DFE31B2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3D015C-0EA0-2705-2C64-197B9C0F0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809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2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2.png"/><Relationship Id="rId7" Type="http://schemas.openxmlformats.org/officeDocument/2006/relationships/customXml" Target="../ink/ink2.xml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customXml" Target="../ink/ink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370132" y="2398201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التناسبية: مراجعة وتوليف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27" y="2626660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11702" y="239336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528961" y="277034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التناسبية (5)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571999" y="23445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(4)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التناسبية (5)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63444" y="2634447"/>
            <a:ext cx="5025343" cy="3655156"/>
            <a:chOff x="1563444" y="2634447"/>
            <a:chExt cx="5025343" cy="365515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502" y="2634447"/>
              <a:ext cx="2583285" cy="365515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3444" y="2653230"/>
              <a:ext cx="2580227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الاستراتيجية المناسبة لملء جدول تناسبية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A6F57AA-CCFA-B3BA-BF7A-5D8DB940D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94" y="1369117"/>
            <a:ext cx="7123548" cy="4915569"/>
          </a:xfrm>
          <a:prstGeom prst="rect">
            <a:avLst/>
          </a:prstGeom>
        </p:spPr>
      </p:pic>
      <p:pic>
        <p:nvPicPr>
          <p:cNvPr id="9" name="Image 8" descr="Une image contenant text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133004EB-2318-45F9-87F5-99AE48DC6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594" y="2761719"/>
            <a:ext cx="6535062" cy="90650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8105476-22B1-4663-A531-2579BF18FAA6}"/>
              </a:ext>
            </a:extLst>
          </p:cNvPr>
          <p:cNvSpPr txBox="1"/>
          <p:nvPr/>
        </p:nvSpPr>
        <p:spPr>
          <a:xfrm>
            <a:off x="4653967" y="3227881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26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E608A2-E50A-79D7-765E-15F14A4EE12F}"/>
              </a:ext>
            </a:extLst>
          </p:cNvPr>
          <p:cNvSpPr txBox="1"/>
          <p:nvPr/>
        </p:nvSpPr>
        <p:spPr>
          <a:xfrm>
            <a:off x="5468419" y="3190799"/>
            <a:ext cx="1200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عدد الحلوى</a:t>
            </a:r>
            <a:endParaRPr lang="fr-MA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393E793-D351-017B-8BD1-357F7DF2D080}"/>
              </a:ext>
            </a:extLst>
          </p:cNvPr>
          <p:cNvSpPr txBox="1"/>
          <p:nvPr/>
        </p:nvSpPr>
        <p:spPr>
          <a:xfrm>
            <a:off x="5301667" y="2904672"/>
            <a:ext cx="1403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C00000"/>
                </a:solidFill>
              </a:rPr>
              <a:t>المدة بالدقائق</a:t>
            </a:r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AE79DA-738D-3C5D-C459-1C0E0B4F21C2}"/>
              </a:ext>
            </a:extLst>
          </p:cNvPr>
          <p:cNvSpPr txBox="1"/>
          <p:nvPr/>
        </p:nvSpPr>
        <p:spPr>
          <a:xfrm>
            <a:off x="4653967" y="2891456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</a:t>
            </a:r>
            <a:endParaRPr lang="fr-MA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C423C45-9C6A-217D-C4FE-E2C5585C873A}"/>
              </a:ext>
            </a:extLst>
          </p:cNvPr>
          <p:cNvSpPr txBox="1"/>
          <p:nvPr/>
        </p:nvSpPr>
        <p:spPr>
          <a:xfrm>
            <a:off x="3978759" y="3187491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104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A6A3CF-DED6-EAB3-1214-CE0C7EFB2C48}"/>
              </a:ext>
            </a:extLst>
          </p:cNvPr>
          <p:cNvSpPr txBox="1"/>
          <p:nvPr/>
        </p:nvSpPr>
        <p:spPr>
          <a:xfrm>
            <a:off x="4063418" y="2870292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4</a:t>
            </a:r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6D2A0FE-7C71-31C4-5F62-799D741C4ADC}"/>
              </a:ext>
            </a:extLst>
          </p:cNvPr>
          <p:cNvSpPr txBox="1"/>
          <p:nvPr/>
        </p:nvSpPr>
        <p:spPr>
          <a:xfrm>
            <a:off x="3472869" y="2870292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7</a:t>
            </a:r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9FA80E1-531A-0ECA-192D-4652115D7C4E}"/>
              </a:ext>
            </a:extLst>
          </p:cNvPr>
          <p:cNvSpPr txBox="1"/>
          <p:nvPr/>
        </p:nvSpPr>
        <p:spPr>
          <a:xfrm>
            <a:off x="2665595" y="2854651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10</a:t>
            </a:r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FE2250-DB1D-5B17-C160-EF2581057EA2}"/>
              </a:ext>
            </a:extLst>
          </p:cNvPr>
          <p:cNvSpPr txBox="1"/>
          <p:nvPr/>
        </p:nvSpPr>
        <p:spPr>
          <a:xfrm>
            <a:off x="2040860" y="2891456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12</a:t>
            </a:r>
            <a:endParaRPr lang="fr-MA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126A5CE-8674-5931-C5E4-048D2F73DE10}"/>
              </a:ext>
            </a:extLst>
          </p:cNvPr>
          <p:cNvSpPr txBox="1"/>
          <p:nvPr/>
        </p:nvSpPr>
        <p:spPr>
          <a:xfrm>
            <a:off x="1428000" y="2883537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20</a:t>
            </a:r>
            <a:endParaRPr lang="fr-MA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7F7D92F-D38D-5E2F-908F-BB587571119F}"/>
              </a:ext>
            </a:extLst>
          </p:cNvPr>
          <p:cNvSpPr txBox="1"/>
          <p:nvPr/>
        </p:nvSpPr>
        <p:spPr>
          <a:xfrm>
            <a:off x="3301421" y="3223983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182</a:t>
            </a:r>
            <a:endParaRPr lang="fr-M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551D403-FD89-CAB8-E1E4-FA0D1D61EA10}"/>
              </a:ext>
            </a:extLst>
          </p:cNvPr>
          <p:cNvSpPr txBox="1"/>
          <p:nvPr/>
        </p:nvSpPr>
        <p:spPr>
          <a:xfrm>
            <a:off x="2694476" y="3186316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260</a:t>
            </a:r>
            <a:endParaRPr lang="fr-MA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DDAE1FB-92B1-3B11-FB55-78D935D42E23}"/>
              </a:ext>
            </a:extLst>
          </p:cNvPr>
          <p:cNvSpPr txBox="1"/>
          <p:nvPr/>
        </p:nvSpPr>
        <p:spPr>
          <a:xfrm>
            <a:off x="1967620" y="3205859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312</a:t>
            </a:r>
            <a:endParaRPr lang="fr-MA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8E1CDFD-ACAA-775B-0C52-CB1633D95307}"/>
              </a:ext>
            </a:extLst>
          </p:cNvPr>
          <p:cNvSpPr txBox="1"/>
          <p:nvPr/>
        </p:nvSpPr>
        <p:spPr>
          <a:xfrm>
            <a:off x="1338972" y="3171104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520</a:t>
            </a:r>
            <a:endParaRPr lang="fr-MA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F3F94B-A194-2631-E171-FBC9EAC5156E}"/>
              </a:ext>
            </a:extLst>
          </p:cNvPr>
          <p:cNvSpPr txBox="1"/>
          <p:nvPr/>
        </p:nvSpPr>
        <p:spPr>
          <a:xfrm>
            <a:off x="748404" y="3006133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26</a:t>
            </a:r>
            <a:endParaRPr lang="fr-MA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24247B7-8690-5D76-439A-C6F24FEC8F9A}"/>
              </a:ext>
            </a:extLst>
          </p:cNvPr>
          <p:cNvSpPr txBox="1"/>
          <p:nvPr/>
        </p:nvSpPr>
        <p:spPr>
          <a:xfrm>
            <a:off x="4482519" y="4319345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104</a:t>
            </a:r>
            <a:endParaRPr lang="fr-MA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56FC4AC-9FC7-B891-2AE7-C1CD5A32066D}"/>
              </a:ext>
            </a:extLst>
          </p:cNvPr>
          <p:cNvSpPr txBox="1"/>
          <p:nvPr/>
        </p:nvSpPr>
        <p:spPr>
          <a:xfrm>
            <a:off x="4339643" y="4908621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182</a:t>
            </a:r>
            <a:endParaRPr lang="f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0FED1B5-80DA-6FC4-3016-C64F1B645527}"/>
              </a:ext>
            </a:extLst>
          </p:cNvPr>
          <p:cNvSpPr txBox="1"/>
          <p:nvPr/>
        </p:nvSpPr>
        <p:spPr>
          <a:xfrm>
            <a:off x="3978759" y="5488883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260</a:t>
            </a:r>
            <a:endParaRPr lang="fr-MA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F8AA695-C36B-8E8F-27B6-6A4DF4526167}"/>
              </a:ext>
            </a:extLst>
          </p:cNvPr>
          <p:cNvSpPr txBox="1"/>
          <p:nvPr/>
        </p:nvSpPr>
        <p:spPr>
          <a:xfrm>
            <a:off x="1113676" y="4319345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312</a:t>
            </a:r>
            <a:endParaRPr lang="fr-MA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2CB1277-417A-6010-1CA8-6CFE08789337}"/>
              </a:ext>
            </a:extLst>
          </p:cNvPr>
          <p:cNvSpPr txBox="1"/>
          <p:nvPr/>
        </p:nvSpPr>
        <p:spPr>
          <a:xfrm>
            <a:off x="1122144" y="4876157"/>
            <a:ext cx="62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C00000"/>
                </a:solidFill>
              </a:rPr>
              <a:t>520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13.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31916"/>
            <a:ext cx="3127641" cy="443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2884422" y="3187184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952" y="3133761"/>
            <a:ext cx="7637130" cy="94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" y="3161098"/>
            <a:ext cx="8077200" cy="93567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664499" y="3693059"/>
            <a:ext cx="564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2,1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3321849" y="3263324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12,7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3321848" y="3693059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5,2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B3B339-BD49-0E1E-D0C3-C27AE395B970}"/>
              </a:ext>
            </a:extLst>
          </p:cNvPr>
          <p:cNvSpPr txBox="1"/>
          <p:nvPr/>
        </p:nvSpPr>
        <p:spPr>
          <a:xfrm>
            <a:off x="4916097" y="3263324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11,6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02E5C1-2059-1CD8-BF95-9656C3A2CE2D}"/>
              </a:ext>
            </a:extLst>
          </p:cNvPr>
          <p:cNvSpPr txBox="1"/>
          <p:nvPr/>
        </p:nvSpPr>
        <p:spPr>
          <a:xfrm>
            <a:off x="4916096" y="3693059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0,2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6510345" y="3263324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12,8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6510344" y="3693059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2,3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16C439-9DBB-E33C-E670-C2826B55DDB4}"/>
              </a:ext>
            </a:extLst>
          </p:cNvPr>
          <p:cNvSpPr txBox="1"/>
          <p:nvPr/>
        </p:nvSpPr>
        <p:spPr>
          <a:xfrm>
            <a:off x="8113543" y="3263324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14,6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811019-3B58-1000-A9E2-5C267468E7AC}"/>
              </a:ext>
            </a:extLst>
          </p:cNvPr>
          <p:cNvSpPr txBox="1"/>
          <p:nvPr/>
        </p:nvSpPr>
        <p:spPr>
          <a:xfrm>
            <a:off x="8113542" y="3693059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2,4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31FE54-1F46-043D-064A-7F81EE2D979E}"/>
              </a:ext>
            </a:extLst>
          </p:cNvPr>
          <p:cNvSpPr txBox="1"/>
          <p:nvPr/>
        </p:nvSpPr>
        <p:spPr>
          <a:xfrm>
            <a:off x="1645449" y="3232668"/>
            <a:ext cx="697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10,2</a:t>
            </a: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مسائل  تناسبية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نختار الاستراتيجية المناسبة لحل مسائل تناسبية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P3S1L2">
            <a:hlinkClick r:id="" action="ppaction://media"/>
            <a:extLst>
              <a:ext uri="{FF2B5EF4-FFF2-40B4-BE49-F238E27FC236}">
                <a16:creationId xmlns:a16="http://schemas.microsoft.com/office/drawing/2014/main" id="{256575BB-0193-3F77-1214-C5AFA56EBF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2708" y="1864049"/>
            <a:ext cx="7649284" cy="430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1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D5321E-03E4-8CB3-72F4-2474DDD6A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014" y="2038457"/>
            <a:ext cx="7499554" cy="41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اقرؤوا المسألة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467B0E3-0FE2-F83A-6597-113FD3C78B07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178734AE-8EC6-6BA2-DE4D-FAD2FA20A52A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ACF195-E93C-473B-8EAB-83B7FDBF8D0B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اقرؤوا المسألة . من يستخرج لنا معطيات المسألة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B32F900-7CBA-8E92-0DF2-C7421E41503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C098C3A3-6A3D-CC3B-8A67-CCF334677A5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03418D-E9C5-45AA-D66F-ED80F1FD5922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45BBCE7-F6BE-B960-9854-6995196E462E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DDB703-F0CF-F022-B5AE-697376663E7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F6D3C86-C1B4-35EB-104E-5FE346B4441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5446AD7-16D5-B56F-2428-95FE4E2BCF82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697057AE-1FCD-590F-3A25-E00662D05641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410C07-2C91-D88F-E086-7ED163E8D818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C45613-280C-1C2C-408A-F41BC8EAC45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64BB2C0-45EA-127D-6247-404D5C643B6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48BCB60-8C9B-07C8-91A5-92E5B3E179A9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2B9ED95-9ACE-1CEC-C3FB-815864E22C7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D26B184-7577-7C8A-7775-B8CF5166B1F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3A95966E-4F44-C830-F76C-49DB66BFEE6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8ECE27-0AC3-BFFA-32E1-17357C20C9B4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92C430A5-27A1-AEB4-B05D-E9F929E60A1E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D8D3C13-1F3F-BB9D-7ABB-256D7799107C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نمثل المسألة. ارسموا على الألواح الجدول المناسب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FE6E20E-636E-1FC5-CFBC-867F00A103F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30AE2A83-C4A8-3356-46EF-A0C03FED34D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6C66D99-BCA2-1045-E750-720BC7560E0B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6A482857-F3AB-0BA4-F029-EF28ECCC2E99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4ECBC25-7F3D-7A70-73B5-30608A5BBAF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2A73226B-B3D7-4FC2-427F-F94631489B28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48D6F07-4C8F-E287-18C5-B0DDB93866C0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B84B8FB1-83D8-4303-36C0-5B378803474C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8F4456-CBBC-1530-A1ED-B9EC8CAF1D2E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الثانية؟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20BA75B-A1C1-6E20-B009-EE9B8ED32B3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150D77A5-16D7-25B1-278A-2F1B2C7DE22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2D3C9CA-42FB-A9F0-C5E4-0ADB962CE8D2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2692FAD2-DB6D-6122-E060-5EA4D6E3E618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39489B4-E6D6-69BF-5145-02272B145E9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D60E1D1B-39F3-F4A3-9091-44ED5A0ABCA0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557ADC9-4D53-928D-7ECF-6C1822DC217C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3235FB46-C95A-D10D-A97C-3DC3EB20464D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1933BE-8334-C3CB-373E-121B2876B8DC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93EEC11-F907-CD80-F44D-34C9EE0F62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498620"/>
              </p:ext>
            </p:extLst>
          </p:nvPr>
        </p:nvGraphicFramePr>
        <p:xfrm>
          <a:off x="3172821" y="4131839"/>
          <a:ext cx="3152229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60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263622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8045E-5944-3A1D-150F-D885E26DC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4D62E90-E71A-47CB-39AA-8244839C694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ارسموا عمود المطلوب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301BB9-836A-2CAF-1529-4CBDDD16F0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C28EAEC-D813-B753-0E80-33282D3D6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849941"/>
              </p:ext>
            </p:extLst>
          </p:nvPr>
        </p:nvGraphicFramePr>
        <p:xfrm>
          <a:off x="3318908" y="4138059"/>
          <a:ext cx="3152229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60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263622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F95B4D5-0258-DE34-2B5B-90C26A1355F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07D5970-E936-C806-B6CF-DD315BFB3A6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24432D3-14A1-068A-47B0-26B9BE2155B5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1FE8C0D1-8F6E-2F17-F89F-718DCD0159EB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28E42EC-8852-08C9-92E7-3AB8707CA305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D4EA0920-1E50-06AA-9E75-E3051425C052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1A2EE-3ECC-6A63-3A51-AA2D2EE1D5FC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AA2AADCC-7E4C-1FAA-18C7-AAA795BCDA2D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00BD7D9-43B1-97FD-0C9E-A70AD679B576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7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F427C-0322-26FF-F38A-37CA902C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7AD3BA-72B5-403E-FBA6-CA93604D6ED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A041BE-B3D4-0D61-4B6B-4B47FE076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745EB1-DDBB-DD27-19AA-B8A12F2EF5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58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F698-BFE7-D317-0E02-E4963DC8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4E925D55-927A-52E3-CB52-6490A8369219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الجواب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BE7367A-2A14-2258-05BB-5E185139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B862F0AB-463B-1898-5254-465FFD16C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11214"/>
              </p:ext>
            </p:extLst>
          </p:nvPr>
        </p:nvGraphicFramePr>
        <p:xfrm>
          <a:off x="2656549" y="4131839"/>
          <a:ext cx="383090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830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860654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192417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8507FC-27EA-7DB9-E306-EF876E85CD7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E4FF0491-54D8-29A9-9CB9-E57CE0131F4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2DA27ED-8A15-F544-E4C1-B18C493925C6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D1586C21-09E3-288A-5CFF-66801127FC92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AA3773C-1C13-1055-C30E-84DC772DB98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21036455-0FDF-ACB4-6321-C882742ED16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BD3773D-8A81-5A96-E98D-17DAE58CC8EE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3D64BCD3-7B22-51ED-8AAB-6324B911C3EF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E4280C6-A5B7-687F-088B-DB905044A036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5182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23029-117C-FBA0-266F-14C3DA111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9D4351-893A-8C92-BA75-357113511607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رقم الاستراتيجية المناسبة لملء الجدول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06164-7538-CADF-B7E8-55A2D382DE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288406A-FEF4-D9E9-E4B8-AAC38146C71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032D226A-55B6-1036-F433-C482216151A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CC9C8C1-2A99-B76B-6E00-286E27DE55EB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8D473D7D-AB81-E477-9078-A5421FB90FD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07F8043-3FA1-4581-ED06-7C496215FCC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05F1E49B-696C-3A5B-2D5B-62951E2E40EE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F2B64F6-969E-EF29-B24E-7644D52C5629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474BE89F-9EA9-8D15-FC38-BE3FB1479DC1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174650-37E6-30EF-1EA5-19F8AF0B3619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7749948-2556-A19F-D5C7-41B213E53D17}"/>
              </a:ext>
            </a:extLst>
          </p:cNvPr>
          <p:cNvSpPr/>
          <p:nvPr/>
        </p:nvSpPr>
        <p:spPr>
          <a:xfrm>
            <a:off x="6272520" y="5205962"/>
            <a:ext cx="2020755" cy="688147"/>
          </a:xfrm>
          <a:prstGeom prst="roundRect">
            <a:avLst>
              <a:gd name="adj" fmla="val 3775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اِسْتْراتيجِيَةُ الْمُضاعَفاتِ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EE6030F-E3B5-88A8-8EE8-458CD940FF1F}"/>
              </a:ext>
            </a:extLst>
          </p:cNvPr>
          <p:cNvSpPr/>
          <p:nvPr/>
        </p:nvSpPr>
        <p:spPr>
          <a:xfrm>
            <a:off x="3327189" y="5205962"/>
            <a:ext cx="2020755" cy="688147"/>
          </a:xfrm>
          <a:prstGeom prst="roundRect">
            <a:avLst>
              <a:gd name="adj" fmla="val 3775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اِسْتْراتيجِيَةُ مُعامِلِ التَّناسُبِ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7F5A731-C09B-0BCA-A8C9-2853EC9A07CC}"/>
              </a:ext>
            </a:extLst>
          </p:cNvPr>
          <p:cNvSpPr/>
          <p:nvPr/>
        </p:nvSpPr>
        <p:spPr>
          <a:xfrm>
            <a:off x="502601" y="5205962"/>
            <a:ext cx="2020755" cy="688147"/>
          </a:xfrm>
          <a:prstGeom prst="roundRect">
            <a:avLst>
              <a:gd name="adj" fmla="val 3775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اِسْتْراتيجِيَةُ الْعَوْدَةِ إِلى الْوَحْدَةِ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B826535-46FC-1898-F407-4AEEDD9216F5}"/>
              </a:ext>
            </a:extLst>
          </p:cNvPr>
          <p:cNvSpPr>
            <a:spLocks noChangeAspect="1"/>
          </p:cNvSpPr>
          <p:nvPr/>
        </p:nvSpPr>
        <p:spPr>
          <a:xfrm>
            <a:off x="1145212" y="6111236"/>
            <a:ext cx="440397" cy="44039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5D7294C-8298-5605-E9A9-8274A16284C2}"/>
              </a:ext>
            </a:extLst>
          </p:cNvPr>
          <p:cNvSpPr>
            <a:spLocks noChangeAspect="1"/>
          </p:cNvSpPr>
          <p:nvPr/>
        </p:nvSpPr>
        <p:spPr>
          <a:xfrm>
            <a:off x="4142034" y="6111236"/>
            <a:ext cx="440397" cy="44039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31874D5-24A0-7137-9E7D-C4460C79A4E0}"/>
              </a:ext>
            </a:extLst>
          </p:cNvPr>
          <p:cNvSpPr>
            <a:spLocks noChangeAspect="1"/>
          </p:cNvSpPr>
          <p:nvPr/>
        </p:nvSpPr>
        <p:spPr>
          <a:xfrm>
            <a:off x="7062698" y="6098322"/>
            <a:ext cx="440397" cy="44039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>
                <a:solidFill>
                  <a:schemeClr val="tx1"/>
                </a:solidFill>
              </a:rPr>
              <a:t>C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1E55FBF-28FD-7A48-0E84-6C03115D9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311386"/>
              </p:ext>
            </p:extLst>
          </p:nvPr>
        </p:nvGraphicFramePr>
        <p:xfrm>
          <a:off x="2461846" y="3767810"/>
          <a:ext cx="424736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388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954217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430756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86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60B6-060A-EBB1-091D-1B8B3C213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154F2C-9AB8-6BE0-31D5-445C35AFD2B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D3DE2A-367F-BC0C-0EE7-4DCF5476C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605989-9ED2-0655-B113-63ABB5E9A2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36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2808E-3D77-3125-DF84-27507CECB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4F6ADB9-C98F-10AC-A875-B65FDCBD3DDA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اختار هذه الاستراتيجية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85BB3B8-F710-9DEA-FD96-C72B1B45D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B53CAA2-85C9-7B5B-3A13-CE9991624A4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877E61FC-72CA-9FAF-888A-1B1F6153D37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2B51EA4-4F2D-C4C8-0B5F-C4EA0CC3EB9B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45A05E96-4E42-B0B8-2585-9209E8E83AF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7DC3019-C7D9-113F-0966-B4CB9265E8F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BEA5599B-8C45-A76D-4740-0F2BA9F8511F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AE5D6EF-EF9E-8EA3-9260-3FD4ACF0C022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6155FBCC-D4D1-1498-E547-8CAB7B99262E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91986FB-C90E-0717-7DB0-A69E6265A010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5A8AC0B-796E-D0E4-BF3E-FB499BAD4FE1}"/>
              </a:ext>
            </a:extLst>
          </p:cNvPr>
          <p:cNvSpPr/>
          <p:nvPr/>
        </p:nvSpPr>
        <p:spPr>
          <a:xfrm>
            <a:off x="6272520" y="5205962"/>
            <a:ext cx="2020755" cy="688147"/>
          </a:xfrm>
          <a:prstGeom prst="roundRect">
            <a:avLst>
              <a:gd name="adj" fmla="val 37759"/>
            </a:avLst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اِسْتْراتيجِيَةُ الْمُضاعَفاتِ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6CE7498-B0C0-BFF0-AD79-298DA5868731}"/>
              </a:ext>
            </a:extLst>
          </p:cNvPr>
          <p:cNvSpPr/>
          <p:nvPr/>
        </p:nvSpPr>
        <p:spPr>
          <a:xfrm>
            <a:off x="3327189" y="5205962"/>
            <a:ext cx="2020755" cy="688147"/>
          </a:xfrm>
          <a:prstGeom prst="roundRect">
            <a:avLst>
              <a:gd name="adj" fmla="val 3775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اِسْتْراتيجِيَةُ مُعامِلِ التَّناسُبِ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E743F6-324D-DDE3-6033-8014B055185C}"/>
              </a:ext>
            </a:extLst>
          </p:cNvPr>
          <p:cNvSpPr/>
          <p:nvPr/>
        </p:nvSpPr>
        <p:spPr>
          <a:xfrm>
            <a:off x="502601" y="5205962"/>
            <a:ext cx="2020755" cy="688147"/>
          </a:xfrm>
          <a:prstGeom prst="roundRect">
            <a:avLst>
              <a:gd name="adj" fmla="val 3775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اِسْتْراتيجِيَةُ الْعَوْدَةِ إِلى الْوَحْدَةِ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BDAB4CEC-91AB-5676-F674-8870D0070261}"/>
              </a:ext>
            </a:extLst>
          </p:cNvPr>
          <p:cNvSpPr>
            <a:spLocks noChangeAspect="1"/>
          </p:cNvSpPr>
          <p:nvPr/>
        </p:nvSpPr>
        <p:spPr>
          <a:xfrm>
            <a:off x="1145212" y="6111236"/>
            <a:ext cx="440397" cy="44039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5F2C07E0-2FC5-4B22-386E-BBC68BD79836}"/>
              </a:ext>
            </a:extLst>
          </p:cNvPr>
          <p:cNvSpPr>
            <a:spLocks noChangeAspect="1"/>
          </p:cNvSpPr>
          <p:nvPr/>
        </p:nvSpPr>
        <p:spPr>
          <a:xfrm>
            <a:off x="4142034" y="6111236"/>
            <a:ext cx="440397" cy="44039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B127A85A-ADD3-318F-87D4-DD0C74666435}"/>
              </a:ext>
            </a:extLst>
          </p:cNvPr>
          <p:cNvSpPr>
            <a:spLocks noChangeAspect="1"/>
          </p:cNvSpPr>
          <p:nvPr/>
        </p:nvSpPr>
        <p:spPr>
          <a:xfrm>
            <a:off x="7062698" y="6098322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>
                <a:solidFill>
                  <a:schemeClr val="tx1"/>
                </a:solidFill>
              </a:rPr>
              <a:t>C</a:t>
            </a:r>
          </a:p>
        </p:txBody>
      </p:sp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CF27C6DC-866D-93FF-55AF-56079EB479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556257"/>
              </p:ext>
            </p:extLst>
          </p:nvPr>
        </p:nvGraphicFramePr>
        <p:xfrm>
          <a:off x="2640398" y="3767810"/>
          <a:ext cx="4057987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938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911671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322378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51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32D5FE2-51DC-6AC2-ECD8-BB637C0F967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321A7E0E-9475-A9F2-15F9-60AA3DB32E1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AC11E4D-A09C-54A5-2C8C-07C1CCD69DA4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BDBDF532-BE71-4927-ED72-320D0D7B5C34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1CAABF6-46FD-EC77-082F-6510D4D5EC5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6E5DAD9A-F2EE-D8F9-88DF-35D6E1E15959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0368D43-96F3-D68A-5ABC-07B95004EA39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C4CC53A0-3C70-F10D-77CF-4CFEA51D9692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4BEF6A-1564-E0CC-4D62-B8D0C695D12F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9684FBA-B148-1D33-B91F-9510A99DFE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482880"/>
              </p:ext>
            </p:extLst>
          </p:nvPr>
        </p:nvGraphicFramePr>
        <p:xfrm>
          <a:off x="2474028" y="4138059"/>
          <a:ext cx="4195943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1949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942664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401330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المناسب مكان علامة استفهام في الجدول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82D1EE6-34C4-992F-7F8E-C9B8FEDEAFE7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00B08D3-48C8-9C85-1F30-B86873CFBA6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53952226-994E-5A55-E938-11D7E421D1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13A7B50-846F-47C4-BB4F-E096ABC57992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86A81367-6A7B-2FBE-C541-63BC83702ABA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21751E2-BA4E-0061-0F3F-63692E62A4E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8DC36180-CE71-CE93-93AF-BF819C2D0B12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79899D1D-376A-BFA3-F926-3AA3DFCCD4A7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9E363956-6FB8-7780-9C89-404D7F1DDC75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AE8FEB1-C804-A42F-FBDE-77179F751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099241"/>
              </p:ext>
            </p:extLst>
          </p:nvPr>
        </p:nvGraphicFramePr>
        <p:xfrm>
          <a:off x="2682522" y="4181345"/>
          <a:ext cx="3711673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622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833868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124183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وجد الجواب الصحيح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3F2B809-7449-CCE5-2427-68793A41DE8C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392A5D76-9B66-B938-6260-05D5AFD3C2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688462"/>
              </p:ext>
            </p:extLst>
          </p:nvPr>
        </p:nvGraphicFramePr>
        <p:xfrm>
          <a:off x="2948838" y="4138059"/>
          <a:ext cx="373331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01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838730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13656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252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56B45B2B-072B-F8E3-2160-58421EBC486D}"/>
              </a:ext>
            </a:extLst>
          </p:cNvPr>
          <p:cNvSpPr txBox="1"/>
          <p:nvPr/>
        </p:nvSpPr>
        <p:spPr>
          <a:xfrm>
            <a:off x="1023358" y="4362727"/>
            <a:ext cx="1934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5 ×3 = 15</a:t>
            </a:r>
            <a:endParaRPr lang="fr-MA" sz="28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B0B19A0-15A7-0EBF-BEE1-8B0B1452F5DC}"/>
              </a:ext>
            </a:extLst>
          </p:cNvPr>
          <p:cNvSpPr txBox="1"/>
          <p:nvPr/>
        </p:nvSpPr>
        <p:spPr>
          <a:xfrm>
            <a:off x="939350" y="4732059"/>
            <a:ext cx="1934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84 ×3 = 252</a:t>
            </a:r>
            <a:endParaRPr lang="fr-MA" sz="28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04FE949-88CB-B44F-1395-5B6C1CEBA18F}"/>
              </a:ext>
            </a:extLst>
          </p:cNvPr>
          <p:cNvSpPr txBox="1"/>
          <p:nvPr/>
        </p:nvSpPr>
        <p:spPr>
          <a:xfrm>
            <a:off x="3363088" y="3536889"/>
            <a:ext cx="847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×3 </a:t>
            </a:r>
            <a:endParaRPr lang="fr-MA" sz="28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191C2EA-193B-C44A-7E72-DECCE2216E19}"/>
              </a:ext>
            </a:extLst>
          </p:cNvPr>
          <p:cNvSpPr txBox="1"/>
          <p:nvPr/>
        </p:nvSpPr>
        <p:spPr>
          <a:xfrm>
            <a:off x="3370835" y="5459979"/>
            <a:ext cx="847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×3 </a:t>
            </a:r>
            <a:endParaRPr lang="fr-MA" sz="2800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7C5131A-F4E7-BE25-6456-B3950F9C0FF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CEF52BE3-1BAF-9895-AD28-7EC18396B75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66F7AFD-F27B-DB13-6314-0DF3B825FB97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B2492D51-F67C-7762-94A8-F2C517BB2C4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CA46AB1-CD67-9CEB-92A8-8A38A2267849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A5DBED5E-3BD1-18A3-EFCA-0950EB9E75C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D355FF1-8DE8-76A9-51C7-B1F76AFC03D2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E35659D0-0A32-E4FD-8B54-E876EF76F385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964EAE16-2EA1-17A7-7EAC-12DE6678CE84}"/>
              </a:ext>
            </a:extLst>
          </p:cNvPr>
          <p:cNvSpPr/>
          <p:nvPr/>
        </p:nvSpPr>
        <p:spPr>
          <a:xfrm rot="17209248">
            <a:off x="3356599" y="3833354"/>
            <a:ext cx="685713" cy="916884"/>
          </a:xfrm>
          <a:prstGeom prst="arc">
            <a:avLst>
              <a:gd name="adj1" fmla="val 16200000"/>
              <a:gd name="adj2" fmla="val 31909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2387E9C8-9981-7C73-8784-51CFDEABF8D2}"/>
              </a:ext>
            </a:extLst>
          </p:cNvPr>
          <p:cNvSpPr/>
          <p:nvPr/>
        </p:nvSpPr>
        <p:spPr>
          <a:xfrm rot="6553655">
            <a:off x="3275221" y="4759342"/>
            <a:ext cx="722230" cy="916884"/>
          </a:xfrm>
          <a:prstGeom prst="arc">
            <a:avLst>
              <a:gd name="adj1" fmla="val 16200000"/>
              <a:gd name="adj2" fmla="val 31909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5A3B4-9D46-1666-B585-DDECCD2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1F0375F-79EE-45F4-2D37-DC9F84D30FF6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5EBBFF-FD55-38D6-2894-CA700897CB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BDB1033-5691-0E6B-BF6F-2AAF10E06B8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4D29C740-B266-0EA5-36F2-CCD8EF54752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F9A01AA-E4F8-033B-E925-66BAF0530903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A3271D0E-D81A-E1A2-6898-EC07624D802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53C08BD-0E28-66A4-67B3-15F9AB26C365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3DBC2461-D0D3-EFC7-3676-79C6CBEAD8E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F0168BF-C7DE-0012-3A5D-C86D2EBDA1E5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96685F68-6C35-F199-4602-C303697A6348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303431B-5F55-F470-3DC7-37E6489434A4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A353930-675B-7AE5-BEA8-8ABBC958B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377739"/>
              </p:ext>
            </p:extLst>
          </p:nvPr>
        </p:nvGraphicFramePr>
        <p:xfrm>
          <a:off x="2948838" y="4138059"/>
          <a:ext cx="373331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01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838730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13656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252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75FEAB3-6C02-8723-694C-3129265EBC59}"/>
              </a:ext>
            </a:extLst>
          </p:cNvPr>
          <p:cNvSpPr txBox="1"/>
          <p:nvPr/>
        </p:nvSpPr>
        <p:spPr>
          <a:xfrm>
            <a:off x="1023358" y="4362727"/>
            <a:ext cx="1934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5 ×3 = 15</a:t>
            </a:r>
            <a:endParaRPr lang="fr-MA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A1EEEB-628E-9A04-76AE-E96EA35CDE8F}"/>
              </a:ext>
            </a:extLst>
          </p:cNvPr>
          <p:cNvSpPr txBox="1"/>
          <p:nvPr/>
        </p:nvSpPr>
        <p:spPr>
          <a:xfrm>
            <a:off x="939350" y="4732059"/>
            <a:ext cx="1934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84 ×3 = 252</a:t>
            </a:r>
            <a:endParaRPr lang="fr-MA" sz="2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9111CD-A58E-BB9F-8577-A0ECA4712C0B}"/>
              </a:ext>
            </a:extLst>
          </p:cNvPr>
          <p:cNvSpPr txBox="1"/>
          <p:nvPr/>
        </p:nvSpPr>
        <p:spPr>
          <a:xfrm>
            <a:off x="3363088" y="3536889"/>
            <a:ext cx="847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×3 </a:t>
            </a:r>
            <a:endParaRPr lang="fr-MA" sz="2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CDBF1C-16EC-C378-C45A-172D7786C6B6}"/>
              </a:ext>
            </a:extLst>
          </p:cNvPr>
          <p:cNvSpPr txBox="1"/>
          <p:nvPr/>
        </p:nvSpPr>
        <p:spPr>
          <a:xfrm>
            <a:off x="3370835" y="5459979"/>
            <a:ext cx="847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×3 </a:t>
            </a:r>
            <a:endParaRPr lang="fr-MA" sz="2800" dirty="0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DF78D0CC-21EE-AD72-2CA2-21D49A9E7ED2}"/>
              </a:ext>
            </a:extLst>
          </p:cNvPr>
          <p:cNvSpPr/>
          <p:nvPr/>
        </p:nvSpPr>
        <p:spPr>
          <a:xfrm rot="17209248">
            <a:off x="3356599" y="3833354"/>
            <a:ext cx="685713" cy="916884"/>
          </a:xfrm>
          <a:prstGeom prst="arc">
            <a:avLst>
              <a:gd name="adj1" fmla="val 16200000"/>
              <a:gd name="adj2" fmla="val 31909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B44AB41E-C948-B363-19AB-C6BF4F1DD61C}"/>
              </a:ext>
            </a:extLst>
          </p:cNvPr>
          <p:cNvSpPr/>
          <p:nvPr/>
        </p:nvSpPr>
        <p:spPr>
          <a:xfrm rot="6553655">
            <a:off x="3275221" y="4759342"/>
            <a:ext cx="722230" cy="916884"/>
          </a:xfrm>
          <a:prstGeom prst="arc">
            <a:avLst>
              <a:gd name="adj1" fmla="val 16200000"/>
              <a:gd name="adj2" fmla="val 31909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</p:spTree>
    <p:extLst>
      <p:ext uri="{BB962C8B-B14F-4D97-AF65-F5344CB8AC3E}">
        <p14:creationId xmlns:p14="http://schemas.microsoft.com/office/powerpoint/2010/main" val="305539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FB2EA-9BA7-02AF-2E80-18FF164C5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B544B6-FBF3-2884-7006-97123EAFC4E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عبارات الحل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ABFD06-44E4-47A2-35F2-E8FD05DF1E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87521CE-6C19-8D31-6FF0-3A1A7690728F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7DB3E2B-551C-BD50-2964-D8EBC730A8E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FE07E8EC-1AB4-FF6A-DB00-C9CBFD05BD7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14B4703-0CEB-C532-725B-D617A94CC3CB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F16E609F-52AE-9356-8B62-EC2F0DEDF4E3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E2667C8B-DB84-EB16-D711-B6C539344B6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BED5F370-8268-B0FF-05FE-D7A10867666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24862BD5-6D5E-BA67-49A3-77DF73EC5319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727E29E2-B9FC-3232-1C3B-93FE95322946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ABBDC97-1213-B2D3-EC34-74269C4C2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377739"/>
              </p:ext>
            </p:extLst>
          </p:nvPr>
        </p:nvGraphicFramePr>
        <p:xfrm>
          <a:off x="2948838" y="4138059"/>
          <a:ext cx="373331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01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838730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13656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252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67B30F5-F5CF-9695-CC9C-56CB5BCBC55F}"/>
              </a:ext>
            </a:extLst>
          </p:cNvPr>
          <p:cNvSpPr txBox="1"/>
          <p:nvPr/>
        </p:nvSpPr>
        <p:spPr>
          <a:xfrm>
            <a:off x="1023358" y="4362727"/>
            <a:ext cx="1934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5 ×3 = 15</a:t>
            </a:r>
            <a:endParaRPr lang="fr-MA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50A97-F432-A981-4663-FBF0F53B1519}"/>
              </a:ext>
            </a:extLst>
          </p:cNvPr>
          <p:cNvSpPr txBox="1"/>
          <p:nvPr/>
        </p:nvSpPr>
        <p:spPr>
          <a:xfrm>
            <a:off x="939350" y="4732059"/>
            <a:ext cx="1934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84 ×3 = 252</a:t>
            </a:r>
            <a:endParaRPr lang="fr-MA" sz="2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3C10DE-99B3-3E06-98EC-D69CD2AC92B6}"/>
              </a:ext>
            </a:extLst>
          </p:cNvPr>
          <p:cNvSpPr txBox="1"/>
          <p:nvPr/>
        </p:nvSpPr>
        <p:spPr>
          <a:xfrm>
            <a:off x="3363088" y="3536889"/>
            <a:ext cx="847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×3 </a:t>
            </a:r>
            <a:endParaRPr lang="fr-MA" sz="2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D92FC7-CBED-5093-ACB2-2DF1E8D2FB76}"/>
              </a:ext>
            </a:extLst>
          </p:cNvPr>
          <p:cNvSpPr txBox="1"/>
          <p:nvPr/>
        </p:nvSpPr>
        <p:spPr>
          <a:xfrm>
            <a:off x="3370835" y="5459979"/>
            <a:ext cx="847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×3 </a:t>
            </a:r>
            <a:endParaRPr lang="fr-MA" sz="2800" dirty="0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CD913564-A265-FB92-815F-A3EE30CBDAA7}"/>
              </a:ext>
            </a:extLst>
          </p:cNvPr>
          <p:cNvSpPr/>
          <p:nvPr/>
        </p:nvSpPr>
        <p:spPr>
          <a:xfrm rot="17209248">
            <a:off x="3356599" y="3833354"/>
            <a:ext cx="685713" cy="916884"/>
          </a:xfrm>
          <a:prstGeom prst="arc">
            <a:avLst>
              <a:gd name="adj1" fmla="val 16200000"/>
              <a:gd name="adj2" fmla="val 31909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55855B2B-B7C9-107D-8852-A1D461B98516}"/>
              </a:ext>
            </a:extLst>
          </p:cNvPr>
          <p:cNvSpPr/>
          <p:nvPr/>
        </p:nvSpPr>
        <p:spPr>
          <a:xfrm rot="6553655">
            <a:off x="3275221" y="4759342"/>
            <a:ext cx="722230" cy="916884"/>
          </a:xfrm>
          <a:prstGeom prst="arc">
            <a:avLst>
              <a:gd name="adj1" fmla="val 16200000"/>
              <a:gd name="adj2" fmla="val 31909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</p:spTree>
    <p:extLst>
      <p:ext uri="{BB962C8B-B14F-4D97-AF65-F5344CB8AC3E}">
        <p14:creationId xmlns:p14="http://schemas.microsoft.com/office/powerpoint/2010/main" val="26797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7122B-9D05-D64E-3523-4C3686A64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634E138-0DBC-8233-F572-9399E4B40139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CEEC17E-1DCA-F8EF-9687-BC900CB47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67FA0B-B09D-4151-547B-22E64B71C8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547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24DA6-55FF-FC91-471F-562EEC486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5F58DEB-4078-83BF-E4BB-2AFFB90085B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إلى السبورة ليشرح لنا الخطوة الثالثة؟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3C0D2B-5A3C-9E40-9B05-94E7402AB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7BAEE74-E687-D8B8-BBD5-BFF0E846F520}"/>
              </a:ext>
            </a:extLst>
          </p:cNvPr>
          <p:cNvSpPr txBox="1"/>
          <p:nvPr/>
        </p:nvSpPr>
        <p:spPr>
          <a:xfrm>
            <a:off x="2948838" y="5844619"/>
            <a:ext cx="47880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يَلْزَمُ</a:t>
            </a:r>
            <a:r>
              <a:rPr lang="f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الْأُمَّ مِنَ الدَّقيقِ 252 غراما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A0F7841-1409-C641-1F4D-4F48ABED41E1}"/>
              </a:ext>
            </a:extLst>
          </p:cNvPr>
          <p:cNvSpPr/>
          <p:nvPr/>
        </p:nvSpPr>
        <p:spPr>
          <a:xfrm>
            <a:off x="1585609" y="2381250"/>
            <a:ext cx="5905500" cy="12382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لِإِعْدادِ 5 أَرْغِفَةٍ تَحْتاجُ الْأُمُّ 84 غْراماً مِنَ الدَّقيقِ.</a:t>
            </a:r>
          </a:p>
          <a:p>
            <a:pPr lvl="0" indent="361950" algn="r" rtl="1">
              <a:defRPr/>
            </a:pPr>
            <a:r>
              <a:rPr lang="ar-MA" sz="2400" dirty="0">
                <a:solidFill>
                  <a:prstClr val="black"/>
                </a:solidFill>
                <a:latin typeface="Calibri" panose="020F0502020204030204"/>
              </a:rPr>
              <a:t>كَمْ يَلْزَمُها مِنَ الدَّقيقِ لِصُنْعِ 15 رَغيفاً؟ </a:t>
            </a:r>
            <a:endParaRPr lang="fr-MA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B6A7944-2D76-298F-4F05-21D7F982F15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461ABB99-4E6E-9108-9B24-0C09B29558F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A96515F-769E-42D8-0B66-2C15B3CAB7FF}"/>
              </a:ext>
            </a:extLst>
          </p:cNvPr>
          <p:cNvSpPr/>
          <p:nvPr/>
        </p:nvSpPr>
        <p:spPr>
          <a:xfrm>
            <a:off x="2104370" y="1724103"/>
            <a:ext cx="138139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أملأ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C0D17DEA-FDA9-2478-A474-2C54D25F04F5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E2FD735C-F78D-022B-D259-A74E19E3184E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 الجدول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11488639-C7E0-B5E1-7011-D9F7F1B665C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93AE4CC-A5CF-9D0A-BCE7-6EA7F16F8CB1}"/>
              </a:ext>
            </a:extLst>
          </p:cNvPr>
          <p:cNvSpPr/>
          <p:nvPr/>
        </p:nvSpPr>
        <p:spPr>
          <a:xfrm>
            <a:off x="512285" y="1733568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F6730657-8DD1-D3E2-FB13-C6651B571F86}"/>
              </a:ext>
            </a:extLst>
          </p:cNvPr>
          <p:cNvSpPr>
            <a:spLocks noChangeAspect="1"/>
          </p:cNvSpPr>
          <p:nvPr/>
        </p:nvSpPr>
        <p:spPr>
          <a:xfrm>
            <a:off x="1560023" y="1735640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AB2A58E-160C-5783-34B0-DCED5C6DB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377739"/>
              </p:ext>
            </p:extLst>
          </p:nvPr>
        </p:nvGraphicFramePr>
        <p:xfrm>
          <a:off x="2948838" y="4138059"/>
          <a:ext cx="3733316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017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838730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13656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الأرغفة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</a:rPr>
                        <a:t>252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fr-MA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الدقيق بالغرام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867C84BD-B8BE-6411-5362-40D10C8345A9}"/>
              </a:ext>
            </a:extLst>
          </p:cNvPr>
          <p:cNvSpPr txBox="1"/>
          <p:nvPr/>
        </p:nvSpPr>
        <p:spPr>
          <a:xfrm>
            <a:off x="1023358" y="4362727"/>
            <a:ext cx="1934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5 ×3 = 15</a:t>
            </a:r>
            <a:endParaRPr lang="fr-MA" sz="2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93C404-F4F3-756A-A85A-191699012952}"/>
              </a:ext>
            </a:extLst>
          </p:cNvPr>
          <p:cNvSpPr txBox="1"/>
          <p:nvPr/>
        </p:nvSpPr>
        <p:spPr>
          <a:xfrm>
            <a:off x="939350" y="4732059"/>
            <a:ext cx="1934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84 ×3 = 252</a:t>
            </a:r>
            <a:endParaRPr lang="fr-MA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9BEB40-359F-7DBF-C271-ADD691BBB5AF}"/>
              </a:ext>
            </a:extLst>
          </p:cNvPr>
          <p:cNvSpPr txBox="1"/>
          <p:nvPr/>
        </p:nvSpPr>
        <p:spPr>
          <a:xfrm>
            <a:off x="3363088" y="3536889"/>
            <a:ext cx="847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×3 </a:t>
            </a:r>
            <a:endParaRPr lang="fr-MA" sz="2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C64FDB-1232-60B7-A217-82EDBF11ABE4}"/>
              </a:ext>
            </a:extLst>
          </p:cNvPr>
          <p:cNvSpPr txBox="1"/>
          <p:nvPr/>
        </p:nvSpPr>
        <p:spPr>
          <a:xfrm>
            <a:off x="3370835" y="5459979"/>
            <a:ext cx="847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×3 </a:t>
            </a:r>
            <a:endParaRPr lang="fr-MA" sz="2800" dirty="0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8D902298-0DC3-2D3D-49AE-63D3F051D8AA}"/>
              </a:ext>
            </a:extLst>
          </p:cNvPr>
          <p:cNvSpPr/>
          <p:nvPr/>
        </p:nvSpPr>
        <p:spPr>
          <a:xfrm rot="17209248">
            <a:off x="3356599" y="3833354"/>
            <a:ext cx="685713" cy="916884"/>
          </a:xfrm>
          <a:prstGeom prst="arc">
            <a:avLst>
              <a:gd name="adj1" fmla="val 16200000"/>
              <a:gd name="adj2" fmla="val 31909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D4ADB63C-884D-E1C7-BDE6-267BE90270BC}"/>
              </a:ext>
            </a:extLst>
          </p:cNvPr>
          <p:cNvSpPr/>
          <p:nvPr/>
        </p:nvSpPr>
        <p:spPr>
          <a:xfrm rot="6553655">
            <a:off x="3275221" y="4759342"/>
            <a:ext cx="722230" cy="916884"/>
          </a:xfrm>
          <a:prstGeom prst="arc">
            <a:avLst>
              <a:gd name="adj1" fmla="val 16200000"/>
              <a:gd name="adj2" fmla="val 31909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2800"/>
          </a:p>
        </p:txBody>
      </p:sp>
    </p:spTree>
    <p:extLst>
      <p:ext uri="{BB962C8B-B14F-4D97-AF65-F5344CB8AC3E}">
        <p14:creationId xmlns:p14="http://schemas.microsoft.com/office/powerpoint/2010/main" val="341855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الكراسات؛ أنجزوا المسألة الثانية من النشاط 1 صفحة 12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logiciel, Police&#10;&#10;Le contenu généré par l’IA peut être incorrect.">
            <a:extLst>
              <a:ext uri="{FF2B5EF4-FFF2-40B4-BE49-F238E27FC236}">
                <a16:creationId xmlns:a16="http://schemas.microsoft.com/office/drawing/2014/main" id="{3087009C-C75D-B666-A46B-03840A60A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978" y="1697983"/>
            <a:ext cx="6077008" cy="426741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7D883B5-4A26-6605-E46F-BD724B671C67}"/>
              </a:ext>
            </a:extLst>
          </p:cNvPr>
          <p:cNvSpPr/>
          <p:nvPr/>
        </p:nvSpPr>
        <p:spPr>
          <a:xfrm>
            <a:off x="1621634" y="3831688"/>
            <a:ext cx="5803351" cy="21337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logiciel, Police&#10;&#10;Le contenu généré par l’IA peut être incorrect.">
            <a:extLst>
              <a:ext uri="{FF2B5EF4-FFF2-40B4-BE49-F238E27FC236}">
                <a16:creationId xmlns:a16="http://schemas.microsoft.com/office/drawing/2014/main" id="{5873570F-1847-3EA2-E8E1-AB8C247451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045"/>
          <a:stretch>
            <a:fillRect/>
          </a:stretch>
        </p:blipFill>
        <p:spPr>
          <a:xfrm>
            <a:off x="338328" y="2818839"/>
            <a:ext cx="8185306" cy="292882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189456F-3DEB-5707-96FE-E7EC91B5E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884707"/>
              </p:ext>
            </p:extLst>
          </p:nvPr>
        </p:nvGraphicFramePr>
        <p:xfrm>
          <a:off x="2076450" y="3689250"/>
          <a:ext cx="3566261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89">
                  <a:extLst>
                    <a:ext uri="{9D8B030D-6E8A-4147-A177-3AD203B41FA5}">
                      <a16:colId xmlns:a16="http://schemas.microsoft.com/office/drawing/2014/main" val="3417746162"/>
                    </a:ext>
                  </a:extLst>
                </a:gridCol>
                <a:gridCol w="601889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665979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69650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210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90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العسل (</a:t>
                      </a:r>
                      <a:r>
                        <a:rPr lang="f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المدة بالسنوات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C72E9A2-27C7-BA24-48C9-0AC27D99D262}"/>
              </a:ext>
            </a:extLst>
          </p:cNvPr>
          <p:cNvSpPr txBox="1"/>
          <p:nvPr/>
        </p:nvSpPr>
        <p:spPr>
          <a:xfrm>
            <a:off x="713945" y="5127355"/>
            <a:ext cx="62912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سينتج النحل 210 كيلوغراما خلال 7 سنوات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796BCC-8525-243C-5246-9827C1C1A4BA}"/>
              </a:ext>
            </a:extLst>
          </p:cNvPr>
          <p:cNvSpPr txBox="1"/>
          <p:nvPr/>
        </p:nvSpPr>
        <p:spPr>
          <a:xfrm>
            <a:off x="1217899" y="2149589"/>
            <a:ext cx="5602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الاستراتيجية المناسبة هي العودة إلى الوحدة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7983" y="2039304"/>
            <a:ext cx="3145503" cy="445118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2 صفحة 12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111124" y="4818049"/>
            <a:ext cx="2862908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259" y="2344845"/>
            <a:ext cx="5500754" cy="272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2E317A-E1FA-7B93-4219-BFEA6DA1C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982" y="2465182"/>
            <a:ext cx="4172981" cy="231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logiciel&#10;&#10;Le contenu généré par l’IA peut être incorrect.">
            <a:extLst>
              <a:ext uri="{FF2B5EF4-FFF2-40B4-BE49-F238E27FC236}">
                <a16:creationId xmlns:a16="http://schemas.microsoft.com/office/drawing/2014/main" id="{B795EAC0-55B9-2A61-43F2-CAE889030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61" y="2019079"/>
            <a:ext cx="7354264" cy="363877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85F905E-2664-9F6E-5FEF-16B6422DC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255127"/>
              </p:ext>
            </p:extLst>
          </p:nvPr>
        </p:nvGraphicFramePr>
        <p:xfrm>
          <a:off x="2209800" y="3244464"/>
          <a:ext cx="2964372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89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665979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696504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5,5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البرتقالات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عدد الأشخاص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17F648D-4AE0-299A-3536-556E0C330C26}"/>
              </a:ext>
            </a:extLst>
          </p:cNvPr>
          <p:cNvSpPr txBox="1"/>
          <p:nvPr/>
        </p:nvSpPr>
        <p:spPr>
          <a:xfrm>
            <a:off x="1137975" y="4976328"/>
            <a:ext cx="62912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dirty="0">
                <a:solidFill>
                  <a:srgbClr val="C00000"/>
                </a:solidFill>
                <a:latin typeface="Calibri" panose="020F0502020204030204"/>
              </a:rPr>
              <a:t>تحتاج 5,5 برتقالة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1899CF5-9FD9-DFCA-B35A-085E6EC2205D}"/>
              </a:ext>
            </a:extLst>
          </p:cNvPr>
          <p:cNvGrpSpPr/>
          <p:nvPr/>
        </p:nvGrpSpPr>
        <p:grpSpPr>
          <a:xfrm>
            <a:off x="1351620" y="3448050"/>
            <a:ext cx="839160" cy="762120"/>
            <a:chOff x="1351620" y="3448050"/>
            <a:chExt cx="839160" cy="76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Encre 7">
                  <a:extLst>
                    <a:ext uri="{FF2B5EF4-FFF2-40B4-BE49-F238E27FC236}">
                      <a16:creationId xmlns:a16="http://schemas.microsoft.com/office/drawing/2014/main" id="{CC3486B1-5ADC-C318-4FE5-F0F1C9611BFD}"/>
                    </a:ext>
                  </a:extLst>
                </p14:cNvPr>
                <p14:cNvContentPartPr/>
                <p14:nvPr/>
              </p14:nvContentPartPr>
              <p14:xfrm>
                <a:off x="1891260" y="4118010"/>
                <a:ext cx="299520" cy="9216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CC3486B1-5ADC-C318-4FE5-F0F1C9611BF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85140" y="4111890"/>
                  <a:ext cx="3117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D90874C6-C131-943D-8D5F-AF47EFA167DB}"/>
                    </a:ext>
                  </a:extLst>
                </p14:cNvPr>
                <p14:cNvContentPartPr/>
                <p14:nvPr/>
              </p14:nvContentPartPr>
              <p14:xfrm>
                <a:off x="1847700" y="3560370"/>
                <a:ext cx="341280" cy="19260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D90874C6-C131-943D-8D5F-AF47EFA167D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841580" y="3554250"/>
                  <a:ext cx="3535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BD8A5DD4-6E5F-950F-95CF-73745C085290}"/>
                    </a:ext>
                  </a:extLst>
                </p14:cNvPr>
                <p14:cNvContentPartPr/>
                <p14:nvPr/>
              </p14:nvContentPartPr>
              <p14:xfrm>
                <a:off x="2038500" y="3448050"/>
                <a:ext cx="151560" cy="27720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BD8A5DD4-6E5F-950F-95CF-73745C08529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32380" y="3441930"/>
                  <a:ext cx="16380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4601EE0B-9752-6FE4-6601-3FDB81546C7A}"/>
                    </a:ext>
                  </a:extLst>
                </p14:cNvPr>
                <p14:cNvContentPartPr/>
                <p14:nvPr/>
              </p14:nvContentPartPr>
              <p14:xfrm>
                <a:off x="1351620" y="3733890"/>
                <a:ext cx="708840" cy="38304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4601EE0B-9752-6FE4-6601-3FDB81546C7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45500" y="3727770"/>
                  <a:ext cx="721080" cy="3952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CB44C463-E695-E05E-0C23-73F278E0BEC4}"/>
              </a:ext>
            </a:extLst>
          </p:cNvPr>
          <p:cNvSpPr txBox="1"/>
          <p:nvPr/>
        </p:nvSpPr>
        <p:spPr>
          <a:xfrm>
            <a:off x="1329765" y="3622510"/>
            <a:ext cx="6879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MA" sz="2800" dirty="0">
                <a:solidFill>
                  <a:srgbClr val="C00000"/>
                </a:solidFill>
                <a:latin typeface="Calibri" panose="020F0502020204030204"/>
              </a:rPr>
              <a:t>÷ 2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2128" y="1845462"/>
            <a:ext cx="3131093" cy="436433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13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62973" y="1952383"/>
            <a:ext cx="2807845" cy="19514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يرجى تغيير العبارة  في المسألة بالأحمر على الكراسة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E6BC7D-4C7A-1734-5A69-6C60124FC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581" y="1639630"/>
            <a:ext cx="6906646" cy="466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E6703A-8033-F106-A1AB-5583BAE6E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466" y="1639630"/>
            <a:ext cx="6902876" cy="4660812"/>
          </a:xfrm>
          <a:prstGeom prst="rect">
            <a:avLst/>
          </a:prstGeom>
        </p:spPr>
      </p:pic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A6BA199C-46EE-0B1B-19F1-B683070D0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588432"/>
              </p:ext>
            </p:extLst>
          </p:nvPr>
        </p:nvGraphicFramePr>
        <p:xfrm>
          <a:off x="2394857" y="3244464"/>
          <a:ext cx="4120244" cy="11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386">
                  <a:extLst>
                    <a:ext uri="{9D8B030D-6E8A-4147-A177-3AD203B41FA5}">
                      <a16:colId xmlns:a16="http://schemas.microsoft.com/office/drawing/2014/main" val="4229373383"/>
                    </a:ext>
                  </a:extLst>
                </a:gridCol>
                <a:gridCol w="695386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6943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6003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MA" sz="24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fr-MA" sz="24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4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كمية البنزين (</a:t>
                      </a:r>
                      <a:r>
                        <a:rPr lang="fr-MA" sz="24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fr-MA" sz="2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144</a:t>
                      </a:r>
                      <a:endParaRPr lang="fr-MA" sz="2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4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المسافة (</a:t>
                      </a:r>
                      <a:r>
                        <a:rPr lang="fr-MA" sz="24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km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fr-MA" sz="24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9" name="ZoneTexte 28">
            <a:extLst>
              <a:ext uri="{FF2B5EF4-FFF2-40B4-BE49-F238E27FC236}">
                <a16:creationId xmlns:a16="http://schemas.microsoft.com/office/drawing/2014/main" id="{D7E80567-0BA5-687D-FFBD-7B6E1DD410D9}"/>
              </a:ext>
            </a:extLst>
          </p:cNvPr>
          <p:cNvSpPr txBox="1"/>
          <p:nvPr/>
        </p:nvSpPr>
        <p:spPr>
          <a:xfrm>
            <a:off x="942161" y="5272574"/>
            <a:ext cx="62912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ستقطع السيارة 144 كيلومترا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49CEF36-40EE-F904-5951-12A21ED9EB99}"/>
              </a:ext>
            </a:extLst>
          </p:cNvPr>
          <p:cNvGrpSpPr/>
          <p:nvPr/>
        </p:nvGrpSpPr>
        <p:grpSpPr>
          <a:xfrm>
            <a:off x="2136973" y="2239469"/>
            <a:ext cx="5025343" cy="3655156"/>
            <a:chOff x="1563444" y="2634447"/>
            <a:chExt cx="5025343" cy="365515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FD1783-D5B8-E1B0-EC04-C1DB29E83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5502" y="2634447"/>
              <a:ext cx="2583285" cy="365515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BCF0A22-C537-06D0-4A82-710A1CD7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3444" y="2653230"/>
              <a:ext cx="2580227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15437</TotalTime>
  <Words>1275</Words>
  <Application>Microsoft Office PowerPoint</Application>
  <PresentationFormat>Affichage à l'écran (4:3)</PresentationFormat>
  <Paragraphs>451</Paragraphs>
  <Slides>54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54</vt:i4>
      </vt:variant>
    </vt:vector>
  </HeadingPairs>
  <TitlesOfParts>
    <vt:vector size="65" baseType="lpstr">
      <vt:lpstr>Calibri</vt:lpstr>
      <vt:lpstr>Dosis</vt:lpstr>
      <vt:lpstr>Aptos Display</vt:lpstr>
      <vt:lpstr>DengXian</vt:lpstr>
      <vt:lpstr>Aptos</vt:lpstr>
      <vt:lpstr>Arial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256</cp:revision>
  <cp:lastPrinted>2025-08-13T10:11:39Z</cp:lastPrinted>
  <dcterms:created xsi:type="dcterms:W3CDTF">2025-08-01T12:31:49Z</dcterms:created>
  <dcterms:modified xsi:type="dcterms:W3CDTF">2026-02-07T12:32:46Z</dcterms:modified>
</cp:coreProperties>
</file>