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81"/>
  </p:notesMasterIdLst>
  <p:handoutMasterIdLst>
    <p:handoutMasterId r:id="rId82"/>
  </p:handoutMasterIdLst>
  <p:sldIdLst>
    <p:sldId id="2134807082" r:id="rId10"/>
    <p:sldId id="2134807087" r:id="rId11"/>
    <p:sldId id="948" r:id="rId12"/>
    <p:sldId id="2134807099" r:id="rId13"/>
    <p:sldId id="2134807047" r:id="rId14"/>
    <p:sldId id="2134807048" r:id="rId15"/>
    <p:sldId id="2134807141" r:id="rId16"/>
    <p:sldId id="2134807049" r:id="rId17"/>
    <p:sldId id="950" r:id="rId18"/>
    <p:sldId id="784" r:id="rId19"/>
    <p:sldId id="2134807144" r:id="rId20"/>
    <p:sldId id="2134807142" r:id="rId21"/>
    <p:sldId id="2134807145" r:id="rId22"/>
    <p:sldId id="2134807143" r:id="rId23"/>
    <p:sldId id="2134806705" r:id="rId24"/>
    <p:sldId id="914" r:id="rId25"/>
    <p:sldId id="769" r:id="rId26"/>
    <p:sldId id="975" r:id="rId27"/>
    <p:sldId id="2134806834" r:id="rId28"/>
    <p:sldId id="2134806841" r:id="rId29"/>
    <p:sldId id="2134806804" r:id="rId30"/>
    <p:sldId id="2134807014" r:id="rId31"/>
    <p:sldId id="2134807015" r:id="rId32"/>
    <p:sldId id="2134807016" r:id="rId33"/>
    <p:sldId id="2134807100" r:id="rId34"/>
    <p:sldId id="2134807101" r:id="rId35"/>
    <p:sldId id="2134807102" r:id="rId36"/>
    <p:sldId id="2134807103" r:id="rId37"/>
    <p:sldId id="2134807104" r:id="rId38"/>
    <p:sldId id="2134807105" r:id="rId39"/>
    <p:sldId id="2134807122" r:id="rId40"/>
    <p:sldId id="2134807123" r:id="rId41"/>
    <p:sldId id="2134806710" r:id="rId42"/>
    <p:sldId id="2134806711" r:id="rId43"/>
    <p:sldId id="2134807054" r:id="rId44"/>
    <p:sldId id="2134806847" r:id="rId45"/>
    <p:sldId id="2134806665" r:id="rId46"/>
    <p:sldId id="2134806663" r:id="rId47"/>
    <p:sldId id="2134806664" r:id="rId48"/>
    <p:sldId id="2134807106" r:id="rId49"/>
    <p:sldId id="2134807107" r:id="rId50"/>
    <p:sldId id="2134807108" r:id="rId51"/>
    <p:sldId id="2134807109" r:id="rId52"/>
    <p:sldId id="2134807110" r:id="rId53"/>
    <p:sldId id="2134807111" r:id="rId54"/>
    <p:sldId id="2134807121" r:id="rId55"/>
    <p:sldId id="2134807124" r:id="rId56"/>
    <p:sldId id="2134806720" r:id="rId57"/>
    <p:sldId id="2134806721" r:id="rId58"/>
    <p:sldId id="2134807055" r:id="rId59"/>
    <p:sldId id="2134807045" r:id="rId60"/>
    <p:sldId id="2134807112" r:id="rId61"/>
    <p:sldId id="2134807113" r:id="rId62"/>
    <p:sldId id="2134807114" r:id="rId63"/>
    <p:sldId id="2134807115" r:id="rId64"/>
    <p:sldId id="2134807116" r:id="rId65"/>
    <p:sldId id="2134807117" r:id="rId66"/>
    <p:sldId id="2134807120" r:id="rId67"/>
    <p:sldId id="2134807125" r:id="rId68"/>
    <p:sldId id="2134807033" r:id="rId69"/>
    <p:sldId id="2134807034" r:id="rId70"/>
    <p:sldId id="2134806793" r:id="rId71"/>
    <p:sldId id="2134806745" r:id="rId72"/>
    <p:sldId id="2134807059" r:id="rId73"/>
    <p:sldId id="2134807126" r:id="rId74"/>
    <p:sldId id="2134806747" r:id="rId75"/>
    <p:sldId id="2134806748" r:id="rId76"/>
    <p:sldId id="985" r:id="rId77"/>
    <p:sldId id="2134807127" r:id="rId78"/>
    <p:sldId id="764" r:id="rId79"/>
    <p:sldId id="980" r:id="rId8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3"/>
      <p:bold r:id="rId84"/>
    </p:embeddedFont>
    <p:embeddedFont>
      <p:font typeface="Dosis" pitchFamily="2" charset="0"/>
      <p:regular r:id="rId85"/>
      <p:bold r:id="rId8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A400"/>
    <a:srgbClr val="F1A947"/>
    <a:srgbClr val="F2F2F2"/>
    <a:srgbClr val="A6A6A6"/>
    <a:srgbClr val="7FC5C2"/>
    <a:srgbClr val="FCC302"/>
    <a:srgbClr val="FFC000"/>
    <a:srgbClr val="FFEFB9"/>
    <a:srgbClr val="FC8D00"/>
    <a:srgbClr val="FB9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font" Target="fonts/font2.fntdata"/><Relationship Id="rId89" Type="http://schemas.openxmlformats.org/officeDocument/2006/relationships/theme" Target="theme/theme1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font" Target="fonts/font1.fntdata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presProps" Target="presProps.xml"/><Relationship Id="rId61" Type="http://schemas.openxmlformats.org/officeDocument/2006/relationships/slide" Target="slides/slide52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5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6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44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36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34" r:id="rId5"/>
    <p:sldLayoutId id="214748393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8.emf"/><Relationship Id="rId4" Type="http://schemas.openxmlformats.org/officeDocument/2006/relationships/image" Target="../media/image3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5.png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5.mp4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9.xml"/><Relationship Id="rId4" Type="http://schemas.openxmlformats.org/officeDocument/2006/relationships/video" Target="../media/media5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06465" y="6011615"/>
            <a:ext cx="1185640" cy="298436"/>
            <a:chOff x="5272010" y="5867866"/>
            <a:chExt cx="1185640" cy="298436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72010" y="586786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1514" y="6011614"/>
            <a:ext cx="1202921" cy="288631"/>
            <a:chOff x="5198728" y="5861683"/>
            <a:chExt cx="1202921" cy="28863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98728" y="586168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68037" y="6042681"/>
            <a:ext cx="1225429" cy="288630"/>
            <a:chOff x="5171629" y="5870899"/>
            <a:chExt cx="1225429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71629" y="58718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2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40780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65000"/>
                  </a:schemeClr>
                </a:solidFill>
              </a:rPr>
              <a:t>تحويلات</a:t>
            </a:r>
            <a:r>
              <a:rPr lang="ar-SA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MA" sz="2000" dirty="0">
                <a:solidFill>
                  <a:schemeClr val="bg1">
                    <a:lumMod val="65000"/>
                  </a:schemeClr>
                </a:solidFill>
              </a:rPr>
              <a:t>علَى وحدات القِياسِ (1)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709980" y="387354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/>
              <a:t>   حل </a:t>
            </a:r>
            <a:r>
              <a:rPr lang="fr-MA" sz="2000" dirty="0"/>
              <a:t>المسائل</a:t>
            </a:r>
            <a:r>
              <a:rPr lang="ar-SA" sz="2000" dirty="0"/>
              <a:t>  (</a:t>
            </a:r>
            <a:r>
              <a:rPr lang="fr-MA" sz="2000" dirty="0"/>
              <a:t>عدد </a:t>
            </a:r>
            <a:r>
              <a:rPr lang="ar-SA" sz="2000" dirty="0"/>
              <a:t> </a:t>
            </a:r>
            <a:r>
              <a:rPr lang="fr-MA" sz="2000" dirty="0"/>
              <a:t>ال</a:t>
            </a:r>
            <a:r>
              <a:rPr lang="ar-SA" sz="2000" dirty="0"/>
              <a:t>أ</a:t>
            </a:r>
            <a:r>
              <a:rPr lang="fr-MA" sz="2000" dirty="0"/>
              <a:t>جزاء</a:t>
            </a:r>
            <a:r>
              <a:rPr lang="ar-SA" sz="2000" dirty="0"/>
              <a:t>)</a:t>
            </a:r>
            <a:endParaRPr lang="ar-MA" sz="2000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/>
              <a:t>تحويلات على وحدات القياسِ (2) </a:t>
            </a:r>
            <a:endParaRPr lang="ar-MA" sz="2000" dirty="0"/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قياس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السعة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C2C995E-6E5A-ECD1-4D5B-9553B11A77C6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BD7E25-F29F-7AD5-9D43-52865F1F2D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1" name="Organigramme : Terminateur 21">
              <a:extLst>
                <a:ext uri="{FF2B5EF4-FFF2-40B4-BE49-F238E27FC236}">
                  <a16:creationId xmlns:a16="http://schemas.microsoft.com/office/drawing/2014/main" id="{58FB4064-3231-B32B-FC4B-34185AD910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space réservé du texte 5">
              <a:extLst>
                <a:ext uri="{FF2B5EF4-FFF2-40B4-BE49-F238E27FC236}">
                  <a16:creationId xmlns:a16="http://schemas.microsoft.com/office/drawing/2014/main" id="{0FB8DA45-5E8C-F6D4-D05F-A535F02EA0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</a:t>
              </a:r>
              <a:endPara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5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228837" y="1354788"/>
            <a:ext cx="4476703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 rtl="1">
              <a:spcBef>
                <a:spcPts val="300"/>
              </a:spcBef>
              <a:defRPr/>
            </a:pPr>
            <a:r>
              <a:rPr lang="ar-MA" sz="32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 </a:t>
            </a:r>
            <a:r>
              <a:rPr lang="ar-SA" sz="32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endParaRPr lang="ar-MA" sz="3200" b="1" kern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9786CA7-F402-B49E-8510-08400649594A}"/>
              </a:ext>
            </a:extLst>
          </p:cNvPr>
          <p:cNvGrpSpPr/>
          <p:nvPr/>
        </p:nvGrpSpPr>
        <p:grpSpPr>
          <a:xfrm>
            <a:off x="517586" y="1906438"/>
            <a:ext cx="8100204" cy="4494362"/>
            <a:chOff x="-831456" y="1842865"/>
            <a:chExt cx="9785675" cy="5834644"/>
          </a:xfrm>
        </p:grpSpPr>
        <p:pic>
          <p:nvPicPr>
            <p:cNvPr id="7" name="Image 6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6E1C7DD7-52DF-2A03-7916-ADC8A2DAC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083" y="1842865"/>
              <a:ext cx="4901136" cy="5834643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74BB6793-42DD-1E83-231F-4669C6D42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82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1439205" y="2991464"/>
            <a:ext cx="6242838" cy="1759974"/>
            <a:chOff x="1602659" y="3709219"/>
            <a:chExt cx="6017340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729767" y="4173707"/>
              <a:ext cx="58902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 اعْتِمادُ</a:t>
              </a:r>
            </a:p>
            <a:p>
              <a:pPr algn="r" rtl="1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التّعْديلِ الْمُقْترَحِ في الْعَرْضِ .</a:t>
              </a:r>
              <a:endParaRPr lang="fr-MA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70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13268" y="2746850"/>
            <a:ext cx="6564862" cy="13290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85551" y="2911319"/>
            <a:ext cx="6797479" cy="891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تَعَرّفُ وَ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نْج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تَحْويلاتٍ عَلى وَحَداتِ قِياسِ الطّولِ وَالْكُتْلَةِ وَالسِّعَةِ؛</a:t>
            </a:r>
            <a:endParaRPr lang="ar-S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الْقِسَمَة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476282" y="1110596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97933" y="2703285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934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12712" y="330045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B4A315C2-04F7-86C6-7C98-2E04E0B90149}"/>
              </a:ext>
            </a:extLst>
          </p:cNvPr>
          <p:cNvSpPr txBox="1"/>
          <p:nvPr/>
        </p:nvSpPr>
        <p:spPr>
          <a:xfrm>
            <a:off x="2140085" y="3398163"/>
            <a:ext cx="4321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2E00E725-EB8D-7B6B-BC83-44AE2AC901F5}"/>
              </a:ext>
            </a:extLst>
          </p:cNvPr>
          <p:cNvSpPr txBox="1"/>
          <p:nvPr/>
        </p:nvSpPr>
        <p:spPr>
          <a:xfrm>
            <a:off x="2140084" y="4445703"/>
            <a:ext cx="43217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1FDFE0-271A-B579-31A7-7EF5A63F070E}"/>
              </a:ext>
            </a:extLst>
          </p:cNvPr>
          <p:cNvGrpSpPr/>
          <p:nvPr/>
        </p:nvGrpSpPr>
        <p:grpSpPr>
          <a:xfrm>
            <a:off x="987242" y="1930487"/>
            <a:ext cx="7169516" cy="4263485"/>
            <a:chOff x="602884" y="1854286"/>
            <a:chExt cx="7665629" cy="42634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7C97CD4-480E-8E02-E33D-07A2D0EA7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1854287"/>
              <a:ext cx="3696513" cy="4263484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16D6991-D033-B56B-5207-0659B9E0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884" y="1854286"/>
              <a:ext cx="4237087" cy="4263485"/>
            </a:xfrm>
            <a:prstGeom prst="rect">
              <a:avLst/>
            </a:prstGeom>
          </p:spPr>
        </p:pic>
      </p:grpSp>
      <p:pic>
        <p:nvPicPr>
          <p:cNvPr id="5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9BAC636-3BB0-F852-54AA-6712F75A5F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62AFE4-463A-8924-9B8A-C35B8C0F1FAA}"/>
              </a:ext>
            </a:extLst>
          </p:cNvPr>
          <p:cNvSpPr txBox="1"/>
          <p:nvPr/>
        </p:nvSpPr>
        <p:spPr>
          <a:xfrm>
            <a:off x="1994170" y="851329"/>
            <a:ext cx="5565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، سنصحح التمرينين 4 و 5 في الصفحة 37.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3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664FA2-C28B-4CFE-475F-36B7C268EF6E}"/>
              </a:ext>
            </a:extLst>
          </p:cNvPr>
          <p:cNvSpPr txBox="1"/>
          <p:nvPr/>
        </p:nvSpPr>
        <p:spPr>
          <a:xfrm>
            <a:off x="1585609" y="780924"/>
            <a:ext cx="5865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4.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FB5CC6-7E1F-1B89-8E71-9752DE81D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5CD4C3-FB73-21AF-E327-B0DD0A3C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02" y="1838526"/>
            <a:ext cx="7198468" cy="45616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18ACE7-053B-A740-B5A7-E529430288F9}"/>
              </a:ext>
            </a:extLst>
          </p:cNvPr>
          <p:cNvSpPr txBox="1"/>
          <p:nvPr/>
        </p:nvSpPr>
        <p:spPr>
          <a:xfrm>
            <a:off x="3812499" y="3919479"/>
            <a:ext cx="2831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عَدَدِ كيلوغْراماتِ الْمَوْزِ </a:t>
            </a:r>
            <a:r>
              <a:rPr lang="ar-MA" sz="1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أَيْ عَدَدُ الْأَجْزاءِ</a:t>
            </a:r>
            <a:r>
              <a:rPr lang="ar-SA" sz="1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MA" sz="1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178;p19">
            <a:extLst>
              <a:ext uri="{FF2B5EF4-FFF2-40B4-BE49-F238E27FC236}">
                <a16:creationId xmlns:a16="http://schemas.microsoft.com/office/drawing/2014/main" id="{CFA1DB4D-34FB-F587-AE16-D27AFF96191D}"/>
              </a:ext>
            </a:extLst>
          </p:cNvPr>
          <p:cNvSpPr txBox="1"/>
          <p:nvPr/>
        </p:nvSpPr>
        <p:spPr>
          <a:xfrm>
            <a:off x="3911864" y="4974601"/>
            <a:ext cx="17053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8 </a:t>
            </a:r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÷  96</a:t>
            </a:r>
            <a:r>
              <a:rPr lang="en-GB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0" name="ZoneTexte 15">
            <a:extLst>
              <a:ext uri="{FF2B5EF4-FFF2-40B4-BE49-F238E27FC236}">
                <a16:creationId xmlns:a16="http://schemas.microsoft.com/office/drawing/2014/main" id="{427F7287-3EFE-DF73-D2D2-D37AA52292FA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1" name="Google Shape;178;p19">
            <a:extLst>
              <a:ext uri="{FF2B5EF4-FFF2-40B4-BE49-F238E27FC236}">
                <a16:creationId xmlns:a16="http://schemas.microsoft.com/office/drawing/2014/main" id="{239925B2-2E2E-7E95-3196-6D97F7DF5E7B}"/>
              </a:ext>
            </a:extLst>
          </p:cNvPr>
          <p:cNvSpPr txBox="1"/>
          <p:nvPr/>
        </p:nvSpPr>
        <p:spPr>
          <a:xfrm>
            <a:off x="4113627" y="5512942"/>
            <a:ext cx="350234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اِشْتَرى عُمَرُ </a:t>
            </a:r>
            <a:r>
              <a:rPr lang="f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kg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8</a:t>
            </a:r>
            <a:r>
              <a:rPr lang="fr-FR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مَوْ زًا </a:t>
            </a:r>
            <a:endParaRPr sz="16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57B977-64EA-B5C6-DE95-6D11922ADF01}"/>
              </a:ext>
            </a:extLst>
          </p:cNvPr>
          <p:cNvGrpSpPr/>
          <p:nvPr/>
        </p:nvGrpSpPr>
        <p:grpSpPr>
          <a:xfrm>
            <a:off x="1237268" y="3709674"/>
            <a:ext cx="2531173" cy="1805147"/>
            <a:chOff x="1562611" y="3831771"/>
            <a:chExt cx="2272144" cy="180514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E21CE19-F5B2-5020-E77A-4F5F7BDE514A}"/>
                </a:ext>
              </a:extLst>
            </p:cNvPr>
            <p:cNvSpPr/>
            <p:nvPr/>
          </p:nvSpPr>
          <p:spPr>
            <a:xfrm>
              <a:off x="1562611" y="3831771"/>
              <a:ext cx="2269160" cy="43542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96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AB4FDAA-3080-242C-A66D-2E42BB1AF4CA}"/>
                </a:ext>
              </a:extLst>
            </p:cNvPr>
            <p:cNvSpPr/>
            <p:nvPr/>
          </p:nvSpPr>
          <p:spPr>
            <a:xfrm>
              <a:off x="1565596" y="4380130"/>
              <a:ext cx="665975" cy="43542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3540E56-E74B-26A2-03C7-06EAF06B1E05}"/>
                </a:ext>
              </a:extLst>
            </p:cNvPr>
            <p:cNvSpPr/>
            <p:nvPr/>
          </p:nvSpPr>
          <p:spPr>
            <a:xfrm>
              <a:off x="3161236" y="4369244"/>
              <a:ext cx="665975" cy="43542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DD703D9-BC56-FDF6-E5A1-D3A7E5E72F19}"/>
                </a:ext>
              </a:extLst>
            </p:cNvPr>
            <p:cNvSpPr/>
            <p:nvPr/>
          </p:nvSpPr>
          <p:spPr>
            <a:xfrm>
              <a:off x="2231571" y="4369243"/>
              <a:ext cx="929665" cy="435429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rgbClr val="C00000"/>
                  </a:solidFill>
                </a:rPr>
                <a:t>........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27" name="Right Brace 26">
              <a:extLst>
                <a:ext uri="{FF2B5EF4-FFF2-40B4-BE49-F238E27FC236}">
                  <a16:creationId xmlns:a16="http://schemas.microsoft.com/office/drawing/2014/main" id="{FBE8AE91-15EA-7896-6808-2E7F0EBCB86F}"/>
                </a:ext>
              </a:extLst>
            </p:cNvPr>
            <p:cNvSpPr/>
            <p:nvPr/>
          </p:nvSpPr>
          <p:spPr>
            <a:xfrm rot="5400000">
              <a:off x="2516897" y="3908081"/>
              <a:ext cx="366556" cy="2269161"/>
            </a:xfrm>
            <a:prstGeom prst="rightBrace">
              <a:avLst>
                <a:gd name="adj1" fmla="val 32090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B9AADB-3624-CB87-D583-43134E30C11E}"/>
                </a:ext>
              </a:extLst>
            </p:cNvPr>
            <p:cNvSpPr txBox="1"/>
            <p:nvPr/>
          </p:nvSpPr>
          <p:spPr>
            <a:xfrm>
              <a:off x="2152938" y="5113698"/>
              <a:ext cx="14234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</a:rPr>
                <a:t>   </a:t>
              </a:r>
              <a:r>
                <a:rPr lang="fr-MA" sz="2800" b="1" dirty="0">
                  <a:solidFill>
                    <a:srgbClr val="C00000"/>
                  </a:solidFill>
                </a:rPr>
                <a:t>  </a:t>
              </a:r>
              <a:r>
                <a:rPr lang="fr-FR" sz="2800" b="1" dirty="0">
                  <a:solidFill>
                    <a:srgbClr val="FF0000"/>
                  </a:solidFill>
                </a:rPr>
                <a:t>8</a:t>
              </a:r>
              <a:r>
                <a:rPr lang="fr-MA" sz="2800" b="1" dirty="0">
                  <a:solidFill>
                    <a:srgbClr val="C00000"/>
                  </a:solidFill>
                </a:rPr>
                <a:t>  </a:t>
              </a:r>
              <a:r>
                <a:rPr lang="ar-MA" sz="2800" b="1" dirty="0">
                  <a:solidFill>
                    <a:srgbClr val="C00000"/>
                  </a:solidFill>
                </a:rPr>
                <a:t>مَرَّاتٍ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0217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C6972-ABF8-BED4-0904-F2061E398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98C699-7ABB-C79B-7367-33C443B22EFE}"/>
              </a:ext>
            </a:extLst>
          </p:cNvPr>
          <p:cNvSpPr txBox="1"/>
          <p:nvPr/>
        </p:nvSpPr>
        <p:spPr>
          <a:xfrm>
            <a:off x="1585609" y="780924"/>
            <a:ext cx="58657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4.  هذا مثال لمسألة مناسبة للتمثيل.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i="1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انتداب تلميذين لقراءة نصي المسألة المقترحين.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776E3-BC5C-9F0B-7C6F-30ADBB9A4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0" name="ZoneTexte 15">
            <a:extLst>
              <a:ext uri="{FF2B5EF4-FFF2-40B4-BE49-F238E27FC236}">
                <a16:creationId xmlns:a16="http://schemas.microsoft.com/office/drawing/2014/main" id="{F17639D5-CA46-681B-D81C-A33694594F53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DE40F3-005E-3A86-1199-4EC7B213C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18" y="2828644"/>
            <a:ext cx="7804827" cy="25625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0E1C46-0A49-C788-4C3B-F817A482124F}"/>
              </a:ext>
            </a:extLst>
          </p:cNvPr>
          <p:cNvSpPr txBox="1"/>
          <p:nvPr/>
        </p:nvSpPr>
        <p:spPr>
          <a:xfrm>
            <a:off x="3208399" y="3693648"/>
            <a:ext cx="45979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وَزّعَ مُدُرِّبُ كُرَةِ الْقَدَمِ  75 لاعِبَا إِلى مَجْموعاتٍ صُغْرَى مِنْ 5 لاعِبينَ.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1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عَدَدُ اْلَمجْموعاتِ اْلُمَكَّوَنَةِ؟</a:t>
            </a:r>
            <a:endParaRPr kumimoji="0" lang="ar-MA" sz="2400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64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B176-D611-329A-7DC3-F069144AC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3827F3E-544A-BCBD-248E-194BCC1FE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B7D173-4C70-46D3-3491-0BCF394691F4}"/>
              </a:ext>
            </a:extLst>
          </p:cNvPr>
          <p:cNvSpPr/>
          <p:nvPr/>
        </p:nvSpPr>
        <p:spPr>
          <a:xfrm>
            <a:off x="1720931" y="2610517"/>
            <a:ext cx="5884432" cy="2934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A3A6346-3D7D-8C14-D45A-2AC297038F7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3C3C7AC-D21F-89B2-D244-18EAF3A50E6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EDE69B-F083-A823-1D2A-B29F93F16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12711" y="4180762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7EFD38F0-C6FB-6992-9D9E-85F98AB72ABD}"/>
              </a:ext>
            </a:extLst>
          </p:cNvPr>
          <p:cNvSpPr txBox="1"/>
          <p:nvPr/>
        </p:nvSpPr>
        <p:spPr>
          <a:xfrm>
            <a:off x="2140085" y="3398163"/>
            <a:ext cx="43217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66FCED68-5BCA-4690-5D63-02802EAB54EC}"/>
              </a:ext>
            </a:extLst>
          </p:cNvPr>
          <p:cNvSpPr txBox="1"/>
          <p:nvPr/>
        </p:nvSpPr>
        <p:spPr>
          <a:xfrm>
            <a:off x="2140083" y="4261037"/>
            <a:ext cx="4321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3453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. 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E14B7AB-9599-DAD4-1AA1-88D58FA99C64}"/>
              </a:ext>
            </a:extLst>
          </p:cNvPr>
          <p:cNvGrpSpPr/>
          <p:nvPr/>
        </p:nvGrpSpPr>
        <p:grpSpPr>
          <a:xfrm>
            <a:off x="456647" y="1665903"/>
            <a:ext cx="8230705" cy="4780406"/>
            <a:chOff x="327278" y="1626690"/>
            <a:chExt cx="8230705" cy="478040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0329CD1-8CEA-8417-174E-31A035BD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8" y="1626690"/>
              <a:ext cx="4244722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667898" y="1626692"/>
              <a:ext cx="7890085" cy="4780404"/>
              <a:chOff x="667898" y="1626691"/>
              <a:chExt cx="7890085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67898" y="4438682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2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3496011-9D23-3211-7A63-93E8BDE6C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457753" y="2567141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004652" y="2649237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91  </a:t>
              </a:r>
              <a:r>
                <a:rPr lang="fr-FR" sz="2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b="1" dirty="0">
                  <a:solidFill>
                    <a:srgbClr val="E881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45,5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38338" y="88239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عرض فيديو الحساب الذهني.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B6114E-146C-CC8D-9843-8D18AAB99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9" name="muniteur.mp4">
            <a:hlinkClick r:id="" action="ppaction://media"/>
            <a:extLst>
              <a:ext uri="{FF2B5EF4-FFF2-40B4-BE49-F238E27FC236}">
                <a16:creationId xmlns:a16="http://schemas.microsoft.com/office/drawing/2014/main" id="{91EA76E8-795D-6971-4CF2-B46D773011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1110" y="2318456"/>
            <a:ext cx="7993624" cy="3257037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639EF3F-B1E4-CFA6-9F56-A3DD5A1589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/>
          <a:stretch>
            <a:fillRect/>
          </a:stretch>
        </p:blipFill>
        <p:spPr>
          <a:xfrm>
            <a:off x="825646" y="3006823"/>
            <a:ext cx="7384552" cy="117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1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698DB-0212-6116-AEDD-AD7D2686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5">
            <a:extLst>
              <a:ext uri="{FF2B5EF4-FFF2-40B4-BE49-F238E27FC236}">
                <a16:creationId xmlns:a16="http://schemas.microsoft.com/office/drawing/2014/main" id="{7BA26909-E45B-72DD-D334-837C537EC571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BC39FDF8-C74C-4DE7-E75D-ECB016DF7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29A66369-9C1E-1600-4DF1-72EF30794AF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BF34E8-99BD-431B-5ED7-F5678D59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4B52601-8DC9-11F4-F42E-CB8DA506DBBA}"/>
              </a:ext>
            </a:extLst>
          </p:cNvPr>
          <p:cNvSpPr txBox="1"/>
          <p:nvPr/>
        </p:nvSpPr>
        <p:spPr>
          <a:xfrm>
            <a:off x="2657154" y="854500"/>
            <a:ext cx="45927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في دقيقة.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10DBFB-FDFE-B030-883C-9F40EEDF69CD}"/>
              </a:ext>
            </a:extLst>
          </p:cNvPr>
          <p:cNvGrpSpPr/>
          <p:nvPr/>
        </p:nvGrpSpPr>
        <p:grpSpPr>
          <a:xfrm>
            <a:off x="750328" y="2872597"/>
            <a:ext cx="7833126" cy="1904132"/>
            <a:chOff x="655437" y="3519579"/>
            <a:chExt cx="7833126" cy="1904132"/>
          </a:xfrm>
        </p:grpSpPr>
        <p:pic>
          <p:nvPicPr>
            <p:cNvPr id="4" name="Image 3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C8F8BF86-0AC8-E642-D39A-62E674613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4"/>
            <a:stretch>
              <a:fillRect/>
            </a:stretch>
          </p:blipFill>
          <p:spPr>
            <a:xfrm>
              <a:off x="655437" y="3866267"/>
              <a:ext cx="7384552" cy="1176867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CD1CCD6-BF21-B15E-7107-495252E6F8BF}"/>
                </a:ext>
              </a:extLst>
            </p:cNvPr>
            <p:cNvGrpSpPr/>
            <p:nvPr/>
          </p:nvGrpSpPr>
          <p:grpSpPr>
            <a:xfrm>
              <a:off x="839221" y="3519579"/>
              <a:ext cx="7649342" cy="1904132"/>
              <a:chOff x="1449378" y="3158166"/>
              <a:chExt cx="6817952" cy="684128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BC59099-D432-E319-2A4E-7E357982D184}"/>
                  </a:ext>
                </a:extLst>
              </p:cNvPr>
              <p:cNvSpPr txBox="1"/>
              <p:nvPr/>
            </p:nvSpPr>
            <p:spPr>
              <a:xfrm>
                <a:off x="1449378" y="3158166"/>
                <a:ext cx="6817952" cy="165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45,5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9,5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20,5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12,5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1,5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CB0743C-CBE5-87DC-0F16-FA6556F276E9}"/>
                  </a:ext>
                </a:extLst>
              </p:cNvPr>
              <p:cNvSpPr txBox="1"/>
              <p:nvPr/>
            </p:nvSpPr>
            <p:spPr>
              <a:xfrm>
                <a:off x="1607592" y="3676424"/>
                <a:ext cx="5959903" cy="165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SA" sz="2400" b="1" dirty="0">
                    <a:solidFill>
                      <a:srgbClr val="FF0000"/>
                    </a:solidFill>
                  </a:rPr>
                  <a:t>60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12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7,5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30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                     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56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607234" y="2545951"/>
            <a:ext cx="5793970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4838" y="3616303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766237" y="3294024"/>
            <a:ext cx="4767017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تَعَرُّفُ وتَحْويلُ وَحَداتِ قِياسِ السِّعَة.</a:t>
            </a:r>
          </a:p>
          <a:p>
            <a:pPr algn="ctr" defTabSz="609630" rtl="1">
              <a:defRPr/>
            </a:pPr>
            <a:endParaRPr lang="en-US" sz="2800" b="1" dirty="0">
              <a:solidFill>
                <a:srgbClr val="FC8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2940D24-74E4-BE81-5478-94C3EB129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93151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كملوا المتساوية بالوحدة المناسبة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57A31A-98CF-8C96-1F8F-E661E29535D5}"/>
              </a:ext>
            </a:extLst>
          </p:cNvPr>
          <p:cNvSpPr txBox="1"/>
          <p:nvPr/>
        </p:nvSpPr>
        <p:spPr>
          <a:xfrm>
            <a:off x="1944290" y="3107429"/>
            <a:ext cx="50985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1l =</a:t>
            </a:r>
            <a:r>
              <a:rPr lang="ar-S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1 000</a:t>
            </a:r>
            <a:r>
              <a:rPr lang="ar-SA" sz="6000" b="1" dirty="0">
                <a:solidFill>
                  <a:srgbClr val="002060"/>
                </a:solidFill>
              </a:rPr>
              <a:t> </a:t>
            </a:r>
            <a:r>
              <a:rPr lang="ar-SA" sz="6000" b="1" dirty="0">
                <a:solidFill>
                  <a:srgbClr val="FFA400"/>
                </a:solidFill>
              </a:rPr>
              <a:t>......</a:t>
            </a:r>
            <a:endParaRPr lang="fr-MA" sz="6000" b="1" dirty="0">
              <a:solidFill>
                <a:srgbClr val="FFA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E4E37D-5D02-4885-E5C6-CE72D7FC657D}"/>
              </a:ext>
            </a:extLst>
          </p:cNvPr>
          <p:cNvSpPr txBox="1"/>
          <p:nvPr/>
        </p:nvSpPr>
        <p:spPr>
          <a:xfrm>
            <a:off x="2579298" y="3334911"/>
            <a:ext cx="5020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1l =1 000 </a:t>
            </a:r>
            <a:r>
              <a:rPr lang="fr-MA" sz="6000" b="1" dirty="0">
                <a:solidFill>
                  <a:srgbClr val="FF0000"/>
                </a:solidFill>
              </a:rPr>
              <a:t>ml</a:t>
            </a:r>
            <a:endParaRPr lang="fr-MA" sz="6000" b="1" dirty="0"/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D48B3-99E8-099F-33B9-13499F89D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D8C761-705B-8289-4B13-30C52BA2D35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8ECD76-FFE7-97F2-1C14-D448275D2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20C59E-0A62-CC89-689A-E56EE87602E2}"/>
              </a:ext>
            </a:extLst>
          </p:cNvPr>
          <p:cNvSpPr txBox="1"/>
          <p:nvPr/>
        </p:nvSpPr>
        <p:spPr>
          <a:xfrm>
            <a:off x="304801" y="89315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كملوا المتساوية بالوحدة المناسبة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B04BD7-9192-E1A6-FE3B-081839402118}"/>
              </a:ext>
            </a:extLst>
          </p:cNvPr>
          <p:cNvSpPr txBox="1"/>
          <p:nvPr/>
        </p:nvSpPr>
        <p:spPr>
          <a:xfrm>
            <a:off x="1975042" y="3180461"/>
            <a:ext cx="58004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rgbClr val="002060"/>
                </a:solidFill>
              </a:rPr>
              <a:t>8</a:t>
            </a:r>
            <a:r>
              <a:rPr lang="fr-MA" sz="6000" b="1" dirty="0">
                <a:solidFill>
                  <a:srgbClr val="002060"/>
                </a:solidFill>
              </a:rPr>
              <a:t>000 ml = </a:t>
            </a:r>
            <a:r>
              <a:rPr lang="ar-SA" sz="6000" b="1" dirty="0">
                <a:solidFill>
                  <a:srgbClr val="002060"/>
                </a:solidFill>
              </a:rPr>
              <a:t>8</a:t>
            </a:r>
            <a:r>
              <a:rPr lang="en-GB" sz="6000" b="1" dirty="0">
                <a:solidFill>
                  <a:srgbClr val="002060"/>
                </a:solidFill>
              </a:rPr>
              <a:t>    </a:t>
            </a:r>
            <a:r>
              <a:rPr lang="fr-MA" sz="6000" b="1" dirty="0">
                <a:solidFill>
                  <a:srgbClr val="FFC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2309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319CC-DB64-1E6D-822B-2F8232707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3C4AF84-5655-56E0-F615-7F03A7EE68F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5407FF-AB54-EB72-BC45-8EC127B3D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E5ADBC-7CC3-645D-0060-A2CD628D7D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5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9F77E-7BD6-F54F-3FCC-6BC062429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3EAD80-3B0F-3C20-889E-89B61A051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FC8A4E-2BDB-6355-7C86-1D08D4F1E57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0F8521-9035-290A-718A-17BB3487F718}"/>
              </a:ext>
            </a:extLst>
          </p:cNvPr>
          <p:cNvSpPr txBox="1"/>
          <p:nvPr/>
        </p:nvSpPr>
        <p:spPr>
          <a:xfrm>
            <a:off x="1775757" y="3062037"/>
            <a:ext cx="48585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rgbClr val="002060"/>
                </a:solidFill>
              </a:rPr>
              <a:t>8</a:t>
            </a:r>
            <a:r>
              <a:rPr lang="fr-MA" sz="6000" b="1" dirty="0">
                <a:solidFill>
                  <a:srgbClr val="002060"/>
                </a:solidFill>
              </a:rPr>
              <a:t>000 ml = </a:t>
            </a:r>
            <a:r>
              <a:rPr lang="ar-SA" sz="6000" b="1" dirty="0">
                <a:solidFill>
                  <a:srgbClr val="002060"/>
                </a:solidFill>
              </a:rPr>
              <a:t>8</a:t>
            </a:r>
            <a:r>
              <a:rPr lang="f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FF000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27139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55127-6A92-1A32-5034-9A36B8C9D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E42BE-6EB3-8945-6656-F19A92892181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BBF90-61D0-8678-C13B-9AF591FF5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8506E3-F929-051B-1643-048E4F4F97E5}"/>
              </a:ext>
            </a:extLst>
          </p:cNvPr>
          <p:cNvSpPr txBox="1"/>
          <p:nvPr/>
        </p:nvSpPr>
        <p:spPr>
          <a:xfrm>
            <a:off x="304801" y="89315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كملوا المتساوية بالوحدة المناسبة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AB9D11-14C7-3C96-D219-6C70BF96A254}"/>
              </a:ext>
            </a:extLst>
          </p:cNvPr>
          <p:cNvSpPr txBox="1"/>
          <p:nvPr/>
        </p:nvSpPr>
        <p:spPr>
          <a:xfrm>
            <a:off x="1550339" y="3233888"/>
            <a:ext cx="5975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300 ml = 0,3 </a:t>
            </a:r>
            <a:r>
              <a:rPr lang="fr-MA" sz="6000" b="1" dirty="0">
                <a:solidFill>
                  <a:srgbClr val="FFA400"/>
                </a:solidFill>
              </a:rPr>
              <a:t>.....</a:t>
            </a:r>
          </a:p>
        </p:txBody>
      </p:sp>
    </p:spTree>
    <p:extLst>
      <p:ext uri="{BB962C8B-B14F-4D97-AF65-F5344CB8AC3E}">
        <p14:creationId xmlns:p14="http://schemas.microsoft.com/office/powerpoint/2010/main" val="68282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F7C18-C6FC-9332-4135-49CE02B00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ACF951-353F-2941-8C6F-18C16F75FAB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F663A3-CDD0-FD60-1AAA-7A42FA5C0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148BBB-7D6C-3F3D-61D1-C70CB580DD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43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C6194-4815-AF18-46A6-726844B33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A5D2D2-BF6D-0660-E568-E9DB5734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981F8D-977D-4855-8E2F-46587F446AB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57CE06-6CA1-567F-4688-50D94C03A912}"/>
              </a:ext>
            </a:extLst>
          </p:cNvPr>
          <p:cNvSpPr txBox="1"/>
          <p:nvPr/>
        </p:nvSpPr>
        <p:spPr>
          <a:xfrm>
            <a:off x="1495306" y="3096266"/>
            <a:ext cx="64521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300 ml = 0,3 </a:t>
            </a:r>
            <a:r>
              <a:rPr lang="fr-MA" sz="6000" b="1" dirty="0">
                <a:solidFill>
                  <a:srgbClr val="C0000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96306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F7D2E-A7FF-BFE9-745A-6297033A0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4D5F9D5-BC89-DC71-0B9A-378C76639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E583B29-38D7-EB94-374C-D07EEB3FB19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4792F2-C899-D840-67F3-86185ED09431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333A70-F5B4-B751-6336-75CD912146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321AD-8B11-F731-37A2-B889BEF9B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E82D90-E92B-3B05-093D-E82323A550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96A633B-F6F5-38A2-8FAB-29FB3862382E}"/>
              </a:ext>
            </a:extLst>
          </p:cNvPr>
          <p:cNvGrpSpPr/>
          <p:nvPr/>
        </p:nvGrpSpPr>
        <p:grpSpPr>
          <a:xfrm>
            <a:off x="374986" y="1820174"/>
            <a:ext cx="8100204" cy="4494362"/>
            <a:chOff x="-831456" y="1842865"/>
            <a:chExt cx="9785675" cy="5834644"/>
          </a:xfrm>
        </p:grpSpPr>
        <p:pic>
          <p:nvPicPr>
            <p:cNvPr id="6" name="Image 5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B2274AF7-110D-2810-6966-F8FBAEE9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083" y="1842865"/>
              <a:ext cx="4901136" cy="5834643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778BBD25-7BE6-C8B2-E832-6FF4812B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7C73A71-4A7E-5046-7AF5-40BB72F52991}"/>
              </a:ext>
            </a:extLst>
          </p:cNvPr>
          <p:cNvSpPr txBox="1"/>
          <p:nvPr/>
        </p:nvSpPr>
        <p:spPr>
          <a:xfrm>
            <a:off x="1147765" y="926611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19C516F-3E60-4191-20EF-AB2DDF02EF61}"/>
              </a:ext>
            </a:extLst>
          </p:cNvPr>
          <p:cNvSpPr/>
          <p:nvPr/>
        </p:nvSpPr>
        <p:spPr>
          <a:xfrm>
            <a:off x="4737370" y="3550596"/>
            <a:ext cx="3385226" cy="14202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936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logi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B8E29433-301D-436B-37D6-8D504F6C5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" y="1992715"/>
            <a:ext cx="6377124" cy="42646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4724" y="3083668"/>
            <a:ext cx="1392271" cy="125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capture d’écran, logi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06A6D8D8-7725-3414-641A-819B7C5A81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39" y="1831364"/>
            <a:ext cx="7461849" cy="4527395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E639B22-6C47-E13A-6C76-E1F2D84C07A3}"/>
              </a:ext>
            </a:extLst>
          </p:cNvPr>
          <p:cNvCxnSpPr/>
          <p:nvPr/>
        </p:nvCxnSpPr>
        <p:spPr>
          <a:xfrm>
            <a:off x="2924355" y="3071004"/>
            <a:ext cx="3424687" cy="2475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318C902-E922-E9C8-E461-331E6E55FFF4}"/>
              </a:ext>
            </a:extLst>
          </p:cNvPr>
          <p:cNvCxnSpPr>
            <a:cxnSpLocks/>
          </p:cNvCxnSpPr>
          <p:nvPr/>
        </p:nvCxnSpPr>
        <p:spPr>
          <a:xfrm flipV="1">
            <a:off x="2924355" y="3071004"/>
            <a:ext cx="3424687" cy="2475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2123500-BE1B-F235-F11D-701E2C743CA6}"/>
              </a:ext>
            </a:extLst>
          </p:cNvPr>
          <p:cNvCxnSpPr>
            <a:cxnSpLocks/>
          </p:cNvCxnSpPr>
          <p:nvPr/>
        </p:nvCxnSpPr>
        <p:spPr>
          <a:xfrm>
            <a:off x="2924355" y="4308894"/>
            <a:ext cx="342468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4859D-06A9-B69A-95E1-30F547639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D8E1C-79D0-2EDC-B2E4-07FE5F06FF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1C9090-667F-4A7F-448A-DB8BD62633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E6D347-999C-A8B9-146F-0D9BE0A22A54}"/>
              </a:ext>
            </a:extLst>
          </p:cNvPr>
          <p:cNvGrpSpPr/>
          <p:nvPr/>
        </p:nvGrpSpPr>
        <p:grpSpPr>
          <a:xfrm>
            <a:off x="888521" y="2650299"/>
            <a:ext cx="7625751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E55B1D-3F14-5C91-6A86-B94396AEDB36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40FE023-1C40-79B0-07FC-9D6FC4E7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673547" y="3082944"/>
              <a:ext cx="693516" cy="970816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33845FE-D9C3-2AC6-F623-D4957EBD5084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5B6165F-3785-23A7-122D-1EE8E3ABB33A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582A8F-F4FB-1AFB-5D31-EA1DB7AD5464}"/>
              </a:ext>
            </a:extLst>
          </p:cNvPr>
          <p:cNvSpPr txBox="1"/>
          <p:nvPr/>
        </p:nvSpPr>
        <p:spPr>
          <a:xfrm>
            <a:off x="2294105" y="3153273"/>
            <a:ext cx="4630693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09630" rtl="1">
              <a:spcAft>
                <a:spcPts val="600"/>
              </a:spcAft>
              <a:defRPr/>
            </a:pP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تَعَرفُ وَ</a:t>
            </a:r>
            <a:r>
              <a:rPr lang="ar-S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نْج</a:t>
            </a:r>
            <a:r>
              <a:rPr lang="ar-S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زُ</a:t>
            </a:r>
            <a:r>
              <a:rPr lang="ar-S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تَحْويلاتٍ على وَحَدَاتِ</a:t>
            </a:r>
          </a:p>
          <a:p>
            <a:pPr algn="r" defTabSz="609630" rtl="1">
              <a:spcAft>
                <a:spcPts val="600"/>
              </a:spcAft>
              <a:defRPr/>
            </a:pP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قِياسِ الطُّولِ و السَعَةِ</a:t>
            </a:r>
            <a:endParaRPr lang="ar-SA" sz="2800" b="1" kern="0" dirty="0">
              <a:solidFill>
                <a:srgbClr val="FFA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أكملوا المتساوية.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0BAE5-6359-3A14-7465-143F839AC934}"/>
              </a:ext>
            </a:extLst>
          </p:cNvPr>
          <p:cNvSpPr txBox="1"/>
          <p:nvPr/>
        </p:nvSpPr>
        <p:spPr>
          <a:xfrm>
            <a:off x="1516230" y="3233889"/>
            <a:ext cx="6982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,5 km= </a:t>
            </a:r>
            <a:r>
              <a:rPr lang="ar-SA" sz="6000" b="1" dirty="0">
                <a:solidFill>
                  <a:srgbClr val="F1A947"/>
                </a:solidFill>
              </a:rPr>
              <a:t>........</a:t>
            </a:r>
            <a:r>
              <a:rPr lang="fr-MA" sz="6000" b="1" dirty="0">
                <a:solidFill>
                  <a:srgbClr val="002060"/>
                </a:solidFill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271111-C756-A40B-7986-DEAFDD0E7B23}"/>
              </a:ext>
            </a:extLst>
          </p:cNvPr>
          <p:cNvSpPr txBox="1"/>
          <p:nvPr/>
        </p:nvSpPr>
        <p:spPr>
          <a:xfrm>
            <a:off x="1252057" y="3109816"/>
            <a:ext cx="6982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,5 km= </a:t>
            </a:r>
            <a:r>
              <a:rPr lang="fr-MA" sz="6000" b="1" dirty="0">
                <a:solidFill>
                  <a:srgbClr val="C0000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C00000"/>
                </a:solidFill>
              </a:rPr>
              <a:t>500</a:t>
            </a:r>
            <a:r>
              <a:rPr lang="ar-S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8A5CE-283C-8F63-0031-12F4597BF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EC89C8-E904-49A6-093C-5E6F125C27EB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471401-140F-37A6-E15E-132B16104960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أكملوا التحويل.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0D9CC5-945C-1F0F-D608-084FF4AFF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65CEB9-7D31-A8A6-0F4E-5F72E768C5A6}"/>
              </a:ext>
            </a:extLst>
          </p:cNvPr>
          <p:cNvSpPr txBox="1"/>
          <p:nvPr/>
        </p:nvSpPr>
        <p:spPr>
          <a:xfrm>
            <a:off x="1080794" y="3159090"/>
            <a:ext cx="6982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6000" b="1" dirty="0"/>
              <a:t>700 ml=</a:t>
            </a:r>
            <a:r>
              <a:rPr lang="fr-MA" sz="6000" b="1" dirty="0">
                <a:solidFill>
                  <a:srgbClr val="C00000"/>
                </a:solidFill>
              </a:rPr>
              <a:t>……..</a:t>
            </a:r>
            <a:r>
              <a:rPr lang="fr-MA" sz="6000" b="1" dirty="0"/>
              <a:t> L</a:t>
            </a:r>
          </a:p>
        </p:txBody>
      </p:sp>
    </p:spTree>
    <p:extLst>
      <p:ext uri="{BB962C8B-B14F-4D97-AF65-F5344CB8AC3E}">
        <p14:creationId xmlns:p14="http://schemas.microsoft.com/office/powerpoint/2010/main" val="2218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0D97-1122-0ED6-365D-FBF49338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3B0D906-101C-D90D-3AE7-6D71BAAAA59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15ED41-6441-367F-0538-2F8344A0E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DF62A3-FA06-E707-C493-4CB61FFF3E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768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8CA25-44E4-FC2E-E359-8FD8B4C6B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9CE613-B10E-E82F-4CC0-0AC969517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7B45B26-BDF9-C3FC-E737-1C5C70BDC0E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A0B0D8-B6D7-3E54-C79E-CEE53EDD90AD}"/>
              </a:ext>
            </a:extLst>
          </p:cNvPr>
          <p:cNvSpPr txBox="1"/>
          <p:nvPr/>
        </p:nvSpPr>
        <p:spPr>
          <a:xfrm>
            <a:off x="543464" y="3107429"/>
            <a:ext cx="79276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700 ml= </a:t>
            </a:r>
            <a:r>
              <a:rPr lang="fr-MA" sz="6000" b="1" dirty="0">
                <a:solidFill>
                  <a:srgbClr val="C00000"/>
                </a:solidFill>
              </a:rPr>
              <a:t>0,7</a:t>
            </a:r>
            <a:r>
              <a:rPr lang="fr-MA" sz="6000" b="1" dirty="0">
                <a:solidFill>
                  <a:srgbClr val="002060"/>
                </a:solidFill>
              </a:rPr>
              <a:t> L</a:t>
            </a:r>
          </a:p>
        </p:txBody>
      </p:sp>
    </p:spTree>
    <p:extLst>
      <p:ext uri="{BB962C8B-B14F-4D97-AF65-F5344CB8AC3E}">
        <p14:creationId xmlns:p14="http://schemas.microsoft.com/office/powerpoint/2010/main" val="40435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AE54D-BD61-90A1-66AC-F46EAEEA1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A7279-65CF-39E7-0EF2-11A541039462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6BF6FEE-6ADF-7558-4ECD-0CF98C69C234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التحويل.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F0EFF2-35A4-6717-17B4-F088F83DB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8F616B-7173-586E-4BAF-1ACAE8715741}"/>
              </a:ext>
            </a:extLst>
          </p:cNvPr>
          <p:cNvSpPr txBox="1"/>
          <p:nvPr/>
        </p:nvSpPr>
        <p:spPr>
          <a:xfrm>
            <a:off x="1669531" y="3159090"/>
            <a:ext cx="6982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90 m = </a:t>
            </a:r>
            <a:r>
              <a:rPr lang="fr-MA" sz="6000" b="1" dirty="0">
                <a:solidFill>
                  <a:srgbClr val="FFA400"/>
                </a:solidFill>
              </a:rPr>
              <a:t>……..</a:t>
            </a:r>
            <a:r>
              <a:rPr lang="fr-MA" sz="6000" b="1" dirty="0">
                <a:solidFill>
                  <a:srgbClr val="002060"/>
                </a:solidFill>
              </a:rPr>
              <a:t> mm</a:t>
            </a:r>
          </a:p>
        </p:txBody>
      </p:sp>
    </p:spTree>
    <p:extLst>
      <p:ext uri="{BB962C8B-B14F-4D97-AF65-F5344CB8AC3E}">
        <p14:creationId xmlns:p14="http://schemas.microsoft.com/office/powerpoint/2010/main" val="159252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1460B-5F30-D055-4841-ED3E8713D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2B7A5E1-9E4B-35C1-1326-520C0F653BE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6DBB98-F54C-D1A1-44C4-05637E1C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656DC-8C7B-E3F9-0629-A2F0F4A2A0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93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6F358-3A42-078B-B627-365B31C9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B5570F9-0A24-FB8E-A19C-899A39B87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A11CFEE-8DDA-BABA-4E56-32AF72ADBD4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385C86-15FF-902E-776E-C75A76F4A732}"/>
              </a:ext>
            </a:extLst>
          </p:cNvPr>
          <p:cNvSpPr txBox="1"/>
          <p:nvPr/>
        </p:nvSpPr>
        <p:spPr>
          <a:xfrm>
            <a:off x="1323147" y="3107429"/>
            <a:ext cx="6982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b="1" dirty="0">
                <a:solidFill>
                  <a:srgbClr val="002060"/>
                </a:solidFill>
              </a:rPr>
              <a:t>90 m = </a:t>
            </a:r>
            <a:r>
              <a:rPr lang="fr-MA" sz="6000" b="1" dirty="0">
                <a:solidFill>
                  <a:srgbClr val="C00000"/>
                </a:solidFill>
              </a:rPr>
              <a:t>90 000 </a:t>
            </a:r>
            <a:r>
              <a:rPr lang="fr-MA" sz="6000" b="1" dirty="0">
                <a:solidFill>
                  <a:srgbClr val="002060"/>
                </a:solidFill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301962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EB7E-A2FA-179A-A84F-F292FB778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13FA971-FD7E-A11D-B83D-AA8C5F9C7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A409EDA-2016-3CE3-9578-535DB43A0EE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07FCF7-D9D5-EE0A-CD0A-AF46B928CE94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140354-4BB7-4896-3168-5B6110640B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1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EBA38-09C0-DD12-F686-D6CC39E7D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DF8543-7811-CCC3-C4E1-D2AFC9AE3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5CABC9C-D5D5-9172-287E-3A42F128786A}"/>
              </a:ext>
            </a:extLst>
          </p:cNvPr>
          <p:cNvGrpSpPr/>
          <p:nvPr/>
        </p:nvGrpSpPr>
        <p:grpSpPr>
          <a:xfrm>
            <a:off x="374986" y="1779453"/>
            <a:ext cx="8100204" cy="4494362"/>
            <a:chOff x="-831456" y="1842865"/>
            <a:chExt cx="9785675" cy="5834644"/>
          </a:xfrm>
        </p:grpSpPr>
        <p:pic>
          <p:nvPicPr>
            <p:cNvPr id="6" name="Image 5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4BEB0D55-5CCB-91DD-0059-90996DC66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083" y="1842865"/>
              <a:ext cx="4901136" cy="5834643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403444A3-B538-9864-B706-F10514FC6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509F3DE-245E-B9B2-CD78-9CD55BABB684}"/>
              </a:ext>
            </a:extLst>
          </p:cNvPr>
          <p:cNvSpPr txBox="1"/>
          <p:nvPr/>
        </p:nvSpPr>
        <p:spPr>
          <a:xfrm>
            <a:off x="1147765" y="926611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32F0D5-2D49-CA62-CBB9-E976ABCF2326}"/>
              </a:ext>
            </a:extLst>
          </p:cNvPr>
          <p:cNvSpPr/>
          <p:nvPr/>
        </p:nvSpPr>
        <p:spPr>
          <a:xfrm>
            <a:off x="4834647" y="4893013"/>
            <a:ext cx="3443591" cy="1038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990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444176" y="5459645"/>
            <a:ext cx="1419654" cy="1078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049FB-15D3-E47A-2367-3429BB827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31" y="1982535"/>
            <a:ext cx="730669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FEA45C-7C7C-F91F-F614-FB46788A5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52" y="2052601"/>
            <a:ext cx="7306695" cy="4223373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EA23F94-8C36-C91B-3D4F-02F21C015304}"/>
              </a:ext>
            </a:extLst>
          </p:cNvPr>
          <p:cNvSpPr txBox="1"/>
          <p:nvPr/>
        </p:nvSpPr>
        <p:spPr>
          <a:xfrm>
            <a:off x="2484407" y="3114135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9500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3B8A62-8CA9-A704-CDA3-B855966883FB}"/>
              </a:ext>
            </a:extLst>
          </p:cNvPr>
          <p:cNvSpPr txBox="1"/>
          <p:nvPr/>
        </p:nvSpPr>
        <p:spPr>
          <a:xfrm>
            <a:off x="2475290" y="5053534"/>
            <a:ext cx="1584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500 000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F056E5-4C45-4AE4-E734-955E4F101C7C}"/>
              </a:ext>
            </a:extLst>
          </p:cNvPr>
          <p:cNvSpPr txBox="1"/>
          <p:nvPr/>
        </p:nvSpPr>
        <p:spPr>
          <a:xfrm>
            <a:off x="2636806" y="4164289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6F35E1F-782C-338C-FABD-AA299ABAF155}"/>
              </a:ext>
            </a:extLst>
          </p:cNvPr>
          <p:cNvSpPr txBox="1"/>
          <p:nvPr/>
        </p:nvSpPr>
        <p:spPr>
          <a:xfrm>
            <a:off x="6383486" y="4164288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0,5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74C901E-3F96-CA38-969C-9C543273C62E}"/>
              </a:ext>
            </a:extLst>
          </p:cNvPr>
          <p:cNvSpPr txBox="1"/>
          <p:nvPr/>
        </p:nvSpPr>
        <p:spPr>
          <a:xfrm>
            <a:off x="5874224" y="3180838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25 000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49F761-9C3E-54B3-3933-FCDAD1FA8D83}"/>
              </a:ext>
            </a:extLst>
          </p:cNvPr>
          <p:cNvSpPr txBox="1"/>
          <p:nvPr/>
        </p:nvSpPr>
        <p:spPr>
          <a:xfrm>
            <a:off x="6423474" y="5214442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3,5</a:t>
            </a: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9223-F329-0956-4DB6-2B3D78CFD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F2E9273-2E7B-F85C-9395-21D279D365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FCCD74C-814F-C3C7-5F48-AF52DE45B9D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802C2F-42F8-57EA-EC3C-C7DF1DC781A8}"/>
              </a:ext>
            </a:extLst>
          </p:cNvPr>
          <p:cNvGrpSpPr/>
          <p:nvPr/>
        </p:nvGrpSpPr>
        <p:grpSpPr>
          <a:xfrm>
            <a:off x="1607233" y="2743885"/>
            <a:ext cx="6281899" cy="2141378"/>
            <a:chOff x="2485410" y="2568839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7753867-EF88-3D1E-784D-C71BC309931D}"/>
                </a:ext>
              </a:extLst>
            </p:cNvPr>
            <p:cNvSpPr/>
            <p:nvPr/>
          </p:nvSpPr>
          <p:spPr>
            <a:xfrm>
              <a:off x="2485410" y="2568839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C340590-9761-E98C-EBE7-1C77C2C2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61624" y="3305349"/>
              <a:ext cx="540937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3B4903DD-7679-27B7-8ECB-1215C63C373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BF8D20A-3E03-6E7D-DB22-DF165169D20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4F9239-4F83-E139-A2E2-8679875AC96C}"/>
              </a:ext>
            </a:extLst>
          </p:cNvPr>
          <p:cNvSpPr txBox="1"/>
          <p:nvPr/>
        </p:nvSpPr>
        <p:spPr>
          <a:xfrm>
            <a:off x="1850156" y="3142723"/>
            <a:ext cx="5518589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600"/>
              </a:spcAft>
              <a:buSzPct val="120000"/>
              <a:defRPr/>
            </a:pPr>
            <a:r>
              <a:rPr lang="f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SA" sz="2800" b="1" kern="0" dirty="0">
              <a:solidFill>
                <a:srgbClr val="F1A9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D3B8D1-D9A7-8E08-4A0C-95E023E125E1}"/>
              </a:ext>
            </a:extLst>
          </p:cNvPr>
          <p:cNvSpPr txBox="1"/>
          <p:nvPr/>
        </p:nvSpPr>
        <p:spPr>
          <a:xfrm>
            <a:off x="1620172" y="3287048"/>
            <a:ext cx="5150839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  <a:buSzPct val="120000"/>
              <a:defRPr/>
            </a:pPr>
            <a:r>
              <a:rPr lang="fr-M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تَعَرّفُ وَإنج</a:t>
            </a:r>
            <a:r>
              <a:rPr lang="ar-S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زُ تَحويلاتٍ عَلى وَحَداتِ</a:t>
            </a:r>
          </a:p>
          <a:p>
            <a:pPr algn="r" rtl="1">
              <a:spcAft>
                <a:spcPts val="600"/>
              </a:spcAft>
              <a:buSzPct val="120000"/>
              <a:defRPr/>
            </a:pPr>
            <a:r>
              <a:rPr lang="ar-M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قِياسِ الْكُتْلَة</a:t>
            </a:r>
            <a:r>
              <a:rPr lang="ar-SA" sz="2800" b="1" kern="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343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EDE2-C124-2625-EF73-BF717022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E19FA51-62EB-CB16-68C6-C4F6FA42CE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DD6A5E-938D-8C14-831A-FB79F5C21B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A35633-45C7-033C-F225-FDB0DE564A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180F-D10D-1AFE-5DFD-0B05A18B9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F106E-7B83-27A2-AF9F-30A7F2782AA2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BB1217B-DFA2-A15E-DAA9-C38E8517BFE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f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حولوا إلى ا</a:t>
            </a:r>
            <a:r>
              <a:rPr lang="ar-S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لوحدة المطلوبة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D96E98-2AFC-F4A2-899D-505D94DDA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9EE93DD-5EAC-454D-702D-5CE15F8291CC}"/>
              </a:ext>
            </a:extLst>
          </p:cNvPr>
          <p:cNvSpPr txBox="1"/>
          <p:nvPr/>
        </p:nvSpPr>
        <p:spPr>
          <a:xfrm>
            <a:off x="1559774" y="3512870"/>
            <a:ext cx="69824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5400" b="1" dirty="0">
                <a:solidFill>
                  <a:srgbClr val="002060"/>
                </a:solidFill>
              </a:rPr>
              <a:t>1 600 cg</a:t>
            </a:r>
            <a:r>
              <a:rPr lang="ar-MA" sz="5400" b="1" dirty="0">
                <a:solidFill>
                  <a:srgbClr val="002060"/>
                </a:solidFill>
              </a:rPr>
              <a:t> </a:t>
            </a:r>
            <a:r>
              <a:rPr lang="fr-MA" sz="5400" b="1" dirty="0">
                <a:solidFill>
                  <a:srgbClr val="002060"/>
                </a:solidFill>
              </a:rPr>
              <a:t>=</a:t>
            </a:r>
            <a:r>
              <a:rPr lang="ar-MA" sz="5400" b="1" dirty="0">
                <a:solidFill>
                  <a:srgbClr val="002060"/>
                </a:solidFill>
              </a:rPr>
              <a:t> </a:t>
            </a:r>
            <a:r>
              <a:rPr lang="fr-MA" sz="5400" b="1" dirty="0">
                <a:solidFill>
                  <a:srgbClr val="F1A947"/>
                </a:solidFill>
              </a:rPr>
              <a:t>………</a:t>
            </a:r>
            <a:r>
              <a:rPr lang="zgh-Tfng-MA" sz="5400" b="1" dirty="0">
                <a:solidFill>
                  <a:srgbClr val="002060"/>
                </a:solidFill>
              </a:rPr>
              <a:t> </a:t>
            </a:r>
            <a:r>
              <a:rPr lang="fr-FR" sz="5400" b="1" dirty="0">
                <a:solidFill>
                  <a:srgbClr val="002060"/>
                </a:solidFill>
              </a:rPr>
              <a:t>g</a:t>
            </a:r>
            <a:endParaRPr lang="fr-MA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1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B7146-6AB0-29C1-2F35-2EBAF030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649EE5A-49C3-C3FA-4B04-2CC88378B86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A76BF4-C024-2381-3941-BF853F6D3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DC67ED-5BE9-0CED-1CF4-61C11BC26B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862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87487-A679-1658-0A01-1EFB97AB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3C3AF3-C9E9-E957-F152-8F3B7F43F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5E45521-88E3-7225-D357-ED2205AF7C4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EFB8F8-C69C-FFCA-B4E0-65FC613CCBD1}"/>
              </a:ext>
            </a:extLst>
          </p:cNvPr>
          <p:cNvSpPr txBox="1"/>
          <p:nvPr/>
        </p:nvSpPr>
        <p:spPr>
          <a:xfrm>
            <a:off x="1799709" y="3301982"/>
            <a:ext cx="55445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5400" b="1" dirty="0">
                <a:solidFill>
                  <a:srgbClr val="002060"/>
                </a:solidFill>
              </a:rPr>
              <a:t>1 600 cg</a:t>
            </a:r>
            <a:r>
              <a:rPr lang="ar-MA" sz="5400" b="1" dirty="0">
                <a:solidFill>
                  <a:srgbClr val="002060"/>
                </a:solidFill>
              </a:rPr>
              <a:t> </a:t>
            </a:r>
            <a:r>
              <a:rPr lang="fr-MA" sz="5400" b="1" dirty="0">
                <a:solidFill>
                  <a:srgbClr val="002060"/>
                </a:solidFill>
              </a:rPr>
              <a:t>=</a:t>
            </a:r>
            <a:r>
              <a:rPr lang="ar-MA" sz="5400" b="1" dirty="0">
                <a:solidFill>
                  <a:srgbClr val="002060"/>
                </a:solidFill>
              </a:rPr>
              <a:t> </a:t>
            </a:r>
            <a:r>
              <a:rPr lang="ar-MA" sz="5400" b="1" dirty="0">
                <a:solidFill>
                  <a:srgbClr val="F1A947"/>
                </a:solidFill>
              </a:rPr>
              <a:t> </a:t>
            </a:r>
            <a:r>
              <a:rPr lang="fr-MA" sz="5400" b="1" dirty="0">
                <a:solidFill>
                  <a:srgbClr val="F1A947"/>
                </a:solidFill>
              </a:rPr>
              <a:t> 16</a:t>
            </a:r>
            <a:r>
              <a:rPr lang="zgh-Tfng-MA" sz="5400" b="1" dirty="0">
                <a:solidFill>
                  <a:srgbClr val="002060"/>
                </a:solidFill>
              </a:rPr>
              <a:t> </a:t>
            </a:r>
            <a:r>
              <a:rPr lang="fr-FR" sz="5400" b="1" dirty="0">
                <a:solidFill>
                  <a:srgbClr val="002060"/>
                </a:solidFill>
              </a:rPr>
              <a:t>g</a:t>
            </a:r>
            <a:endParaRPr lang="fr-MA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08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A7CB6-EAAA-9D32-381B-A2A12AA23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03F487-0FD9-8331-6B5C-BFA64AEC17D3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4022D5-28C3-5C15-6F12-36B9A449A5DD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التحويل.</a:t>
            </a:r>
            <a:endParaRPr lang="ar-SA" sz="2000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940B4E-4CDC-30D8-3647-3A28A665D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94AF7B-6E8C-2CBC-B579-82F1C039F8CD}"/>
              </a:ext>
            </a:extLst>
          </p:cNvPr>
          <p:cNvSpPr txBox="1"/>
          <p:nvPr/>
        </p:nvSpPr>
        <p:spPr>
          <a:xfrm>
            <a:off x="1309608" y="3230969"/>
            <a:ext cx="69824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5400" b="1" dirty="0">
                <a:solidFill>
                  <a:srgbClr val="002060"/>
                </a:solidFill>
              </a:rPr>
              <a:t>3 000 g =………kg</a:t>
            </a:r>
          </a:p>
        </p:txBody>
      </p:sp>
    </p:spTree>
    <p:extLst>
      <p:ext uri="{BB962C8B-B14F-4D97-AF65-F5344CB8AC3E}">
        <p14:creationId xmlns:p14="http://schemas.microsoft.com/office/powerpoint/2010/main" val="260784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955E7-B669-616A-1B9E-3E0021878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29D920-3A8B-4345-5872-DBE48D1D899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06BFD0-80B5-58D7-775A-F660AF01D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60720-7A84-B97E-9B90-42B0A8C748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48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8287-4C11-A44B-F31C-58FD5BFE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0CFC8F3-E86A-7942-21F2-1490C4374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DD2FBA8-B5D5-97D2-DA10-CB57449B44A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BFCF62-2A0E-AF5D-4EFD-927D38ED5C16}"/>
              </a:ext>
            </a:extLst>
          </p:cNvPr>
          <p:cNvSpPr txBox="1"/>
          <p:nvPr/>
        </p:nvSpPr>
        <p:spPr>
          <a:xfrm>
            <a:off x="2309738" y="3058118"/>
            <a:ext cx="49276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5400" b="1" dirty="0">
                <a:solidFill>
                  <a:srgbClr val="002060"/>
                </a:solidFill>
              </a:rPr>
              <a:t>3 000 g =   </a:t>
            </a:r>
            <a:r>
              <a:rPr lang="fr-MA" sz="5400" b="1" dirty="0">
                <a:solidFill>
                  <a:srgbClr val="C00000"/>
                </a:solidFill>
              </a:rPr>
              <a:t>3</a:t>
            </a:r>
            <a:r>
              <a:rPr lang="fr-MA" sz="5400" b="1" dirty="0">
                <a:solidFill>
                  <a:srgbClr val="002060"/>
                </a:solidFill>
              </a:rPr>
              <a:t>  kg</a:t>
            </a:r>
          </a:p>
        </p:txBody>
      </p:sp>
    </p:spTree>
    <p:extLst>
      <p:ext uri="{BB962C8B-B14F-4D97-AF65-F5344CB8AC3E}">
        <p14:creationId xmlns:p14="http://schemas.microsoft.com/office/powerpoint/2010/main" val="42848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9ED06-9D80-64DD-8918-325539631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BF772DF-B455-ED7E-97D2-C3408FBB1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6E9E319-F5F9-2B3C-4F51-802E9584387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4CC71C-9BB3-877D-AECD-E83004A9454E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723C3F-9A1E-797B-7752-343C02EFB6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8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AC841-A718-54FD-22A6-5A5FEB894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CFB2D3-B8A1-07DD-94A1-6B1A2BE22A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F2DEB2D-62B0-9297-0312-139445E30C57}"/>
              </a:ext>
            </a:extLst>
          </p:cNvPr>
          <p:cNvGrpSpPr/>
          <p:nvPr/>
        </p:nvGrpSpPr>
        <p:grpSpPr>
          <a:xfrm>
            <a:off x="374986" y="1820174"/>
            <a:ext cx="8100204" cy="4494362"/>
            <a:chOff x="-831456" y="1842865"/>
            <a:chExt cx="9785675" cy="5834644"/>
          </a:xfrm>
        </p:grpSpPr>
        <p:pic>
          <p:nvPicPr>
            <p:cNvPr id="6" name="Image 5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01B93554-836E-18FA-4C12-803A1F13B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083" y="1842865"/>
              <a:ext cx="4901136" cy="5834643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95871DA7-B788-D2CC-4261-BD1D5A2A4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EB7870B1-6D21-B8AE-BD47-148B66DAAC60}"/>
              </a:ext>
            </a:extLst>
          </p:cNvPr>
          <p:cNvSpPr txBox="1"/>
          <p:nvPr/>
        </p:nvSpPr>
        <p:spPr>
          <a:xfrm>
            <a:off x="1147765" y="926611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39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FD4276B-B022-2E05-19F1-1520CFD7EF2B}"/>
              </a:ext>
            </a:extLst>
          </p:cNvPr>
          <p:cNvSpPr/>
          <p:nvPr/>
        </p:nvSpPr>
        <p:spPr>
          <a:xfrm>
            <a:off x="846305" y="3103123"/>
            <a:ext cx="3083669" cy="7684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11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لحل هذه المسألة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4244" y="5321030"/>
            <a:ext cx="1291688" cy="9727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8EE4FF-208F-4284-97D1-2DF39DE10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185814"/>
            <a:ext cx="7870252" cy="313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C0DF2-B005-D5FC-21AA-C85E010E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680EC6-A619-B319-B784-C50CCAE09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56" y="2185813"/>
            <a:ext cx="7870252" cy="372332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2CFB12-0EDD-A1C8-CB78-7FD9AC9B9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22381C-11BC-1974-8AFB-1FBBFBD4F23E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386BC086-1A4D-50BD-1B76-CAE050599804}"/>
              </a:ext>
            </a:extLst>
          </p:cNvPr>
          <p:cNvGrpSpPr>
            <a:grpSpLocks/>
          </p:cNvGrpSpPr>
          <p:nvPr/>
        </p:nvGrpSpPr>
        <p:grpSpPr bwMode="auto">
          <a:xfrm>
            <a:off x="495251" y="756736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62E07D37-D040-1103-C430-A96CF7DE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9F7E874-70FB-1F04-AA31-3BB09F04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9B2F78F-D62F-95C6-66FD-2884B205367B}"/>
              </a:ext>
            </a:extLst>
          </p:cNvPr>
          <p:cNvSpPr txBox="1"/>
          <p:nvPr/>
        </p:nvSpPr>
        <p:spPr>
          <a:xfrm>
            <a:off x="2592877" y="2741879"/>
            <a:ext cx="1604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r-MA" sz="2400" b="1" dirty="0">
              <a:solidFill>
                <a:srgbClr val="FF0000"/>
              </a:solidFill>
            </a:endParaRPr>
          </a:p>
          <a:p>
            <a:r>
              <a:rPr lang="fr-FR" sz="2400" b="1" dirty="0">
                <a:solidFill>
                  <a:srgbClr val="FF0000"/>
                </a:solidFill>
              </a:rPr>
              <a:t>5,5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DCF350-7792-5375-21C0-E5FC4E057A17}"/>
              </a:ext>
            </a:extLst>
          </p:cNvPr>
          <p:cNvSpPr txBox="1"/>
          <p:nvPr/>
        </p:nvSpPr>
        <p:spPr>
          <a:xfrm>
            <a:off x="2132149" y="4915089"/>
            <a:ext cx="160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AFCE45-90CC-1E42-70F2-85518C4AFAFF}"/>
              </a:ext>
            </a:extLst>
          </p:cNvPr>
          <p:cNvSpPr txBox="1"/>
          <p:nvPr/>
        </p:nvSpPr>
        <p:spPr>
          <a:xfrm>
            <a:off x="5868811" y="4837055"/>
            <a:ext cx="160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F0F5FF6-1A66-776D-8A02-E1551C783531}"/>
              </a:ext>
            </a:extLst>
          </p:cNvPr>
          <p:cNvSpPr txBox="1"/>
          <p:nvPr/>
        </p:nvSpPr>
        <p:spPr>
          <a:xfrm>
            <a:off x="6355709" y="3948081"/>
            <a:ext cx="160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0,3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0A367D-7EB1-AE3D-AF2D-3E062ACDA058}"/>
              </a:ext>
            </a:extLst>
          </p:cNvPr>
          <p:cNvSpPr txBox="1"/>
          <p:nvPr/>
        </p:nvSpPr>
        <p:spPr>
          <a:xfrm>
            <a:off x="1986035" y="4047473"/>
            <a:ext cx="160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7 000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9F4C52-7DAA-6274-262D-C62C931F3010}"/>
              </a:ext>
            </a:extLst>
          </p:cNvPr>
          <p:cNvSpPr txBox="1"/>
          <p:nvPr/>
        </p:nvSpPr>
        <p:spPr>
          <a:xfrm>
            <a:off x="5868811" y="3011637"/>
            <a:ext cx="160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3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AD1E122-B6DB-7B18-F494-5EFAE61F5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00" y="2113703"/>
            <a:ext cx="6493488" cy="320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0" y="92772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BFEDF62-55F7-CF6B-D1F1-0C937F8CAF66}"/>
              </a:ext>
            </a:extLst>
          </p:cNvPr>
          <p:cNvGrpSpPr/>
          <p:nvPr/>
        </p:nvGrpSpPr>
        <p:grpSpPr>
          <a:xfrm>
            <a:off x="713941" y="4350976"/>
            <a:ext cx="7636156" cy="2087400"/>
            <a:chOff x="713941" y="4350976"/>
            <a:chExt cx="7636156" cy="208740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902C76D-7464-9217-E23A-4BDF8FF23AFE}"/>
                </a:ext>
              </a:extLst>
            </p:cNvPr>
            <p:cNvGrpSpPr/>
            <p:nvPr/>
          </p:nvGrpSpPr>
          <p:grpSpPr>
            <a:xfrm>
              <a:off x="713941" y="4350976"/>
              <a:ext cx="2687284" cy="833715"/>
              <a:chOff x="802432" y="4422710"/>
              <a:chExt cx="2687284" cy="895742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246940B-6FD5-A30D-8529-C427FAF6ADE4}"/>
                  </a:ext>
                </a:extLst>
              </p:cNvPr>
              <p:cNvSpPr/>
              <p:nvPr/>
            </p:nvSpPr>
            <p:spPr>
              <a:xfrm>
                <a:off x="802432" y="4422710"/>
                <a:ext cx="821561" cy="44786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5 500 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07676E1-A9CA-0CB5-07BF-406360B7E6ED}"/>
                  </a:ext>
                </a:extLst>
              </p:cNvPr>
              <p:cNvSpPr/>
              <p:nvPr/>
            </p:nvSpPr>
            <p:spPr>
              <a:xfrm>
                <a:off x="802432" y="4870581"/>
                <a:ext cx="2687284" cy="44787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FDFB26-D110-5FFC-61DE-3C38787090BA}"/>
                </a:ext>
              </a:extLst>
            </p:cNvPr>
            <p:cNvSpPr/>
            <p:nvPr/>
          </p:nvSpPr>
          <p:spPr>
            <a:xfrm>
              <a:off x="4144215" y="4720082"/>
              <a:ext cx="3464283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25 000 + 5 500 = 30 500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DA35A7-3F9A-8CD5-6AF0-5FDAAA90CC35}"/>
                </a:ext>
              </a:extLst>
            </p:cNvPr>
            <p:cNvSpPr/>
            <p:nvPr/>
          </p:nvSpPr>
          <p:spPr>
            <a:xfrm>
              <a:off x="3370659" y="6021521"/>
              <a:ext cx="4979438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5265F64-875B-E8B9-E1B1-9A4F419DE1F8}"/>
                </a:ext>
              </a:extLst>
            </p:cNvPr>
            <p:cNvSpPr txBox="1"/>
            <p:nvPr/>
          </p:nvSpPr>
          <p:spPr>
            <a:xfrm>
              <a:off x="1785535" y="4812089"/>
              <a:ext cx="2937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b="1" dirty="0">
                  <a:solidFill>
                    <a:srgbClr val="C00000"/>
                  </a:solidFill>
                </a:rPr>
                <a:t>?</a:t>
              </a:r>
              <a:endParaRPr lang="fr-MA" dirty="0"/>
            </a:p>
          </p:txBody>
        </p: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CCF0FF4-8831-6366-738F-8D5BB8B56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57" y="1996972"/>
            <a:ext cx="7332452" cy="222849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EDFCB2-DFCA-E080-6CAE-FC7E04990D44}"/>
              </a:ext>
            </a:extLst>
          </p:cNvPr>
          <p:cNvSpPr/>
          <p:nvPr/>
        </p:nvSpPr>
        <p:spPr>
          <a:xfrm>
            <a:off x="1535502" y="4346151"/>
            <a:ext cx="1865723" cy="41685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25 000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15BF304-9DDD-E2C5-E529-32E2FF58E1ED}"/>
              </a:ext>
            </a:extLst>
          </p:cNvPr>
          <p:cNvSpPr/>
          <p:nvPr/>
        </p:nvSpPr>
        <p:spPr>
          <a:xfrm>
            <a:off x="1350370" y="3429000"/>
            <a:ext cx="1457864" cy="6972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77D1-E16C-676C-F82E-5BC3B4DB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2F8B59D-D8D4-74B4-E682-34F8C88EE79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8008B15-1AF7-3B1A-B553-19517B126FB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7E2C012-BCDA-E0E8-F1E9-B690C9CAEEC3}"/>
              </a:ext>
            </a:extLst>
          </p:cNvPr>
          <p:cNvGrpSpPr/>
          <p:nvPr/>
        </p:nvGrpSpPr>
        <p:grpSpPr>
          <a:xfrm>
            <a:off x="1675988" y="2650299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B005434-978C-6F62-162F-DCC794772C1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EE2C5AF-C371-5558-08F9-B6E95EC67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591026" y="3452962"/>
              <a:ext cx="801853" cy="98124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78F11AA-7BE5-EE44-7D33-1E4CC709E55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0C537F9-194E-94BB-22E5-3987CB59D9C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34AC24-116A-E455-1521-72D4C0F4B383}"/>
              </a:ext>
            </a:extLst>
          </p:cNvPr>
          <p:cNvSpPr txBox="1"/>
          <p:nvPr/>
        </p:nvSpPr>
        <p:spPr>
          <a:xfrm>
            <a:off x="2241620" y="3238848"/>
            <a:ext cx="4660760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  <a:buSzPct val="120000"/>
              <a:defRPr/>
            </a:pP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 الْقِسَمَة.</a:t>
            </a:r>
            <a:endParaRPr lang="ar-MA" sz="2800" b="1" kern="0" dirty="0">
              <a:solidFill>
                <a:srgbClr val="F1A9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B920C-EC03-B488-2603-2C6A3C955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922C0E-646B-D31D-5C7A-E59790CA00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D59DBFB-28AE-FA67-7D45-5C45CF5B115D}"/>
              </a:ext>
            </a:extLst>
          </p:cNvPr>
          <p:cNvGrpSpPr/>
          <p:nvPr/>
        </p:nvGrpSpPr>
        <p:grpSpPr>
          <a:xfrm>
            <a:off x="374986" y="1820174"/>
            <a:ext cx="8100204" cy="4494362"/>
            <a:chOff x="-831456" y="1842865"/>
            <a:chExt cx="9785675" cy="5834644"/>
          </a:xfrm>
        </p:grpSpPr>
        <p:pic>
          <p:nvPicPr>
            <p:cNvPr id="6" name="Image 5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62B916AA-693E-B670-F5F0-4531ABE9F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083" y="1842865"/>
              <a:ext cx="4901136" cy="5834643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F1B0B2B7-1F6C-8E71-FA56-C7CD3398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407FE4C-A5EE-5E56-074B-1F4C13273449}"/>
              </a:ext>
            </a:extLst>
          </p:cNvPr>
          <p:cNvSpPr txBox="1"/>
          <p:nvPr/>
        </p:nvSpPr>
        <p:spPr>
          <a:xfrm>
            <a:off x="1147765" y="926611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39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01C359-449B-DEB8-62A5-F9AC549DEDE6}"/>
              </a:ext>
            </a:extLst>
          </p:cNvPr>
          <p:cNvSpPr/>
          <p:nvPr/>
        </p:nvSpPr>
        <p:spPr>
          <a:xfrm>
            <a:off x="700391" y="4523362"/>
            <a:ext cx="3501958" cy="14080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13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4383" y="3312720"/>
            <a:ext cx="1432612" cy="11478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9F0C96-9AC8-91C7-0B66-C8A716246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866" y="2163426"/>
            <a:ext cx="6434465" cy="389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A2CD295-2225-A1C2-B31D-CB831BCB7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52" y="1866147"/>
            <a:ext cx="8024555" cy="435139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1F6961B-8B3D-5E13-FBC4-A570A7C05E20}"/>
              </a:ext>
            </a:extLst>
          </p:cNvPr>
          <p:cNvGrpSpPr/>
          <p:nvPr/>
        </p:nvGrpSpPr>
        <p:grpSpPr>
          <a:xfrm>
            <a:off x="927242" y="3503452"/>
            <a:ext cx="7517365" cy="2630638"/>
            <a:chOff x="832732" y="3602697"/>
            <a:chExt cx="7517365" cy="283567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AC301B3-CE9C-2E2D-3D1A-22A9F893D735}"/>
                </a:ext>
              </a:extLst>
            </p:cNvPr>
            <p:cNvGrpSpPr/>
            <p:nvPr/>
          </p:nvGrpSpPr>
          <p:grpSpPr>
            <a:xfrm>
              <a:off x="832732" y="3602697"/>
              <a:ext cx="2537927" cy="889980"/>
              <a:chOff x="921223" y="3618761"/>
              <a:chExt cx="2537927" cy="956193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B2EB0FB-32B9-99B9-416E-E52A32613179}"/>
                  </a:ext>
                </a:extLst>
              </p:cNvPr>
              <p:cNvSpPr/>
              <p:nvPr/>
            </p:nvSpPr>
            <p:spPr>
              <a:xfrm>
                <a:off x="921223" y="4115287"/>
                <a:ext cx="611305" cy="44787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C9C9511-A021-BF9B-9F5C-13BDA8050396}"/>
                  </a:ext>
                </a:extLst>
              </p:cNvPr>
              <p:cNvSpPr/>
              <p:nvPr/>
            </p:nvSpPr>
            <p:spPr>
              <a:xfrm>
                <a:off x="2847845" y="4127085"/>
                <a:ext cx="611305" cy="44786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8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5536F02-A547-421B-BA8E-CE47CF147262}"/>
                  </a:ext>
                </a:extLst>
              </p:cNvPr>
              <p:cNvSpPr/>
              <p:nvPr/>
            </p:nvSpPr>
            <p:spPr>
              <a:xfrm>
                <a:off x="921223" y="3618761"/>
                <a:ext cx="2537927" cy="44786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120</a:t>
                </a: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513BC0-72C1-8AB3-C484-C39505C47439}"/>
                </a:ext>
              </a:extLst>
            </p:cNvPr>
            <p:cNvSpPr/>
            <p:nvPr/>
          </p:nvSpPr>
          <p:spPr>
            <a:xfrm>
              <a:off x="3163164" y="5418902"/>
              <a:ext cx="1790982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120 </a:t>
              </a:r>
              <a:r>
                <a:rPr lang="fr-FR" sz="2000" b="1" dirty="0">
                  <a:solidFill>
                    <a:srgbClr val="C00000"/>
                  </a:solidFill>
                </a:rPr>
                <a:t> ÷ </a:t>
              </a:r>
              <a:r>
                <a:rPr lang="ar-SA" sz="2000" b="1" dirty="0">
                  <a:solidFill>
                    <a:srgbClr val="C00000"/>
                  </a:solidFill>
                </a:rPr>
                <a:t>8</a:t>
              </a:r>
              <a:r>
                <a:rPr lang="fr-FR" sz="2000" b="1" dirty="0">
                  <a:solidFill>
                    <a:srgbClr val="C00000"/>
                  </a:solidFill>
                </a:rPr>
                <a:t> = </a:t>
              </a:r>
              <a:r>
                <a:rPr lang="ar-SA" sz="2000" b="1" dirty="0">
                  <a:solidFill>
                    <a:srgbClr val="FF0000"/>
                  </a:solidFill>
                </a:rPr>
                <a:t>15</a:t>
              </a:r>
              <a:endParaRPr lang="fr-FR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EB2F36A-F82B-D839-894D-61ED647A2FF3}"/>
                </a:ext>
              </a:extLst>
            </p:cNvPr>
            <p:cNvSpPr/>
            <p:nvPr/>
          </p:nvSpPr>
          <p:spPr>
            <a:xfrm>
              <a:off x="3370659" y="6021521"/>
              <a:ext cx="4979438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9AEC7BE-B3D2-D348-CE4F-90A790C27533}"/>
                </a:ext>
              </a:extLst>
            </p:cNvPr>
            <p:cNvSpPr txBox="1"/>
            <p:nvPr/>
          </p:nvSpPr>
          <p:spPr>
            <a:xfrm>
              <a:off x="2297772" y="5754963"/>
              <a:ext cx="4938441" cy="497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وائ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اللا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ِ: </a:t>
              </a:r>
              <a:r>
                <a:rPr lang="ar-S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مائ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ً</a:t>
              </a:r>
              <a:r>
                <a:rPr lang="ar-SA" sz="2400" b="1" dirty="0">
                  <a:solidFill>
                    <a:srgbClr val="C00000"/>
                  </a:solidFill>
                </a:rPr>
                <a:t>.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Accolade fermante 24">
              <a:extLst>
                <a:ext uri="{FF2B5EF4-FFF2-40B4-BE49-F238E27FC236}">
                  <a16:creationId xmlns:a16="http://schemas.microsoft.com/office/drawing/2014/main" id="{0B75F320-3257-5D33-2840-305FF0986F06}"/>
                </a:ext>
              </a:extLst>
            </p:cNvPr>
            <p:cNvSpPr/>
            <p:nvPr/>
          </p:nvSpPr>
          <p:spPr>
            <a:xfrm rot="5400000">
              <a:off x="1916482" y="3453919"/>
              <a:ext cx="416855" cy="2537925"/>
            </a:xfrm>
            <a:prstGeom prst="righ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B5BDE66-B2CF-6CCD-5F74-173121B94162}"/>
                </a:ext>
              </a:extLst>
            </p:cNvPr>
            <p:cNvSpPr/>
            <p:nvPr/>
          </p:nvSpPr>
          <p:spPr>
            <a:xfrm>
              <a:off x="990837" y="4953085"/>
              <a:ext cx="2338938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FF0000"/>
                  </a:solidFill>
                </a:rPr>
                <a:t>15</a:t>
              </a:r>
              <a:r>
                <a:rPr lang="ar-MA" sz="2800" b="1" dirty="0">
                  <a:solidFill>
                    <a:srgbClr val="C00000"/>
                  </a:solidFill>
                </a:rPr>
                <a:t> مَرَّةً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AF0D06D-397D-2BF2-D6BA-B803C3F42B8A}"/>
                </a:ext>
              </a:extLst>
            </p:cNvPr>
            <p:cNvSpPr txBox="1"/>
            <p:nvPr/>
          </p:nvSpPr>
          <p:spPr>
            <a:xfrm>
              <a:off x="991500" y="4074210"/>
              <a:ext cx="293767" cy="398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b="1" dirty="0">
                  <a:solidFill>
                    <a:srgbClr val="C00000"/>
                  </a:solidFill>
                </a:rPr>
                <a:t>8</a:t>
              </a:r>
              <a:endParaRPr lang="fr-MA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CB319E8-A2AC-C509-C67B-2B24FF5E0DA1}"/>
              </a:ext>
            </a:extLst>
          </p:cNvPr>
          <p:cNvSpPr/>
          <p:nvPr/>
        </p:nvSpPr>
        <p:spPr>
          <a:xfrm>
            <a:off x="4410240" y="4230127"/>
            <a:ext cx="2920483" cy="386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EA0F38-3838-1701-7EDB-B6716CFBB380}"/>
              </a:ext>
            </a:extLst>
          </p:cNvPr>
          <p:cNvSpPr txBox="1"/>
          <p:nvPr/>
        </p:nvSpPr>
        <p:spPr>
          <a:xfrm>
            <a:off x="1534688" y="3904241"/>
            <a:ext cx="1315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………………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901F21-2997-A449-D21A-06A8E15E6025}"/>
              </a:ext>
            </a:extLst>
          </p:cNvPr>
          <p:cNvSpPr txBox="1"/>
          <p:nvPr/>
        </p:nvSpPr>
        <p:spPr>
          <a:xfrm>
            <a:off x="4579805" y="3765742"/>
            <a:ext cx="2665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وائ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الأَجْزاءِ</a:t>
            </a:r>
            <a:r>
              <a:rPr lang="ar-SA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) 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6D0A0-4F51-27A2-83CD-9AAF1A9C7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4BC59-D757-6BEC-C8A3-9E723A5A6A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23535D-6FF7-133C-9667-9B950059FE3C}"/>
              </a:ext>
            </a:extLst>
          </p:cNvPr>
          <p:cNvGrpSpPr/>
          <p:nvPr/>
        </p:nvGrpSpPr>
        <p:grpSpPr>
          <a:xfrm>
            <a:off x="374986" y="1820174"/>
            <a:ext cx="8100204" cy="4494362"/>
            <a:chOff x="-831456" y="1842865"/>
            <a:chExt cx="9785675" cy="5834644"/>
          </a:xfrm>
        </p:grpSpPr>
        <p:pic>
          <p:nvPicPr>
            <p:cNvPr id="6" name="Image 5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584AAC5A-2ABF-8583-E8E0-D20D88D08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083" y="1842865"/>
              <a:ext cx="4901136" cy="5834643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223D3A96-F556-5A22-CD80-0D678781B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4F4C8C7-24C1-B6D8-3A37-42360B8E9778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 و 39.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6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15933</TotalTime>
  <Words>1032</Words>
  <Application>Microsoft Office PowerPoint</Application>
  <PresentationFormat>Affichage à l'écran (4:3)</PresentationFormat>
  <Paragraphs>246</Paragraphs>
  <Slides>71</Slides>
  <Notes>4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71</vt:i4>
      </vt:variant>
    </vt:vector>
  </HeadingPairs>
  <TitlesOfParts>
    <vt:vector size="89" baseType="lpstr">
      <vt:lpstr>DengXian</vt:lpstr>
      <vt:lpstr>Aptos Display</vt:lpstr>
      <vt:lpstr>Wingdings</vt:lpstr>
      <vt:lpstr>Arial</vt:lpstr>
      <vt:lpstr>Aptos</vt:lpstr>
      <vt:lpstr>Chalkboard</vt:lpstr>
      <vt:lpstr>Dosis</vt:lpstr>
      <vt:lpstr>Effra CC Arbc</vt:lpstr>
      <vt:lpstr>Calibri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38</cp:revision>
  <cp:lastPrinted>2025-08-13T10:11:39Z</cp:lastPrinted>
  <dcterms:created xsi:type="dcterms:W3CDTF">2025-08-01T12:31:49Z</dcterms:created>
  <dcterms:modified xsi:type="dcterms:W3CDTF">2026-02-24T16:22:18Z</dcterms:modified>
</cp:coreProperties>
</file>