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35" r:id="rId10"/>
  </p:sldMasterIdLst>
  <p:notesMasterIdLst>
    <p:notesMasterId r:id="rId74"/>
  </p:notesMasterIdLst>
  <p:handoutMasterIdLst>
    <p:handoutMasterId r:id="rId75"/>
  </p:handoutMasterIdLst>
  <p:sldIdLst>
    <p:sldId id="982" r:id="rId11"/>
    <p:sldId id="998" r:id="rId12"/>
    <p:sldId id="2134807023" r:id="rId13"/>
    <p:sldId id="780" r:id="rId14"/>
    <p:sldId id="2134806642" r:id="rId15"/>
    <p:sldId id="973" r:id="rId16"/>
    <p:sldId id="950" r:id="rId17"/>
    <p:sldId id="2134806705" r:id="rId18"/>
    <p:sldId id="2134807098" r:id="rId19"/>
    <p:sldId id="2134807029" r:id="rId20"/>
    <p:sldId id="2134807099" r:id="rId21"/>
    <p:sldId id="2134807087" r:id="rId22"/>
    <p:sldId id="2134807088" r:id="rId23"/>
    <p:sldId id="2134807072" r:id="rId24"/>
    <p:sldId id="2134806841" r:id="rId25"/>
    <p:sldId id="2134806804" r:id="rId26"/>
    <p:sldId id="2134806665" r:id="rId27"/>
    <p:sldId id="2134806663" r:id="rId28"/>
    <p:sldId id="2134807028" r:id="rId29"/>
    <p:sldId id="2134806664" r:id="rId30"/>
    <p:sldId id="2134806870" r:id="rId31"/>
    <p:sldId id="2134806709" r:id="rId32"/>
    <p:sldId id="2134806710" r:id="rId33"/>
    <p:sldId id="2134806711" r:id="rId34"/>
    <p:sldId id="2134807114" r:id="rId35"/>
    <p:sldId id="2134807128" r:id="rId36"/>
    <p:sldId id="2134807129" r:id="rId37"/>
    <p:sldId id="2134807130" r:id="rId38"/>
    <p:sldId id="2134807131" r:id="rId39"/>
    <p:sldId id="2134807047" r:id="rId40"/>
    <p:sldId id="2134807048" r:id="rId41"/>
    <p:sldId id="2134807049" r:id="rId42"/>
    <p:sldId id="2134807050" r:id="rId43"/>
    <p:sldId id="2134806828" r:id="rId44"/>
    <p:sldId id="2134806719" r:id="rId45"/>
    <p:sldId id="2134806720" r:id="rId46"/>
    <p:sldId id="2134806721" r:id="rId47"/>
    <p:sldId id="2134807115" r:id="rId48"/>
    <p:sldId id="2134807132" r:id="rId49"/>
    <p:sldId id="2134807133" r:id="rId50"/>
    <p:sldId id="2134807134" r:id="rId51"/>
    <p:sldId id="2134806791" r:id="rId52"/>
    <p:sldId id="2134806793" r:id="rId53"/>
    <p:sldId id="2134806745" r:id="rId54"/>
    <p:sldId id="2134807122" r:id="rId55"/>
    <p:sldId id="2134807135" r:id="rId56"/>
    <p:sldId id="2134807136" r:id="rId57"/>
    <p:sldId id="2134807014" r:id="rId58"/>
    <p:sldId id="2134807015" r:id="rId59"/>
    <p:sldId id="2134807061" r:id="rId60"/>
    <p:sldId id="2134807016" r:id="rId61"/>
    <p:sldId id="2134807137" r:id="rId62"/>
    <p:sldId id="2134807138" r:id="rId63"/>
    <p:sldId id="2134807139" r:id="rId64"/>
    <p:sldId id="2134807062" r:id="rId65"/>
    <p:sldId id="2134807113" r:id="rId66"/>
    <p:sldId id="2134806746" r:id="rId67"/>
    <p:sldId id="2134806747" r:id="rId68"/>
    <p:sldId id="2134806748" r:id="rId69"/>
    <p:sldId id="985" r:id="rId70"/>
    <p:sldId id="2134806797" r:id="rId71"/>
    <p:sldId id="2134806798" r:id="rId72"/>
    <p:sldId id="980" r:id="rId7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6"/>
      <p:bold r:id="rId77"/>
    </p:embeddedFont>
    <p:embeddedFont>
      <p:font typeface="Dosis" pitchFamily="2" charset="0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microsoft.com/office/2018/10/relationships/authors" Target="author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82" Type="http://schemas.openxmlformats.org/officeDocument/2006/relationships/theme" Target="theme/theme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handoutMaster" Target="handoutMasters/handoutMaster1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font" Target="fonts/font3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1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5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22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0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40" r:id="rId5"/>
    <p:sldLayoutId id="214748394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55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4.mp4"/><Relationship Id="rId7" Type="http://schemas.openxmlformats.org/officeDocument/2006/relationships/image" Target="../media/image4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4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11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12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مُحيطاتِ الأشْكالِ الاعْتِياديَّةِ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الدرس 9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تعرُّفُ مُحيطاتِ الأشْكالِ الاعْتِياديَّةِ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12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بِتَوظِيفِ الْمُحِيطِ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مُرَبَّعٍ انطِلاقاً مِنْ مُحيطِهِ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الثَّالِثِ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الثَّالِثِ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976A1D-E0EA-5FAC-BEA4-D3F61F3BF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690" y="2365739"/>
            <a:ext cx="6028013" cy="40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b="1" dirty="0">
                    <a:solidFill>
                      <a:srgbClr val="33878B"/>
                    </a:solidFill>
                    <a:latin typeface="Aptos" panose="02110004020202020204"/>
                  </a:rPr>
                  <a:t>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9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10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5"/>
            <a:ext cx="6564862" cy="17006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07220"/>
            <a:ext cx="607457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تَعرُّفِ مَفْهومِ الْمُحيطِ وَتَحدِيدِهِ بِاستِعمالِ أَضلاعِ تَربيعاتٍ؛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حِسابِ مُحيطاتِ أَشْكالٍ اعْتياديَةٍ (المُرَبَّعُ وَالْمُسْتَطيلُ)؛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إنشاءِ مرَبَّعٍ انطلاقاً مِنْ مُحيطِهِ؛ 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حَلِّ مَسائِل بِتَوْظيفِ المُحيطِ.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15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 × 2 + 3 =</a:t>
              </a:r>
              <a:endPara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11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7A572C-727A-4792-7905-1CCCEBC81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41" y="3047263"/>
            <a:ext cx="8294914" cy="85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F75A4BE-7568-956E-E23E-7335E8D971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46"/>
          <a:stretch>
            <a:fillRect/>
          </a:stretch>
        </p:blipFill>
        <p:spPr>
          <a:xfrm>
            <a:off x="270589" y="3041015"/>
            <a:ext cx="8360228" cy="8585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23692" y="305099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746190" y="345486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758478" y="304105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846872" y="304166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864383" y="344553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924232" y="345020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8061087" y="304105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995770" y="345486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أكملوا، في المنزل، النشاط الأخير من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B0F756D-CEF7-189A-561B-6DD972133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09" y="2961097"/>
            <a:ext cx="8294916" cy="16454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943840-694A-2AB6-1610-6C7A7DA9B2D4}"/>
              </a:ext>
            </a:extLst>
          </p:cNvPr>
          <p:cNvSpPr/>
          <p:nvPr/>
        </p:nvSpPr>
        <p:spPr>
          <a:xfrm>
            <a:off x="335902" y="2983051"/>
            <a:ext cx="29764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9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تعرُّفُ مُحيطاتِ الأشْكالِ الاعْتِياديَّةِ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قياس محيط المثلث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 descr="Une image contenant ligne, triangle, Police&#10;&#10;Le contenu généré par l’IA peut être incorrect.">
            <a:extLst>
              <a:ext uri="{FF2B5EF4-FFF2-40B4-BE49-F238E27FC236}">
                <a16:creationId xmlns:a16="http://schemas.microsoft.com/office/drawing/2014/main" id="{DB88183D-DC0C-BB0D-7A00-1EB8B83EE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077" y="2109278"/>
            <a:ext cx="4845540" cy="305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Image 4" descr="Une image contenant ligne, triangle, Police&#10;&#10;Le contenu généré par l’IA peut être incorrect.">
            <a:extLst>
              <a:ext uri="{FF2B5EF4-FFF2-40B4-BE49-F238E27FC236}">
                <a16:creationId xmlns:a16="http://schemas.microsoft.com/office/drawing/2014/main" id="{FDA6B267-3FB3-77E2-8B82-9801D6EE6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077" y="2109278"/>
            <a:ext cx="4845540" cy="305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محيط المثلث هو 28 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5C0A4F-93AA-5ACA-0D8C-7F2ABA26D39F}"/>
              </a:ext>
            </a:extLst>
          </p:cNvPr>
          <p:cNvSpPr txBox="1"/>
          <p:nvPr/>
        </p:nvSpPr>
        <p:spPr>
          <a:xfrm>
            <a:off x="3171638" y="5258926"/>
            <a:ext cx="244069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P = 28 m</a:t>
            </a:r>
          </a:p>
        </p:txBody>
      </p:sp>
      <p:pic>
        <p:nvPicPr>
          <p:cNvPr id="24" name="Image 23" descr="Une image contenant ligne, triangle, Police&#10;&#10;Le contenu généré par l’IA peut être incorrect.">
            <a:extLst>
              <a:ext uri="{FF2B5EF4-FFF2-40B4-BE49-F238E27FC236}">
                <a16:creationId xmlns:a16="http://schemas.microsoft.com/office/drawing/2014/main" id="{74963CB7-784C-0FE8-CD45-8228976DF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077" y="2109278"/>
            <a:ext cx="4845540" cy="305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2F3CBD-2517-A700-9A8A-6A6DBA7AC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45" y="1695616"/>
            <a:ext cx="6985094" cy="4686525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38.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650694" y="3984171"/>
            <a:ext cx="2827176" cy="1054358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FD50C07C-BD6F-33A6-E29F-90D0A447D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21" y="2500600"/>
            <a:ext cx="7058498" cy="258005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693169" y="3949963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35E04BC3-9E1C-486B-BA8C-6CBF6DB4F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21" y="2369976"/>
            <a:ext cx="8283774" cy="302792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B77D8476-20CA-628A-52EC-4A91439C5909}"/>
              </a:ext>
            </a:extLst>
          </p:cNvPr>
          <p:cNvSpPr txBox="1"/>
          <p:nvPr/>
        </p:nvSpPr>
        <p:spPr>
          <a:xfrm>
            <a:off x="1312602" y="4816748"/>
            <a:ext cx="936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14 cm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D15604-55B2-1D3D-EA81-2A170CD52A24}"/>
              </a:ext>
            </a:extLst>
          </p:cNvPr>
          <p:cNvSpPr txBox="1"/>
          <p:nvPr/>
        </p:nvSpPr>
        <p:spPr>
          <a:xfrm>
            <a:off x="7198642" y="4807228"/>
            <a:ext cx="1208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18 cm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F29CDD-CC89-8A18-789D-6674E865152B}"/>
              </a:ext>
            </a:extLst>
          </p:cNvPr>
          <p:cNvSpPr txBox="1"/>
          <p:nvPr/>
        </p:nvSpPr>
        <p:spPr>
          <a:xfrm>
            <a:off x="4195639" y="4805984"/>
            <a:ext cx="936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 cm</a:t>
            </a: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0B24D-AD05-2A47-5296-6741CD39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8A5B4F-6362-EBB6-4622-E32C899CA2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D09C2F4-7CDE-269A-1352-D62E1E75C39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62AE20-53CE-E43F-692D-6A0CA0DC20B5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AEBE8D-761D-6956-D403-E2D1085DC4F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5AB84F-6FAB-DFEA-AEA5-4795BD472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3E11519-2283-08E5-66C1-88D05880CBD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10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A8AA32C-19DE-83D7-10EE-8240C171FC4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5DF1D5-75B2-B2F9-62DE-F3D94AD76877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مُحيطاتِ الأشْكالِ الاعْتِياديَّةِ</a:t>
            </a:r>
          </a:p>
        </p:txBody>
      </p:sp>
    </p:spTree>
    <p:extLst>
      <p:ext uri="{BB962C8B-B14F-4D97-AF65-F5344CB8AC3E}">
        <p14:creationId xmlns:p14="http://schemas.microsoft.com/office/powerpoint/2010/main" val="418574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احسبوا محيط المستطيل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683ADE-CB78-038B-FD65-AC78696CC025}"/>
              </a:ext>
            </a:extLst>
          </p:cNvPr>
          <p:cNvGrpSpPr/>
          <p:nvPr/>
        </p:nvGrpSpPr>
        <p:grpSpPr>
          <a:xfrm>
            <a:off x="2991696" y="2337369"/>
            <a:ext cx="4001589" cy="2183262"/>
            <a:chOff x="966952" y="2971780"/>
            <a:chExt cx="4001589" cy="2183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37C7DD9-A7C0-68F6-FF87-8F9418156D48}"/>
                </a:ext>
              </a:extLst>
            </p:cNvPr>
            <p:cNvSpPr/>
            <p:nvPr/>
          </p:nvSpPr>
          <p:spPr>
            <a:xfrm>
              <a:off x="966952" y="3429000"/>
              <a:ext cx="2880000" cy="1726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7F3BEDD-9A23-53FB-050A-29CB0F51114B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7 cm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4CE8D5D-56C5-A959-13B6-AF26433B0B89}"/>
                </a:ext>
              </a:extLst>
            </p:cNvPr>
            <p:cNvSpPr txBox="1"/>
            <p:nvPr/>
          </p:nvSpPr>
          <p:spPr>
            <a:xfrm>
              <a:off x="3759852" y="4108789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465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200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FC8BBF-EB98-F7FA-5B55-651B6B3CD0F6}"/>
              </a:ext>
            </a:extLst>
          </p:cNvPr>
          <p:cNvGrpSpPr/>
          <p:nvPr/>
        </p:nvGrpSpPr>
        <p:grpSpPr>
          <a:xfrm>
            <a:off x="2991696" y="2337369"/>
            <a:ext cx="4001589" cy="2183262"/>
            <a:chOff x="966952" y="2971780"/>
            <a:chExt cx="4001589" cy="2183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9B2237-8CE8-BFFD-8526-53F9F9F61EF8}"/>
                </a:ext>
              </a:extLst>
            </p:cNvPr>
            <p:cNvSpPr/>
            <p:nvPr/>
          </p:nvSpPr>
          <p:spPr>
            <a:xfrm>
              <a:off x="966952" y="3429000"/>
              <a:ext cx="2880000" cy="1726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2CE981C-5E97-9A78-B62C-A2F01CB5E2D4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7 cm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98AA872-DE17-3C3A-0719-622C3EB475AB}"/>
                </a:ext>
              </a:extLst>
            </p:cNvPr>
            <p:cNvSpPr txBox="1"/>
            <p:nvPr/>
          </p:nvSpPr>
          <p:spPr>
            <a:xfrm>
              <a:off x="3759852" y="4108789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165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محيط المستطيل يساوي 2 × (7 + 4) = 22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F8C373-3889-251F-C3E8-CB375D21D2E2}"/>
              </a:ext>
            </a:extLst>
          </p:cNvPr>
          <p:cNvGrpSpPr/>
          <p:nvPr/>
        </p:nvGrpSpPr>
        <p:grpSpPr>
          <a:xfrm>
            <a:off x="2991696" y="2337369"/>
            <a:ext cx="4001589" cy="2183262"/>
            <a:chOff x="966952" y="2971780"/>
            <a:chExt cx="4001589" cy="218326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115BE4C-2322-E85C-BF39-387BBB08EB27}"/>
                </a:ext>
              </a:extLst>
            </p:cNvPr>
            <p:cNvSpPr/>
            <p:nvPr/>
          </p:nvSpPr>
          <p:spPr>
            <a:xfrm>
              <a:off x="966952" y="3429000"/>
              <a:ext cx="2880000" cy="1726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B33A945-FA1A-FBB2-7A39-8263D27B39F0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7 cm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E58E9E-8ED1-8974-CDE4-04216DEF69BA}"/>
                </a:ext>
              </a:extLst>
            </p:cNvPr>
            <p:cNvSpPr txBox="1"/>
            <p:nvPr/>
          </p:nvSpPr>
          <p:spPr>
            <a:xfrm>
              <a:off x="3759852" y="4108789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4 cm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5C0E652-B5BE-F654-0F5C-D43C268051D2}"/>
              </a:ext>
            </a:extLst>
          </p:cNvPr>
          <p:cNvSpPr txBox="1"/>
          <p:nvPr/>
        </p:nvSpPr>
        <p:spPr>
          <a:xfrm>
            <a:off x="1853610" y="5200420"/>
            <a:ext cx="5064702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 =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58A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×(7+4)=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22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259369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3F84B-03AC-C04E-612F-76BE5EE62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5FCFBFA-AE4C-7633-ED93-067AC7F7A4D9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على ألواحكم، احسبوا محيط المربع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F9DD1F-63EC-6C7F-C582-71924ACB8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95859F5-7BBB-7E4E-F7BF-D76749F183F5}"/>
              </a:ext>
            </a:extLst>
          </p:cNvPr>
          <p:cNvGrpSpPr/>
          <p:nvPr/>
        </p:nvGrpSpPr>
        <p:grpSpPr>
          <a:xfrm>
            <a:off x="2565118" y="1570259"/>
            <a:ext cx="4013764" cy="3345635"/>
            <a:chOff x="966952" y="2963363"/>
            <a:chExt cx="4013764" cy="334563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1532ED-C16F-1445-0D5F-2E36B4940DDE}"/>
                </a:ext>
              </a:extLst>
            </p:cNvPr>
            <p:cNvSpPr/>
            <p:nvPr/>
          </p:nvSpPr>
          <p:spPr>
            <a:xfrm>
              <a:off x="966952" y="3428998"/>
              <a:ext cx="2880000" cy="28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,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28E7BDB-4753-A6E9-3632-804E06790ADC}"/>
                </a:ext>
              </a:extLst>
            </p:cNvPr>
            <p:cNvSpPr txBox="1"/>
            <p:nvPr/>
          </p:nvSpPr>
          <p:spPr>
            <a:xfrm>
              <a:off x="1866952" y="2963363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C3839B1-99AE-2D64-632F-DC905A17FCCB}"/>
                </a:ext>
              </a:extLst>
            </p:cNvPr>
            <p:cNvSpPr txBox="1"/>
            <p:nvPr/>
          </p:nvSpPr>
          <p:spPr>
            <a:xfrm>
              <a:off x="3772027" y="4607388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927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4CC7A-51AA-1AE4-73D3-ED407056F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4DD13D5-709C-8752-393B-B6E53412DEBB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1154F9-8DED-3DD7-4C9E-A57D0A5D9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858742-4741-39BD-EB66-F4EA056883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742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2438-EBEB-E0AF-3FEC-04BD4EA21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040B9E8-6A01-DC50-D48F-E92BA2B905F1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588AAE-60EA-3FBE-85FF-7285C054D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13A7480-C035-CA36-1CA0-4BE5284CAB92}"/>
              </a:ext>
            </a:extLst>
          </p:cNvPr>
          <p:cNvGrpSpPr/>
          <p:nvPr/>
        </p:nvGrpSpPr>
        <p:grpSpPr>
          <a:xfrm>
            <a:off x="2565118" y="1570259"/>
            <a:ext cx="4013764" cy="3345635"/>
            <a:chOff x="966952" y="2963363"/>
            <a:chExt cx="4013764" cy="334563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57397AA-8D5A-6404-7C2D-A47AACF1F9A0}"/>
                </a:ext>
              </a:extLst>
            </p:cNvPr>
            <p:cNvSpPr/>
            <p:nvPr/>
          </p:nvSpPr>
          <p:spPr>
            <a:xfrm>
              <a:off x="966952" y="3428998"/>
              <a:ext cx="2880000" cy="28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,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91E73BD-F2E5-413F-180A-13FC633AE845}"/>
                </a:ext>
              </a:extLst>
            </p:cNvPr>
            <p:cNvSpPr txBox="1"/>
            <p:nvPr/>
          </p:nvSpPr>
          <p:spPr>
            <a:xfrm>
              <a:off x="1866952" y="2963363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F99368B-F6DB-1126-2CF1-4F9D88EAA604}"/>
                </a:ext>
              </a:extLst>
            </p:cNvPr>
            <p:cNvSpPr txBox="1"/>
            <p:nvPr/>
          </p:nvSpPr>
          <p:spPr>
            <a:xfrm>
              <a:off x="3772027" y="4607388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39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7E569-2089-2498-0ADC-A54B6043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BCC280-05C6-C952-CCF4-67EC89EA4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534833-604A-2903-D1E3-C4B27A32C72E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92EF05D-8A0A-5940-678B-731F71B166FD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محيط المستطيل يساوي 4 × 6 = 24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4D2F8DC-DCE1-C82D-50D4-7B2B847F9AB0}"/>
              </a:ext>
            </a:extLst>
          </p:cNvPr>
          <p:cNvSpPr txBox="1"/>
          <p:nvPr/>
        </p:nvSpPr>
        <p:spPr>
          <a:xfrm>
            <a:off x="2041747" y="5216048"/>
            <a:ext cx="4259807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 =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58A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× 6 =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4EF3E54-9AAA-F737-7FF7-C0275662A334}"/>
              </a:ext>
            </a:extLst>
          </p:cNvPr>
          <p:cNvGrpSpPr/>
          <p:nvPr/>
        </p:nvGrpSpPr>
        <p:grpSpPr>
          <a:xfrm>
            <a:off x="2565118" y="1570259"/>
            <a:ext cx="4013764" cy="3345635"/>
            <a:chOff x="966952" y="2963363"/>
            <a:chExt cx="4013764" cy="334563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E1329E-5C8B-8D38-1624-354A8EBB0941}"/>
                </a:ext>
              </a:extLst>
            </p:cNvPr>
            <p:cNvSpPr/>
            <p:nvPr/>
          </p:nvSpPr>
          <p:spPr>
            <a:xfrm>
              <a:off x="966952" y="3428998"/>
              <a:ext cx="2880000" cy="28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,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BCDDD67-25CA-46B8-B5E8-4525E636D1EB}"/>
                </a:ext>
              </a:extLst>
            </p:cNvPr>
            <p:cNvSpPr txBox="1"/>
            <p:nvPr/>
          </p:nvSpPr>
          <p:spPr>
            <a:xfrm>
              <a:off x="1866952" y="2963363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DFB8DA5-B7C8-26F6-4F36-B02521A088A7}"/>
                </a:ext>
              </a:extLst>
            </p:cNvPr>
            <p:cNvSpPr txBox="1"/>
            <p:nvPr/>
          </p:nvSpPr>
          <p:spPr>
            <a:xfrm>
              <a:off x="3772027" y="4607388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646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2CB05CC-E1AC-CFE5-7E2A-2C57A59B4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D624-D996-91EE-247B-237B1B49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A2CA619-8B09-09B5-D26B-06AA407D5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45" y="1695616"/>
            <a:ext cx="6985094" cy="4686525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05C4-848B-87A6-FFD4-756A3F78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523FB5-1397-FA81-60D6-C8817FAA4F40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38.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F2048C-C74F-E64E-A613-7E28CC5DE7F0}"/>
              </a:ext>
            </a:extLst>
          </p:cNvPr>
          <p:cNvSpPr/>
          <p:nvPr/>
        </p:nvSpPr>
        <p:spPr>
          <a:xfrm flipH="1">
            <a:off x="4666077" y="5103846"/>
            <a:ext cx="2809280" cy="1045028"/>
          </a:xfrm>
          <a:prstGeom prst="roundRect">
            <a:avLst>
              <a:gd name="adj" fmla="val 820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2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F9399E92-A2C0-7809-CB46-2573D0C84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48" y="2555788"/>
            <a:ext cx="7610318" cy="2744002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27676" y="4158894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B37BE6A8-915C-6C74-EB13-55A635AF7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79" y="2499805"/>
            <a:ext cx="8313576" cy="2997571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E240899-E511-A267-3FA2-4461C07CAFE8}"/>
              </a:ext>
            </a:extLst>
          </p:cNvPr>
          <p:cNvSpPr txBox="1"/>
          <p:nvPr/>
        </p:nvSpPr>
        <p:spPr>
          <a:xfrm>
            <a:off x="1296959" y="4816184"/>
            <a:ext cx="103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28 cm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57C2DA-D414-8311-5903-C114D033CB29}"/>
              </a:ext>
            </a:extLst>
          </p:cNvPr>
          <p:cNvSpPr txBox="1"/>
          <p:nvPr/>
        </p:nvSpPr>
        <p:spPr>
          <a:xfrm>
            <a:off x="3504094" y="4812817"/>
            <a:ext cx="103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20 cm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E7825B4-0629-D4D8-B447-9FE724E10620}"/>
              </a:ext>
            </a:extLst>
          </p:cNvPr>
          <p:cNvSpPr txBox="1"/>
          <p:nvPr/>
        </p:nvSpPr>
        <p:spPr>
          <a:xfrm>
            <a:off x="7307674" y="4808605"/>
            <a:ext cx="103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24 cm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4B8A014-F78F-B904-ABB6-5F16EA1CF0AA}"/>
              </a:ext>
            </a:extLst>
          </p:cNvPr>
          <p:cNvSpPr txBox="1"/>
          <p:nvPr/>
        </p:nvSpPr>
        <p:spPr>
          <a:xfrm>
            <a:off x="5317336" y="4808605"/>
            <a:ext cx="103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18 cm</a:t>
            </a: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D08B-0689-CF9F-6DC5-6861B724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033E4-E477-7FB8-BA1D-2D48C2786B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601D03F-D4CD-B850-B022-064C35FCCDA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615F5F-BC4C-169C-5D58-148253BFEC60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D965D0-53D2-148A-EE6A-754BBC63D22D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90D7D-EA83-B35D-FDC8-06F308470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033C5E7-40D8-8629-E597-D92753FF1F6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53A2D07-19EF-F7D0-0C96-C9EF7195D3B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992B27-87A6-219D-5D2B-40E55228D77E}"/>
              </a:ext>
            </a:extLst>
          </p:cNvPr>
          <p:cNvSpPr txBox="1"/>
          <p:nvPr/>
        </p:nvSpPr>
        <p:spPr>
          <a:xfrm>
            <a:off x="3200403" y="3182232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إِنْشاءُ مُرَبَّعٍ انطِلاقاً مِنْ مُحيطِهِ</a:t>
            </a:r>
          </a:p>
        </p:txBody>
      </p:sp>
    </p:spTree>
    <p:extLst>
      <p:ext uri="{BB962C8B-B14F-4D97-AF65-F5344CB8AC3E}">
        <p14:creationId xmlns:p14="http://schemas.microsoft.com/office/powerpoint/2010/main" val="20205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حددوا قياس طول ضلع المربع</a:t>
            </a:r>
            <a:r>
              <a:rPr lang="fr-FR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التالي.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895180C-C4C7-6450-C560-34CEC78069F8}"/>
              </a:ext>
            </a:extLst>
          </p:cNvPr>
          <p:cNvSpPr txBox="1"/>
          <p:nvPr/>
        </p:nvSpPr>
        <p:spPr>
          <a:xfrm>
            <a:off x="4572000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المحيط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 cm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8FD1F9-6A14-FAC0-B80E-225529C90BA1}"/>
              </a:ext>
            </a:extLst>
          </p:cNvPr>
          <p:cNvSpPr txBox="1"/>
          <p:nvPr/>
        </p:nvSpPr>
        <p:spPr>
          <a:xfrm>
            <a:off x="557048" y="2694684"/>
            <a:ext cx="3247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الضلع 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E583BD-0E70-7EBD-9525-B336CEC675C0}"/>
              </a:ext>
            </a:extLst>
          </p:cNvPr>
          <p:cNvSpPr txBox="1"/>
          <p:nvPr/>
        </p:nvSpPr>
        <p:spPr>
          <a:xfrm>
            <a:off x="557048" y="2694684"/>
            <a:ext cx="3247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الضلع 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64DDEF-E9DC-1A19-FD72-6C68BDE78152}"/>
              </a:ext>
            </a:extLst>
          </p:cNvPr>
          <p:cNvSpPr txBox="1"/>
          <p:nvPr/>
        </p:nvSpPr>
        <p:spPr>
          <a:xfrm>
            <a:off x="4572000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المحيط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 cm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62FE371-2D3F-190B-FBD6-23A893E43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42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طول ضلع المربع هو 7 سنتيمترات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E9EE82-8AFA-7DBE-6DCE-6BF17237ED69}"/>
              </a:ext>
            </a:extLst>
          </p:cNvPr>
          <p:cNvSpPr txBox="1"/>
          <p:nvPr/>
        </p:nvSpPr>
        <p:spPr>
          <a:xfrm>
            <a:off x="4572000" y="2694684"/>
            <a:ext cx="4108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المحيط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433305-8474-E7E3-939C-DC3B5A86FB54}"/>
              </a:ext>
            </a:extLst>
          </p:cNvPr>
          <p:cNvSpPr txBox="1"/>
          <p:nvPr/>
        </p:nvSpPr>
        <p:spPr>
          <a:xfrm>
            <a:off x="557048" y="2694684"/>
            <a:ext cx="3247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الضلع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cm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4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8B988F-3142-AF5B-05B1-E4FE59DB4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45" y="1695616"/>
            <a:ext cx="6985094" cy="4686525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AE0C6-2C34-7B01-1E8E-5E27F26F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C153D4-FE0C-59C3-45B4-93A5F9E0470A}"/>
              </a:ext>
            </a:extLst>
          </p:cNvPr>
          <p:cNvSpPr/>
          <p:nvPr/>
        </p:nvSpPr>
        <p:spPr>
          <a:xfrm>
            <a:off x="1026368" y="2006083"/>
            <a:ext cx="2827176" cy="2556588"/>
          </a:xfrm>
          <a:prstGeom prst="roundRect">
            <a:avLst>
              <a:gd name="adj" fmla="val 761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A65FB4-2E41-76A8-3E04-D60917C493B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39.</a:t>
            </a:r>
          </a:p>
        </p:txBody>
      </p:sp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التالي، لديكم 5 دقائق.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419C25F-B2E3-1E3A-8BB6-B8E3132C3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140" y="1900675"/>
            <a:ext cx="6805606" cy="450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DD5F422-ECD5-400E-B12B-1C8BE775D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81" y="1829379"/>
            <a:ext cx="7181343" cy="4750988"/>
          </a:xfrm>
          <a:prstGeom prst="roundRect">
            <a:avLst>
              <a:gd name="adj" fmla="val 4491"/>
            </a:avLst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8DDD44-A754-E8BF-4589-06B849D3F195}"/>
              </a:ext>
            </a:extLst>
          </p:cNvPr>
          <p:cNvSpPr/>
          <p:nvPr/>
        </p:nvSpPr>
        <p:spPr>
          <a:xfrm>
            <a:off x="1520890" y="2935435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الصحيح هو :</a:t>
            </a:r>
          </a:p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0734B1-A096-FB11-CEA4-2FCCB1F6CEF3}"/>
              </a:ext>
            </a:extLst>
          </p:cNvPr>
          <p:cNvSpPr/>
          <p:nvPr/>
        </p:nvSpPr>
        <p:spPr>
          <a:xfrm>
            <a:off x="3562481" y="2935435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1164C1-174A-9AB2-911F-A3428407970E}"/>
              </a:ext>
            </a:extLst>
          </p:cNvPr>
          <p:cNvSpPr/>
          <p:nvPr/>
        </p:nvSpPr>
        <p:spPr>
          <a:xfrm>
            <a:off x="5796452" y="2935434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5936197-13E7-F9B1-6582-F019E38A0D0A}"/>
              </a:ext>
            </a:extLst>
          </p:cNvPr>
          <p:cNvGrpSpPr/>
          <p:nvPr/>
        </p:nvGrpSpPr>
        <p:grpSpPr>
          <a:xfrm>
            <a:off x="5573536" y="3992023"/>
            <a:ext cx="2163692" cy="2160000"/>
            <a:chOff x="940937" y="3993124"/>
            <a:chExt cx="2163692" cy="2160000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62A79826-AC03-09BD-238F-15BE7F21D39D}"/>
                </a:ext>
              </a:extLst>
            </p:cNvPr>
            <p:cNvCxnSpPr/>
            <p:nvPr/>
          </p:nvCxnSpPr>
          <p:spPr>
            <a:xfrm>
              <a:off x="952862" y="3993124"/>
              <a:ext cx="0" cy="216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22B22240-3593-B2E0-068F-3D5C03FAD1FA}"/>
                </a:ext>
              </a:extLst>
            </p:cNvPr>
            <p:cNvCxnSpPr/>
            <p:nvPr/>
          </p:nvCxnSpPr>
          <p:spPr>
            <a:xfrm>
              <a:off x="3091209" y="3993124"/>
              <a:ext cx="0" cy="216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3B341C21-6F10-3BF0-431C-44F78DDF92D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024629" y="2913124"/>
              <a:ext cx="0" cy="216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62F26A14-07A0-D43B-1CAB-AC14DD63358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020937" y="5063396"/>
              <a:ext cx="0" cy="216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1983AB1-20DB-7645-64B9-F4393DBFAAB4}"/>
              </a:ext>
            </a:extLst>
          </p:cNvPr>
          <p:cNvGrpSpPr/>
          <p:nvPr/>
        </p:nvGrpSpPr>
        <p:grpSpPr>
          <a:xfrm>
            <a:off x="3574046" y="4352022"/>
            <a:ext cx="1809728" cy="1801102"/>
            <a:chOff x="5014042" y="4254670"/>
            <a:chExt cx="1809728" cy="1801102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2B031D4E-429E-762B-C4D6-D272AB944169}"/>
                </a:ext>
              </a:extLst>
            </p:cNvPr>
            <p:cNvCxnSpPr/>
            <p:nvPr/>
          </p:nvCxnSpPr>
          <p:spPr>
            <a:xfrm>
              <a:off x="5017464" y="4255772"/>
              <a:ext cx="0" cy="180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F0A1048-B892-C7C2-BB19-0EBF06B2C1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23770" y="3365613"/>
              <a:ext cx="0" cy="180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0EECD2F6-E635-B405-C27D-94AE5178AD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14042" y="5146044"/>
              <a:ext cx="0" cy="180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E48A3D91-352D-4CAC-8D1B-562334955A8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817216" y="4254670"/>
              <a:ext cx="0" cy="180000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F727FDF-26FF-D0FA-C8BA-1580E51CC37F}"/>
              </a:ext>
            </a:extLst>
          </p:cNvPr>
          <p:cNvGrpSpPr/>
          <p:nvPr/>
        </p:nvGrpSpPr>
        <p:grpSpPr>
          <a:xfrm>
            <a:off x="1539431" y="4702295"/>
            <a:ext cx="1441806" cy="1440000"/>
            <a:chOff x="1962647" y="4230356"/>
            <a:chExt cx="1441806" cy="1440000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041F900E-B353-FD26-E7AB-761288DDF5FD}"/>
                </a:ext>
              </a:extLst>
            </p:cNvPr>
            <p:cNvCxnSpPr/>
            <p:nvPr/>
          </p:nvCxnSpPr>
          <p:spPr>
            <a:xfrm>
              <a:off x="1964453" y="4240404"/>
              <a:ext cx="1440000" cy="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4927DD69-8DE3-7ADF-C644-6DC9E88176D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242647" y="4950356"/>
              <a:ext cx="1440000" cy="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F3D96C4E-BEF3-8B93-3123-B6BD486B1FF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684453" y="4950356"/>
              <a:ext cx="1440000" cy="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422186A0-ED3C-C206-8187-B307A63AA02E}"/>
                </a:ext>
              </a:extLst>
            </p:cNvPr>
            <p:cNvCxnSpPr/>
            <p:nvPr/>
          </p:nvCxnSpPr>
          <p:spPr>
            <a:xfrm>
              <a:off x="1962647" y="5660308"/>
              <a:ext cx="1440000" cy="0"/>
            </a:xfrm>
            <a:prstGeom prst="line">
              <a:avLst/>
            </a:prstGeom>
            <a:ln>
              <a:solidFill>
                <a:srgbClr val="CF1F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B192A-1874-5603-5E44-2EDCF5A7D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6C9C419-A721-067F-77F5-824102492A0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88F1B9A-6B4E-CE15-82A3-D798D87A9E5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78F5D87-1DB0-9EE7-1D8B-AFBD36450DFD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2992B5F-2B47-E157-2653-BDD6A425C74B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D0E06C-D7B5-694B-2B37-A8962E139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B42EF05-BD80-1624-9234-331C29FFED13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1AC5E5-E1ED-D153-A85A-C44F946904C4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4B3C662-C855-E4F1-E17C-07CEF1E10E5D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مَسائِلَ بِتَوْظيفِ الْمُحيطِ.</a:t>
            </a:r>
          </a:p>
        </p:txBody>
      </p:sp>
    </p:spTree>
    <p:extLst>
      <p:ext uri="{BB962C8B-B14F-4D97-AF65-F5344CB8AC3E}">
        <p14:creationId xmlns:p14="http://schemas.microsoft.com/office/powerpoint/2010/main" val="187178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57C394-EEDC-7CEF-5FC2-7F527BCECB73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طُولُ حَدِيقَةٍ عَامَّةٍ مُسْتَطِيلَةٍ 60 مِتْرًا، وَعَرْضُهَا نِصْفُ طُولِهَا.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مَا هُوَ مُحِيطُ الْحَدِيقَةِ؟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إِذَا جَرَى عَادِلُ حَوْلَ الْحَدِيقَةِ 3 مَرَّاتٍ، فَمَا هِيَ الْمَسَافَةُ الَّتِي قَطَعَهَا؟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84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E8BBDC3-F3E8-FA71-7CA2-1D16B74AC239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طُولُ حَدِيقَةٍ عَامَّةٍ مُسْتَطِيلَةٍ 60 مِتْرًا، وَعَرْضُهَا نِصْفُ طُولِهَا.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مَا هُوَ مُحِيطُ الْحَدِيقَةِ؟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إِذَا جَرَى عَادِلُ حَوْلَ الْحَدِيقَةِ 3 مَرَّاتٍ، فَمَا هِيَ الْمَسَافَةُ الَّتِي قَطَعَهَا؟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88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احسبوا، على ألواحكم، محيط الحديقة.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D94A36-E769-CF1F-C46D-EFEB1CB2D28F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طُولُ حَدِيقَةٍ عَامَّةٍ مُسْتَطِيلَةٍ 60 مِتْرًا، وَعَرْضُهَا نِصْفُ طُولِهَا.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4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مُحِيطُ الْحَدِيقَةِ؟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إِذَا جَرَى عَادِلُ حَوْلَ الْحَدِيقَةِ 3 مَرَّاتٍ، فَمَا هِيَ الْمَسَافَةُ الَّتِي قَطَعَهَا؟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ليجد مُحِيط الْحَدِيقَةِ؟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F0A196-0BC7-F4A3-4F34-3BE7443B82ED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طُولُ حَدِيقَةٍ عَامَّةٍ مُسْتَطِيلَةٍ 60 مِتْرًا، وَعَرْضُهَا نِصْفُ طُولِهَا.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4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مُحِيطُ الْحَدِيقَةِ؟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إِذَا جَرَى عَادِلُ حَوْلَ الْحَدِيقَةِ 3 مَرَّاتٍ، فَمَا هِيَ الْمَسَافَةُ الَّتِي قَطَعَهَا؟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F7AD74D-A8A1-B90A-C3F2-E31E38A57B7B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محيط الحديقة هو: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B2C1F15-AF88-6548-2BAF-11E92E773A65}"/>
              </a:ext>
            </a:extLst>
          </p:cNvPr>
          <p:cNvSpPr/>
          <p:nvPr/>
        </p:nvSpPr>
        <p:spPr>
          <a:xfrm>
            <a:off x="2266690" y="4766232"/>
            <a:ext cx="4610619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 × (60 +30 )= 180 m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20AA0F-10EF-3A82-CB84-F23EAA50A9CF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طُولُ حَدِيقَةٍ عَامَّةٍ مُسْتَطِيلَةٍ 60 مِتْرًا، وَعَرْضُهَا نِصْفُ طُولِهَا.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4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هُوَ مُحِيطُ الْحَدِيقَةِ؟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إِذَا جَرَى عَادِلُ حَوْلَ الْحَدِيقَةِ 3 مَرَّاتٍ، فَمَا هِيَ الْمَسَافَةُ الَّتِي قَطَعَهَا؟</a:t>
            </a:r>
            <a:endParaRPr kumimoji="0" lang="ar-MA" sz="2400" i="0" u="none" strike="noStrike" kern="1200" cap="none" spc="0" normalizeH="0" baseline="0" noProof="0" dirty="0">
              <a:ln w="0"/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1779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احسبوا، على ألواحكم، الْمَسَافَةَ الَّتِي قَطَعَهَا عادل، بجريه ثلاث مرات حول الحديقة؟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48BC2E-5BCC-6364-5DBF-A804DFEA23AF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طُولُ حَدِيقَةٍ عَامَّةٍ مُسْتَطِيلَةٍ 60 مِتْرًا، وَعَرْضُهَا نِصْفُ طُولِهَا.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مَا هُوَ مُحِيطُ الْحَدِيقَةِ؟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إِذَا جَرَى عَادِلُ حَوْلَ الْحَدِيقَةِ 3 مَرَّاتٍ، فَمَا هِيَ الْمَسَافَةُ الَّتِي قَطَعَهَا؟</a:t>
            </a:r>
            <a:endParaRPr kumimoji="0" lang="ar-MA" sz="2400" b="1" i="0" u="none" strike="noStrike" kern="1200" cap="none" spc="0" normalizeH="0" baseline="0" noProof="0" dirty="0">
              <a:ln w="0"/>
              <a:solidFill>
                <a:srgbClr val="C00000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ليحسب المسافة التي جراها عادل؟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9BBDCED-E5D4-C5AD-FF37-6B777DA470BB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طُولُ حَدِيقَةٍ عَامَّةٍ مُسْتَطِيلَةٍ 60 مِتْرًا، وَعَرْضُهَا نِصْفُ طُولِهَا.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مَا هُوَ مُحِيطُ الْحَدِيقَةِ؟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إِذَا جَرَى عَادِلُ حَوْلَ الْحَدِيقَةِ 3 مَرَّاتٍ، فَمَا هِيَ الْمَسَافَةُ الَّتِي قَطَعَهَا؟</a:t>
            </a:r>
            <a:endParaRPr kumimoji="0" lang="ar-MA" sz="2400" b="1" i="0" u="none" strike="noStrike" kern="1200" cap="none" spc="0" normalizeH="0" baseline="0" noProof="0" dirty="0">
              <a:ln w="0"/>
              <a:solidFill>
                <a:srgbClr val="C00000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716F-3445-4B40-A15F-0711417F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865FB1-A6EE-7460-54CF-83ED6DA6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787D25D-BB31-D46B-4730-94E51BE0079B}"/>
              </a:ext>
            </a:extLst>
          </p:cNvPr>
          <p:cNvSpPr/>
          <p:nvPr/>
        </p:nvSpPr>
        <p:spPr>
          <a:xfrm>
            <a:off x="2600648" y="4887530"/>
            <a:ext cx="4294673" cy="825142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 × 180 = 540 m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079DB20-690B-5207-6473-62495BD489E9}"/>
              </a:ext>
            </a:extLst>
          </p:cNvPr>
          <p:cNvSpPr txBox="1"/>
          <p:nvPr/>
        </p:nvSpPr>
        <p:spPr>
          <a:xfrm>
            <a:off x="11779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الْمَسَافَة الَّتِي قَطَعَهَا عادل هي: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8A296FD-F7B0-F6CB-25C9-44F4485401C0}"/>
              </a:ext>
            </a:extLst>
          </p:cNvPr>
          <p:cNvSpPr/>
          <p:nvPr/>
        </p:nvSpPr>
        <p:spPr>
          <a:xfrm>
            <a:off x="346841" y="2415469"/>
            <a:ext cx="8208580" cy="1820444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طُولُ حَدِيقَةٍ عَامَّةٍ مُسْتَطِيلَةٍ 60 مِتْرًا، وَعَرْضُهَا نِصْفُ طُولِهَا.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مَا هُوَ مُحِيطُ الْحَدِيقَةِ؟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إِذَا جَرَى عَادِلُ حَوْلَ الْحَدِيقَةِ 3 مَرَّاتٍ، فَمَا هِيَ الْمَسَافَةُ الَّتِي قَطَعَهَا؟</a:t>
            </a:r>
            <a:endParaRPr kumimoji="0" lang="ar-MA" sz="2400" b="1" i="0" u="none" strike="noStrike" kern="1200" cap="none" spc="0" normalizeH="0" baseline="0" noProof="0" dirty="0">
              <a:ln w="0"/>
              <a:solidFill>
                <a:srgbClr val="C00000"/>
              </a:solidFill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0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20851-D024-BFC1-E047-BE1F95450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A1FF426-2D87-766D-0F77-468F90D59B30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9562B8-A712-B580-A01C-BEFA63D91E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036D446-132E-3F14-AA17-473F5EAC9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074CF33-243A-B5BF-B9C9-A843D4745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45" y="1695616"/>
            <a:ext cx="6985094" cy="4686525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DBB914-5589-42E6-3213-ABBE42572A9D}"/>
              </a:ext>
            </a:extLst>
          </p:cNvPr>
          <p:cNvSpPr/>
          <p:nvPr/>
        </p:nvSpPr>
        <p:spPr>
          <a:xfrm>
            <a:off x="966948" y="4562669"/>
            <a:ext cx="2927222" cy="1567543"/>
          </a:xfrm>
          <a:prstGeom prst="roundRect">
            <a:avLst>
              <a:gd name="adj" fmla="val 67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110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8786A0D-622E-2023-7BD5-F491CE9DA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823" y="1959428"/>
            <a:ext cx="6959688" cy="3835039"/>
          </a:xfrm>
          <a:prstGeom prst="roundRect">
            <a:avLst>
              <a:gd name="adj" fmla="val 6935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3C04669-BE54-18B0-17EE-7ADAAECE8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33" y="1894111"/>
            <a:ext cx="8210940" cy="4524524"/>
          </a:xfrm>
          <a:prstGeom prst="roundRect">
            <a:avLst>
              <a:gd name="adj" fmla="val 6935"/>
            </a:avLst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93DF6C0-A94A-25F9-4F04-D2B2C282A0DD}"/>
              </a:ext>
            </a:extLst>
          </p:cNvPr>
          <p:cNvSpPr/>
          <p:nvPr/>
        </p:nvSpPr>
        <p:spPr>
          <a:xfrm>
            <a:off x="3172411" y="5244766"/>
            <a:ext cx="5259236" cy="904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كلفة تسييج الحقلين معا هي: 696 درهما.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267841-CA80-64AC-E018-935A6495D2AE}"/>
              </a:ext>
            </a:extLst>
          </p:cNvPr>
          <p:cNvSpPr/>
          <p:nvPr/>
        </p:nvSpPr>
        <p:spPr>
          <a:xfrm>
            <a:off x="345233" y="4410180"/>
            <a:ext cx="7612613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× (20 + 10) = 60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4D75A6-0142-BF2D-02BC-EB952F0A1649}"/>
              </a:ext>
            </a:extLst>
          </p:cNvPr>
          <p:cNvSpPr/>
          <p:nvPr/>
        </p:nvSpPr>
        <p:spPr>
          <a:xfrm>
            <a:off x="3610947" y="3939470"/>
            <a:ext cx="4820700" cy="904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مجموع محيطي الحقلين معا هو :</a:t>
            </a:r>
          </a:p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 + 60 = 116 m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2E08D4-C25D-F6E2-38C4-5DF1D0A1144F}"/>
              </a:ext>
            </a:extLst>
          </p:cNvPr>
          <p:cNvSpPr/>
          <p:nvPr/>
        </p:nvSpPr>
        <p:spPr>
          <a:xfrm>
            <a:off x="542226" y="5924942"/>
            <a:ext cx="7612613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116 × 6 = 696 Dhs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5D050E-B7C5-C84F-7B37-D77BAA9E1343}"/>
              </a:ext>
            </a:extLst>
          </p:cNvPr>
          <p:cNvSpPr/>
          <p:nvPr/>
        </p:nvSpPr>
        <p:spPr>
          <a:xfrm>
            <a:off x="345233" y="3901981"/>
            <a:ext cx="7612613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× (18 + 10) = 56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E94BCECC-8A04-9E2A-D00A-30C8321E3E2C}"/>
              </a:ext>
            </a:extLst>
          </p:cNvPr>
          <p:cNvSpPr/>
          <p:nvPr/>
        </p:nvSpPr>
        <p:spPr>
          <a:xfrm>
            <a:off x="2986889" y="3926695"/>
            <a:ext cx="177284" cy="904111"/>
          </a:xfrm>
          <a:prstGeom prst="rightBrace">
            <a:avLst>
              <a:gd name="adj1" fmla="val 89650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38 و39.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5D293C-2896-CA3B-FBA0-B4EB6A40D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345" y="1695616"/>
            <a:ext cx="6985094" cy="46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15409</TotalTime>
  <Words>1252</Words>
  <Application>Microsoft Office PowerPoint</Application>
  <PresentationFormat>Affichage à l'écran (4:3)</PresentationFormat>
  <Paragraphs>253</Paragraphs>
  <Slides>63</Slides>
  <Notes>8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63</vt:i4>
      </vt:variant>
    </vt:vector>
  </HeadingPairs>
  <TitlesOfParts>
    <vt:vector size="82" baseType="lpstr">
      <vt:lpstr>DengXian</vt:lpstr>
      <vt:lpstr>Aptos Display</vt:lpstr>
      <vt:lpstr>Wingdings</vt:lpstr>
      <vt:lpstr>Arial</vt:lpstr>
      <vt:lpstr>Aptos</vt:lpstr>
      <vt:lpstr>Chalkboard</vt:lpstr>
      <vt:lpstr>Dosis</vt:lpstr>
      <vt:lpstr>Effra CC Arbc</vt:lpstr>
      <vt:lpstr>Calibri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13</cp:revision>
  <cp:lastPrinted>2025-08-13T10:11:39Z</cp:lastPrinted>
  <dcterms:created xsi:type="dcterms:W3CDTF">2025-08-01T12:31:49Z</dcterms:created>
  <dcterms:modified xsi:type="dcterms:W3CDTF">2026-02-24T16:32:56Z</dcterms:modified>
</cp:coreProperties>
</file>