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  <p:sldMasterId id="2147483918" r:id="rId7"/>
  </p:sldMasterIdLst>
  <p:notesMasterIdLst>
    <p:notesMasterId r:id="rId70"/>
  </p:notesMasterIdLst>
  <p:handoutMasterIdLst>
    <p:handoutMasterId r:id="rId71"/>
  </p:handoutMasterIdLst>
  <p:sldIdLst>
    <p:sldId id="779" r:id="rId8"/>
    <p:sldId id="948" r:id="rId9"/>
    <p:sldId id="2134807023" r:id="rId10"/>
    <p:sldId id="780" r:id="rId11"/>
    <p:sldId id="781" r:id="rId12"/>
    <p:sldId id="741" r:id="rId13"/>
    <p:sldId id="746" r:id="rId14"/>
    <p:sldId id="825" r:id="rId15"/>
    <p:sldId id="914" r:id="rId16"/>
    <p:sldId id="2134806637" r:id="rId17"/>
    <p:sldId id="2134806709" r:id="rId18"/>
    <p:sldId id="2134807029" r:id="rId19"/>
    <p:sldId id="2134807030" r:id="rId20"/>
    <p:sldId id="2134807031" r:id="rId21"/>
    <p:sldId id="2134807032" r:id="rId22"/>
    <p:sldId id="751" r:id="rId23"/>
    <p:sldId id="871" r:id="rId24"/>
    <p:sldId id="2134806711" r:id="rId25"/>
    <p:sldId id="2134806681" r:id="rId26"/>
    <p:sldId id="2134806700" r:id="rId27"/>
    <p:sldId id="977" r:id="rId28"/>
    <p:sldId id="2134806722" r:id="rId29"/>
    <p:sldId id="898" r:id="rId30"/>
    <p:sldId id="2134806707" r:id="rId31"/>
    <p:sldId id="2134807056" r:id="rId32"/>
    <p:sldId id="850" r:id="rId33"/>
    <p:sldId id="2134807068" r:id="rId34"/>
    <p:sldId id="2134807069" r:id="rId35"/>
    <p:sldId id="2134807038" r:id="rId36"/>
    <p:sldId id="2134807070" r:id="rId37"/>
    <p:sldId id="2134807059" r:id="rId38"/>
    <p:sldId id="979" r:id="rId39"/>
    <p:sldId id="942" r:id="rId40"/>
    <p:sldId id="2134807060" r:id="rId41"/>
    <p:sldId id="2134807046" r:id="rId42"/>
    <p:sldId id="943" r:id="rId43"/>
    <p:sldId id="2134807047" r:id="rId44"/>
    <p:sldId id="2134806689" r:id="rId45"/>
    <p:sldId id="2134806665" r:id="rId46"/>
    <p:sldId id="2134806664" r:id="rId47"/>
    <p:sldId id="2134807014" r:id="rId48"/>
    <p:sldId id="2134807015" r:id="rId49"/>
    <p:sldId id="2134807061" r:id="rId50"/>
    <p:sldId id="2134807016" r:id="rId51"/>
    <p:sldId id="2134807048" r:id="rId52"/>
    <p:sldId id="2134807049" r:id="rId53"/>
    <p:sldId id="2134807050" r:id="rId54"/>
    <p:sldId id="2134807062" r:id="rId55"/>
    <p:sldId id="2134806696" r:id="rId56"/>
    <p:sldId id="848" r:id="rId57"/>
    <p:sldId id="921" r:id="rId58"/>
    <p:sldId id="922" r:id="rId59"/>
    <p:sldId id="924" r:id="rId60"/>
    <p:sldId id="925" r:id="rId61"/>
    <p:sldId id="849" r:id="rId62"/>
    <p:sldId id="2134806697" r:id="rId63"/>
    <p:sldId id="2134806706" r:id="rId64"/>
    <p:sldId id="858" r:id="rId65"/>
    <p:sldId id="868" r:id="rId66"/>
    <p:sldId id="869" r:id="rId67"/>
    <p:sldId id="764" r:id="rId68"/>
    <p:sldId id="949" r:id="rId69"/>
  </p:sldIdLst>
  <p:sldSz cx="9144000" cy="6858000" type="screen4x3"/>
  <p:notesSz cx="6735763" cy="9866313"/>
  <p:embeddedFontLst>
    <p:embeddedFont>
      <p:font typeface="Dosis" pitchFamily="2" charset="0"/>
      <p:regular r:id="rId72"/>
      <p:bold r:id="rId7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FF66"/>
    <a:srgbClr val="FFFF00"/>
    <a:srgbClr val="FFC000"/>
    <a:srgbClr val="D3D3F6"/>
    <a:srgbClr val="D5D5FF"/>
    <a:srgbClr val="F9B233"/>
    <a:srgbClr val="EF801C"/>
    <a:srgbClr val="FC8D00"/>
    <a:srgbClr val="DDDDFF"/>
    <a:srgbClr val="B7B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34760B-9A3B-4FA3-A268-8624784589DF}" v="185" dt="2026-02-22T14:35:46.5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483" autoAdjust="0"/>
    <p:restoredTop sz="88497" autoAdjust="0"/>
  </p:normalViewPr>
  <p:slideViewPr>
    <p:cSldViewPr snapToGrid="0">
      <p:cViewPr varScale="1">
        <p:scale>
          <a:sx n="66" d="100"/>
          <a:sy n="66" d="100"/>
        </p:scale>
        <p:origin x="1060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74" Type="http://schemas.openxmlformats.org/officeDocument/2006/relationships/presProps" Target="presProps.xml"/><Relationship Id="rId79" Type="http://schemas.microsoft.com/office/2018/10/relationships/authors" Target="author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tableStyles" Target="tableStyle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notesMaster" Target="notesMasters/notesMaster1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font" Target="fonts/font2.fntdata"/><Relationship Id="rId78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24/02/2026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645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610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24/02/2026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24/02/2026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060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F2E370B-06BE-4F05-4919-D590E4486A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8743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3C02BD7-C0D1-9DFB-88A9-1E4F321C8F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19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07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085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  <p:sldLayoutId id="214748392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2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116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2" r:id="rId2"/>
    <p:sldLayoutId id="2147483923" r:id="rId3"/>
    <p:sldLayoutId id="214748392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7.png"/><Relationship Id="rId4" Type="http://schemas.openxmlformats.org/officeDocument/2006/relationships/video" Target="../media/media2.mp4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24.gif"/><Relationship Id="rId4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3.emf"/><Relationship Id="rId5" Type="http://schemas.openxmlformats.org/officeDocument/2006/relationships/image" Target="../media/image24.gif"/><Relationship Id="rId4" Type="http://schemas.openxmlformats.org/officeDocument/2006/relationships/notesSlide" Target="../notesSlides/notesSlid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6.mp4"/><Relationship Id="rId7" Type="http://schemas.openxmlformats.org/officeDocument/2006/relationships/image" Target="../media/image27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6.mp4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10</a:t>
            </a:r>
            <a:endParaRPr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5511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8184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11</a:t>
              </a:r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5401623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12</a:t>
              </a:r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5387371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</a:t>
            </a:r>
            <a:r>
              <a:rPr lang="ar-MA" sz="3600" b="1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10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حِسابُ مُحيطاتِ الأشْكالِ الاعْتِياديَّةِ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9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تعرُّفُ مُحيطاتِ الأشْكالِ الاعْتِياديَّةِ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12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مَسائِلَ بِتَوظِيفِ الْمُحِيطِ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11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إِنْشاءُ مُرَبَّعٍ انطِلاقاً مِنْ مُحيطِهِ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الثَّالِثِ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حَلُّ مَسائِلَ بِتَوظِيفِ الْمُحِيطِ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B838AE0-B3CE-7976-3898-1353D31AFA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27"/>
          <a:stretch>
            <a:fillRect/>
          </a:stretch>
        </p:blipFill>
        <p:spPr>
          <a:xfrm>
            <a:off x="1484103" y="2405016"/>
            <a:ext cx="6175794" cy="4114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098735" y="3835273"/>
            <a:ext cx="603330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حَلِّ مَسائِل بِتَوْظيفِ المُحيطِ.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D1571C5-3099-F0AA-B3CE-09E4B0CF4A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836" y="1828801"/>
            <a:ext cx="6992769" cy="4708634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34 –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4825035" y="3867803"/>
            <a:ext cx="2858355" cy="2233237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AB802A1B-51D4-04AA-256C-94768B529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245" y="1369045"/>
            <a:ext cx="5944981" cy="5161297"/>
          </a:xfrm>
          <a:prstGeom prst="roundRect">
            <a:avLst>
              <a:gd name="adj" fmla="val 5671"/>
            </a:avLst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B991D211-E795-24C9-F455-9F764D6EE2AB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2 بسرعة، لديكم دقيقة واحدة.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6C59AB86-652E-1C34-FD4D-97358394016B}"/>
              </a:ext>
            </a:extLst>
          </p:cNvPr>
          <p:cNvSpPr txBox="1"/>
          <p:nvPr/>
        </p:nvSpPr>
        <p:spPr>
          <a:xfrm>
            <a:off x="2081751" y="3441196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2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7F1714A-05CA-4276-46AC-124CE6CBE6F3}"/>
              </a:ext>
            </a:extLst>
          </p:cNvPr>
          <p:cNvSpPr txBox="1"/>
          <p:nvPr/>
        </p:nvSpPr>
        <p:spPr>
          <a:xfrm>
            <a:off x="2148812" y="5513347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5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DBCFF93-AB3C-E117-05FA-CC3D3F0DCEDF}"/>
              </a:ext>
            </a:extLst>
          </p:cNvPr>
          <p:cNvSpPr txBox="1"/>
          <p:nvPr/>
        </p:nvSpPr>
        <p:spPr>
          <a:xfrm>
            <a:off x="2137024" y="4377334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4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C7ABFAA-6906-5634-35B4-59FB83340004}"/>
              </a:ext>
            </a:extLst>
          </p:cNvPr>
          <p:cNvSpPr txBox="1"/>
          <p:nvPr/>
        </p:nvSpPr>
        <p:spPr>
          <a:xfrm>
            <a:off x="3947912" y="5499465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5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BB3D026-3FEB-0620-4DD9-EE3D35F81140}"/>
              </a:ext>
            </a:extLst>
          </p:cNvPr>
          <p:cNvSpPr txBox="1"/>
          <p:nvPr/>
        </p:nvSpPr>
        <p:spPr>
          <a:xfrm>
            <a:off x="3947913" y="4377334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4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945882C-E60B-6AD9-8161-292AE8CE4AE0}"/>
              </a:ext>
            </a:extLst>
          </p:cNvPr>
          <p:cNvSpPr txBox="1"/>
          <p:nvPr/>
        </p:nvSpPr>
        <p:spPr>
          <a:xfrm>
            <a:off x="3978902" y="3430810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2</a:t>
            </a:r>
            <a:endParaRPr lang="fr-F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15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D5F6AC03-2E24-08E6-49AF-CC6EBD50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1535" y="1671101"/>
            <a:ext cx="3280929" cy="464413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الجداءات التالية.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F9ED5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8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25000"/>
                  </a:srgbClr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F6A5D811-A85C-CAA0-E140-9B9797B8D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37AB3A5-8E47-AC14-1BF4-BB36AF9B04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290" y="3046774"/>
            <a:ext cx="8345213" cy="84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9CA0527-7244-E1B4-D7B1-4121A08B72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290" y="3046774"/>
            <a:ext cx="8345213" cy="84537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697325" y="3004063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27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733896" y="3412040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48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837185" y="3004063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26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903903" y="3003026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60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829985" y="3423016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58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832544" y="3420943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19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970621" y="3010604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51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899262" y="3412041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27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سنتعلم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إنشاء مربعات انطلاقا </a:t>
            </a:r>
            <a:r>
              <a:rPr lang="ar-MA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من محيطاتها،</a:t>
            </a:r>
            <a:r>
              <a:rPr lang="ar-MA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مع مجد وندى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B703E99-E5AC-BDD6-FB96-59F532CDFD6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15980" y="1816003"/>
            <a:ext cx="8236410" cy="4633362"/>
            <a:chOff x="315980" y="1816003"/>
            <a:chExt cx="8236410" cy="4633362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C57E304-DB13-3B2D-40C1-85DDD92FEF0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5980" y="1816003"/>
              <a:ext cx="8236410" cy="4633362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E95A661-3D40-B35A-2049-426CC4D2BA3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511972" y="2270234"/>
              <a:ext cx="3857297" cy="39098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MATH_N3_P3_SEM3_S4_V1 (1)">
            <a:hlinkClick r:id="" action="ppaction://media"/>
            <a:extLst>
              <a:ext uri="{FF2B5EF4-FFF2-40B4-BE49-F238E27FC236}">
                <a16:creationId xmlns:a16="http://schemas.microsoft.com/office/drawing/2014/main" id="{0F4C5E9A-D860-932E-8228-0AF5CE5B32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8934" y="1818290"/>
            <a:ext cx="8232616" cy="463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8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Police, Rectangle&#10;&#10;Le contenu généré par l’IA peut être incorrect.">
            <a:extLst>
              <a:ext uri="{FF2B5EF4-FFF2-40B4-BE49-F238E27FC236}">
                <a16:creationId xmlns:a16="http://schemas.microsoft.com/office/drawing/2014/main" id="{8C62436F-583A-A954-2233-0267D5DE10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020" y="1881219"/>
            <a:ext cx="8187559" cy="452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79BA79D-E68B-BC93-9E2F-CC85F4242EC8}"/>
              </a:ext>
            </a:extLst>
          </p:cNvPr>
          <p:cNvSpPr txBox="1"/>
          <p:nvPr/>
        </p:nvSpPr>
        <p:spPr>
          <a:xfrm>
            <a:off x="314163" y="854031"/>
            <a:ext cx="71823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سنحل المسألة التالية، خُطْوَةً خطوة مثل مجد وندى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7C8662-C153-318F-0E4D-C3AD7E9D8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0F0A71A-1C1F-6D5B-FA75-177F6A495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221" y="1908055"/>
            <a:ext cx="8158674" cy="2737093"/>
          </a:xfrm>
          <a:prstGeom prst="roundRect">
            <a:avLst>
              <a:gd name="adj" fmla="val 9414"/>
            </a:avLst>
          </a:prstGeom>
          <a:solidFill>
            <a:srgbClr val="D3D3F6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قَرَّرَتْ لَيْلَى وَضْعَ حَافَّةٍ زُخْرُفِيَّةٍ حَوْلَ بُسْتَانِهَا الْمُثَلَّثِ. قِيَاسَاتُ أَضْلَاعِ الْبُسْتَانِ هِيَ: 7 أَمْتَارٍ وَ5 أَمْتَارٍ وَ6 أَمْتَارٍ.</a:t>
            </a:r>
            <a:r>
              <a:rPr kumimoji="0" lang="ar-M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هُوَ مُحِيطُ الْبُسْتَانِ؟</a:t>
            </a: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إِذَا اقْتَنَتْ لَيْلَى الْحَافَّةَ الزُّخْرُفِيَّةَ بِـ 4 دَرَاهِمَ لِلْمِتْرِ الْوَاحِدِ، فَمَا هِيَ التَّكْلُفَةُ الْإِجْمَالِيَّةُ لِلْحَافَّةِ؟</a:t>
            </a:r>
            <a:endParaRPr lang="ar-MA" alt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9393D-F324-99C3-A97E-1460FC3FA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1EADF58-FECC-AC00-842B-8DE69373F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B02C6CF6-CF0D-4820-10CA-BC4EAF23B5B0}"/>
              </a:ext>
            </a:extLst>
          </p:cNvPr>
          <p:cNvSpPr txBox="1"/>
          <p:nvPr/>
        </p:nvSpPr>
        <p:spPr>
          <a:xfrm>
            <a:off x="1103586" y="854031"/>
            <a:ext cx="6392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اقرأوا المسألة، ثم أغمضوا أعينكم وتخيلوا مشاهدها.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3972A5D-2724-7826-84AF-92C406650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221" y="1908055"/>
            <a:ext cx="8158674" cy="2737093"/>
          </a:xfrm>
          <a:prstGeom prst="roundRect">
            <a:avLst>
              <a:gd name="adj" fmla="val 9414"/>
            </a:avLst>
          </a:prstGeom>
          <a:solidFill>
            <a:srgbClr val="D3D3F6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قَرَّرَتْ لَيْلَى وَضْعَ حَافَّةٍ زُخْرُفِيَّةٍ حَوْلَ بُسْتَانِهَا الْمُثَلَّثِ. قِيَاسَاتُ أَضْلَاعِ الْبُسْتَانِ هِيَ: 7 أَمْتَارٍ وَ5 أَمْتَارٍ وَ6 أَمْتَارٍ.</a:t>
            </a:r>
            <a:r>
              <a:rPr kumimoji="0" lang="ar-M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هُوَ مُحِيطُ الْبُسْتَانِ؟</a:t>
            </a: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إِذَا اقْتَنَتْ لَيْلَى الْحَافَّةَ الزُّخْرُفِيَّةَ بِـ 4 دَرَاهِمَ لِلْمِتْرِ الْوَاحِدِ، فَمَا هِيَ التَّكْلُفَةُ الْإِجْمَالِيَّةُ لِلْحَافَّةِ؟</a:t>
            </a:r>
            <a:endParaRPr lang="ar-MA" alt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94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BAFEE1-3F77-AB9A-FA41-F6FCCE8F70FB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1CD572-0F39-FB82-7D66-DF9FB6DB9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9077D-FED8-E425-5658-0B66482AA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4C9FB5-222F-2674-B055-484EE412E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07A4C48-423A-F64B-BBB3-D9C001D73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326" y="4765221"/>
            <a:ext cx="1111031" cy="1489254"/>
          </a:xfrm>
          <a:prstGeom prst="ellipse">
            <a:avLst/>
          </a:prstGeom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DA761865-9564-9F3E-1070-6855D6FCDC5B}"/>
              </a:ext>
            </a:extLst>
          </p:cNvPr>
          <p:cNvGrpSpPr/>
          <p:nvPr/>
        </p:nvGrpSpPr>
        <p:grpSpPr>
          <a:xfrm>
            <a:off x="5166881" y="1611797"/>
            <a:ext cx="2255130" cy="551406"/>
            <a:chOff x="6203470" y="1914188"/>
            <a:chExt cx="2178977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33BE6E2-BB7C-E5EA-E9C9-EAA8AF72C352}"/>
                </a:ext>
              </a:extLst>
            </p:cNvPr>
            <p:cNvSpPr/>
            <p:nvPr/>
          </p:nvSpPr>
          <p:spPr>
            <a:xfrm>
              <a:off x="6203470" y="1914188"/>
              <a:ext cx="174820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 rtl="1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شَكلَ الْمُحيطِ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FD7BBF5C-903F-0BA1-6BC1-4648E5F189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4E2D62C9-DDFF-4417-870B-D3253160C362}"/>
              </a:ext>
            </a:extLst>
          </p:cNvPr>
          <p:cNvGrpSpPr/>
          <p:nvPr/>
        </p:nvGrpSpPr>
        <p:grpSpPr>
          <a:xfrm>
            <a:off x="956939" y="1611797"/>
            <a:ext cx="2712862" cy="551406"/>
            <a:chOff x="5649921" y="1914188"/>
            <a:chExt cx="2712862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4DA19A3-A55B-DA2F-F0E0-007CE490F4A0}"/>
                </a:ext>
              </a:extLst>
            </p:cNvPr>
            <p:cNvSpPr/>
            <p:nvPr/>
          </p:nvSpPr>
          <p:spPr>
            <a:xfrm>
              <a:off x="5649921" y="1914188"/>
              <a:ext cx="2283092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أَختَارُ  قَاعِدَةَ الْحِسابِ ثُمَّ أُطَبِّقُهَا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F1CAF433-1FBF-E7A1-B40B-C8CDFF7D85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22CBA8FA-A35B-9A4F-9272-785E33FCC27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 لحل المسألة؟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DC3413F-B595-1D52-D55F-E4B0D3C3A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221" y="2181323"/>
            <a:ext cx="8158674" cy="2737093"/>
          </a:xfrm>
          <a:prstGeom prst="roundRect">
            <a:avLst>
              <a:gd name="adj" fmla="val 9414"/>
            </a:avLst>
          </a:prstGeom>
          <a:solidFill>
            <a:srgbClr val="D3D3F6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قَرَّرَتْ لَيْلَى وَضْعَ حَافَّةٍ زُخْرُفِيَّةٍ حَوْلَ بُسْتَانِهَا الْمُثَلَّثِ. قِيَاسَاتُ أَضْلَاعِ الْبُسْتَانِ هِيَ: 7 أَمْتَارٍ وَ5 أَمْتَارٍ وَ6 أَمْتَارٍ.</a:t>
            </a:r>
            <a:r>
              <a:rPr kumimoji="0" lang="ar-M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هُوَ مُحِيطُ الْبُسْتَانِ؟</a:t>
            </a: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إِذَا اقْتَنَتْ لَيْلَى الْحَافَّةَ الزُّخْرُفِيَّةَ بِـ 4 دَرَاهِمَ لِلْمِتْرِ الْوَاحِدِ، فَمَا هِيَ التَّكْلُفَةُ الْإِجْمَالِيَّةُ لِلْحَافَّةِ؟</a:t>
            </a:r>
            <a:endParaRPr lang="ar-MA" alt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EBA8F-427F-0991-706C-A0AAC0871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DCFDA29C-C00A-5A81-5D8C-A560B68B645B}"/>
              </a:ext>
            </a:extLst>
          </p:cNvPr>
          <p:cNvSpPr txBox="1"/>
          <p:nvPr/>
        </p:nvSpPr>
        <p:spPr>
          <a:xfrm>
            <a:off x="367005" y="854031"/>
            <a:ext cx="71295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شكل المحيط في المسالة.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677E30-13EC-1AB0-F76D-A2A67FD1E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grpSp>
        <p:nvGrpSpPr>
          <p:cNvPr id="10" name="Group 12">
            <a:extLst>
              <a:ext uri="{FF2B5EF4-FFF2-40B4-BE49-F238E27FC236}">
                <a16:creationId xmlns:a16="http://schemas.microsoft.com/office/drawing/2014/main" id="{902D5B90-A928-6E11-3C66-88EAA7FE5412}"/>
              </a:ext>
            </a:extLst>
          </p:cNvPr>
          <p:cNvGrpSpPr/>
          <p:nvPr/>
        </p:nvGrpSpPr>
        <p:grpSpPr>
          <a:xfrm>
            <a:off x="5166881" y="1611797"/>
            <a:ext cx="2255130" cy="551406"/>
            <a:chOff x="6203470" y="1914188"/>
            <a:chExt cx="2178977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907448B-83E9-A10F-AE68-49FBB585EC9C}"/>
                </a:ext>
              </a:extLst>
            </p:cNvPr>
            <p:cNvSpPr/>
            <p:nvPr/>
          </p:nvSpPr>
          <p:spPr>
            <a:xfrm>
              <a:off x="6203470" y="1914188"/>
              <a:ext cx="174820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 rtl="1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شَكلَ الْمُحيطِ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79DA3827-90B9-74C7-EBFE-69F77CC8D4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45B9A43-73AC-F647-0205-FD955BC421D6}"/>
              </a:ext>
            </a:extLst>
          </p:cNvPr>
          <p:cNvGrpSpPr/>
          <p:nvPr/>
        </p:nvGrpSpPr>
        <p:grpSpPr>
          <a:xfrm>
            <a:off x="956939" y="1611797"/>
            <a:ext cx="2712862" cy="551406"/>
            <a:chOff x="5649921" y="1914188"/>
            <a:chExt cx="2712862" cy="55140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CFC092C-6573-7471-7088-A6A8DD5D97B0}"/>
                </a:ext>
              </a:extLst>
            </p:cNvPr>
            <p:cNvSpPr/>
            <p:nvPr/>
          </p:nvSpPr>
          <p:spPr>
            <a:xfrm>
              <a:off x="5649921" y="1914188"/>
              <a:ext cx="2283092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أَختَارُ  قَاعِدَةَ الْحِسابِ ثُمَّ أُطَبِّقُهَا</a:t>
              </a: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FB57B0BE-4917-306D-6597-38E91F22A02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5C9B2F3C-6646-35FE-A547-20A71CE916FA}"/>
              </a:ext>
            </a:extLst>
          </p:cNvPr>
          <p:cNvGrpSpPr/>
          <p:nvPr/>
        </p:nvGrpSpPr>
        <p:grpSpPr>
          <a:xfrm>
            <a:off x="635881" y="5525957"/>
            <a:ext cx="1755531" cy="599088"/>
            <a:chOff x="762001" y="4905849"/>
            <a:chExt cx="1755531" cy="59908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7E4A775C-1D21-A377-FED0-1A3AB22CBE03}"/>
                </a:ext>
              </a:extLst>
            </p:cNvPr>
            <p:cNvSpPr/>
            <p:nvPr/>
          </p:nvSpPr>
          <p:spPr>
            <a:xfrm>
              <a:off x="762001" y="4905849"/>
              <a:ext cx="1260000" cy="59908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4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مُستَطيلٌ</a:t>
              </a:r>
              <a:endParaRPr lang="fr-FR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rganigramme : Connecteur 28">
              <a:extLst>
                <a:ext uri="{FF2B5EF4-FFF2-40B4-BE49-F238E27FC236}">
                  <a16:creationId xmlns:a16="http://schemas.microsoft.com/office/drawing/2014/main" id="{D0E02FDD-4F67-5170-8CA9-5830563BA9A2}"/>
                </a:ext>
              </a:extLst>
            </p:cNvPr>
            <p:cNvSpPr/>
            <p:nvPr/>
          </p:nvSpPr>
          <p:spPr>
            <a:xfrm>
              <a:off x="2049532" y="4971393"/>
              <a:ext cx="468000" cy="468000"/>
            </a:xfrm>
            <a:prstGeom prst="flowChartConnector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FC8D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rgbClr val="EF801C"/>
                  </a:solidFill>
                </a:rPr>
                <a:t>3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3D84B37F-EB45-16DE-549E-A3C697AF43E3}"/>
              </a:ext>
            </a:extLst>
          </p:cNvPr>
          <p:cNvGrpSpPr/>
          <p:nvPr/>
        </p:nvGrpSpPr>
        <p:grpSpPr>
          <a:xfrm>
            <a:off x="6505911" y="5525957"/>
            <a:ext cx="1760478" cy="599088"/>
            <a:chOff x="6632031" y="4905849"/>
            <a:chExt cx="1760478" cy="59908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8DB6D57-B312-A876-060E-BCB3B47626FC}"/>
                </a:ext>
              </a:extLst>
            </p:cNvPr>
            <p:cNvSpPr/>
            <p:nvPr/>
          </p:nvSpPr>
          <p:spPr>
            <a:xfrm>
              <a:off x="6632031" y="4905849"/>
              <a:ext cx="1260000" cy="59908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4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مُرَبَّعٌ</a:t>
              </a:r>
              <a:endParaRPr lang="fr-FR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Organigramme : Connecteur 29">
              <a:extLst>
                <a:ext uri="{FF2B5EF4-FFF2-40B4-BE49-F238E27FC236}">
                  <a16:creationId xmlns:a16="http://schemas.microsoft.com/office/drawing/2014/main" id="{38DABEA7-FCEF-A0F1-682E-CBEE0461B66C}"/>
                </a:ext>
              </a:extLst>
            </p:cNvPr>
            <p:cNvSpPr/>
            <p:nvPr/>
          </p:nvSpPr>
          <p:spPr>
            <a:xfrm>
              <a:off x="7924509" y="4971393"/>
              <a:ext cx="468000" cy="468000"/>
            </a:xfrm>
            <a:prstGeom prst="flowChartConnector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FC8D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rgbClr val="EF801C"/>
                  </a:solidFill>
                </a:rPr>
                <a:t>1</a:t>
              </a:r>
              <a:endParaRPr lang="fr-FR" b="1" dirty="0">
                <a:solidFill>
                  <a:srgbClr val="EF801C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8735FEE2-2CD9-2297-7A6D-91A8A503FF4F}"/>
              </a:ext>
            </a:extLst>
          </p:cNvPr>
          <p:cNvGrpSpPr/>
          <p:nvPr/>
        </p:nvGrpSpPr>
        <p:grpSpPr>
          <a:xfrm>
            <a:off x="3570602" y="5525957"/>
            <a:ext cx="1756119" cy="599088"/>
            <a:chOff x="3669801" y="4905849"/>
            <a:chExt cx="1756119" cy="59908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EB8E32FC-318B-9E3E-75CE-2EEDD97D67C4}"/>
                </a:ext>
              </a:extLst>
            </p:cNvPr>
            <p:cNvSpPr/>
            <p:nvPr/>
          </p:nvSpPr>
          <p:spPr>
            <a:xfrm>
              <a:off x="3669801" y="4905849"/>
              <a:ext cx="1260000" cy="59908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4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</a:t>
              </a:r>
              <a:endParaRPr lang="fr-FR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Organigramme : Connecteur 31">
              <a:extLst>
                <a:ext uri="{FF2B5EF4-FFF2-40B4-BE49-F238E27FC236}">
                  <a16:creationId xmlns:a16="http://schemas.microsoft.com/office/drawing/2014/main" id="{F7C0152A-E93C-CEBF-2FA0-6281BE825F11}"/>
                </a:ext>
              </a:extLst>
            </p:cNvPr>
            <p:cNvSpPr/>
            <p:nvPr/>
          </p:nvSpPr>
          <p:spPr>
            <a:xfrm>
              <a:off x="4957920" y="4971393"/>
              <a:ext cx="468000" cy="468000"/>
            </a:xfrm>
            <a:prstGeom prst="flowChartConnector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FC8D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rgbClr val="EF801C"/>
                  </a:solidFill>
                </a:rPr>
                <a:t>2</a:t>
              </a:r>
              <a:endParaRPr lang="fr-FR" b="1" dirty="0">
                <a:solidFill>
                  <a:srgbClr val="EF801C"/>
                </a:solidFill>
              </a:endParaRPr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3A5D6D2-6362-60E9-FD8F-044A3D71A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221" y="2181323"/>
            <a:ext cx="8158674" cy="2737093"/>
          </a:xfrm>
          <a:prstGeom prst="roundRect">
            <a:avLst>
              <a:gd name="adj" fmla="val 9414"/>
            </a:avLst>
          </a:prstGeom>
          <a:solidFill>
            <a:srgbClr val="D3D3F6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قَرَّرَتْ لَيْلَى وَضْعَ حَافَّةٍ زُخْرُفِيَّةٍ حَوْلَ بُسْتَانِهَا الْمُثَلَّثِ. قِيَاسَاتُ أَضْلَاعِ الْبُسْتَانِ هِيَ: 7 أَمْتَارٍ وَ5 أَمْتَارٍ وَ6 أَمْتَارٍ.</a:t>
            </a:r>
            <a:r>
              <a:rPr kumimoji="0" lang="ar-M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هُوَ مُحِيطُ الْبُسْتَانِ؟</a:t>
            </a: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إِذَا اقْتَنَتْ لَيْلَى الْحَافَّةَ الزُّخْرُفِيَّةَ بِـ 4 دَرَاهِمَ لِلْمِتْرِ الْوَاحِدِ، فَمَا هِيَ التَّكْلُفَةُ الْإِجْمَالِيَّةُ لِلْحَافَّةِ؟</a:t>
            </a:r>
            <a:endParaRPr lang="ar-MA" alt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98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6CBFC-73F8-6904-FEB2-9D49E107E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93A7DD3-ABA8-EFBF-5FE5-8DDA72BC09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458B689-EB0C-29C1-E28B-3DBDE06CD783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87DF97-8209-5ACF-1450-498511375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0657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ACE3C-CBB5-3EBD-7671-4BD19E1DA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F730A93-8725-049C-1191-84FD1ECAA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D8A5FAA-B8EC-AD24-3FE2-7629427BC318}"/>
              </a:ext>
            </a:extLst>
          </p:cNvPr>
          <p:cNvSpPr txBox="1"/>
          <p:nvPr/>
        </p:nvSpPr>
        <p:spPr>
          <a:xfrm>
            <a:off x="1429407" y="854031"/>
            <a:ext cx="60671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نوع المحيط في المسألة هو مثلث:</a:t>
            </a: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A8A9757-C6DA-FC70-A0F2-77B404D0F082}"/>
              </a:ext>
            </a:extLst>
          </p:cNvPr>
          <p:cNvGrpSpPr/>
          <p:nvPr/>
        </p:nvGrpSpPr>
        <p:grpSpPr>
          <a:xfrm>
            <a:off x="635881" y="4905849"/>
            <a:ext cx="1755531" cy="599088"/>
            <a:chOff x="762001" y="4905849"/>
            <a:chExt cx="1755531" cy="599088"/>
          </a:xfrm>
          <a:solidFill>
            <a:srgbClr val="66FF66">
              <a:alpha val="40000"/>
            </a:srgb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8623C5D1-54F7-140F-B50F-D87D83E7CAED}"/>
                </a:ext>
              </a:extLst>
            </p:cNvPr>
            <p:cNvSpPr/>
            <p:nvPr/>
          </p:nvSpPr>
          <p:spPr>
            <a:xfrm>
              <a:off x="762001" y="4905849"/>
              <a:ext cx="1260000" cy="59908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40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مُستَطيلٌ</a:t>
              </a:r>
              <a:endParaRPr lang="fr-FR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rganigramme : Connecteur 4">
              <a:extLst>
                <a:ext uri="{FF2B5EF4-FFF2-40B4-BE49-F238E27FC236}">
                  <a16:creationId xmlns:a16="http://schemas.microsoft.com/office/drawing/2014/main" id="{EB1C5B03-1C48-CE98-F14A-B0208689DFBC}"/>
                </a:ext>
              </a:extLst>
            </p:cNvPr>
            <p:cNvSpPr/>
            <p:nvPr/>
          </p:nvSpPr>
          <p:spPr>
            <a:xfrm>
              <a:off x="2049532" y="4971393"/>
              <a:ext cx="468000" cy="468000"/>
            </a:xfrm>
            <a:prstGeom prst="flowChartConnector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fr-FR" sz="24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CE0BE-FAFC-ADFB-180D-47DA844DB0A1}"/>
              </a:ext>
            </a:extLst>
          </p:cNvPr>
          <p:cNvGrpSpPr/>
          <p:nvPr/>
        </p:nvGrpSpPr>
        <p:grpSpPr>
          <a:xfrm>
            <a:off x="6505911" y="4905849"/>
            <a:ext cx="1760478" cy="599088"/>
            <a:chOff x="6632031" y="4905849"/>
            <a:chExt cx="1760478" cy="59908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223725E3-AC0C-970C-388D-85061FF5FF4A}"/>
                </a:ext>
              </a:extLst>
            </p:cNvPr>
            <p:cNvSpPr/>
            <p:nvPr/>
          </p:nvSpPr>
          <p:spPr>
            <a:xfrm>
              <a:off x="6632031" y="4905849"/>
              <a:ext cx="1260000" cy="59908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40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مُرَبَّعٌ</a:t>
              </a:r>
              <a:endParaRPr lang="fr-FR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rganigramme : Connecteur 7">
              <a:extLst>
                <a:ext uri="{FF2B5EF4-FFF2-40B4-BE49-F238E27FC236}">
                  <a16:creationId xmlns:a16="http://schemas.microsoft.com/office/drawing/2014/main" id="{D426422C-DFDF-E37A-E470-C8FD92B257EE}"/>
                </a:ext>
              </a:extLst>
            </p:cNvPr>
            <p:cNvSpPr/>
            <p:nvPr/>
          </p:nvSpPr>
          <p:spPr>
            <a:xfrm>
              <a:off x="7924509" y="4971393"/>
              <a:ext cx="468000" cy="468000"/>
            </a:xfrm>
            <a:prstGeom prst="flowChartConnector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40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1BED181B-0999-E1F2-37CC-AAE18FD60E3F}"/>
              </a:ext>
            </a:extLst>
          </p:cNvPr>
          <p:cNvGrpSpPr/>
          <p:nvPr/>
        </p:nvGrpSpPr>
        <p:grpSpPr>
          <a:xfrm>
            <a:off x="3570602" y="4905849"/>
            <a:ext cx="1756119" cy="599088"/>
            <a:chOff x="3669801" y="4905849"/>
            <a:chExt cx="1756119" cy="599088"/>
          </a:xfrm>
          <a:solidFill>
            <a:srgbClr val="66FF66"/>
          </a:solidFill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EDC0A8B-7CCA-E824-6F47-2877A1BA1CC9}"/>
                </a:ext>
              </a:extLst>
            </p:cNvPr>
            <p:cNvSpPr/>
            <p:nvPr/>
          </p:nvSpPr>
          <p:spPr>
            <a:xfrm>
              <a:off x="3669801" y="4905849"/>
              <a:ext cx="1260000" cy="599088"/>
            </a:xfrm>
            <a:prstGeom prst="roundRect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40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</a:t>
              </a:r>
              <a:endParaRPr lang="fr-FR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rganigramme : Connecteur 10">
              <a:extLst>
                <a:ext uri="{FF2B5EF4-FFF2-40B4-BE49-F238E27FC236}">
                  <a16:creationId xmlns:a16="http://schemas.microsoft.com/office/drawing/2014/main" id="{6E5CF0D6-C2A6-C705-F6FB-710FAC5BC041}"/>
                </a:ext>
              </a:extLst>
            </p:cNvPr>
            <p:cNvSpPr/>
            <p:nvPr/>
          </p:nvSpPr>
          <p:spPr>
            <a:xfrm>
              <a:off x="4957920" y="4971393"/>
              <a:ext cx="468000" cy="468000"/>
            </a:xfrm>
            <a:prstGeom prst="flowChartConnector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40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515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F0173-E374-F4F3-7258-9AF5110AF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FED7DB1-12CE-9D06-FD63-3477B3D2DF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39DB77B-F34B-7144-54FD-D94411CC5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326" y="4765221"/>
            <a:ext cx="1111031" cy="1489254"/>
          </a:xfrm>
          <a:prstGeom prst="ellipse">
            <a:avLst/>
          </a:prstGeom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B473F69C-CF9A-218D-7D9F-B6E170A2AF10}"/>
              </a:ext>
            </a:extLst>
          </p:cNvPr>
          <p:cNvGrpSpPr/>
          <p:nvPr/>
        </p:nvGrpSpPr>
        <p:grpSpPr>
          <a:xfrm>
            <a:off x="5166881" y="1611797"/>
            <a:ext cx="2255130" cy="551406"/>
            <a:chOff x="6203470" y="1914188"/>
            <a:chExt cx="2178977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D84A494-DB1B-283E-B0E8-2E88ED094A3B}"/>
                </a:ext>
              </a:extLst>
            </p:cNvPr>
            <p:cNvSpPr/>
            <p:nvPr/>
          </p:nvSpPr>
          <p:spPr>
            <a:xfrm>
              <a:off x="6203470" y="1914188"/>
              <a:ext cx="1748209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شَكلَ الْمُحيطِ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AE189E37-C84F-2775-C2BA-9119E50FB8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A9B97EC-348A-2E82-DE84-805B5BBB890E}"/>
              </a:ext>
            </a:extLst>
          </p:cNvPr>
          <p:cNvSpPr/>
          <p:nvPr/>
        </p:nvSpPr>
        <p:spPr>
          <a:xfrm>
            <a:off x="956939" y="1611797"/>
            <a:ext cx="2283092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أَختَارُ  قَاعِدَةَ الْحِسابِ ثُمَّ أُطَبِّقُهَا</a:t>
            </a: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4047C0F3-9270-084A-6372-280A0758B58F}"/>
              </a:ext>
            </a:extLst>
          </p:cNvPr>
          <p:cNvSpPr>
            <a:spLocks noChangeAspect="1"/>
          </p:cNvSpPr>
          <p:nvPr/>
        </p:nvSpPr>
        <p:spPr>
          <a:xfrm>
            <a:off x="3237183" y="1677127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94B9C68-F62D-4C18-8675-FC38D2ADA837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8EB0EDA-0838-11C9-91DF-67EEFAE84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221" y="2181323"/>
            <a:ext cx="8158674" cy="2737093"/>
          </a:xfrm>
          <a:prstGeom prst="roundRect">
            <a:avLst>
              <a:gd name="adj" fmla="val 9414"/>
            </a:avLst>
          </a:prstGeom>
          <a:solidFill>
            <a:srgbClr val="D3D3F6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قَرَّرَتْ لَيْلَى وَضْعَ حَافَّةٍ زُخْرُفِيَّةٍ حَوْلَ بُسْتَانِهَا </a:t>
            </a: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الْمُثَلَّثِ</a:t>
            </a: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قِيَاسَاتُ أَضْلَاعِ الْبُسْتَانِ هِيَ: </a:t>
            </a:r>
            <a:r>
              <a:rPr kumimoji="0" lang="ar-SA" altLang="fr-FR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أَمْتَارٍ وَ</a:t>
            </a:r>
            <a:r>
              <a:rPr kumimoji="0" lang="ar-SA" altLang="fr-FR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أَمْتَارٍ وَ</a:t>
            </a:r>
            <a:r>
              <a:rPr kumimoji="0" lang="ar-SA" altLang="fr-FR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أَمْتَارٍ.</a:t>
            </a:r>
            <a:r>
              <a:rPr kumimoji="0" lang="ar-M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هُوَ مُحِيطُ الْبُسْتَانِ؟</a:t>
            </a: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إِذَا اقْتَنَتْ لَيْلَى الْحَافَّةَ الزُّخْرُفِيَّةَ بِـ 4 دَرَاهِمَ لِلْمِتْرِ الْوَاحِدِ، فَمَا هِيَ التَّكْلُفَةُ الْإِجْمَالِيَّةُ لِلْحَافَّةِ؟</a:t>
            </a:r>
            <a:endParaRPr lang="ar-MA" alt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39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28C6C-C901-DAD7-6EA4-330CF7CCB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3529DBA3-652B-2DA6-19E4-5FE2DDC271DD}"/>
              </a:ext>
            </a:extLst>
          </p:cNvPr>
          <p:cNvSpPr txBox="1"/>
          <p:nvPr/>
        </p:nvSpPr>
        <p:spPr>
          <a:xfrm>
            <a:off x="367005" y="854031"/>
            <a:ext cx="71295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قاعدة حساب محيط المثلث.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DABA12-0355-0DD2-E473-A15551A433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563218E6-52AE-20A2-4D9C-C42D2F9612EA}"/>
              </a:ext>
            </a:extLst>
          </p:cNvPr>
          <p:cNvGrpSpPr/>
          <p:nvPr/>
        </p:nvGrpSpPr>
        <p:grpSpPr>
          <a:xfrm>
            <a:off x="5166881" y="1611797"/>
            <a:ext cx="2255130" cy="551406"/>
            <a:chOff x="6203470" y="1914188"/>
            <a:chExt cx="2178977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5B127C8-EFE4-5029-1BBA-E763B44BEC8A}"/>
                </a:ext>
              </a:extLst>
            </p:cNvPr>
            <p:cNvSpPr/>
            <p:nvPr/>
          </p:nvSpPr>
          <p:spPr>
            <a:xfrm>
              <a:off x="6203470" y="1914188"/>
              <a:ext cx="1748209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شَكلَ الْمُحيطِ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0931C920-F18D-F6B2-0335-1C49AB370C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6170AE5-315A-CF54-D940-DC0826250557}"/>
              </a:ext>
            </a:extLst>
          </p:cNvPr>
          <p:cNvSpPr/>
          <p:nvPr/>
        </p:nvSpPr>
        <p:spPr>
          <a:xfrm>
            <a:off x="956939" y="1611797"/>
            <a:ext cx="2283092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أَختَارُ  قَاعِدَةَ الْحِسابِ ثُمَّ أُطَبِّقُهَا</a:t>
            </a: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C11FDB7F-6237-ABB5-6127-EE07589F040C}"/>
              </a:ext>
            </a:extLst>
          </p:cNvPr>
          <p:cNvSpPr>
            <a:spLocks noChangeAspect="1"/>
          </p:cNvSpPr>
          <p:nvPr/>
        </p:nvSpPr>
        <p:spPr>
          <a:xfrm>
            <a:off x="3237183" y="1677127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DD1E231-B1EE-7250-FC4E-254AC43FD41A}"/>
              </a:ext>
            </a:extLst>
          </p:cNvPr>
          <p:cNvGrpSpPr/>
          <p:nvPr/>
        </p:nvGrpSpPr>
        <p:grpSpPr>
          <a:xfrm>
            <a:off x="5307724" y="5189626"/>
            <a:ext cx="2958665" cy="599088"/>
            <a:chOff x="5433844" y="4905849"/>
            <a:chExt cx="2958665" cy="59908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0267C86-CDA3-4C40-0763-527F274A2DC7}"/>
                </a:ext>
              </a:extLst>
            </p:cNvPr>
            <p:cNvSpPr/>
            <p:nvPr/>
          </p:nvSpPr>
          <p:spPr>
            <a:xfrm>
              <a:off x="5433844" y="4905849"/>
              <a:ext cx="2458187" cy="59908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4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(الطول + العرض) × 2</a:t>
              </a:r>
              <a:endParaRPr lang="fr-FR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rganigramme : Connecteur 20">
              <a:extLst>
                <a:ext uri="{FF2B5EF4-FFF2-40B4-BE49-F238E27FC236}">
                  <a16:creationId xmlns:a16="http://schemas.microsoft.com/office/drawing/2014/main" id="{5E453B69-2485-CC86-1044-3829B02BC9E4}"/>
                </a:ext>
              </a:extLst>
            </p:cNvPr>
            <p:cNvSpPr/>
            <p:nvPr/>
          </p:nvSpPr>
          <p:spPr>
            <a:xfrm>
              <a:off x="7924509" y="4971393"/>
              <a:ext cx="468000" cy="468000"/>
            </a:xfrm>
            <a:prstGeom prst="flowChartConnector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FC8D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rgbClr val="EF801C"/>
                  </a:solidFill>
                </a:rPr>
                <a:t>1</a:t>
              </a:r>
              <a:endParaRPr lang="fr-FR" b="1" dirty="0">
                <a:solidFill>
                  <a:srgbClr val="EF801C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D0C84099-02AB-CD09-B26A-341B6A7F46A7}"/>
              </a:ext>
            </a:extLst>
          </p:cNvPr>
          <p:cNvGrpSpPr/>
          <p:nvPr/>
        </p:nvGrpSpPr>
        <p:grpSpPr>
          <a:xfrm>
            <a:off x="753838" y="5189626"/>
            <a:ext cx="2817658" cy="599088"/>
            <a:chOff x="3669801" y="4905849"/>
            <a:chExt cx="2817658" cy="59908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5CEBB47-D62B-8928-7F17-12CB8E5F1DC6}"/>
                </a:ext>
              </a:extLst>
            </p:cNvPr>
            <p:cNvSpPr/>
            <p:nvPr/>
          </p:nvSpPr>
          <p:spPr>
            <a:xfrm>
              <a:off x="3669801" y="4905849"/>
              <a:ext cx="2317180" cy="59908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4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أجمع طول الأضلاع</a:t>
              </a:r>
              <a:endParaRPr lang="fr-FR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rganigramme : Connecteur 23">
              <a:extLst>
                <a:ext uri="{FF2B5EF4-FFF2-40B4-BE49-F238E27FC236}">
                  <a16:creationId xmlns:a16="http://schemas.microsoft.com/office/drawing/2014/main" id="{A5FDD2EC-91F1-B972-2EE6-8A0AA1EB5587}"/>
                </a:ext>
              </a:extLst>
            </p:cNvPr>
            <p:cNvSpPr/>
            <p:nvPr/>
          </p:nvSpPr>
          <p:spPr>
            <a:xfrm>
              <a:off x="6019459" y="4971393"/>
              <a:ext cx="468000" cy="468000"/>
            </a:xfrm>
            <a:prstGeom prst="flowChartConnector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FC8D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rgbClr val="EF801C"/>
                  </a:solidFill>
                </a:rPr>
                <a:t>2</a:t>
              </a:r>
              <a:endParaRPr lang="fr-FR" b="1" dirty="0">
                <a:solidFill>
                  <a:srgbClr val="EF801C"/>
                </a:solidFill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901A055-22C9-77D9-F833-7EFFEAF7F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221" y="2181323"/>
            <a:ext cx="8158674" cy="2737093"/>
          </a:xfrm>
          <a:prstGeom prst="roundRect">
            <a:avLst>
              <a:gd name="adj" fmla="val 9414"/>
            </a:avLst>
          </a:prstGeom>
          <a:solidFill>
            <a:srgbClr val="D3D3F6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قَرَّرَتْ لَيْلَى وَضْعَ حَافَّةٍ زُخْرُفِيَّةٍ حَوْلَ بُسْتَانِهَا </a:t>
            </a: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الْمُثَلَّثِ</a:t>
            </a: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قِيَاسَاتُ أَضْلَاعِ الْبُسْتَانِ هِيَ: </a:t>
            </a:r>
            <a:r>
              <a:rPr kumimoji="0" lang="ar-SA" altLang="fr-FR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أَمْتَارٍ وَ</a:t>
            </a:r>
            <a:r>
              <a:rPr kumimoji="0" lang="ar-SA" altLang="fr-FR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أَمْتَارٍ وَ</a:t>
            </a:r>
            <a:r>
              <a:rPr kumimoji="0" lang="ar-SA" altLang="fr-FR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أَمْتَارٍ.</a:t>
            </a:r>
            <a:r>
              <a:rPr kumimoji="0" lang="ar-M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هُوَ مُحِيطُ الْبُسْتَانِ؟</a:t>
            </a: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إِذَا اقْتَنَتْ لَيْلَى الْحَافَّةَ الزُّخْرُفِيَّةَ بِـ 4 دَرَاهِمَ لِلْمِتْرِ الْوَاحِدِ، فَمَا هِيَ التَّكْلُفَةُ الْإِجْمَالِيَّةُ لِلْحَافَّةِ؟</a:t>
            </a:r>
            <a:endParaRPr lang="ar-MA" alt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35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9E021-AA82-0A80-1B37-013E6A2DA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C4B2CD-10E0-BDBA-0596-E1390A7C86B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E21D39-EDFA-A85E-A535-470796D0D9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49D3ED1-0A9F-4FAE-7D19-A84736BB395C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</p:spTree>
    <p:extLst>
      <p:ext uri="{BB962C8B-B14F-4D97-AF65-F5344CB8AC3E}">
        <p14:creationId xmlns:p14="http://schemas.microsoft.com/office/powerpoint/2010/main" val="246052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8E03F-01DF-43A0-B9DF-49D79C9B7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5E7A2213-7E10-F01C-5E40-DD48831312AC}"/>
              </a:ext>
            </a:extLst>
          </p:cNvPr>
          <p:cNvSpPr txBox="1"/>
          <p:nvPr/>
        </p:nvSpPr>
        <p:spPr>
          <a:xfrm>
            <a:off x="367005" y="854031"/>
            <a:ext cx="71295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حصل على الجواب؟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8D0BBFF-35C9-10F0-6CAD-4377879056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B3B16669-70DF-90B2-03E0-CFCC3DF82759}"/>
              </a:ext>
            </a:extLst>
          </p:cNvPr>
          <p:cNvGrpSpPr/>
          <p:nvPr/>
        </p:nvGrpSpPr>
        <p:grpSpPr>
          <a:xfrm>
            <a:off x="5166881" y="1611797"/>
            <a:ext cx="2255130" cy="551406"/>
            <a:chOff x="6203470" y="1914188"/>
            <a:chExt cx="2178977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1AA3E0E-5026-0DC6-18D5-876CD3B6ED23}"/>
                </a:ext>
              </a:extLst>
            </p:cNvPr>
            <p:cNvSpPr/>
            <p:nvPr/>
          </p:nvSpPr>
          <p:spPr>
            <a:xfrm>
              <a:off x="6203470" y="1914188"/>
              <a:ext cx="1748209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شَكلَ الْمُحيطِ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161E8250-1C95-DA1D-E169-87D391CC8D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00D3EA9-8F86-C1A0-4FAD-052388406E9E}"/>
              </a:ext>
            </a:extLst>
          </p:cNvPr>
          <p:cNvSpPr/>
          <p:nvPr/>
        </p:nvSpPr>
        <p:spPr>
          <a:xfrm>
            <a:off x="956939" y="1611797"/>
            <a:ext cx="2283092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أَختَارُ  قَاعِدَةَ الْحِسابِ ثُمَّ أُطَبِّقُهَا</a:t>
            </a: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FCD5BE01-0118-148C-3FDA-A0E9F66ECF8C}"/>
              </a:ext>
            </a:extLst>
          </p:cNvPr>
          <p:cNvSpPr>
            <a:spLocks noChangeAspect="1"/>
          </p:cNvSpPr>
          <p:nvPr/>
        </p:nvSpPr>
        <p:spPr>
          <a:xfrm>
            <a:off x="3237183" y="1677127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3FE860A-6573-7DC0-92D7-225CCE9C5CFD}"/>
              </a:ext>
            </a:extLst>
          </p:cNvPr>
          <p:cNvGrpSpPr/>
          <p:nvPr/>
        </p:nvGrpSpPr>
        <p:grpSpPr>
          <a:xfrm>
            <a:off x="5307724" y="5189626"/>
            <a:ext cx="2958665" cy="599088"/>
            <a:chOff x="5433844" y="4905849"/>
            <a:chExt cx="2958665" cy="59908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2FB2427-2504-4174-45D4-0B2915966F97}"/>
                </a:ext>
              </a:extLst>
            </p:cNvPr>
            <p:cNvSpPr/>
            <p:nvPr/>
          </p:nvSpPr>
          <p:spPr>
            <a:xfrm>
              <a:off x="5433844" y="4905849"/>
              <a:ext cx="2458187" cy="59908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4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(الطول + العرض) × 2</a:t>
              </a:r>
              <a:endParaRPr lang="fr-FR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rganigramme : Connecteur 20">
              <a:extLst>
                <a:ext uri="{FF2B5EF4-FFF2-40B4-BE49-F238E27FC236}">
                  <a16:creationId xmlns:a16="http://schemas.microsoft.com/office/drawing/2014/main" id="{3DA5B1C2-0231-1712-30FE-B5F7221C008D}"/>
                </a:ext>
              </a:extLst>
            </p:cNvPr>
            <p:cNvSpPr/>
            <p:nvPr/>
          </p:nvSpPr>
          <p:spPr>
            <a:xfrm>
              <a:off x="7924509" y="4971393"/>
              <a:ext cx="468000" cy="468000"/>
            </a:xfrm>
            <a:prstGeom prst="flowChartConnector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FC8D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rgbClr val="EF801C"/>
                  </a:solidFill>
                </a:rPr>
                <a:t>1</a:t>
              </a:r>
              <a:endParaRPr lang="fr-FR" b="1" dirty="0">
                <a:solidFill>
                  <a:srgbClr val="EF801C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594A865-61E6-07EA-A666-621C269E4277}"/>
              </a:ext>
            </a:extLst>
          </p:cNvPr>
          <p:cNvGrpSpPr/>
          <p:nvPr/>
        </p:nvGrpSpPr>
        <p:grpSpPr>
          <a:xfrm>
            <a:off x="753838" y="5189626"/>
            <a:ext cx="2817658" cy="599088"/>
            <a:chOff x="3669801" y="4905849"/>
            <a:chExt cx="2817658" cy="59908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47C123A-3355-7173-0E9D-F8832B86205C}"/>
                </a:ext>
              </a:extLst>
            </p:cNvPr>
            <p:cNvSpPr/>
            <p:nvPr/>
          </p:nvSpPr>
          <p:spPr>
            <a:xfrm>
              <a:off x="3669801" y="4905849"/>
              <a:ext cx="2317180" cy="59908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4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أجمع طول الأضلاع</a:t>
              </a:r>
              <a:endParaRPr lang="fr-FR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rganigramme : Connecteur 23">
              <a:extLst>
                <a:ext uri="{FF2B5EF4-FFF2-40B4-BE49-F238E27FC236}">
                  <a16:creationId xmlns:a16="http://schemas.microsoft.com/office/drawing/2014/main" id="{0C29A47A-52CC-9F93-F281-16C54776615A}"/>
                </a:ext>
              </a:extLst>
            </p:cNvPr>
            <p:cNvSpPr/>
            <p:nvPr/>
          </p:nvSpPr>
          <p:spPr>
            <a:xfrm>
              <a:off x="6019459" y="4971393"/>
              <a:ext cx="468000" cy="468000"/>
            </a:xfrm>
            <a:prstGeom prst="flowChartConnector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FC8D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rgbClr val="EF801C"/>
                  </a:solidFill>
                </a:rPr>
                <a:t>2</a:t>
              </a:r>
              <a:endParaRPr lang="fr-FR" b="1" dirty="0">
                <a:solidFill>
                  <a:srgbClr val="EF801C"/>
                </a:solidFill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6BE3A75-37FC-1904-514A-6972276865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221" y="2181323"/>
            <a:ext cx="8158674" cy="2737093"/>
          </a:xfrm>
          <a:prstGeom prst="roundRect">
            <a:avLst>
              <a:gd name="adj" fmla="val 9414"/>
            </a:avLst>
          </a:prstGeom>
          <a:solidFill>
            <a:srgbClr val="D3D3F6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قَرَّرَتْ لَيْلَى وَضْعَ حَافَّةٍ زُخْرُفِيَّةٍ حَوْلَ بُسْتَانِهَا </a:t>
            </a: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الْمُثَلَّثِ</a:t>
            </a: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قِيَاسَاتُ أَضْلَاعِ الْبُسْتَانِ هِيَ: </a:t>
            </a:r>
            <a:r>
              <a:rPr kumimoji="0" lang="ar-SA" altLang="fr-FR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أَمْتَارٍ وَ</a:t>
            </a:r>
            <a:r>
              <a:rPr kumimoji="0" lang="ar-SA" altLang="fr-FR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أَمْتَارٍ وَ</a:t>
            </a:r>
            <a:r>
              <a:rPr kumimoji="0" lang="ar-SA" altLang="fr-FR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أَمْتَارٍ.</a:t>
            </a:r>
            <a:r>
              <a:rPr kumimoji="0" lang="ar-M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هُوَ مُحِيطُ الْبُسْتَانِ؟</a:t>
            </a: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إِذَا اقْتَنَتْ لَيْلَى الْحَافَّةَ الزُّخْرُفِيَّةَ بِـ 4 دَرَاهِمَ لِلْمِتْرِ الْوَاحِدِ، فَمَا هِيَ التَّكْلُفَةُ الْإِجْمَالِيَّةُ لِلْحَافَّةِ؟</a:t>
            </a:r>
            <a:endParaRPr lang="ar-MA" alt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83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0B087-53BE-E5A6-D46E-81EBFCB2D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806CE7-0EFE-054F-CBEA-A52834725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B479B9F-1DFC-9F0F-0CAA-4D20A96F20B3}"/>
              </a:ext>
            </a:extLst>
          </p:cNvPr>
          <p:cNvSpPr/>
          <p:nvPr/>
        </p:nvSpPr>
        <p:spPr>
          <a:xfrm>
            <a:off x="5446187" y="4636886"/>
            <a:ext cx="2749875" cy="3871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7EE0C65-4CBC-DEAC-7FB4-2572F7FCE6C2}"/>
              </a:ext>
            </a:extLst>
          </p:cNvPr>
          <p:cNvSpPr txBox="1"/>
          <p:nvPr/>
        </p:nvSpPr>
        <p:spPr>
          <a:xfrm>
            <a:off x="977462" y="854031"/>
            <a:ext cx="6519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محيط المثلث هو مجموع طول أضلاعه.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889182E-2A52-6B75-C049-6EF7AD39B8D6}"/>
              </a:ext>
            </a:extLst>
          </p:cNvPr>
          <p:cNvGrpSpPr/>
          <p:nvPr/>
        </p:nvGrpSpPr>
        <p:grpSpPr>
          <a:xfrm>
            <a:off x="5307724" y="4905849"/>
            <a:ext cx="2958665" cy="599088"/>
            <a:chOff x="5433844" y="4905849"/>
            <a:chExt cx="2958665" cy="599088"/>
          </a:xfrm>
          <a:noFill/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3E3DAE8-9F95-0BD5-2C0B-415908F0A3FD}"/>
                </a:ext>
              </a:extLst>
            </p:cNvPr>
            <p:cNvSpPr/>
            <p:nvPr/>
          </p:nvSpPr>
          <p:spPr>
            <a:xfrm>
              <a:off x="5433844" y="4905849"/>
              <a:ext cx="2458187" cy="599088"/>
            </a:xfrm>
            <a:prstGeom prst="round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4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(الطول + العرض) × 2</a:t>
              </a:r>
              <a:endParaRPr lang="fr-FR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rganigramme : Connecteur 9">
              <a:extLst>
                <a:ext uri="{FF2B5EF4-FFF2-40B4-BE49-F238E27FC236}">
                  <a16:creationId xmlns:a16="http://schemas.microsoft.com/office/drawing/2014/main" id="{1D09CAEC-241C-9AEB-902D-D8DC6EAD0C6F}"/>
                </a:ext>
              </a:extLst>
            </p:cNvPr>
            <p:cNvSpPr/>
            <p:nvPr/>
          </p:nvSpPr>
          <p:spPr>
            <a:xfrm>
              <a:off x="7924509" y="4971393"/>
              <a:ext cx="468000" cy="468000"/>
            </a:xfrm>
            <a:prstGeom prst="flowChartConnector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rgbClr val="002060"/>
                  </a:solidFill>
                </a:rPr>
                <a:t>1</a:t>
              </a:r>
              <a:endParaRPr lang="fr-FR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4CEBE9-B42B-677D-7CCD-78B6E5B96C1C}"/>
              </a:ext>
            </a:extLst>
          </p:cNvPr>
          <p:cNvGrpSpPr/>
          <p:nvPr/>
        </p:nvGrpSpPr>
        <p:grpSpPr>
          <a:xfrm>
            <a:off x="753838" y="4905849"/>
            <a:ext cx="2817658" cy="599088"/>
            <a:chOff x="3669801" y="4905849"/>
            <a:chExt cx="2817658" cy="599088"/>
          </a:xfrm>
          <a:solidFill>
            <a:srgbClr val="66FF66"/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D619D6E-275A-472E-17EC-5B699D88DD4E}"/>
                </a:ext>
              </a:extLst>
            </p:cNvPr>
            <p:cNvSpPr/>
            <p:nvPr/>
          </p:nvSpPr>
          <p:spPr>
            <a:xfrm>
              <a:off x="3669801" y="4905849"/>
              <a:ext cx="2317180" cy="599088"/>
            </a:xfrm>
            <a:prstGeom prst="roundRect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4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أجمع طول الأضلاع</a:t>
              </a:r>
              <a:endParaRPr lang="fr-FR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rganigramme : Connecteur 12">
              <a:extLst>
                <a:ext uri="{FF2B5EF4-FFF2-40B4-BE49-F238E27FC236}">
                  <a16:creationId xmlns:a16="http://schemas.microsoft.com/office/drawing/2014/main" id="{EA6469B3-8F66-54E3-835F-57D169C48A2C}"/>
                </a:ext>
              </a:extLst>
            </p:cNvPr>
            <p:cNvSpPr/>
            <p:nvPr/>
          </p:nvSpPr>
          <p:spPr>
            <a:xfrm>
              <a:off x="6019459" y="4971393"/>
              <a:ext cx="468000" cy="468000"/>
            </a:xfrm>
            <a:prstGeom prst="flowChartConnector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40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407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57EE1-2E13-E869-D681-39A3BD628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oneTexte 31">
            <a:extLst>
              <a:ext uri="{FF2B5EF4-FFF2-40B4-BE49-F238E27FC236}">
                <a16:creationId xmlns:a16="http://schemas.microsoft.com/office/drawing/2014/main" id="{9E01F13B-6D13-90B9-3744-279F2187D28D}"/>
              </a:ext>
            </a:extLst>
          </p:cNvPr>
          <p:cNvSpPr txBox="1"/>
          <p:nvPr/>
        </p:nvSpPr>
        <p:spPr>
          <a:xfrm>
            <a:off x="515007" y="854031"/>
            <a:ext cx="69815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احسبوا محيط الحديقة بجمع طول </a:t>
            </a:r>
            <a:r>
              <a:rPr lang="ar-MA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أضلاع الشكل</a:t>
            </a:r>
            <a:r>
              <a:rPr lang="ar-SA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FA2E30B-D15F-830F-3E78-C2EB5D734A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2424539-A241-8ACA-3EB6-4CD26C64B8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221" y="2181323"/>
            <a:ext cx="8158674" cy="2737093"/>
          </a:xfrm>
          <a:prstGeom prst="roundRect">
            <a:avLst>
              <a:gd name="adj" fmla="val 9414"/>
            </a:avLst>
          </a:prstGeom>
          <a:solidFill>
            <a:srgbClr val="D3D3F6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قَرَّرَتْ لَيْلَى وَضْعَ حَافَّةٍ زُخْرُفِيَّةٍ حَوْلَ بُسْتَانِهَا الْمُثَلَّثِ. قِيَاسَاتُ أَضْلَاعِ الْبُسْتَانِ هِيَ: 7 أَمْتَارٍ وَ5 أَمْتَارٍ وَ6 أَمْتَارٍ.</a:t>
            </a:r>
            <a:r>
              <a:rPr kumimoji="0" lang="ar-M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هُوَ مُحِيطُ الْبُسْتَانِ؟</a:t>
            </a: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إِذَا اقْتَنَتْ لَيْلَى الْحَافَّةَ الزُّخْرُفِيَّةَ بِـ 4 دَرَاهِمَ لِلْمِتْرِ الْوَاحِدِ، فَمَا هِيَ التَّكْلُفَةُ الْإِجْمَالِيَّةُ لِلْحَافَّةِ؟</a:t>
            </a:r>
            <a:endParaRPr lang="ar-MA" alt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95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F199BCC-34B1-95B0-ECCB-E8C5B53B4C73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6DC0CD-6618-B275-91EA-C7C3F4BED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2940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4D681-D033-8047-30D4-873928544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32935A-0DFB-139D-31FB-176D453D33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7832C739-28FD-65F7-A248-C9F3BCBD3EA1}"/>
              </a:ext>
            </a:extLst>
          </p:cNvPr>
          <p:cNvSpPr/>
          <p:nvPr/>
        </p:nvSpPr>
        <p:spPr>
          <a:xfrm>
            <a:off x="2259724" y="5055684"/>
            <a:ext cx="4624552" cy="825142"/>
          </a:xfrm>
          <a:prstGeom prst="roundRect">
            <a:avLst>
              <a:gd name="adj" fmla="val 22160"/>
            </a:avLst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fr-FR" sz="3200" b="1" kern="0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P = 7 + 5 + 6 = 18 m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9CD8DAA1-77CA-1752-B096-AEFBFA3D672C}"/>
              </a:ext>
            </a:extLst>
          </p:cNvPr>
          <p:cNvSpPr txBox="1"/>
          <p:nvPr/>
        </p:nvSpPr>
        <p:spPr>
          <a:xfrm>
            <a:off x="1492469" y="854031"/>
            <a:ext cx="60040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محيط البستان يساوي: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 = 7 + 5 + 6 = 18 m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29F6A8B-BCF9-D920-1761-C204F58ED7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221" y="2181323"/>
            <a:ext cx="8158674" cy="2737093"/>
          </a:xfrm>
          <a:prstGeom prst="roundRect">
            <a:avLst>
              <a:gd name="adj" fmla="val 9414"/>
            </a:avLst>
          </a:prstGeom>
          <a:solidFill>
            <a:srgbClr val="D3D3F6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قَرَّرَتْ لَيْلَى وَضْعَ حَافَّةٍ زُخْرُفِيَّةٍ حَوْلَ بُسْتَانِهَا </a:t>
            </a: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الْمُثَلَّثِ</a:t>
            </a: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قِيَاسَاتُ أَضْلَاعِ الْبُسْتَانِ هِيَ: </a:t>
            </a:r>
            <a:r>
              <a:rPr kumimoji="0" lang="ar-SA" altLang="fr-FR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أَمْتَارٍ وَ</a:t>
            </a:r>
            <a:r>
              <a:rPr kumimoji="0" lang="ar-SA" altLang="fr-FR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أَمْتَارٍ وَ</a:t>
            </a:r>
            <a:r>
              <a:rPr kumimoji="0" lang="ar-SA" altLang="fr-FR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أَمْتَارٍ.</a:t>
            </a:r>
            <a:r>
              <a:rPr kumimoji="0" lang="ar-M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هُوَ مُحِيطُ الْبُسْتَانِ؟</a:t>
            </a: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إِذَا اقْتَنَتْ لَيْلَى الْحَافَّةَ الزُّخْرُفِيَّةَ بِـ 4 دَرَاهِمَ لِلْمِتْرِ الْوَاحِدِ، فَمَا هِيَ التَّكْلُفَةُ الْإِجْمَالِيَّةُ لِلْحَافَّةِ؟</a:t>
            </a:r>
            <a:endParaRPr lang="ar-MA" alt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28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65D97-E3B4-5880-747D-901A3190C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 38">
            <a:extLst>
              <a:ext uri="{FF2B5EF4-FFF2-40B4-BE49-F238E27FC236}">
                <a16:creationId xmlns:a16="http://schemas.microsoft.com/office/drawing/2014/main" id="{ADBF0313-3845-E761-7AC4-AAA32969D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0687" y="5091191"/>
            <a:ext cx="1111031" cy="148925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73533D-0456-9635-3A1F-DEF4108DDF66}"/>
              </a:ext>
            </a:extLst>
          </p:cNvPr>
          <p:cNvSpPr txBox="1"/>
          <p:nvPr/>
        </p:nvSpPr>
        <p:spPr>
          <a:xfrm>
            <a:off x="1082566" y="854031"/>
            <a:ext cx="64139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كان ثمن </a:t>
            </a:r>
            <a:r>
              <a:rPr lang="ar-MA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متر هو 4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دراهم، احسبوا كلفة الحافة الزخرفية التي اشترتها ليلى.</a:t>
            </a:r>
          </a:p>
        </p:txBody>
      </p:sp>
      <p:pic>
        <p:nvPicPr>
          <p:cNvPr id="2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DD5B4B4-3E63-D624-D875-92AAA36864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0B3B6BF-ED65-A324-F8E5-F6C0CA38D6AE}"/>
              </a:ext>
            </a:extLst>
          </p:cNvPr>
          <p:cNvSpPr/>
          <p:nvPr/>
        </p:nvSpPr>
        <p:spPr>
          <a:xfrm>
            <a:off x="2480441" y="1684928"/>
            <a:ext cx="4624552" cy="825142"/>
          </a:xfrm>
          <a:prstGeom prst="roundRect">
            <a:avLst>
              <a:gd name="adj" fmla="val 22160"/>
            </a:avLst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fr-FR" sz="3200" b="1" kern="0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P = 18 m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5AE6345-6A15-7BD9-F25B-1EA6F82CC4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221" y="2858908"/>
            <a:ext cx="8158674" cy="1381923"/>
          </a:xfrm>
          <a:prstGeom prst="roundRect">
            <a:avLst>
              <a:gd name="adj" fmla="val 9414"/>
            </a:avLst>
          </a:prstGeom>
          <a:solidFill>
            <a:srgbClr val="D3D3F6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إِذَا اقْتَنَتْ لَيْلَى الْحَافَّةَ الزُّخْرُفِيَّةَ بِـ 4 دَرَاهِمَ لِلْمِتْرِ الْوَاحِدِ، فَمَا هِيَ التَّكْلُفَةُ الْإِجْمَالِيَّةُ لِلْحَافَّةِ؟</a:t>
            </a:r>
            <a:endParaRPr lang="ar-MA" alt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052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CC3490A-76C6-A2AC-D486-04DB8696FA6D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D780D3-9DD1-52D2-2D64-F52BDC1D33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8384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1EFBF-9642-DAFD-4B01-AB37BBD8D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EE6132-EF8A-0070-60D6-1D711917E7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5DF88A6-2200-0EB3-09E0-3E857E890394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تكلفة السياج هي: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7257CFA-47D2-98C8-9C03-8967F84D0F74}"/>
              </a:ext>
            </a:extLst>
          </p:cNvPr>
          <p:cNvSpPr/>
          <p:nvPr/>
        </p:nvSpPr>
        <p:spPr>
          <a:xfrm>
            <a:off x="2259724" y="3247919"/>
            <a:ext cx="4624552" cy="825142"/>
          </a:xfrm>
          <a:prstGeom prst="roundRect">
            <a:avLst>
              <a:gd name="adj" fmla="val 22160"/>
            </a:avLst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kern="0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18</a:t>
            </a:r>
            <a:r>
              <a:rPr lang="fr-FR" sz="3200" b="1" kern="0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 m × </a:t>
            </a:r>
            <a:r>
              <a:rPr lang="ar-MA" sz="3200" b="1" kern="0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4</a:t>
            </a:r>
            <a:r>
              <a:rPr lang="fr-FR" sz="3200" b="1" kern="0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 = </a:t>
            </a:r>
            <a:r>
              <a:rPr lang="ar-MA" sz="3200" b="1" kern="0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72</a:t>
            </a:r>
            <a:r>
              <a:rPr lang="fr-FR" sz="3200" b="1" kern="0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 Dhs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9964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F490-6443-77AD-6D07-08339E52DC4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FCD43C-4239-BC82-8F4F-6FD49474E8E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2386B49-AFDE-1BE4-F482-BAF89883221E}"/>
              </a:ext>
            </a:extLst>
          </p:cNvPr>
          <p:cNvSpPr txBox="1"/>
          <p:nvPr/>
        </p:nvSpPr>
        <p:spPr>
          <a:xfrm>
            <a:off x="2837240" y="854031"/>
            <a:ext cx="4659282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ليقرأ المسألة التالية؟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757C394-EEDC-7CEF-5FC2-7F527BCECB73}"/>
              </a:ext>
            </a:extLst>
          </p:cNvPr>
          <p:cNvSpPr/>
          <p:nvPr/>
        </p:nvSpPr>
        <p:spPr>
          <a:xfrm>
            <a:off x="346841" y="2415469"/>
            <a:ext cx="8208580" cy="1820444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يُرِيدُ يُوسُفُ إِحَاطَةَ مَلْعَبٍ مُرَبَّعٍ بِحَبْلٍ. مُحِيطُ الْمَلْعَبِ 40 مِتْرًا.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مَا هُوَ طُولُ كُلِّ ضِلْعٍ مِنْ أَضْلَاعِ الْمَلْعَبِ بِـ </a:t>
            </a:r>
            <a:r>
              <a:rPr lang="f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 ؟</a:t>
            </a:r>
            <a:endParaRPr lang="ar-MA" sz="2400" dirty="0">
              <a:ln w="0"/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إِذَا اشْتَرَى يُوسُفُ حَبْلًا بِسِعْرِ 3 دَرَاهِمَ لِلْمِتْرِ الْوَاحِدِ، فَكَمْ سَيُكَلِّفُهُ الْحَبْلُ؟</a:t>
            </a:r>
            <a:endParaRPr kumimoji="0" lang="ar-MA" sz="2400" i="0" u="none" strike="noStrike" kern="1200" cap="none" spc="0" normalizeH="0" baseline="0" noProof="0" dirty="0">
              <a:ln w="0"/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1BD45D5-6193-1109-9F93-8EDEF83BB6E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C34C9E1-E4C8-619F-F69A-A18DF40E75B2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أغمضوا أعينكم ثم تخيلوا شريط أحداث المسألة.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9CDC8F1-FCB6-14E5-3B7C-C16C1DC81AF9}"/>
              </a:ext>
            </a:extLst>
          </p:cNvPr>
          <p:cNvSpPr/>
          <p:nvPr/>
        </p:nvSpPr>
        <p:spPr>
          <a:xfrm>
            <a:off x="346841" y="2415469"/>
            <a:ext cx="8208580" cy="1820444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يُرِيدُ يُوسُفُ إِحَاطَةَ مَلْعَبٍ مُرَبَّعٍ بِحَبْلٍ. مُحِيطُ الْمَلْعَبِ 40 مِتْرًا.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مَا هُوَ طُولُ كُلِّ ضِلْعٍ مِنْ أَضْلَاعِ الْمَلْعَبِ بِـ </a:t>
            </a:r>
            <a:r>
              <a:rPr lang="f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 ؟</a:t>
            </a:r>
            <a:endParaRPr lang="ar-MA" sz="2400" dirty="0">
              <a:ln w="0"/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إِذَا اشْتَرَى يُوسُفُ حَبْلًا بِسِعْرِ 3 دَرَاهِمَ لِلْمِتْرِ الْوَاحِدِ، فَكَمْ سَيُكَلِّفُهُ الْحَبْلُ؟</a:t>
            </a:r>
            <a:endParaRPr kumimoji="0" lang="ar-MA" sz="2400" i="0" u="none" strike="noStrike" kern="1200" cap="none" spc="0" normalizeH="0" baseline="0" noProof="0" dirty="0">
              <a:ln w="0"/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8D05E-280F-E981-1F28-C8EDFFDB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71E4D9E-734D-8BB9-8C06-EE637A77D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B917EC9-CFDB-54BC-5D23-C63EE0B231D4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احسبوا، على ألواحكم، طول ضلع الملعب.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9FFDC7C-5A4F-6263-2BE0-A96DF89DED12}"/>
              </a:ext>
            </a:extLst>
          </p:cNvPr>
          <p:cNvSpPr/>
          <p:nvPr/>
        </p:nvSpPr>
        <p:spPr>
          <a:xfrm>
            <a:off x="346841" y="2415469"/>
            <a:ext cx="8208580" cy="1820444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يُرِيدُ يُوسُفُ إِحَاطَةَ مَلْعَبٍ مُرَبَّعٍ بِحَبْلٍ. مُحِيطُ الْمَلْعَبِ 40 مِتْرًا.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مَا هُوَ طُولُ كُلِّ ضِلْعٍ مِنْ أَضْلَاعِ الْمَلْعَبِ بِـ </a:t>
            </a:r>
            <a:r>
              <a:rPr lang="fr-MA" sz="2400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 ؟</a:t>
            </a:r>
            <a:endParaRPr lang="ar-MA" sz="2400" dirty="0">
              <a:ln w="0"/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إِذَا اشْتَرَى يُوسُفُ حَبْلًا بِسِعْرِ 3 دَرَاهِمَ لِلْمِتْرِ الْوَاحِدِ، فَكَمْ سَيُكَلِّفُهُ الْحَبْلُ؟</a:t>
            </a:r>
            <a:endParaRPr kumimoji="0" lang="ar-MA" sz="2400" i="0" u="none" strike="noStrike" kern="1200" cap="none" spc="0" normalizeH="0" baseline="0" noProof="0" dirty="0">
              <a:ln w="0"/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9CAAA66-05E0-FEB2-0655-DAB4001243BD}"/>
              </a:ext>
            </a:extLst>
          </p:cNvPr>
          <p:cNvSpPr/>
          <p:nvPr/>
        </p:nvSpPr>
        <p:spPr>
          <a:xfrm>
            <a:off x="2600649" y="4887530"/>
            <a:ext cx="3942702" cy="825142"/>
          </a:xfrm>
          <a:prstGeom prst="roundRect">
            <a:avLst>
              <a:gd name="adj" fmla="val 22160"/>
            </a:avLst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4 × ? = 40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33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46A3D-D017-FB13-BC5C-6AFB99ADF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6F2935-0E94-2280-04E3-C5EB6CD92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9A5362-E37D-0884-91DA-639735B1A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F87517-CB39-09C1-3A24-ECABBAC5F78E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59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B88D0-4F5C-1252-3BCB-7FB1800F8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CFE4136A-EEE7-2DEE-EC0B-0FD7F92E9758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ليجد طول ضلع الملعب؟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638973-03C2-7FD9-C542-27094EEF640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BF72023-5DE3-35F5-6593-B4E6572A5B58}"/>
              </a:ext>
            </a:extLst>
          </p:cNvPr>
          <p:cNvSpPr/>
          <p:nvPr/>
        </p:nvSpPr>
        <p:spPr>
          <a:xfrm>
            <a:off x="346841" y="2415469"/>
            <a:ext cx="8208580" cy="1820444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يُرِيدُ يُوسُفُ إِحَاطَةَ مَلْعَبٍ مُرَبَّعٍ بِحَبْلٍ. مُحِيطُ الْمَلْعَبِ 40 مِتْرًا.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مَا هُوَ طُولُ كُلِّ ضِلْعٍ مِنْ أَضْلَاعِ الْمَلْعَبِ بِـ </a:t>
            </a:r>
            <a:r>
              <a:rPr lang="fr-MA" sz="2400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 ؟</a:t>
            </a:r>
            <a:endParaRPr lang="ar-MA" sz="2400" dirty="0">
              <a:ln w="0"/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إِذَا اشْتَرَى يُوسُفُ حَبْلًا بِسِعْرِ 3 دَرَاهِمَ لِلْمِتْرِ الْوَاحِدِ، فَكَمْ سَيُكَلِّفُهُ الْحَبْلُ؟</a:t>
            </a:r>
            <a:endParaRPr kumimoji="0" lang="ar-MA" sz="2400" i="0" u="none" strike="noStrike" kern="1200" cap="none" spc="0" normalizeH="0" baseline="0" noProof="0" dirty="0">
              <a:ln w="0"/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11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1CB56-5BE0-07B5-B73A-0ADAA12BD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B5DC4AE-BAAF-1831-3DCE-5B644AD5E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F7AD74D-A8A1-B90A-C3F2-E31E38A57B7B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طول ضلع الملعب هو: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DEDA807-9391-238E-6426-332A043078DC}"/>
              </a:ext>
            </a:extLst>
          </p:cNvPr>
          <p:cNvSpPr/>
          <p:nvPr/>
        </p:nvSpPr>
        <p:spPr>
          <a:xfrm>
            <a:off x="346841" y="2415469"/>
            <a:ext cx="8208580" cy="1820444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يُرِيدُ يُوسُفُ إِحَاطَةَ مَلْعَبٍ مُرَبَّعٍ بِحَبْلٍ. مُحِيطُ الْمَلْعَبِ 40 مِتْرًا.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مَا هُوَ طُولُ كُلِّ ضِلْعٍ مِنْ أَضْلَاعِ الْمَلْعَبِ بِـ </a:t>
            </a:r>
            <a:r>
              <a:rPr lang="fr-MA" sz="2400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 ؟</a:t>
            </a:r>
            <a:endParaRPr lang="ar-MA" sz="2400" dirty="0">
              <a:ln w="0"/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إِذَا اشْتَرَى يُوسُفُ حَبْلًا بِسِعْرِ 3 دَرَاهِمَ لِلْمِتْرِ الْوَاحِدِ، فَكَمْ سَيُكَلِّفُهُ الْحَبْلُ؟</a:t>
            </a:r>
            <a:endParaRPr kumimoji="0" lang="ar-MA" sz="2400" i="0" u="none" strike="noStrike" kern="1200" cap="none" spc="0" normalizeH="0" baseline="0" noProof="0" dirty="0">
              <a:ln w="0"/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B2C1F15-AF88-6548-2BAF-11E92E773A65}"/>
              </a:ext>
            </a:extLst>
          </p:cNvPr>
          <p:cNvSpPr/>
          <p:nvPr/>
        </p:nvSpPr>
        <p:spPr>
          <a:xfrm>
            <a:off x="2600649" y="4887530"/>
            <a:ext cx="3942702" cy="825142"/>
          </a:xfrm>
          <a:prstGeom prst="roundRect">
            <a:avLst>
              <a:gd name="adj" fmla="val 22160"/>
            </a:avLst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4 × </a:t>
            </a: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10</a:t>
            </a: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= 40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86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D7D11-7CD1-B39C-632E-289788109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0063ED-C1A1-08DE-6A20-FE80DCDB3A6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44D7BE3-B7E2-6A82-CE4E-6ECC419090ED}"/>
              </a:ext>
            </a:extLst>
          </p:cNvPr>
          <p:cNvSpPr txBox="1"/>
          <p:nvPr/>
        </p:nvSpPr>
        <p:spPr>
          <a:xfrm>
            <a:off x="117790" y="854031"/>
            <a:ext cx="7420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احسبوا، على ألواحكم، كم ستكلف إحاطة الملعب؟ 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51CFE54-10BC-FE04-719F-E212736C8EA6}"/>
              </a:ext>
            </a:extLst>
          </p:cNvPr>
          <p:cNvSpPr/>
          <p:nvPr/>
        </p:nvSpPr>
        <p:spPr>
          <a:xfrm>
            <a:off x="346841" y="2415469"/>
            <a:ext cx="8208580" cy="1820444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يُرِيدُ يُوسُفُ إِحَاطَةَ مَلْعَبٍ مُرَبَّعٍ بِحَبْلٍ. مُحِيطُ الْمَلْعَبِ 40 مِتْرًا.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مَا هُوَ طُولُ كُلِّ ضِلْعٍ مِنْ أَضْلَاعِ الْمَلْعَبِ بِـ </a:t>
            </a:r>
            <a:r>
              <a:rPr lang="f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 ؟</a:t>
            </a:r>
            <a:endParaRPr lang="ar-MA" sz="2400" dirty="0">
              <a:ln w="0"/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إِذَا اشْتَرَى يُوسُفُ حَبْلًا بِسِعْرِ 3 دَرَاهِمَ لِلْمِتْرِ الْوَاحِدِ، فَكَمْ سَيُكَلِّفُهُ الْحَبْلُ؟</a:t>
            </a:r>
            <a:endParaRPr kumimoji="0" lang="ar-MA" sz="2400" i="0" u="none" strike="noStrike" kern="1200" cap="none" spc="0" normalizeH="0" baseline="0" noProof="0" dirty="0">
              <a:ln w="0"/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84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8C143-4D2F-B131-0F11-4D0F4B764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2A46578-C2C0-EF52-16A3-B66300A34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27ACEA-6CA3-4300-B749-51FE4577C7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E656CF9-26F1-FD36-41B8-3BCED0062939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</a:p>
        </p:txBody>
      </p:sp>
    </p:spTree>
    <p:extLst>
      <p:ext uri="{BB962C8B-B14F-4D97-AF65-F5344CB8AC3E}">
        <p14:creationId xmlns:p14="http://schemas.microsoft.com/office/powerpoint/2010/main" val="29537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E8178-6BE7-7F80-D6A7-9E78DC1EC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FF0914D-7AA9-C7B2-FF04-1FFDF09010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CF407F2-707D-71BD-054A-D0759DC1C4D4}"/>
              </a:ext>
            </a:extLst>
          </p:cNvPr>
          <p:cNvSpPr txBox="1"/>
          <p:nvPr/>
        </p:nvSpPr>
        <p:spPr>
          <a:xfrm>
            <a:off x="1912883" y="854031"/>
            <a:ext cx="5583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ليحسب كلفة إحاطة الملعب؟</a:t>
            </a:r>
            <a:endParaRPr lang="ar-MA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4F9FA7B-7A86-8831-2FBC-EC616A8E4957}"/>
              </a:ext>
            </a:extLst>
          </p:cNvPr>
          <p:cNvSpPr/>
          <p:nvPr/>
        </p:nvSpPr>
        <p:spPr>
          <a:xfrm>
            <a:off x="346841" y="2415469"/>
            <a:ext cx="8208580" cy="1820444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يُرِيدُ يُوسُفُ إِحَاطَةَ مَلْعَبٍ مُرَبَّعٍ بِحَبْلٍ. مُحِيطُ الْمَلْعَبِ 40 مِتْرًا.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مَا هُوَ طُولُ كُلِّ ضِلْعٍ مِنْ أَضْلَاعِ الْمَلْعَبِ بِـ </a:t>
            </a:r>
            <a:r>
              <a:rPr lang="f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 ؟</a:t>
            </a:r>
            <a:endParaRPr lang="ar-MA" sz="2400" dirty="0">
              <a:ln w="0"/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إِذَا اشْتَرَى يُوسُفُ حَبْلًا بِسِعْرِ 3 دَرَاهِمَ لِلْمِتْرِ الْوَاحِدِ، فَكَمْ سَيُكَلِّفُهُ الْحَبْلُ؟</a:t>
            </a:r>
            <a:endParaRPr kumimoji="0" lang="ar-MA" sz="2400" i="0" u="none" strike="noStrike" kern="1200" cap="none" spc="0" normalizeH="0" baseline="0" noProof="0" dirty="0">
              <a:ln w="0"/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D716F-3445-4B40-A15F-0711417F3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5865FB1-A6EE-7460-54CF-83ED6DA671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5956162-DE67-27FE-D10B-0468967C03E4}"/>
              </a:ext>
            </a:extLst>
          </p:cNvPr>
          <p:cNvSpPr txBox="1"/>
          <p:nvPr/>
        </p:nvSpPr>
        <p:spPr>
          <a:xfrm>
            <a:off x="1912883" y="854031"/>
            <a:ext cx="5583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كلفة الإحاطة هي ثمن المتر الواحد × المحيط.</a:t>
            </a:r>
            <a:endParaRPr lang="ar-MA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7F72BB6-120E-404C-3E41-EB5BEC362B24}"/>
              </a:ext>
            </a:extLst>
          </p:cNvPr>
          <p:cNvSpPr/>
          <p:nvPr/>
        </p:nvSpPr>
        <p:spPr>
          <a:xfrm>
            <a:off x="346841" y="2415469"/>
            <a:ext cx="8208580" cy="1820444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يُرِيدُ يُوسُفُ إِحَاطَةَ مَلْعَبٍ مُرَبَّعٍ بِحَبْلٍ. مُحِيطُ الْمَلْعَبِ 40 مِتْرًا.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مَا هُوَ طُولُ كُلِّ ضِلْعٍ مِنْ أَضْلَاعِ الْمَلْعَبِ بِـ </a:t>
            </a:r>
            <a:r>
              <a:rPr lang="f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 ؟</a:t>
            </a:r>
            <a:endParaRPr lang="ar-MA" sz="2400" dirty="0">
              <a:ln w="0"/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إِذَا اشْتَرَى يُوسُفُ حَبْلًا بِسِعْرِ 3 دَرَاهِمَ لِلْمِتْرِ الْوَاحِدِ، فَكَمْ سَيُكَلِّفُهُ الْحَبْلُ؟</a:t>
            </a:r>
            <a:endParaRPr kumimoji="0" lang="ar-MA" sz="2400" i="0" u="none" strike="noStrike" kern="1200" cap="none" spc="0" normalizeH="0" baseline="0" noProof="0" dirty="0">
              <a:ln w="0"/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787D25D-BB31-D46B-4730-94E51BE0079B}"/>
              </a:ext>
            </a:extLst>
          </p:cNvPr>
          <p:cNvSpPr/>
          <p:nvPr/>
        </p:nvSpPr>
        <p:spPr>
          <a:xfrm>
            <a:off x="2600649" y="4887530"/>
            <a:ext cx="4146992" cy="825142"/>
          </a:xfrm>
          <a:prstGeom prst="roundRect">
            <a:avLst>
              <a:gd name="adj" fmla="val 22160"/>
            </a:avLst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 × 40 = 120 Dhs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803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1E0E515-B065-8E40-C6F7-BA71260B55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27"/>
          <a:stretch>
            <a:fillRect/>
          </a:stretch>
        </p:blipFill>
        <p:spPr>
          <a:xfrm>
            <a:off x="897719" y="1807777"/>
            <a:ext cx="6930342" cy="4616663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140163" y="2343804"/>
            <a:ext cx="2821764" cy="1169276"/>
          </a:xfrm>
          <a:prstGeom prst="roundRect">
            <a:avLst>
              <a:gd name="adj" fmla="val 807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8CA0C11-89B7-711E-BAA7-F835176E4677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افتحوا كراساتكم على الصفحة 37.</a:t>
            </a: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A20255-742C-747D-0CBD-E1F58A71A6E6}"/>
              </a:ext>
            </a:extLst>
          </p:cNvPr>
          <p:cNvSpPr txBox="1"/>
          <p:nvPr/>
        </p:nvSpPr>
        <p:spPr>
          <a:xfrm>
            <a:off x="1103586" y="854031"/>
            <a:ext cx="6392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سنطبق نفس الخطوات في هذا النشاط؛ سأشرح التعليمة، انتظروا الانطلاقة.</a:t>
            </a:r>
          </a:p>
        </p:txBody>
      </p:sp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8A8637BA-BA37-9B64-EB5F-8C4DB4FB94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96" y="2336879"/>
            <a:ext cx="8374529" cy="3370237"/>
          </a:xfrm>
          <a:prstGeom prst="roundRect">
            <a:avLst>
              <a:gd name="adj" fmla="val 6064"/>
            </a:avLst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6999889" y="2341677"/>
            <a:ext cx="1635205" cy="396372"/>
          </a:xfrm>
          <a:prstGeom prst="roundRect">
            <a:avLst>
              <a:gd name="adj" fmla="val 4125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40ECA36C-D5FC-D1F2-0624-1D9F08348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096" y="2336879"/>
            <a:ext cx="7094817" cy="2855231"/>
          </a:xfrm>
          <a:prstGeom prst="roundRect">
            <a:avLst>
              <a:gd name="adj" fmla="val 6064"/>
            </a:avLst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3E4002B-C2D6-79D7-756E-7B9128E90716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4 دقائق للإنجاز؛ سأمر بين الصفوف لمساعدتكم؛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158712" y="3700324"/>
            <a:ext cx="2675619" cy="267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216B7F9-1D44-E415-06B7-7B857DD8B414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ستشتغلون في ثنائيات.</a:t>
            </a:r>
          </a:p>
        </p:txBody>
      </p:sp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B681A1E-F3F9-19AE-BA5E-36EF909F5AD7}"/>
              </a:ext>
            </a:extLst>
          </p:cNvPr>
          <p:cNvSpPr txBox="1"/>
          <p:nvPr/>
        </p:nvSpPr>
        <p:spPr>
          <a:xfrm>
            <a:off x="893379" y="854031"/>
            <a:ext cx="66031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4" name="Image 3" descr="Une image contenant texte, capture d’écran, Police, Rectangle&#10;&#10;Le contenu généré par l’IA peut être incorrect.">
            <a:extLst>
              <a:ext uri="{FF2B5EF4-FFF2-40B4-BE49-F238E27FC236}">
                <a16:creationId xmlns:a16="http://schemas.microsoft.com/office/drawing/2014/main" id="{0A25B60B-21F0-07DC-1A5F-FD6DD26F04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020" y="1881219"/>
            <a:ext cx="8187559" cy="452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AAE7F820-7273-3279-B604-BA9D5200A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096" y="2336879"/>
            <a:ext cx="8374529" cy="3370237"/>
          </a:xfrm>
          <a:prstGeom prst="roundRect">
            <a:avLst>
              <a:gd name="adj" fmla="val 6064"/>
            </a:avLst>
          </a:prstGeom>
        </p:spPr>
      </p:pic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5C17F9F1-2D12-1BC0-68AD-4030CF459294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20083B4-A7BF-26CE-8583-1E58D0CE8568}"/>
              </a:ext>
            </a:extLst>
          </p:cNvPr>
          <p:cNvSpPr txBox="1"/>
          <p:nvPr/>
        </p:nvSpPr>
        <p:spPr>
          <a:xfrm>
            <a:off x="1023912" y="5028842"/>
            <a:ext cx="4914432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rtl="1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36 × 2 = 72 Dhs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2D0940-61DF-3F66-765F-B135416514BE}"/>
              </a:ext>
            </a:extLst>
          </p:cNvPr>
          <p:cNvSpPr/>
          <p:nvPr/>
        </p:nvSpPr>
        <p:spPr>
          <a:xfrm>
            <a:off x="477375" y="4144805"/>
            <a:ext cx="4290812" cy="3703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9 m × 4 = 36 m</a:t>
            </a: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D27795E-C565-FC8E-F44D-A0E63E4F29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27"/>
          <a:stretch>
            <a:fillRect/>
          </a:stretch>
        </p:blipFill>
        <p:spPr>
          <a:xfrm>
            <a:off x="897719" y="1807777"/>
            <a:ext cx="6930342" cy="4616663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37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124959" y="3586950"/>
            <a:ext cx="2822014" cy="1237297"/>
          </a:xfrm>
          <a:prstGeom prst="roundRect">
            <a:avLst>
              <a:gd name="adj" fmla="val 732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306ACF4D-7CEF-CD02-4676-C35E94C31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90" y="1981112"/>
            <a:ext cx="8226134" cy="3921550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E25A459-2235-A610-FC90-93DFA4165E90}"/>
              </a:ext>
            </a:extLst>
          </p:cNvPr>
          <p:cNvSpPr/>
          <p:nvPr/>
        </p:nvSpPr>
        <p:spPr>
          <a:xfrm>
            <a:off x="899536" y="3941887"/>
            <a:ext cx="6596985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>
                <a:solidFill>
                  <a:srgbClr val="C00000"/>
                </a:solidFill>
              </a:rPr>
              <a:t>2 × (18 + 10) = 2 × 28 = 56 m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4C13304E-35B7-A981-87BA-5348B74A15FA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687A93-61DA-B791-C74F-F92988D87EEC}"/>
              </a:ext>
            </a:extLst>
          </p:cNvPr>
          <p:cNvSpPr/>
          <p:nvPr/>
        </p:nvSpPr>
        <p:spPr>
          <a:xfrm>
            <a:off x="899536" y="5184968"/>
            <a:ext cx="7222295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طول السياج الذي تحتاجه فاطمة هو: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rtl="1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56m – 3m = 53 m</a:t>
            </a: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5FB40AB-40AE-E512-258F-88B280F33831}"/>
              </a:ext>
            </a:extLst>
          </p:cNvPr>
          <p:cNvSpPr txBox="1"/>
          <p:nvPr/>
        </p:nvSpPr>
        <p:spPr>
          <a:xfrm>
            <a:off x="998483" y="854031"/>
            <a:ext cx="64980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Low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المنزل، ستنجزون كل الأنشطة المتبقية على الصفحتين: 46 وَ47.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4B09631-46FB-1844-0FFE-1C7C5AE2BB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27"/>
          <a:stretch>
            <a:fillRect/>
          </a:stretch>
        </p:blipFill>
        <p:spPr>
          <a:xfrm>
            <a:off x="897719" y="1807777"/>
            <a:ext cx="6930342" cy="461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2387731-0597-BA02-E318-6FB19E084FEC}"/>
              </a:ext>
            </a:extLst>
          </p:cNvPr>
          <p:cNvSpPr txBox="1"/>
          <p:nvPr/>
        </p:nvSpPr>
        <p:spPr>
          <a:xfrm>
            <a:off x="1008993" y="854031"/>
            <a:ext cx="64875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15823</TotalTime>
  <Words>1580</Words>
  <Application>Microsoft Office PowerPoint</Application>
  <PresentationFormat>Affichage à l'écran (4:3)</PresentationFormat>
  <Paragraphs>271</Paragraphs>
  <Slides>62</Slides>
  <Notes>7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62</vt:i4>
      </vt:variant>
    </vt:vector>
  </HeadingPairs>
  <TitlesOfParts>
    <vt:vector size="77" baseType="lpstr">
      <vt:lpstr>Aptos Display</vt:lpstr>
      <vt:lpstr>Arial</vt:lpstr>
      <vt:lpstr>Wingdings</vt:lpstr>
      <vt:lpstr>Aptos</vt:lpstr>
      <vt:lpstr>Chalkboard</vt:lpstr>
      <vt:lpstr>Dosis</vt:lpstr>
      <vt:lpstr>Effra CC Arbc</vt:lpstr>
      <vt:lpstr>Calibri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2_partie 1</vt:lpstr>
      <vt:lpstr>Présentation PowerPoint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131</cp:revision>
  <cp:lastPrinted>2025-08-13T10:11:39Z</cp:lastPrinted>
  <dcterms:created xsi:type="dcterms:W3CDTF">2025-08-01T12:31:49Z</dcterms:created>
  <dcterms:modified xsi:type="dcterms:W3CDTF">2026-02-24T16:30:22Z</dcterms:modified>
</cp:coreProperties>
</file>