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6"/>
  </p:notesMasterIdLst>
  <p:handoutMasterIdLst>
    <p:handoutMasterId r:id="rId57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7067" r:id="rId28"/>
    <p:sldId id="2134806701" r:id="rId29"/>
    <p:sldId id="2134807042" r:id="rId30"/>
    <p:sldId id="2134806715" r:id="rId31"/>
    <p:sldId id="2134806702" r:id="rId32"/>
    <p:sldId id="2134807043" r:id="rId33"/>
    <p:sldId id="2134807044" r:id="rId34"/>
    <p:sldId id="2134807046" r:id="rId35"/>
    <p:sldId id="2134806689" r:id="rId36"/>
    <p:sldId id="2134806665" r:id="rId37"/>
    <p:sldId id="2134807028" r:id="rId38"/>
    <p:sldId id="2134806664" r:id="rId39"/>
    <p:sldId id="2134807068" r:id="rId40"/>
    <p:sldId id="2134807069" r:id="rId41"/>
    <p:sldId id="2134806696" r:id="rId42"/>
    <p:sldId id="848" r:id="rId43"/>
    <p:sldId id="921" r:id="rId44"/>
    <p:sldId id="922" r:id="rId45"/>
    <p:sldId id="924" r:id="rId46"/>
    <p:sldId id="849" r:id="rId47"/>
    <p:sldId id="2134807070" r:id="rId48"/>
    <p:sldId id="2134806697" r:id="rId49"/>
    <p:sldId id="2134806706" r:id="rId50"/>
    <p:sldId id="2134807066" r:id="rId51"/>
    <p:sldId id="868" r:id="rId52"/>
    <p:sldId id="869" r:id="rId53"/>
    <p:sldId id="764" r:id="rId54"/>
    <p:sldId id="949" r:id="rId55"/>
  </p:sldIdLst>
  <p:sldSz cx="9144000" cy="6858000" type="screen4x3"/>
  <p:notesSz cx="6735763" cy="9866313"/>
  <p:embeddedFontLst>
    <p:embeddedFont>
      <p:font typeface="Dosis" pitchFamily="2" charset="0"/>
      <p:regular r:id="rId58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3A8F98"/>
    <a:srgbClr val="CF1F3C"/>
    <a:srgbClr val="FC8D00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AB53F7-0BBE-4E8F-836A-BDCB8E6DBC73}" v="120" dt="2026-02-20T22:57:34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93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notesMaster" Target="notesMasters/notesMaster1.xml"/><Relationship Id="rId64" Type="http://schemas.microsoft.com/office/2015/10/relationships/revisionInfo" Target="revisionInfo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font" Target="fonts/font2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presProps" Target="pres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64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3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9" r:id="rId2"/>
    <p:sldLayoutId id="214748392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emf"/><Relationship Id="rId5" Type="http://schemas.openxmlformats.org/officeDocument/2006/relationships/image" Target="../media/image21.gif"/><Relationship Id="rId4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pixabay.com/en/ruler-geometry-school-mathematics-1023726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ix.org/linux/archives/12827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ix.org/linux/archives/12827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6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10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11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12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10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مُحيطاتِ الأشْكالِ الاعْتِياديَّةِ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9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تعرُّفُ مُحيطاتِ الأشْكالِ الاعْتِياديَّةِ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12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مَسائِلَ بِتَوظِيفِ الْمُحِيطِ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مُرَبَّعٍ انطِلاقاً مِنْ مُحيطِهِ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الثَّالِثِ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إِنْشاءُ مُرَبَّعٍ انطِلاقاً مِنْ مُحيطِهِ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D80061-CE69-FA63-7817-67967635B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866" y="2334420"/>
            <a:ext cx="6226267" cy="419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5" y="3234676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71805" y="3972087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20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03212" y="4673153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4" y="3835273"/>
            <a:ext cx="618925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إنشاءِ مرَبَّعٍ انطلاقاً مِنْ مُحيطِهِ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5E54B1B-FE3F-DC8B-27D6-744D40C89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16" y="1807780"/>
            <a:ext cx="6952556" cy="4645572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45629" y="5255172"/>
            <a:ext cx="2799539" cy="1030009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4065FD1-ECC8-9D94-B197-F73BB2BD9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91" y="2469931"/>
            <a:ext cx="8316000" cy="2964073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6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450A5AB-86DE-D009-5C87-1FBD4DD79F85}"/>
              </a:ext>
            </a:extLst>
          </p:cNvPr>
          <p:cNvSpPr txBox="1"/>
          <p:nvPr/>
        </p:nvSpPr>
        <p:spPr>
          <a:xfrm>
            <a:off x="527409" y="4407833"/>
            <a:ext cx="316272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2 × (64 + 36) = 200 m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240FB96-586D-9562-8ABB-EF96B9960748}"/>
              </a:ext>
            </a:extLst>
          </p:cNvPr>
          <p:cNvSpPr txBox="1"/>
          <p:nvPr/>
        </p:nvSpPr>
        <p:spPr>
          <a:xfrm>
            <a:off x="3906360" y="4863702"/>
            <a:ext cx="451245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F1F3C"/>
                </a:solidFill>
              </a:rPr>
              <a:t>المسافة التي قطعها علاء هي </a:t>
            </a:r>
            <a:r>
              <a:rPr lang="fr-FR" sz="2800" b="1" dirty="0">
                <a:solidFill>
                  <a:srgbClr val="CF1F3C"/>
                </a:solidFill>
              </a:rPr>
              <a:t>200 m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15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 × 2 + 5 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13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357500B3-6560-0FA2-4A23-1951CC5DBC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01D6BE-BB33-5BF0-0B71-0AB673FA99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3044311"/>
            <a:ext cx="8345214" cy="85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20B328B-2353-3CD4-33DD-4097AE1C6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44311"/>
            <a:ext cx="8345214" cy="8508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803547" y="304431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774321" y="342824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847097" y="303418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949100" y="302554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832484" y="342824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919874" y="342824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987239" y="301311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922337" y="344359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إِنْشاءُ مُرَبَّعٍ انطِلاقاً مِنْ مُحيطِهِ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إنشاء مربعات انطلاقا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من محيطاتها،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DDF21A2-90CA-C5CD-6237-D602AE27D93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84450" y="1768276"/>
            <a:ext cx="8382727" cy="4712616"/>
            <a:chOff x="284450" y="1768276"/>
            <a:chExt cx="8382727" cy="471261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7BC81CB-28CA-6DFA-AAB5-0D1BFA9C9BF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4450" y="1768276"/>
              <a:ext cx="8382727" cy="4712616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7CE81F-1F66-5F2E-A5B6-019CE6ABDE3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32993" y="2238703"/>
              <a:ext cx="3888828" cy="38993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MATHS_N3_P3_SEM3_S3_V1VF (1)">
            <a:hlinkClick r:id="" action="ppaction://media"/>
            <a:extLst>
              <a:ext uri="{FF2B5EF4-FFF2-40B4-BE49-F238E27FC236}">
                <a16:creationId xmlns:a16="http://schemas.microsoft.com/office/drawing/2014/main" id="{EE57BF2F-322D-7C89-9BC8-7E66EA71DC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9034" y="1771521"/>
            <a:ext cx="8379311" cy="471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6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texte, écriture manuscrite, Police, Rectangle&#10;&#10;Le contenu généré par l’IA peut être incorrect.">
            <a:extLst>
              <a:ext uri="{FF2B5EF4-FFF2-40B4-BE49-F238E27FC236}">
                <a16:creationId xmlns:a16="http://schemas.microsoft.com/office/drawing/2014/main" id="{8818F676-5744-00CB-84B0-5388052058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764"/>
          <a:stretch>
            <a:fillRect/>
          </a:stretch>
        </p:blipFill>
        <p:spPr>
          <a:xfrm>
            <a:off x="358020" y="1883037"/>
            <a:ext cx="8135007" cy="452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2930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سننشئ بدورنا مربعا انطلاقا من محيطه، خُطْوَةً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0076CA2-B289-032D-097C-B846938B62CE}"/>
              </a:ext>
            </a:extLst>
          </p:cNvPr>
          <p:cNvSpPr txBox="1"/>
          <p:nvPr/>
        </p:nvSpPr>
        <p:spPr>
          <a:xfrm>
            <a:off x="1441107" y="3136612"/>
            <a:ext cx="62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أُنشِئُ مُرَبَّعاً مُحيطُهُ 20 سَنتِيمِتراً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9C887DC-20A8-FE21-E11A-6F875DEC4E69}"/>
              </a:ext>
            </a:extLst>
          </p:cNvPr>
          <p:cNvSpPr txBox="1"/>
          <p:nvPr/>
        </p:nvSpPr>
        <p:spPr>
          <a:xfrm>
            <a:off x="1441107" y="3136612"/>
            <a:ext cx="62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أُنشِئُ مُرَبَّعاً مُحيطُهُ 20 سَنتِيمِتراً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أَبْحَثُ عَنْ طولِ ضِلْعِ الْمُرَبَّعِ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751973" y="1854642"/>
            <a:ext cx="3275972" cy="551406"/>
            <a:chOff x="5594055" y="1914188"/>
            <a:chExt cx="2771493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594055" y="1914188"/>
              <a:ext cx="239947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أُنْشئُ الْمُرَبَّعَ بِاسْتِعْمالِ الْأَدَوَاتِ الْهَنْدَسِيَّةِ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/>
            </p:cNvSpPr>
            <p:nvPr/>
          </p:nvSpPr>
          <p:spPr>
            <a:xfrm>
              <a:off x="7987892" y="1979518"/>
              <a:ext cx="377656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2CE15A2-DC9C-B946-A36D-9CEA45107681}"/>
              </a:ext>
            </a:extLst>
          </p:cNvPr>
          <p:cNvSpPr txBox="1"/>
          <p:nvPr/>
        </p:nvSpPr>
        <p:spPr>
          <a:xfrm>
            <a:off x="1441107" y="3136612"/>
            <a:ext cx="62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أُنشِئُ مُرَبَّعاً مُحيطُهُ 20 سَنتِيمِتراً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C9BE0-0509-B2B6-A0FF-500F58078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BDD5BB0-C748-5DB3-02AE-80F560BB1B62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ابحثوا عن العدد الذي إذا ضربناه في 4 يعطينا المحيط 20.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EC1E3F-3A54-C42B-A606-B41048D14D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2C75B8B6-C82B-0BA2-6499-3BD2350BF870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4664DC3-2507-7162-9689-5AB7BA49F95F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أَبْحَثُ عَنْ طولِ ضِلْعِ الْمُرَبَّعِ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5A954189-390E-5AC6-CD5C-FDB6E3A5B5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90364936-5F81-559A-96A5-591285B8C682}"/>
              </a:ext>
            </a:extLst>
          </p:cNvPr>
          <p:cNvGrpSpPr/>
          <p:nvPr/>
        </p:nvGrpSpPr>
        <p:grpSpPr>
          <a:xfrm>
            <a:off x="751973" y="1854642"/>
            <a:ext cx="3275972" cy="551406"/>
            <a:chOff x="5594055" y="1914188"/>
            <a:chExt cx="2771493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8244C1E-B9CD-973F-2B24-7FC7C22C923C}"/>
                </a:ext>
              </a:extLst>
            </p:cNvPr>
            <p:cNvSpPr/>
            <p:nvPr/>
          </p:nvSpPr>
          <p:spPr>
            <a:xfrm>
              <a:off x="5594055" y="1914188"/>
              <a:ext cx="239947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أُنْشئُ الْمُرَبَّعَ بِاسْتِعْمالِ الْأَدَوَاتِ الْهَنْدَسِيَّةِ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80900DA-9192-3644-6F38-B42F511CF102}"/>
                </a:ext>
              </a:extLst>
            </p:cNvPr>
            <p:cNvSpPr>
              <a:spLocks/>
            </p:cNvSpPr>
            <p:nvPr/>
          </p:nvSpPr>
          <p:spPr>
            <a:xfrm>
              <a:off x="7987892" y="1979518"/>
              <a:ext cx="377656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F0EC2FA8-5F57-3927-70C5-C8D38324636A}"/>
              </a:ext>
            </a:extLst>
          </p:cNvPr>
          <p:cNvSpPr txBox="1"/>
          <p:nvPr/>
        </p:nvSpPr>
        <p:spPr>
          <a:xfrm>
            <a:off x="1441107" y="3136612"/>
            <a:ext cx="62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أُنشِئُ مُرَبَّعاً مُحيطُهُ 20 سَنتِيمِتراً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B4C375-9FD0-9B05-6F65-89813DA869B7}"/>
              </a:ext>
            </a:extLst>
          </p:cNvPr>
          <p:cNvSpPr txBox="1"/>
          <p:nvPr/>
        </p:nvSpPr>
        <p:spPr>
          <a:xfrm>
            <a:off x="1526704" y="4451951"/>
            <a:ext cx="6261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×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20 cm</a:t>
            </a:r>
          </a:p>
        </p:txBody>
      </p:sp>
    </p:spTree>
    <p:extLst>
      <p:ext uri="{BB962C8B-B14F-4D97-AF65-F5344CB8AC3E}">
        <p14:creationId xmlns:p14="http://schemas.microsoft.com/office/powerpoint/2010/main" val="131689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820912D-F13E-DC15-2E03-9E108249D1F3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طول ضلع المربع،  الذي إذا ضربناه في 4 يعطينا المحيط هو 5.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250CD1-D172-4B3F-73D9-2F5DFA2310AD}"/>
              </a:ext>
            </a:extLst>
          </p:cNvPr>
          <p:cNvSpPr txBox="1"/>
          <p:nvPr/>
        </p:nvSpPr>
        <p:spPr>
          <a:xfrm>
            <a:off x="1441107" y="3071648"/>
            <a:ext cx="6261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×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cm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20 cm</a:t>
            </a:r>
          </a:p>
        </p:txBody>
      </p:sp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87732-AEC7-9949-0C3B-607E08AE9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F746D39-3A0D-E613-C5EA-9570C8CD8B1F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الخطوة الثانية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6573EB0-77D2-E128-A5E5-3F90F5D8A0AD}"/>
              </a:ext>
            </a:extLst>
          </p:cNvPr>
          <p:cNvSpPr/>
          <p:nvPr/>
        </p:nvSpPr>
        <p:spPr>
          <a:xfrm>
            <a:off x="5065881" y="1854642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أَبْحَثُ عَنْ طولِ ضِلْعِ الْمُرَبَّعِ</a:t>
            </a:r>
            <a:endParaRPr lang="fr-FR" sz="1400" b="1" kern="0" dirty="0">
              <a:solidFill>
                <a:prstClr val="white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F41618C-226C-3592-8F8D-89BFCDE26FF6}"/>
              </a:ext>
            </a:extLst>
          </p:cNvPr>
          <p:cNvSpPr>
            <a:spLocks noChangeAspect="1"/>
          </p:cNvSpPr>
          <p:nvPr/>
        </p:nvSpPr>
        <p:spPr>
          <a:xfrm>
            <a:off x="7232597" y="1919972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C06BCA1-C750-4BFD-F9B3-E4767A67C408}"/>
              </a:ext>
            </a:extLst>
          </p:cNvPr>
          <p:cNvSpPr/>
          <p:nvPr/>
        </p:nvSpPr>
        <p:spPr>
          <a:xfrm>
            <a:off x="757989" y="1854642"/>
            <a:ext cx="2830225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أُنْشئُ الْمُرَبَّعَ بِاسْتِعْمالِ الْأَدَوَاتِ الْهَنْدَسِيَّةِ</a:t>
            </a: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007026F-E51B-129F-597F-FFA659C179C3}"/>
              </a:ext>
            </a:extLst>
          </p:cNvPr>
          <p:cNvSpPr>
            <a:spLocks/>
          </p:cNvSpPr>
          <p:nvPr/>
        </p:nvSpPr>
        <p:spPr>
          <a:xfrm>
            <a:off x="3581547" y="1919972"/>
            <a:ext cx="446399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2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7DD2C4-E7F4-6D5A-7368-CDBE0C5853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0B62551-228B-83E5-E242-5C50E8DF9BFF}"/>
              </a:ext>
            </a:extLst>
          </p:cNvPr>
          <p:cNvSpPr txBox="1"/>
          <p:nvPr/>
        </p:nvSpPr>
        <p:spPr>
          <a:xfrm>
            <a:off x="22212" y="2694684"/>
            <a:ext cx="410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الضلع =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cm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3EEABF-809F-88DF-5A64-5A06192B49C4}"/>
              </a:ext>
            </a:extLst>
          </p:cNvPr>
          <p:cNvSpPr txBox="1"/>
          <p:nvPr/>
        </p:nvSpPr>
        <p:spPr>
          <a:xfrm>
            <a:off x="4572000" y="2694684"/>
            <a:ext cx="410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المحيط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cm</a:t>
            </a:r>
          </a:p>
        </p:txBody>
      </p:sp>
    </p:spTree>
    <p:extLst>
      <p:ext uri="{BB962C8B-B14F-4D97-AF65-F5344CB8AC3E}">
        <p14:creationId xmlns:p14="http://schemas.microsoft.com/office/powerpoint/2010/main" val="267804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5827C-843B-761A-BFDC-77C594A11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7AFCB01-672C-D0E4-AD1C-CDA63799DD1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أنشئوا على دفاتركم مربعا طول ضلعه 5 سنتيمترات باستعمال الأدوات الهندسية اللازمة.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06CA-652D-7C67-5725-6EFF07923A9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386F87-6BB4-8CCF-28BD-733C293BF369}"/>
              </a:ext>
            </a:extLst>
          </p:cNvPr>
          <p:cNvSpPr/>
          <p:nvPr/>
        </p:nvSpPr>
        <p:spPr>
          <a:xfrm>
            <a:off x="5065881" y="1854642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أَبْحَثُ عَنْ طولِ ضِلْعِ الْمُرَبَّعِ</a:t>
            </a:r>
            <a:endParaRPr lang="fr-FR" sz="1400" b="1" kern="0" dirty="0">
              <a:solidFill>
                <a:prstClr val="white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CE24D44-D11B-6EE1-C5EF-2A30A5824B0A}"/>
              </a:ext>
            </a:extLst>
          </p:cNvPr>
          <p:cNvSpPr>
            <a:spLocks noChangeAspect="1"/>
          </p:cNvSpPr>
          <p:nvPr/>
        </p:nvSpPr>
        <p:spPr>
          <a:xfrm>
            <a:off x="7232597" y="1919972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48F11D9-9B6C-B115-32B8-90BDBE706C04}"/>
              </a:ext>
            </a:extLst>
          </p:cNvPr>
          <p:cNvSpPr/>
          <p:nvPr/>
        </p:nvSpPr>
        <p:spPr>
          <a:xfrm>
            <a:off x="757989" y="1854642"/>
            <a:ext cx="2830225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أُنْشئُ الْمُرَبَّعَ بِاسْتِعْمالِ الْأَدَوَاتِ الْهَنْدَسِيَّةِ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143EFE3-2A95-D83C-1F01-A834C70DC8B2}"/>
              </a:ext>
            </a:extLst>
          </p:cNvPr>
          <p:cNvSpPr>
            <a:spLocks/>
          </p:cNvSpPr>
          <p:nvPr/>
        </p:nvSpPr>
        <p:spPr>
          <a:xfrm>
            <a:off x="3581547" y="1919972"/>
            <a:ext cx="446399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2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9D1B4D4-02B8-B098-099E-2DD0FC4FF2A6}"/>
              </a:ext>
            </a:extLst>
          </p:cNvPr>
          <p:cNvSpPr txBox="1"/>
          <p:nvPr/>
        </p:nvSpPr>
        <p:spPr>
          <a:xfrm>
            <a:off x="22212" y="2694684"/>
            <a:ext cx="410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الضلع =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cm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A9FBC67-B2B6-7AC4-FE40-810E8F0E0688}"/>
              </a:ext>
            </a:extLst>
          </p:cNvPr>
          <p:cNvSpPr txBox="1"/>
          <p:nvPr/>
        </p:nvSpPr>
        <p:spPr>
          <a:xfrm>
            <a:off x="4572000" y="2694684"/>
            <a:ext cx="410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المحيط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cm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8AE36ED-7C1E-1C7D-C13E-FFFA9A9C46E7}"/>
              </a:ext>
            </a:extLst>
          </p:cNvPr>
          <p:cNvCxnSpPr>
            <a:cxnSpLocks/>
          </p:cNvCxnSpPr>
          <p:nvPr/>
        </p:nvCxnSpPr>
        <p:spPr>
          <a:xfrm>
            <a:off x="3193440" y="5413611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 descr="Une image contenant capture d’écran, noir, obscurité&#10;&#10;Le contenu généré par l’IA peut être incorrect.">
            <a:extLst>
              <a:ext uri="{FF2B5EF4-FFF2-40B4-BE49-F238E27FC236}">
                <a16:creationId xmlns:a16="http://schemas.microsoft.com/office/drawing/2014/main" id="{A43F8C75-2A55-A935-882A-DF56A709B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8246"/>
          <a:stretch>
            <a:fillRect/>
          </a:stretch>
        </p:blipFill>
        <p:spPr>
          <a:xfrm>
            <a:off x="3029783" y="5454541"/>
            <a:ext cx="6575292" cy="156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6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7E1DF-C7DD-6DC4-C6F8-3F3007DB7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052DF2C7-3280-3B91-F44C-CBC7E0A1271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يجب أن تتبعوا الخطوات التالية لرسم المربع: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FCF2C5E3-DCE2-AAB9-5D4F-BDA342C42176}"/>
              </a:ext>
            </a:extLst>
          </p:cNvPr>
          <p:cNvCxnSpPr>
            <a:cxnSpLocks/>
          </p:cNvCxnSpPr>
          <p:nvPr/>
        </p:nvCxnSpPr>
        <p:spPr>
          <a:xfrm>
            <a:off x="702488" y="524544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Image 56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8C96010C-B180-B32C-06A3-BF04DAF51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6200000">
            <a:off x="111544" y="2988005"/>
            <a:ext cx="2811339" cy="1629451"/>
          </a:xfrm>
          <a:prstGeom prst="rect">
            <a:avLst/>
          </a:prstGeom>
        </p:spPr>
      </p:pic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8ADE9635-62FB-34AE-11B3-8BF6DBC8D1FB}"/>
              </a:ext>
            </a:extLst>
          </p:cNvPr>
          <p:cNvCxnSpPr>
            <a:cxnSpLocks/>
          </p:cNvCxnSpPr>
          <p:nvPr/>
        </p:nvCxnSpPr>
        <p:spPr>
          <a:xfrm rot="5400000">
            <a:off x="-341512" y="422246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2540A768-DA1B-3A10-0437-8DAE0C47E977}"/>
              </a:ext>
            </a:extLst>
          </p:cNvPr>
          <p:cNvCxnSpPr>
            <a:cxnSpLocks/>
          </p:cNvCxnSpPr>
          <p:nvPr/>
        </p:nvCxnSpPr>
        <p:spPr>
          <a:xfrm>
            <a:off x="3398392" y="524544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 59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BB238220-F218-1E79-5C19-17BB5F69F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398392" y="3214339"/>
            <a:ext cx="2811339" cy="1629451"/>
          </a:xfrm>
          <a:prstGeom prst="rect">
            <a:avLst/>
          </a:prstGeom>
        </p:spPr>
      </p:pic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6BD53D60-808F-3AF1-9938-5A2F2C184541}"/>
              </a:ext>
            </a:extLst>
          </p:cNvPr>
          <p:cNvCxnSpPr>
            <a:cxnSpLocks/>
          </p:cNvCxnSpPr>
          <p:nvPr/>
        </p:nvCxnSpPr>
        <p:spPr>
          <a:xfrm rot="5400000">
            <a:off x="2354392" y="422246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1EDB429B-73BC-06A1-AE6F-F2837F29F7F1}"/>
              </a:ext>
            </a:extLst>
          </p:cNvPr>
          <p:cNvCxnSpPr>
            <a:cxnSpLocks/>
          </p:cNvCxnSpPr>
          <p:nvPr/>
        </p:nvCxnSpPr>
        <p:spPr>
          <a:xfrm rot="10800000">
            <a:off x="3387881" y="3193320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723CF548-59FF-25D0-9F3B-CE1B2CF8FBCA}"/>
              </a:ext>
            </a:extLst>
          </p:cNvPr>
          <p:cNvCxnSpPr>
            <a:cxnSpLocks/>
          </p:cNvCxnSpPr>
          <p:nvPr/>
        </p:nvCxnSpPr>
        <p:spPr>
          <a:xfrm>
            <a:off x="6353512" y="526646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5251DEFF-5384-6F3B-5FB3-265D1505F539}"/>
              </a:ext>
            </a:extLst>
          </p:cNvPr>
          <p:cNvCxnSpPr>
            <a:cxnSpLocks/>
          </p:cNvCxnSpPr>
          <p:nvPr/>
        </p:nvCxnSpPr>
        <p:spPr>
          <a:xfrm rot="5400000">
            <a:off x="5309512" y="424348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FAE297DB-13AC-1AB7-FF3F-BAA42BF83927}"/>
              </a:ext>
            </a:extLst>
          </p:cNvPr>
          <p:cNvCxnSpPr>
            <a:cxnSpLocks/>
          </p:cNvCxnSpPr>
          <p:nvPr/>
        </p:nvCxnSpPr>
        <p:spPr>
          <a:xfrm rot="10800000">
            <a:off x="6343001" y="3214340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3460A99-165D-B63D-23CB-638217904C88}"/>
              </a:ext>
            </a:extLst>
          </p:cNvPr>
          <p:cNvCxnSpPr>
            <a:cxnSpLocks/>
          </p:cNvCxnSpPr>
          <p:nvPr/>
        </p:nvCxnSpPr>
        <p:spPr>
          <a:xfrm rot="5400000">
            <a:off x="7376491" y="4237320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Ellipse 113">
            <a:extLst>
              <a:ext uri="{FF2B5EF4-FFF2-40B4-BE49-F238E27FC236}">
                <a16:creationId xmlns:a16="http://schemas.microsoft.com/office/drawing/2014/main" id="{66E82489-56FB-1FD1-3915-E6B134F48BFB}"/>
              </a:ext>
            </a:extLst>
          </p:cNvPr>
          <p:cNvSpPr/>
          <p:nvPr/>
        </p:nvSpPr>
        <p:spPr>
          <a:xfrm>
            <a:off x="1687052" y="2771212"/>
            <a:ext cx="421106" cy="393204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C8E00"/>
                </a:solidFill>
              </a:rPr>
              <a:t>1</a:t>
            </a:r>
            <a:endParaRPr lang="fr-FR" sz="2800" b="1" dirty="0">
              <a:solidFill>
                <a:srgbClr val="FC8E00"/>
              </a:solidFill>
            </a:endParaRPr>
          </a:p>
        </p:txBody>
      </p:sp>
      <p:sp>
        <p:nvSpPr>
          <p:cNvPr id="115" name="Ellipse 114">
            <a:extLst>
              <a:ext uri="{FF2B5EF4-FFF2-40B4-BE49-F238E27FC236}">
                <a16:creationId xmlns:a16="http://schemas.microsoft.com/office/drawing/2014/main" id="{043BB8CA-A2C8-C8AB-A330-02559FD43A96}"/>
              </a:ext>
            </a:extLst>
          </p:cNvPr>
          <p:cNvSpPr/>
          <p:nvPr/>
        </p:nvSpPr>
        <p:spPr>
          <a:xfrm>
            <a:off x="4328897" y="2750192"/>
            <a:ext cx="421106" cy="393204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C8E00"/>
                </a:solidFill>
              </a:rPr>
              <a:t>2</a:t>
            </a:r>
            <a:endParaRPr lang="fr-FR" sz="2800" b="1" dirty="0">
              <a:solidFill>
                <a:srgbClr val="FC8E00"/>
              </a:solidFill>
            </a:endParaRPr>
          </a:p>
        </p:txBody>
      </p:sp>
      <p:sp>
        <p:nvSpPr>
          <p:cNvPr id="116" name="Ellipse 115">
            <a:extLst>
              <a:ext uri="{FF2B5EF4-FFF2-40B4-BE49-F238E27FC236}">
                <a16:creationId xmlns:a16="http://schemas.microsoft.com/office/drawing/2014/main" id="{E9D3C731-84D6-2354-6A05-1A864BB9A2A6}"/>
              </a:ext>
            </a:extLst>
          </p:cNvPr>
          <p:cNvSpPr/>
          <p:nvPr/>
        </p:nvSpPr>
        <p:spPr>
          <a:xfrm>
            <a:off x="7165117" y="2771212"/>
            <a:ext cx="421106" cy="393204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C8E00"/>
                </a:solidFill>
              </a:rPr>
              <a:t>3</a:t>
            </a:r>
            <a:endParaRPr lang="fr-FR" sz="2800" b="1" dirty="0">
              <a:solidFill>
                <a:srgbClr val="FC8E00"/>
              </a:solidFill>
            </a:endParaRPr>
          </a:p>
        </p:txBody>
      </p:sp>
      <p:pic>
        <p:nvPicPr>
          <p:cNvPr id="1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A1520D-2919-DB28-2121-F65C6F103C3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20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دفاتركم، حددوا قياس طول ضلع المربع</a:t>
            </a:r>
            <a:r>
              <a:rPr lang="fr-FR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التالي.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895180C-C4C7-6450-C560-34CEC78069F8}"/>
              </a:ext>
            </a:extLst>
          </p:cNvPr>
          <p:cNvSpPr txBox="1"/>
          <p:nvPr/>
        </p:nvSpPr>
        <p:spPr>
          <a:xfrm>
            <a:off x="4572000" y="2694684"/>
            <a:ext cx="410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المحيط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 cm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58FD1F9-6A14-FAC0-B80E-225529C90BA1}"/>
              </a:ext>
            </a:extLst>
          </p:cNvPr>
          <p:cNvSpPr txBox="1"/>
          <p:nvPr/>
        </p:nvSpPr>
        <p:spPr>
          <a:xfrm>
            <a:off x="557048" y="2694684"/>
            <a:ext cx="3247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sz="4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الضلع =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E583BD-0E70-7EBD-9525-B336CEC675C0}"/>
              </a:ext>
            </a:extLst>
          </p:cNvPr>
          <p:cNvSpPr txBox="1"/>
          <p:nvPr/>
        </p:nvSpPr>
        <p:spPr>
          <a:xfrm>
            <a:off x="557048" y="2694684"/>
            <a:ext cx="3247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sz="4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الضلع =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64DDEF-E9DC-1A19-FD72-6C68BDE78152}"/>
              </a:ext>
            </a:extLst>
          </p:cNvPr>
          <p:cNvSpPr txBox="1"/>
          <p:nvPr/>
        </p:nvSpPr>
        <p:spPr>
          <a:xfrm>
            <a:off x="4572000" y="2694684"/>
            <a:ext cx="410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المحيط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 cm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62FE371-2D3F-190B-FBD6-23A893E43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427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طول ضلع المربع هو 7 سنتيمترات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2E9EE82-8AFA-7DBE-6DCE-6BF17237ED69}"/>
              </a:ext>
            </a:extLst>
          </p:cNvPr>
          <p:cNvSpPr txBox="1"/>
          <p:nvPr/>
        </p:nvSpPr>
        <p:spPr>
          <a:xfrm>
            <a:off x="4572000" y="2694684"/>
            <a:ext cx="410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المحيط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 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433305-8474-E7E3-939C-DC3B5A86FB54}"/>
              </a:ext>
            </a:extLst>
          </p:cNvPr>
          <p:cNvSpPr txBox="1"/>
          <p:nvPr/>
        </p:nvSpPr>
        <p:spPr>
          <a:xfrm>
            <a:off x="557048" y="2694684"/>
            <a:ext cx="3247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sz="4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الضلع =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cm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4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233D2-1381-4665-3639-E00B0970B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F38A587-48D6-2871-C981-B3C4431F1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E610A8-5A19-8E90-D281-ADFBD2795CE8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785203C-2CD8-531A-7E43-6668B36C5F6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ثم أنشئوا المربع باستعمال  الأدوات الهندسية المناسبة.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DDB167-E5E6-565D-759B-58615A244C51}"/>
              </a:ext>
            </a:extLst>
          </p:cNvPr>
          <p:cNvSpPr txBox="1"/>
          <p:nvPr/>
        </p:nvSpPr>
        <p:spPr>
          <a:xfrm>
            <a:off x="4572000" y="2694684"/>
            <a:ext cx="410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المحيط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 cm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352126F-0756-2555-AEF5-3C9DE462F6CF}"/>
              </a:ext>
            </a:extLst>
          </p:cNvPr>
          <p:cNvSpPr txBox="1"/>
          <p:nvPr/>
        </p:nvSpPr>
        <p:spPr>
          <a:xfrm>
            <a:off x="557048" y="2694684"/>
            <a:ext cx="3247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sz="4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الضلع =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cm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27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E2784-BEDA-439F-8AA9-72E6FDD94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32947B0C-2FC7-5C2E-6757-110CE4BEB04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اتبعوا الخطوات التالية لرسم المربع: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8DABA48F-72C0-D1E3-FE16-5FB5696055B0}"/>
              </a:ext>
            </a:extLst>
          </p:cNvPr>
          <p:cNvCxnSpPr>
            <a:cxnSpLocks/>
          </p:cNvCxnSpPr>
          <p:nvPr/>
        </p:nvCxnSpPr>
        <p:spPr>
          <a:xfrm>
            <a:off x="702488" y="524544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Image 56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9F566F82-8A9A-1599-311F-E14243F2F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6200000">
            <a:off x="111544" y="2988005"/>
            <a:ext cx="2811339" cy="1629451"/>
          </a:xfrm>
          <a:prstGeom prst="rect">
            <a:avLst/>
          </a:prstGeom>
        </p:spPr>
      </p:pic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A8CEB307-251D-6838-252D-12E7F856CD1E}"/>
              </a:ext>
            </a:extLst>
          </p:cNvPr>
          <p:cNvCxnSpPr>
            <a:cxnSpLocks/>
          </p:cNvCxnSpPr>
          <p:nvPr/>
        </p:nvCxnSpPr>
        <p:spPr>
          <a:xfrm rot="5400000">
            <a:off x="-341512" y="422246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A42F645D-7C09-061B-0980-79D5C77F11EA}"/>
              </a:ext>
            </a:extLst>
          </p:cNvPr>
          <p:cNvCxnSpPr>
            <a:cxnSpLocks/>
          </p:cNvCxnSpPr>
          <p:nvPr/>
        </p:nvCxnSpPr>
        <p:spPr>
          <a:xfrm>
            <a:off x="3398392" y="524544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 59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A7AC1ABC-CF13-829A-2E85-F08C7AAB1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398392" y="3214339"/>
            <a:ext cx="2811339" cy="1629451"/>
          </a:xfrm>
          <a:prstGeom prst="rect">
            <a:avLst/>
          </a:prstGeom>
        </p:spPr>
      </p:pic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3C025ACD-758E-53A5-70F9-B6A1B45DC08B}"/>
              </a:ext>
            </a:extLst>
          </p:cNvPr>
          <p:cNvCxnSpPr>
            <a:cxnSpLocks/>
          </p:cNvCxnSpPr>
          <p:nvPr/>
        </p:nvCxnSpPr>
        <p:spPr>
          <a:xfrm rot="5400000">
            <a:off x="2354392" y="422246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AF5C15A0-2C80-3064-D340-77F1A2D02DB1}"/>
              </a:ext>
            </a:extLst>
          </p:cNvPr>
          <p:cNvCxnSpPr>
            <a:cxnSpLocks/>
          </p:cNvCxnSpPr>
          <p:nvPr/>
        </p:nvCxnSpPr>
        <p:spPr>
          <a:xfrm rot="10800000">
            <a:off x="3387881" y="3193320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8F412549-5346-58E2-50A0-D568FE8526B2}"/>
              </a:ext>
            </a:extLst>
          </p:cNvPr>
          <p:cNvCxnSpPr>
            <a:cxnSpLocks/>
          </p:cNvCxnSpPr>
          <p:nvPr/>
        </p:nvCxnSpPr>
        <p:spPr>
          <a:xfrm>
            <a:off x="6353512" y="526646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8AEE9174-D3D8-CB38-F09F-440032E46C2D}"/>
              </a:ext>
            </a:extLst>
          </p:cNvPr>
          <p:cNvCxnSpPr>
            <a:cxnSpLocks/>
          </p:cNvCxnSpPr>
          <p:nvPr/>
        </p:nvCxnSpPr>
        <p:spPr>
          <a:xfrm rot="5400000">
            <a:off x="5309512" y="4243485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BFD77BBE-C1BF-E4D6-A418-0808AB463CAC}"/>
              </a:ext>
            </a:extLst>
          </p:cNvPr>
          <p:cNvCxnSpPr>
            <a:cxnSpLocks/>
          </p:cNvCxnSpPr>
          <p:nvPr/>
        </p:nvCxnSpPr>
        <p:spPr>
          <a:xfrm rot="10800000">
            <a:off x="6343001" y="3214340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76143D36-1B30-2199-CCC6-46ABA4691798}"/>
              </a:ext>
            </a:extLst>
          </p:cNvPr>
          <p:cNvCxnSpPr>
            <a:cxnSpLocks/>
          </p:cNvCxnSpPr>
          <p:nvPr/>
        </p:nvCxnSpPr>
        <p:spPr>
          <a:xfrm rot="5400000">
            <a:off x="7376491" y="4237320"/>
            <a:ext cx="208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Ellipse 113">
            <a:extLst>
              <a:ext uri="{FF2B5EF4-FFF2-40B4-BE49-F238E27FC236}">
                <a16:creationId xmlns:a16="http://schemas.microsoft.com/office/drawing/2014/main" id="{00F3B03A-8A57-E7F4-4382-24F98DFA32A4}"/>
              </a:ext>
            </a:extLst>
          </p:cNvPr>
          <p:cNvSpPr/>
          <p:nvPr/>
        </p:nvSpPr>
        <p:spPr>
          <a:xfrm>
            <a:off x="1687052" y="2771212"/>
            <a:ext cx="421106" cy="393204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C8E00"/>
                </a:solidFill>
              </a:rPr>
              <a:t>1</a:t>
            </a:r>
            <a:endParaRPr lang="fr-FR" sz="2800" b="1" dirty="0">
              <a:solidFill>
                <a:srgbClr val="FC8E00"/>
              </a:solidFill>
            </a:endParaRPr>
          </a:p>
        </p:txBody>
      </p:sp>
      <p:sp>
        <p:nvSpPr>
          <p:cNvPr id="115" name="Ellipse 114">
            <a:extLst>
              <a:ext uri="{FF2B5EF4-FFF2-40B4-BE49-F238E27FC236}">
                <a16:creationId xmlns:a16="http://schemas.microsoft.com/office/drawing/2014/main" id="{E01B5779-4158-771C-3A56-B7296CBF1ED3}"/>
              </a:ext>
            </a:extLst>
          </p:cNvPr>
          <p:cNvSpPr/>
          <p:nvPr/>
        </p:nvSpPr>
        <p:spPr>
          <a:xfrm>
            <a:off x="4328897" y="2750192"/>
            <a:ext cx="421106" cy="393204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C8E00"/>
                </a:solidFill>
              </a:rPr>
              <a:t>2</a:t>
            </a:r>
            <a:endParaRPr lang="fr-FR" sz="2800" b="1" dirty="0">
              <a:solidFill>
                <a:srgbClr val="FC8E00"/>
              </a:solidFill>
            </a:endParaRPr>
          </a:p>
        </p:txBody>
      </p:sp>
      <p:sp>
        <p:nvSpPr>
          <p:cNvPr id="116" name="Ellipse 115">
            <a:extLst>
              <a:ext uri="{FF2B5EF4-FFF2-40B4-BE49-F238E27FC236}">
                <a16:creationId xmlns:a16="http://schemas.microsoft.com/office/drawing/2014/main" id="{C77C8024-81E9-0009-117F-7D1B97073A7E}"/>
              </a:ext>
            </a:extLst>
          </p:cNvPr>
          <p:cNvSpPr/>
          <p:nvPr/>
        </p:nvSpPr>
        <p:spPr>
          <a:xfrm>
            <a:off x="7165117" y="2771212"/>
            <a:ext cx="421106" cy="393204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C8E00"/>
                </a:solidFill>
              </a:rPr>
              <a:t>3</a:t>
            </a:r>
            <a:endParaRPr lang="fr-FR" sz="2800" b="1" dirty="0">
              <a:solidFill>
                <a:srgbClr val="FC8E00"/>
              </a:solidFill>
            </a:endParaRPr>
          </a:p>
        </p:txBody>
      </p:sp>
      <p:pic>
        <p:nvPicPr>
          <p:cNvPr id="1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3FA60C-80FA-2F1A-3E5C-CABA725700D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218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B980DF1-E02F-1FA4-5C13-E84749EAF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36" y="1828801"/>
            <a:ext cx="6992769" cy="470863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54825" y="2270231"/>
            <a:ext cx="2847844" cy="2060029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سننجز هذا النشاط على الكراسات؛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Image 4" descr="Une image contenant texte, capture d’écran, logiciel, affichage&#10;&#10;Le contenu généré par l’IA peut être incorrect.">
            <a:extLst>
              <a:ext uri="{FF2B5EF4-FFF2-40B4-BE49-F238E27FC236}">
                <a16:creationId xmlns:a16="http://schemas.microsoft.com/office/drawing/2014/main" id="{B166627D-B618-1726-CCD3-3DCED6C03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995" y="1723697"/>
            <a:ext cx="6856010" cy="4834938"/>
          </a:xfrm>
          <a:prstGeom prst="roundRect">
            <a:avLst>
              <a:gd name="adj" fmla="val 5146"/>
            </a:avLst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DE7CB-7349-7F81-57BB-805D9BE5C09A}"/>
              </a:ext>
            </a:extLst>
          </p:cNvPr>
          <p:cNvSpPr/>
          <p:nvPr/>
        </p:nvSpPr>
        <p:spPr>
          <a:xfrm>
            <a:off x="3552497" y="1697758"/>
            <a:ext cx="4415978" cy="36933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logiciel, affichage&#10;&#10;Le contenu généré par l’IA peut être incorrect.">
            <a:extLst>
              <a:ext uri="{FF2B5EF4-FFF2-40B4-BE49-F238E27FC236}">
                <a16:creationId xmlns:a16="http://schemas.microsoft.com/office/drawing/2014/main" id="{8908C17B-C362-BCEA-FB9D-D36D6E437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05" y="1618597"/>
            <a:ext cx="6856010" cy="4834938"/>
          </a:xfrm>
          <a:prstGeom prst="roundRect">
            <a:avLst>
              <a:gd name="adj" fmla="val 5146"/>
            </a:avLst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49381" y="3793605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texte, écriture manuscrite, Police, Rectangle&#10;&#10;Le contenu généré par l’IA peut être incorrect.">
            <a:extLst>
              <a:ext uri="{FF2B5EF4-FFF2-40B4-BE49-F238E27FC236}">
                <a16:creationId xmlns:a16="http://schemas.microsoft.com/office/drawing/2014/main" id="{90107116-F212-DE2E-B4E5-059B4DE25D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764"/>
          <a:stretch>
            <a:fillRect/>
          </a:stretch>
        </p:blipFill>
        <p:spPr>
          <a:xfrm>
            <a:off x="358020" y="1883037"/>
            <a:ext cx="8135007" cy="452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520F8-27B9-DBFF-4D81-F97D6048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logiciel, affichage&#10;&#10;Le contenu généré par l’IA peut être incorrect.">
            <a:extLst>
              <a:ext uri="{FF2B5EF4-FFF2-40B4-BE49-F238E27FC236}">
                <a16:creationId xmlns:a16="http://schemas.microsoft.com/office/drawing/2014/main" id="{C03F22AB-F885-36C8-3A7A-E96A8B95B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95" y="1723697"/>
            <a:ext cx="6856010" cy="4834938"/>
          </a:xfrm>
          <a:prstGeom prst="roundRect">
            <a:avLst>
              <a:gd name="adj" fmla="val 5146"/>
            </a:avLst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DD3A900F-A6F5-8B68-A4A6-5951750D21BB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3BE9E-8547-636A-3483-FB342477B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6BE5F199-6656-D7E4-EF65-9D1CE26BE006}"/>
              </a:ext>
            </a:extLst>
          </p:cNvPr>
          <p:cNvSpPr txBox="1"/>
          <p:nvPr/>
        </p:nvSpPr>
        <p:spPr>
          <a:xfrm>
            <a:off x="5485008" y="2801401"/>
            <a:ext cx="411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</a:t>
            </a:r>
            <a:endParaRPr lang="fr-FR" sz="2800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2964742-B424-2186-3928-87B48908221D}"/>
              </a:ext>
            </a:extLst>
          </p:cNvPr>
          <p:cNvGrpSpPr/>
          <p:nvPr/>
        </p:nvGrpSpPr>
        <p:grpSpPr>
          <a:xfrm>
            <a:off x="1962647" y="4230356"/>
            <a:ext cx="1441806" cy="1440000"/>
            <a:chOff x="1962647" y="4230356"/>
            <a:chExt cx="1441806" cy="1440000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461A0F59-6EFB-2AE0-26C2-D115B31416EA}"/>
                </a:ext>
              </a:extLst>
            </p:cNvPr>
            <p:cNvCxnSpPr/>
            <p:nvPr/>
          </p:nvCxnSpPr>
          <p:spPr>
            <a:xfrm>
              <a:off x="1964453" y="4240404"/>
              <a:ext cx="1440000" cy="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BEE50948-BA3F-3241-51E5-247F922E633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242647" y="4950356"/>
              <a:ext cx="1440000" cy="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C931AC77-259D-EBEA-C8A5-E910C13EAB9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684453" y="4950356"/>
              <a:ext cx="1440000" cy="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8173FF71-BDAE-7BEA-4682-FC8AB87E3F05}"/>
                </a:ext>
              </a:extLst>
            </p:cNvPr>
            <p:cNvCxnSpPr/>
            <p:nvPr/>
          </p:nvCxnSpPr>
          <p:spPr>
            <a:xfrm>
              <a:off x="1962647" y="5660308"/>
              <a:ext cx="1440000" cy="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B43C0BF-AC17-B32F-9782-590BE956FE29}"/>
              </a:ext>
            </a:extLst>
          </p:cNvPr>
          <p:cNvCxnSpPr/>
          <p:nvPr/>
        </p:nvCxnSpPr>
        <p:spPr>
          <a:xfrm>
            <a:off x="5421583" y="4248305"/>
            <a:ext cx="1080000" cy="0"/>
          </a:xfrm>
          <a:prstGeom prst="line">
            <a:avLst/>
          </a:prstGeom>
          <a:ln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787412D-7EFA-60D7-5AC7-39A89C3B9B58}"/>
              </a:ext>
            </a:extLst>
          </p:cNvPr>
          <p:cNvCxnSpPr/>
          <p:nvPr/>
        </p:nvCxnSpPr>
        <p:spPr>
          <a:xfrm>
            <a:off x="5415320" y="5320404"/>
            <a:ext cx="1080000" cy="0"/>
          </a:xfrm>
          <a:prstGeom prst="line">
            <a:avLst/>
          </a:prstGeom>
          <a:ln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A9B5DC4-3DE4-9185-120D-F53B2EBE2535}"/>
              </a:ext>
            </a:extLst>
          </p:cNvPr>
          <p:cNvCxnSpPr>
            <a:cxnSpLocks/>
          </p:cNvCxnSpPr>
          <p:nvPr/>
        </p:nvCxnSpPr>
        <p:spPr>
          <a:xfrm rot="5400000">
            <a:off x="4881583" y="4780404"/>
            <a:ext cx="1080000" cy="0"/>
          </a:xfrm>
          <a:prstGeom prst="line">
            <a:avLst/>
          </a:prstGeom>
          <a:ln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2D705F4-B573-CE03-7D81-31BA625741F2}"/>
              </a:ext>
            </a:extLst>
          </p:cNvPr>
          <p:cNvCxnSpPr>
            <a:cxnSpLocks/>
          </p:cNvCxnSpPr>
          <p:nvPr/>
        </p:nvCxnSpPr>
        <p:spPr>
          <a:xfrm rot="5400000">
            <a:off x="5955320" y="4788305"/>
            <a:ext cx="1080000" cy="0"/>
          </a:xfrm>
          <a:prstGeom prst="line">
            <a:avLst/>
          </a:prstGeom>
          <a:ln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4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795A81C-DCCB-D3E1-0D43-2F39EAE3D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36" y="1828801"/>
            <a:ext cx="6992769" cy="4708634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70096" y="4646786"/>
            <a:ext cx="2798757" cy="1627889"/>
          </a:xfrm>
          <a:prstGeom prst="roundRect">
            <a:avLst>
              <a:gd name="adj" fmla="val 124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2B2E83A-6E81-13ED-6B2B-10AF21508F00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406F3D8-FF9D-0F50-35C2-447730943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4355AE9-8564-3F13-418C-EA03128CC2CC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FAD88-D677-B477-8B37-568ED720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2741E8-AB07-E7CC-6142-52D0B2F420F6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D3B0CA-D345-FDCE-00C0-38E0901595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920FBF11-90D8-3114-1085-FDBB4D205337}"/>
              </a:ext>
            </a:extLst>
          </p:cNvPr>
          <p:cNvSpPr txBox="1"/>
          <p:nvPr/>
        </p:nvSpPr>
        <p:spPr>
          <a:xfrm>
            <a:off x="6039375" y="2817141"/>
            <a:ext cx="7326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4</a:t>
            </a:r>
            <a:endParaRPr lang="fr-FR" sz="3200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BAD8DDA-0D1A-D4D9-63F4-A958C6374527}"/>
              </a:ext>
            </a:extLst>
          </p:cNvPr>
          <p:cNvSpPr txBox="1"/>
          <p:nvPr/>
        </p:nvSpPr>
        <p:spPr>
          <a:xfrm>
            <a:off x="1692164" y="2854735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300</a:t>
            </a:r>
            <a:endParaRPr lang="fr-FR" sz="28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4019D3-CDFB-E511-A2E2-3E7B249FEAFF}"/>
              </a:ext>
            </a:extLst>
          </p:cNvPr>
          <p:cNvSpPr txBox="1"/>
          <p:nvPr/>
        </p:nvSpPr>
        <p:spPr>
          <a:xfrm>
            <a:off x="1702674" y="3469904"/>
            <a:ext cx="1163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200</a:t>
            </a:r>
            <a:endParaRPr lang="fr-FR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50AD30-4D2E-D592-6FE3-4329BAECFF11}"/>
              </a:ext>
            </a:extLst>
          </p:cNvPr>
          <p:cNvSpPr txBox="1"/>
          <p:nvPr/>
        </p:nvSpPr>
        <p:spPr>
          <a:xfrm>
            <a:off x="1734204" y="4085073"/>
            <a:ext cx="1163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000</a:t>
            </a:r>
            <a:endParaRPr lang="fr-FR" sz="2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E97063-B1A9-B0BE-F408-69E8C94622EA}"/>
              </a:ext>
            </a:extLst>
          </p:cNvPr>
          <p:cNvSpPr txBox="1"/>
          <p:nvPr/>
        </p:nvSpPr>
        <p:spPr>
          <a:xfrm>
            <a:off x="1828801" y="4721262"/>
            <a:ext cx="12758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12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000</a:t>
            </a:r>
            <a:endParaRPr 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A4F5C1-EAC6-746C-8B27-E779E920E44B}"/>
              </a:ext>
            </a:extLst>
          </p:cNvPr>
          <p:cNvSpPr txBox="1"/>
          <p:nvPr/>
        </p:nvSpPr>
        <p:spPr>
          <a:xfrm>
            <a:off x="6039374" y="3479278"/>
            <a:ext cx="7326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5</a:t>
            </a:r>
            <a:endParaRPr lang="fr-FR" sz="32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86862A-FB34-A1D4-40A4-4F571D2A3762}"/>
              </a:ext>
            </a:extLst>
          </p:cNvPr>
          <p:cNvSpPr txBox="1"/>
          <p:nvPr/>
        </p:nvSpPr>
        <p:spPr>
          <a:xfrm>
            <a:off x="6039373" y="4088865"/>
            <a:ext cx="7326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3</a:t>
            </a:r>
            <a:endParaRPr lang="fr-FR" sz="3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E2F463E-57FC-0BB1-47D4-AC93F2645D5C}"/>
              </a:ext>
            </a:extLst>
          </p:cNvPr>
          <p:cNvSpPr txBox="1"/>
          <p:nvPr/>
        </p:nvSpPr>
        <p:spPr>
          <a:xfrm>
            <a:off x="6039372" y="4708962"/>
            <a:ext cx="7326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2</a:t>
            </a:r>
            <a:endParaRPr lang="fr-FR" sz="3200" dirty="0"/>
          </a:p>
        </p:txBody>
      </p:sp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A09C717-A63A-76B7-0B8B-D686FC39A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67" y="1836703"/>
            <a:ext cx="8258783" cy="4704963"/>
          </a:xfrm>
          <a:prstGeom prst="roundRect">
            <a:avLst>
              <a:gd name="adj" fmla="val 5502"/>
            </a:avLst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E3270D-A7F0-3292-25A1-0C31B6E7E3D2}"/>
              </a:ext>
            </a:extLst>
          </p:cNvPr>
          <p:cNvSpPr txBox="1"/>
          <p:nvPr/>
        </p:nvSpPr>
        <p:spPr>
          <a:xfrm>
            <a:off x="1780498" y="3090072"/>
            <a:ext cx="349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7F695B-1977-F340-A51E-51BFA2B1B081}"/>
              </a:ext>
            </a:extLst>
          </p:cNvPr>
          <p:cNvSpPr txBox="1"/>
          <p:nvPr/>
        </p:nvSpPr>
        <p:spPr>
          <a:xfrm>
            <a:off x="5596731" y="3090071"/>
            <a:ext cx="349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F8C1CE6-E5EF-7B91-B7F1-11BC837C08E8}"/>
              </a:ext>
            </a:extLst>
          </p:cNvPr>
          <p:cNvGrpSpPr/>
          <p:nvPr/>
        </p:nvGrpSpPr>
        <p:grpSpPr>
          <a:xfrm>
            <a:off x="940937" y="3993124"/>
            <a:ext cx="2163692" cy="2160000"/>
            <a:chOff x="940937" y="3993124"/>
            <a:chExt cx="2163692" cy="2160000"/>
          </a:xfrm>
        </p:grpSpPr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CB294A37-97C4-D455-1B5E-1220BDDB3E5E}"/>
                </a:ext>
              </a:extLst>
            </p:cNvPr>
            <p:cNvCxnSpPr/>
            <p:nvPr/>
          </p:nvCxnSpPr>
          <p:spPr>
            <a:xfrm>
              <a:off x="952862" y="3993124"/>
              <a:ext cx="0" cy="216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47405ABC-7552-83A1-C0B9-EAE00E970D6F}"/>
                </a:ext>
              </a:extLst>
            </p:cNvPr>
            <p:cNvCxnSpPr/>
            <p:nvPr/>
          </p:nvCxnSpPr>
          <p:spPr>
            <a:xfrm>
              <a:off x="3091209" y="3993124"/>
              <a:ext cx="0" cy="216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AA928904-9402-4D04-0687-C0E562FD1CB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024629" y="2913124"/>
              <a:ext cx="0" cy="216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E9F6B987-BC40-AB7D-22C3-16B00A0235A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020937" y="5063396"/>
              <a:ext cx="0" cy="216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4039B65-AF59-2619-F8CD-F1A6918E13F9}"/>
              </a:ext>
            </a:extLst>
          </p:cNvPr>
          <p:cNvGrpSpPr/>
          <p:nvPr/>
        </p:nvGrpSpPr>
        <p:grpSpPr>
          <a:xfrm>
            <a:off x="5014042" y="4254670"/>
            <a:ext cx="1809728" cy="1801102"/>
            <a:chOff x="5014042" y="4254670"/>
            <a:chExt cx="1809728" cy="1801102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B3120F15-3998-1419-82A7-01A61A83ADE1}"/>
                </a:ext>
              </a:extLst>
            </p:cNvPr>
            <p:cNvCxnSpPr/>
            <p:nvPr/>
          </p:nvCxnSpPr>
          <p:spPr>
            <a:xfrm>
              <a:off x="5017464" y="4255772"/>
              <a:ext cx="0" cy="180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2DFAB8C4-C9D2-2D6C-D32A-884600F8D2B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23770" y="3365613"/>
              <a:ext cx="0" cy="180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28F28D9-2DC6-B0F0-F7BC-32255FB0B95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14042" y="5146044"/>
              <a:ext cx="0" cy="180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A326A82B-E1F0-ABD7-9447-E3734883FFB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817216" y="4254670"/>
              <a:ext cx="0" cy="180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364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r>
              <a:rPr kumimoji="0" lang="ar-MA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و35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08E99EB-DFF0-F6A9-6AA0-53798A2A4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36" y="1828801"/>
            <a:ext cx="6992769" cy="470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15457</TotalTime>
  <Words>784</Words>
  <Application>Microsoft Office PowerPoint</Application>
  <PresentationFormat>Affichage à l'écran (4:3)</PresentationFormat>
  <Paragraphs>209</Paragraphs>
  <Slides>49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49</vt:i4>
      </vt:variant>
    </vt:vector>
  </HeadingPairs>
  <TitlesOfParts>
    <vt:vector size="63" baseType="lpstr">
      <vt:lpstr>Aptos Display</vt:lpstr>
      <vt:lpstr>Dosis</vt:lpstr>
      <vt:lpstr>Effra CC Arbc</vt:lpstr>
      <vt:lpstr>Aptos</vt:lpstr>
      <vt:lpstr>Arial</vt:lpstr>
      <vt:lpstr>Wingdings</vt:lpstr>
      <vt:lpstr>Calibri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126</cp:revision>
  <cp:lastPrinted>2025-08-13T10:11:39Z</cp:lastPrinted>
  <dcterms:created xsi:type="dcterms:W3CDTF">2025-08-01T12:31:49Z</dcterms:created>
  <dcterms:modified xsi:type="dcterms:W3CDTF">2026-02-22T10:17:14Z</dcterms:modified>
</cp:coreProperties>
</file>