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0"/>
  </p:notesMasterIdLst>
  <p:handoutMasterIdLst>
    <p:handoutMasterId r:id="rId61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7029" r:id="rId18"/>
    <p:sldId id="2134807030" r:id="rId19"/>
    <p:sldId id="2134807031" r:id="rId20"/>
    <p:sldId id="2134807037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7042" r:id="rId30"/>
    <p:sldId id="2134806715" r:id="rId31"/>
    <p:sldId id="2134806702" r:id="rId32"/>
    <p:sldId id="2134807043" r:id="rId33"/>
    <p:sldId id="2134807044" r:id="rId34"/>
    <p:sldId id="2134807045" r:id="rId35"/>
    <p:sldId id="2134807046" r:id="rId36"/>
    <p:sldId id="2134806689" r:id="rId37"/>
    <p:sldId id="2134806665" r:id="rId38"/>
    <p:sldId id="2134806663" r:id="rId39"/>
    <p:sldId id="2134807028" r:id="rId40"/>
    <p:sldId id="2134806664" r:id="rId41"/>
    <p:sldId id="2134807047" r:id="rId42"/>
    <p:sldId id="2134807048" r:id="rId43"/>
    <p:sldId id="2134807049" r:id="rId44"/>
    <p:sldId id="2134807050" r:id="rId45"/>
    <p:sldId id="2134806696" r:id="rId46"/>
    <p:sldId id="848" r:id="rId47"/>
    <p:sldId id="921" r:id="rId48"/>
    <p:sldId id="922" r:id="rId49"/>
    <p:sldId id="924" r:id="rId50"/>
    <p:sldId id="925" r:id="rId51"/>
    <p:sldId id="849" r:id="rId52"/>
    <p:sldId id="2134806697" r:id="rId53"/>
    <p:sldId id="2134806706" r:id="rId54"/>
    <p:sldId id="858" r:id="rId55"/>
    <p:sldId id="868" r:id="rId56"/>
    <p:sldId id="869" r:id="rId57"/>
    <p:sldId id="764" r:id="rId58"/>
    <p:sldId id="949" r:id="rId59"/>
  </p:sldIdLst>
  <p:sldSz cx="9144000" cy="6858000" type="screen4x3"/>
  <p:notesSz cx="6735763" cy="9866313"/>
  <p:embeddedFontLst>
    <p:embeddedFont>
      <p:font typeface="Dosis" pitchFamily="2" charset="0"/>
      <p:regular r:id="rId62"/>
      <p:bold r:id="rId6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58A9"/>
    <a:srgbClr val="3A8F98"/>
    <a:srgbClr val="CF1F3C"/>
    <a:srgbClr val="FC8D00"/>
    <a:srgbClr val="F2F2F2"/>
    <a:srgbClr val="F9B233"/>
    <a:srgbClr val="17AB98"/>
    <a:srgbClr val="FFFFFF"/>
    <a:srgbClr val="FF0000"/>
    <a:srgbClr val="F2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89" autoAdjust="0"/>
    <p:restoredTop sz="88497" autoAdjust="0"/>
  </p:normalViewPr>
  <p:slideViewPr>
    <p:cSldViewPr snapToGrid="0">
      <p:cViewPr varScale="1">
        <p:scale>
          <a:sx n="66" d="100"/>
          <a:sy n="66" d="100"/>
        </p:scale>
        <p:origin x="1002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font" Target="fonts/font2.fntdata"/><Relationship Id="rId68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notesMaster" Target="notesMasters/notesMaster1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22/02/2026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22/02/2026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22/02/2026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10</a:t>
            </a:r>
            <a:endParaRPr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8184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11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12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10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حِسابُ مُحيطاتِ الأشْكالِ الاعْتِياديَّةِ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9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تعرُّفُ مُحيطاتِ الأشْكالِ الاعْتِياديَّةِ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12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مَسائِلَ بِتَوظِيفِ الْمُحِيطِ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11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إِنْشاءُ مُرَبَّعٍ انطِلاقاً مِنْ مُحيطِهِ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الثَّالِثِ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حِسابُ مُحيطاتِ الأشْكالِ الاعْتِياديَّةِ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AEDC20-7C5E-33FE-6690-27493F9E1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440" y="2440387"/>
            <a:ext cx="6084445" cy="406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76206" y="3835273"/>
            <a:ext cx="628421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حِسابِ مُحيطاتِ أَشْكالٍ اعْتياديَةٍ (المُرَبَّعُ وَالْمُسْتَطيلُ)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3365DC4-6D8F-F45B-F0AF-055EBCA44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772" y="1691149"/>
            <a:ext cx="7010012" cy="4709652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31 – سنصحح تمارين الواجب المنزلي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037599" y="4719145"/>
            <a:ext cx="2809194" cy="1508019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diagramme, ligne, Tracé&#10;&#10;Le contenu généré par l’IA peut être incorrect.">
            <a:extLst>
              <a:ext uri="{FF2B5EF4-FFF2-40B4-BE49-F238E27FC236}">
                <a16:creationId xmlns:a16="http://schemas.microsoft.com/office/drawing/2014/main" id="{60F860FA-AE2B-2EC5-E68E-C57F337F1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10" y="1944414"/>
            <a:ext cx="8287551" cy="4074989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9F5A85C-59A8-D880-C47D-571D7A3F90BA}"/>
              </a:ext>
            </a:extLst>
          </p:cNvPr>
          <p:cNvSpPr txBox="1"/>
          <p:nvPr/>
        </p:nvSpPr>
        <p:spPr>
          <a:xfrm>
            <a:off x="1498240" y="5232519"/>
            <a:ext cx="609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50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94A71F-E16A-7964-74B3-84D2B01C0673}"/>
              </a:ext>
            </a:extLst>
          </p:cNvPr>
          <p:cNvSpPr txBox="1"/>
          <p:nvPr/>
        </p:nvSpPr>
        <p:spPr>
          <a:xfrm>
            <a:off x="7157367" y="5232519"/>
            <a:ext cx="609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35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5F9C7AB-DEDF-3AD4-47E6-D7E6E31BDE9A}"/>
              </a:ext>
            </a:extLst>
          </p:cNvPr>
          <p:cNvSpPr txBox="1"/>
          <p:nvPr/>
        </p:nvSpPr>
        <p:spPr>
          <a:xfrm>
            <a:off x="4267199" y="5232519"/>
            <a:ext cx="609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88</a:t>
            </a: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15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العمليات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A8F9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</a:t>
              </a:r>
              <a:r>
                <a:rPr lang="fr-FR" sz="2800" b="1" dirty="0">
                  <a:solidFill>
                    <a:srgbClr val="3A8F98"/>
                  </a:solidFill>
                  <a:latin typeface="Aptos" panose="02110004020202020204"/>
                </a:rPr>
                <a:t>+ 3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11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2E0CAEF6-A4A5-F3E4-0359-21094E8691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BCEE88E-F745-F848-F08D-C30F394A92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779" y="3049030"/>
            <a:ext cx="8324194" cy="84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018282D-0637-5AC4-68FB-F02DE33A8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79" y="3049030"/>
            <a:ext cx="8324194" cy="84295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793016" y="304039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793017" y="344062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827981" y="302857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831412" y="302328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817471" y="3442136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831413" y="3456801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945243" y="302328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8018813" y="344926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517989" y="3210205"/>
              <a:ext cx="3750834" cy="1318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حِسابُ مُحيطاتِ الأشْكالِ الاعْتِياديَّةِ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</a:t>
            </a:r>
            <a:r>
              <a:rPr lang="ar-MA" sz="1800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سنتعلم 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تحويل 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قياسات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بالكيلومتر إلى المتر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9B2982-CC9B-5665-A674-D17D03C801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522483" y="2270234"/>
            <a:ext cx="3867807" cy="38678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8CF7B2-F1B4-EF9E-760B-7FA80AA9995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34085" y="1793706"/>
            <a:ext cx="8181541" cy="4602879"/>
            <a:chOff x="334085" y="1793706"/>
            <a:chExt cx="8181541" cy="460287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37858D1-20B9-049B-6190-BBFB094D08B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4085" y="1793706"/>
              <a:ext cx="8181541" cy="460287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701B2AC-61A2-13A8-14EF-8CFF07994DC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22483" y="2270234"/>
              <a:ext cx="3867807" cy="38678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S_N3_P3_SEM3_S2_V1">
            <a:hlinkClick r:id="" action="ppaction://media"/>
            <a:extLst>
              <a:ext uri="{FF2B5EF4-FFF2-40B4-BE49-F238E27FC236}">
                <a16:creationId xmlns:a16="http://schemas.microsoft.com/office/drawing/2014/main" id="{D1110AEF-1A9E-2CBF-2B02-DD24589F05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9372" y="1805480"/>
            <a:ext cx="8180648" cy="460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4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écriture manuscrite, Police, Rectangle&#10;&#10;Le contenu généré par l’IA peut être incorrect.">
            <a:extLst>
              <a:ext uri="{FF2B5EF4-FFF2-40B4-BE49-F238E27FC236}">
                <a16:creationId xmlns:a16="http://schemas.microsoft.com/office/drawing/2014/main" id="{8A97C432-265A-C050-D750-1D653968F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71" y="1957583"/>
            <a:ext cx="7925596" cy="447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سنحسب محيطي الشكلين التاليين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خُطْوَةً خطوة مثل مجد وندى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3F7B035D-384C-2E80-2A03-3C8DC7E2A968}"/>
              </a:ext>
            </a:extLst>
          </p:cNvPr>
          <p:cNvGrpSpPr/>
          <p:nvPr/>
        </p:nvGrpSpPr>
        <p:grpSpPr>
          <a:xfrm>
            <a:off x="966952" y="2971780"/>
            <a:ext cx="3962400" cy="1897220"/>
            <a:chOff x="966952" y="2971780"/>
            <a:chExt cx="3962400" cy="189722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6F84131-5FF4-6A00-92B7-7BA9844DC4C0}"/>
                </a:ext>
              </a:extLst>
            </p:cNvPr>
            <p:cNvSpPr/>
            <p:nvPr/>
          </p:nvSpPr>
          <p:spPr>
            <a:xfrm>
              <a:off x="966952" y="3429000"/>
              <a:ext cx="2880000" cy="1440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BAF7018-E88D-B4A4-4092-BCCBBFFAB9EA}"/>
                </a:ext>
              </a:extLst>
            </p:cNvPr>
            <p:cNvSpPr txBox="1"/>
            <p:nvPr/>
          </p:nvSpPr>
          <p:spPr>
            <a:xfrm>
              <a:off x="1828802" y="2971780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8 cm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C4F6AC4-519C-2143-9134-BAA1AA7B324F}"/>
                </a:ext>
              </a:extLst>
            </p:cNvPr>
            <p:cNvSpPr txBox="1"/>
            <p:nvPr/>
          </p:nvSpPr>
          <p:spPr>
            <a:xfrm>
              <a:off x="3720663" y="3937515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4 cm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54D601F-8883-6DB9-D2DF-585836911F95}"/>
              </a:ext>
            </a:extLst>
          </p:cNvPr>
          <p:cNvGrpSpPr/>
          <p:nvPr/>
        </p:nvGrpSpPr>
        <p:grpSpPr>
          <a:xfrm>
            <a:off x="5638945" y="2617915"/>
            <a:ext cx="2900712" cy="2251085"/>
            <a:chOff x="5638945" y="2617915"/>
            <a:chExt cx="2900712" cy="225108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C781BA2-BA77-5787-DF66-89463A0DA461}"/>
                </a:ext>
              </a:extLst>
            </p:cNvPr>
            <p:cNvSpPr/>
            <p:nvPr/>
          </p:nvSpPr>
          <p:spPr>
            <a:xfrm>
              <a:off x="5638945" y="3069000"/>
              <a:ext cx="1800000" cy="1800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D0B8B38-BBDD-2DDB-CE69-AA827C25F312}"/>
                </a:ext>
              </a:extLst>
            </p:cNvPr>
            <p:cNvSpPr txBox="1"/>
            <p:nvPr/>
          </p:nvSpPr>
          <p:spPr>
            <a:xfrm>
              <a:off x="7330968" y="3771780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5 cm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FA484D5-B2A4-88FC-E953-033CB5AEDA3F}"/>
                </a:ext>
              </a:extLst>
            </p:cNvPr>
            <p:cNvSpPr txBox="1"/>
            <p:nvPr/>
          </p:nvSpPr>
          <p:spPr>
            <a:xfrm>
              <a:off x="5996318" y="2617915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5 cm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D0076CA2-B289-032D-097C-B846938B62CE}"/>
              </a:ext>
            </a:extLst>
          </p:cNvPr>
          <p:cNvSpPr txBox="1"/>
          <p:nvPr/>
        </p:nvSpPr>
        <p:spPr>
          <a:xfrm>
            <a:off x="5762379" y="5089252"/>
            <a:ext cx="1676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مربع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8D2CE77-5D33-516B-6A20-C9A604E81049}"/>
              </a:ext>
            </a:extLst>
          </p:cNvPr>
          <p:cNvSpPr txBox="1"/>
          <p:nvPr/>
        </p:nvSpPr>
        <p:spPr>
          <a:xfrm>
            <a:off x="1568669" y="5089252"/>
            <a:ext cx="1676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مستطيل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واستعدوا.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59806FA-DA98-DAAD-D984-014B94EB4E59}"/>
              </a:ext>
            </a:extLst>
          </p:cNvPr>
          <p:cNvGrpSpPr/>
          <p:nvPr/>
        </p:nvGrpSpPr>
        <p:grpSpPr>
          <a:xfrm>
            <a:off x="966952" y="2971780"/>
            <a:ext cx="3962400" cy="1897220"/>
            <a:chOff x="966952" y="2971780"/>
            <a:chExt cx="3962400" cy="189722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D1B657A-A093-D243-AC1D-9E4DD293E80D}"/>
                </a:ext>
              </a:extLst>
            </p:cNvPr>
            <p:cNvSpPr/>
            <p:nvPr/>
          </p:nvSpPr>
          <p:spPr>
            <a:xfrm>
              <a:off x="966952" y="3429000"/>
              <a:ext cx="2880000" cy="1440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B2E48C9-2931-44D9-CB5B-8CEF19AA8B73}"/>
                </a:ext>
              </a:extLst>
            </p:cNvPr>
            <p:cNvSpPr txBox="1"/>
            <p:nvPr/>
          </p:nvSpPr>
          <p:spPr>
            <a:xfrm>
              <a:off x="1828802" y="2971780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8 cm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C9FAA3B-2CF3-2E2A-9515-CBB729ACA3BB}"/>
                </a:ext>
              </a:extLst>
            </p:cNvPr>
            <p:cNvSpPr txBox="1"/>
            <p:nvPr/>
          </p:nvSpPr>
          <p:spPr>
            <a:xfrm>
              <a:off x="3720663" y="3937515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4 cm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F25C9D3-663B-76EC-5E88-D2D84B66118A}"/>
              </a:ext>
            </a:extLst>
          </p:cNvPr>
          <p:cNvGrpSpPr/>
          <p:nvPr/>
        </p:nvGrpSpPr>
        <p:grpSpPr>
          <a:xfrm>
            <a:off x="5638945" y="2617915"/>
            <a:ext cx="2900712" cy="2251085"/>
            <a:chOff x="5638945" y="2617915"/>
            <a:chExt cx="2900712" cy="225108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3CEA560-51D5-4E32-B123-381EFF5492D1}"/>
                </a:ext>
              </a:extLst>
            </p:cNvPr>
            <p:cNvSpPr/>
            <p:nvPr/>
          </p:nvSpPr>
          <p:spPr>
            <a:xfrm>
              <a:off x="5638945" y="3069000"/>
              <a:ext cx="1800000" cy="1800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42BA9BB-047E-2A7D-25E0-9182E0DDB5EC}"/>
                </a:ext>
              </a:extLst>
            </p:cNvPr>
            <p:cNvSpPr txBox="1"/>
            <p:nvPr/>
          </p:nvSpPr>
          <p:spPr>
            <a:xfrm>
              <a:off x="7330968" y="3771780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5 cm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1368C3E-61CB-4D1A-9C01-D5D4FDC9F4AB}"/>
                </a:ext>
              </a:extLst>
            </p:cNvPr>
            <p:cNvSpPr txBox="1"/>
            <p:nvPr/>
          </p:nvSpPr>
          <p:spPr>
            <a:xfrm>
              <a:off x="5996318" y="2617915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5 cm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7B6BFD94-725E-87D1-03B0-43279898C038}"/>
              </a:ext>
            </a:extLst>
          </p:cNvPr>
          <p:cNvSpPr txBox="1"/>
          <p:nvPr/>
        </p:nvSpPr>
        <p:spPr>
          <a:xfrm>
            <a:off x="5762379" y="5089252"/>
            <a:ext cx="1676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مربع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C1EF43E-D065-44F1-564F-A3228FE01F61}"/>
              </a:ext>
            </a:extLst>
          </p:cNvPr>
          <p:cNvSpPr txBox="1"/>
          <p:nvPr/>
        </p:nvSpPr>
        <p:spPr>
          <a:xfrm>
            <a:off x="1568669" y="5089252"/>
            <a:ext cx="1676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مستطيل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بالمربع، ماذا نفعل لحساب محيطه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5065881" y="1854642"/>
            <a:ext cx="2614454" cy="551406"/>
            <a:chOff x="5827780" y="1914188"/>
            <a:chExt cx="2526167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اَلمُرَبَّعُ: أَضرِبُ الضِّلعَ فِي 4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751973" y="1854642"/>
            <a:ext cx="3275972" cy="551406"/>
            <a:chOff x="5594055" y="1914188"/>
            <a:chExt cx="2771493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5594055" y="1914188"/>
              <a:ext cx="2399477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اَلْمُستَطيلُ: (الطُّولُ + الْعَرْضُ) أَضرِبُهُما فِي 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/>
            </p:cNvSpPr>
            <p:nvPr/>
          </p:nvSpPr>
          <p:spPr>
            <a:xfrm>
              <a:off x="7987892" y="1979518"/>
              <a:ext cx="377656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4192112-C208-D5D9-D9CB-77847182BE27}"/>
              </a:ext>
            </a:extLst>
          </p:cNvPr>
          <p:cNvGrpSpPr/>
          <p:nvPr/>
        </p:nvGrpSpPr>
        <p:grpSpPr>
          <a:xfrm>
            <a:off x="3464780" y="2912205"/>
            <a:ext cx="2900712" cy="2251085"/>
            <a:chOff x="5638945" y="2617915"/>
            <a:chExt cx="2900712" cy="225108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A9D1439-59EF-9D70-D7DC-E4A8E5AEEE58}"/>
                </a:ext>
              </a:extLst>
            </p:cNvPr>
            <p:cNvSpPr/>
            <p:nvPr/>
          </p:nvSpPr>
          <p:spPr>
            <a:xfrm>
              <a:off x="5638945" y="3069000"/>
              <a:ext cx="1800000" cy="1800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5AB8E66-F553-433C-8084-0FBECF858683}"/>
                </a:ext>
              </a:extLst>
            </p:cNvPr>
            <p:cNvSpPr txBox="1"/>
            <p:nvPr/>
          </p:nvSpPr>
          <p:spPr>
            <a:xfrm>
              <a:off x="7330968" y="3771780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5 cm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38557A6-55F7-C133-BE67-B22978116292}"/>
                </a:ext>
              </a:extLst>
            </p:cNvPr>
            <p:cNvSpPr txBox="1"/>
            <p:nvPr/>
          </p:nvSpPr>
          <p:spPr>
            <a:xfrm>
              <a:off x="5996318" y="2617915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5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C9BE0-0509-B2B6-A0FF-500F58078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2BDD5BB0-C748-5DB3-02AE-80F560BB1B62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احسبوا، على ألواحكم، محيط المربع بضرب طول ضلعه في 4.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754C99C4-ED82-FDBD-FF90-28C6A7C9F4D2}"/>
              </a:ext>
            </a:extLst>
          </p:cNvPr>
          <p:cNvGrpSpPr/>
          <p:nvPr/>
        </p:nvGrpSpPr>
        <p:grpSpPr>
          <a:xfrm>
            <a:off x="5065881" y="1854642"/>
            <a:ext cx="2614454" cy="551406"/>
            <a:chOff x="5827780" y="1914188"/>
            <a:chExt cx="2526167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FE8BE70-89C8-9874-BC66-690480FC0159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اَلمُرَبَّعُ: أَضرِبُ الضِّلعَ فِي 4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0E87FA30-DC97-46E8-320B-26AD5C9BE3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F17FD3BB-B0DF-7ABA-3405-A9537A5E3299}"/>
              </a:ext>
            </a:extLst>
          </p:cNvPr>
          <p:cNvGrpSpPr/>
          <p:nvPr/>
        </p:nvGrpSpPr>
        <p:grpSpPr>
          <a:xfrm>
            <a:off x="751973" y="1854642"/>
            <a:ext cx="3275972" cy="551406"/>
            <a:chOff x="5594055" y="1914188"/>
            <a:chExt cx="2771493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EE3F64E-D5D2-A646-D598-DB1509D872E3}"/>
                </a:ext>
              </a:extLst>
            </p:cNvPr>
            <p:cNvSpPr/>
            <p:nvPr/>
          </p:nvSpPr>
          <p:spPr>
            <a:xfrm>
              <a:off x="5594055" y="1914188"/>
              <a:ext cx="2399477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اَلْمُستَطيلُ: (الطُّولُ + الْعَرْضُ) أَضرِبُهُما فِي 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AB1A992-B0A6-F6F3-F944-736063731AD6}"/>
                </a:ext>
              </a:extLst>
            </p:cNvPr>
            <p:cNvSpPr>
              <a:spLocks/>
            </p:cNvSpPr>
            <p:nvPr/>
          </p:nvSpPr>
          <p:spPr>
            <a:xfrm>
              <a:off x="7987892" y="1979518"/>
              <a:ext cx="377656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EC1E3F-3A54-C42B-A606-B41048D14D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AEC2265-F4DB-C58C-943B-67E604F5B560}"/>
              </a:ext>
            </a:extLst>
          </p:cNvPr>
          <p:cNvGrpSpPr/>
          <p:nvPr/>
        </p:nvGrpSpPr>
        <p:grpSpPr>
          <a:xfrm>
            <a:off x="3464780" y="2912205"/>
            <a:ext cx="2900712" cy="2251085"/>
            <a:chOff x="5638945" y="2617915"/>
            <a:chExt cx="2900712" cy="225108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D0284B0-EA7C-3957-88C0-90CD9B6B2BFC}"/>
                </a:ext>
              </a:extLst>
            </p:cNvPr>
            <p:cNvSpPr/>
            <p:nvPr/>
          </p:nvSpPr>
          <p:spPr>
            <a:xfrm>
              <a:off x="5638945" y="3069000"/>
              <a:ext cx="1800000" cy="1800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F4682ED-95BA-74D6-C007-E401D00E9040}"/>
                </a:ext>
              </a:extLst>
            </p:cNvPr>
            <p:cNvSpPr txBox="1"/>
            <p:nvPr/>
          </p:nvSpPr>
          <p:spPr>
            <a:xfrm>
              <a:off x="7330968" y="3771780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5 cm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95CCA127-6F9F-F967-4BE8-ABA6BABAC09D}"/>
                </a:ext>
              </a:extLst>
            </p:cNvPr>
            <p:cNvSpPr txBox="1"/>
            <p:nvPr/>
          </p:nvSpPr>
          <p:spPr>
            <a:xfrm>
              <a:off x="5996318" y="2617915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5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689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8B72-C593-CF1B-EA91-13941B8A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AE19A6-6482-C461-5109-46F66DE7C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98C3B4B-D88C-48DF-2BCC-743CAFAEB60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محيط المربع يساوي 4 × 5 = 20 سنتيمترا.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B2C678C-84DB-1ED5-D410-DC8C6B97BBFA}"/>
              </a:ext>
            </a:extLst>
          </p:cNvPr>
          <p:cNvGrpSpPr/>
          <p:nvPr/>
        </p:nvGrpSpPr>
        <p:grpSpPr>
          <a:xfrm>
            <a:off x="3464780" y="1819134"/>
            <a:ext cx="2900712" cy="2251085"/>
            <a:chOff x="5638945" y="2617915"/>
            <a:chExt cx="2900712" cy="225108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89BE85F-E9E3-658D-EE42-1C10E50F6396}"/>
                </a:ext>
              </a:extLst>
            </p:cNvPr>
            <p:cNvSpPr/>
            <p:nvPr/>
          </p:nvSpPr>
          <p:spPr>
            <a:xfrm>
              <a:off x="5638945" y="3069000"/>
              <a:ext cx="1800000" cy="1800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EF960B7-5707-2C96-2717-AABF2BAD0BC2}"/>
                </a:ext>
              </a:extLst>
            </p:cNvPr>
            <p:cNvSpPr txBox="1"/>
            <p:nvPr/>
          </p:nvSpPr>
          <p:spPr>
            <a:xfrm>
              <a:off x="7330968" y="3771780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5 cm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7AD473E-2DF0-56E0-1315-5E4ECDE52BBD}"/>
                </a:ext>
              </a:extLst>
            </p:cNvPr>
            <p:cNvSpPr txBox="1"/>
            <p:nvPr/>
          </p:nvSpPr>
          <p:spPr>
            <a:xfrm>
              <a:off x="5996318" y="2617915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5 cm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6DEB03F-FFE1-DEFA-D1B8-C8CB48DF0E47}"/>
              </a:ext>
            </a:extLst>
          </p:cNvPr>
          <p:cNvSpPr txBox="1"/>
          <p:nvPr/>
        </p:nvSpPr>
        <p:spPr>
          <a:xfrm>
            <a:off x="1978932" y="4695964"/>
            <a:ext cx="4771695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rgbClr val="002060"/>
                </a:solidFill>
              </a:rPr>
              <a:t>P = </a:t>
            </a:r>
            <a:r>
              <a:rPr lang="fr-FR" sz="4400" b="1" dirty="0">
                <a:solidFill>
                  <a:srgbClr val="0058A9"/>
                </a:solidFill>
              </a:rPr>
              <a:t>4</a:t>
            </a:r>
            <a:r>
              <a:rPr lang="fr-FR" sz="4400" b="1" dirty="0">
                <a:solidFill>
                  <a:srgbClr val="002060"/>
                </a:solidFill>
              </a:rPr>
              <a:t> × 5 = </a:t>
            </a:r>
            <a:r>
              <a:rPr lang="fr-FR" sz="4400" b="1" dirty="0">
                <a:solidFill>
                  <a:srgbClr val="C00000"/>
                </a:solidFill>
              </a:rPr>
              <a:t>20</a:t>
            </a:r>
            <a:r>
              <a:rPr lang="fr-FR" sz="4400" b="1" dirty="0">
                <a:solidFill>
                  <a:srgbClr val="002060"/>
                </a:solidFill>
              </a:rPr>
              <a:t> </a:t>
            </a:r>
            <a:r>
              <a:rPr lang="fr-FR" sz="4400" b="1" dirty="0">
                <a:solidFill>
                  <a:srgbClr val="C00000"/>
                </a:solidFill>
              </a:rPr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32675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87732-AEC7-9949-0C3B-607E08AE9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2F746D39-3A0D-E613-C5EA-9570C8CD8B1F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ننتقل إلى المستطيل، ماذا نفعل لحساب محيطه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6573EB0-77D2-E128-A5E5-3F90F5D8A0AD}"/>
              </a:ext>
            </a:extLst>
          </p:cNvPr>
          <p:cNvSpPr/>
          <p:nvPr/>
        </p:nvSpPr>
        <p:spPr>
          <a:xfrm>
            <a:off x="5065881" y="1854642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اَلمُرَبَّعُ: أَضرِبُ الضِّلعَ فِي 4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F41618C-226C-3592-8F8D-89BFCDE26FF6}"/>
              </a:ext>
            </a:extLst>
          </p:cNvPr>
          <p:cNvSpPr>
            <a:spLocks noChangeAspect="1"/>
          </p:cNvSpPr>
          <p:nvPr/>
        </p:nvSpPr>
        <p:spPr>
          <a:xfrm>
            <a:off x="7232597" y="1919972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C06BCA1-C750-4BFD-F9B3-E4767A67C408}"/>
              </a:ext>
            </a:extLst>
          </p:cNvPr>
          <p:cNvSpPr/>
          <p:nvPr/>
        </p:nvSpPr>
        <p:spPr>
          <a:xfrm>
            <a:off x="757989" y="1854642"/>
            <a:ext cx="2830225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اَلْمُستَطيلُ: (الطُّولُ + الْعَرْضُ) أَضرِبُهُما فِي 2</a:t>
            </a:r>
            <a:endParaRPr lang="fr-FR" sz="14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D007026F-E51B-129F-597F-FFA659C179C3}"/>
              </a:ext>
            </a:extLst>
          </p:cNvPr>
          <p:cNvSpPr>
            <a:spLocks/>
          </p:cNvSpPr>
          <p:nvPr/>
        </p:nvSpPr>
        <p:spPr>
          <a:xfrm>
            <a:off x="3581547" y="1919972"/>
            <a:ext cx="446399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7DD2C4-E7F4-6D5A-7368-CDBE0C5853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3AD6EC-8D3D-3563-F482-9BEE0002AAAE}"/>
              </a:ext>
            </a:extLst>
          </p:cNvPr>
          <p:cNvGrpSpPr/>
          <p:nvPr/>
        </p:nvGrpSpPr>
        <p:grpSpPr>
          <a:xfrm>
            <a:off x="2795753" y="3107195"/>
            <a:ext cx="3962400" cy="1897220"/>
            <a:chOff x="966952" y="2971780"/>
            <a:chExt cx="3962400" cy="189722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322AD72-F446-483E-D721-54AE3B46A700}"/>
                </a:ext>
              </a:extLst>
            </p:cNvPr>
            <p:cNvSpPr/>
            <p:nvPr/>
          </p:nvSpPr>
          <p:spPr>
            <a:xfrm>
              <a:off x="966952" y="3429000"/>
              <a:ext cx="2880000" cy="1440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94E5018-4965-0DE0-4FBF-40AB48F8B3C3}"/>
                </a:ext>
              </a:extLst>
            </p:cNvPr>
            <p:cNvSpPr txBox="1"/>
            <p:nvPr/>
          </p:nvSpPr>
          <p:spPr>
            <a:xfrm>
              <a:off x="1828802" y="2971780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8 cm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05951D6-9C16-ED48-7E2F-B93C4B4201B2}"/>
                </a:ext>
              </a:extLst>
            </p:cNvPr>
            <p:cNvSpPr txBox="1"/>
            <p:nvPr/>
          </p:nvSpPr>
          <p:spPr>
            <a:xfrm>
              <a:off x="3720663" y="3937515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4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804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5827C-843B-761A-BFDC-77C594A11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7AFCB01-672C-D0E4-AD1C-CDA63799DD1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احسبوا، على ألواحكم، محيط المستطيل بجمع الطول والعرض أولا، ثم ضربهما في 2.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006CA-652D-7C67-5725-6EFF07923A9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D8C2C29-2831-07B1-DDAF-0EE19F1891B9}"/>
              </a:ext>
            </a:extLst>
          </p:cNvPr>
          <p:cNvSpPr/>
          <p:nvPr/>
        </p:nvSpPr>
        <p:spPr>
          <a:xfrm>
            <a:off x="5065881" y="1854642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اَلمُرَبَّعُ: أَضرِبُ الضِّلعَ فِي 4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F9E77BE6-CF6F-4894-2C49-C5B4ECE39D70}"/>
              </a:ext>
            </a:extLst>
          </p:cNvPr>
          <p:cNvSpPr>
            <a:spLocks noChangeAspect="1"/>
          </p:cNvSpPr>
          <p:nvPr/>
        </p:nvSpPr>
        <p:spPr>
          <a:xfrm>
            <a:off x="7232597" y="1919972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E714AFF-6555-27C6-2753-BA9D9280B37B}"/>
              </a:ext>
            </a:extLst>
          </p:cNvPr>
          <p:cNvSpPr/>
          <p:nvPr/>
        </p:nvSpPr>
        <p:spPr>
          <a:xfrm>
            <a:off x="757989" y="1854642"/>
            <a:ext cx="2830225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اَلْمُستَطيلُ: (الطُّولُ + الْعَرْضُ) أَضرِبُهُما فِي 2</a:t>
            </a:r>
            <a:endParaRPr lang="fr-FR" sz="14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1DC08832-8F0B-91B0-8DFF-81B5D1B82777}"/>
              </a:ext>
            </a:extLst>
          </p:cNvPr>
          <p:cNvSpPr>
            <a:spLocks/>
          </p:cNvSpPr>
          <p:nvPr/>
        </p:nvSpPr>
        <p:spPr>
          <a:xfrm>
            <a:off x="3581547" y="1919972"/>
            <a:ext cx="446399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92AC7EB-C69B-ED65-565E-77006B3006CF}"/>
              </a:ext>
            </a:extLst>
          </p:cNvPr>
          <p:cNvGrpSpPr/>
          <p:nvPr/>
        </p:nvGrpSpPr>
        <p:grpSpPr>
          <a:xfrm>
            <a:off x="2795753" y="3107195"/>
            <a:ext cx="3962400" cy="1897220"/>
            <a:chOff x="966952" y="2971780"/>
            <a:chExt cx="3962400" cy="189722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BECAA25-5BC7-E202-FBC3-E59F50F422BB}"/>
                </a:ext>
              </a:extLst>
            </p:cNvPr>
            <p:cNvSpPr/>
            <p:nvPr/>
          </p:nvSpPr>
          <p:spPr>
            <a:xfrm>
              <a:off x="966952" y="3429000"/>
              <a:ext cx="2880000" cy="1440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B942BF6-ACED-5B54-3840-A14E1E7634D3}"/>
                </a:ext>
              </a:extLst>
            </p:cNvPr>
            <p:cNvSpPr txBox="1"/>
            <p:nvPr/>
          </p:nvSpPr>
          <p:spPr>
            <a:xfrm>
              <a:off x="1828802" y="2971780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8 cm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2FAA23C-CD07-E4DC-54A2-92AD419A68F5}"/>
                </a:ext>
              </a:extLst>
            </p:cNvPr>
            <p:cNvSpPr txBox="1"/>
            <p:nvPr/>
          </p:nvSpPr>
          <p:spPr>
            <a:xfrm>
              <a:off x="3720663" y="3937515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4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216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F3320-F4F3-D7C3-F546-FC4677CB8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2307705-EC5A-D2A1-9388-C45C218A38F3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F07D6B0-EFD4-ECFF-4C1A-AE8D3550C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CCACA1-80E3-D6D8-0BB6-63BC9A4147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308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7E1DF-C7DD-6DC4-C6F8-3F3007DB7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794664C-45C7-C9AF-919F-B90ECD9E2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052DF2C7-3280-3B91-F44C-CBC7E0A1271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محيط المستطيل يساوي 2× (8+4) = 24 سنتيمترا.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1D3BF24-332F-93B9-2A95-68E92A930A84}"/>
              </a:ext>
            </a:extLst>
          </p:cNvPr>
          <p:cNvSpPr txBox="1"/>
          <p:nvPr/>
        </p:nvSpPr>
        <p:spPr>
          <a:xfrm>
            <a:off x="1729596" y="4718685"/>
            <a:ext cx="5064702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2060"/>
                </a:solidFill>
              </a:rPr>
              <a:t>P = </a:t>
            </a:r>
            <a:r>
              <a:rPr lang="fr-FR" sz="4000" b="1" dirty="0">
                <a:solidFill>
                  <a:srgbClr val="0058A9"/>
                </a:solidFill>
              </a:rPr>
              <a:t>2</a:t>
            </a:r>
            <a:r>
              <a:rPr lang="fr-FR" sz="4000" b="1" dirty="0">
                <a:solidFill>
                  <a:srgbClr val="002060"/>
                </a:solidFill>
              </a:rPr>
              <a:t> ×(8+4)= </a:t>
            </a:r>
            <a:r>
              <a:rPr lang="fr-FR" sz="4000" b="1" dirty="0">
                <a:solidFill>
                  <a:srgbClr val="C00000"/>
                </a:solidFill>
              </a:rPr>
              <a:t>24</a:t>
            </a:r>
            <a:r>
              <a:rPr lang="fr-FR" sz="4000" b="1" dirty="0">
                <a:solidFill>
                  <a:srgbClr val="002060"/>
                </a:solidFill>
              </a:rPr>
              <a:t> </a:t>
            </a:r>
            <a:r>
              <a:rPr lang="fr-FR" sz="4000" b="1" dirty="0">
                <a:solidFill>
                  <a:srgbClr val="C00000"/>
                </a:solidFill>
              </a:rPr>
              <a:t>cm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CE3C5DB-D51B-3ED8-6B1F-CCFFFF6A5900}"/>
              </a:ext>
            </a:extLst>
          </p:cNvPr>
          <p:cNvGrpSpPr/>
          <p:nvPr/>
        </p:nvGrpSpPr>
        <p:grpSpPr>
          <a:xfrm>
            <a:off x="2795753" y="2164491"/>
            <a:ext cx="3962400" cy="1897220"/>
            <a:chOff x="966952" y="2971780"/>
            <a:chExt cx="3962400" cy="189722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2B88D9-D211-0429-09CC-BF24F31B84A5}"/>
                </a:ext>
              </a:extLst>
            </p:cNvPr>
            <p:cNvSpPr/>
            <p:nvPr/>
          </p:nvSpPr>
          <p:spPr>
            <a:xfrm>
              <a:off x="966952" y="3429000"/>
              <a:ext cx="2880000" cy="1440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726832F0-EE7C-A331-8A24-9029AC8BB8EB}"/>
                </a:ext>
              </a:extLst>
            </p:cNvPr>
            <p:cNvSpPr txBox="1"/>
            <p:nvPr/>
          </p:nvSpPr>
          <p:spPr>
            <a:xfrm>
              <a:off x="1828802" y="2971780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8 cm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2FC84B2-95CB-872F-C9BB-739C29146399}"/>
                </a:ext>
              </a:extLst>
            </p:cNvPr>
            <p:cNvSpPr txBox="1"/>
            <p:nvPr/>
          </p:nvSpPr>
          <p:spPr>
            <a:xfrm>
              <a:off x="3720663" y="3937515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4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20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احسبوا محيط المستطيل التالي: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0683ADE-CB78-038B-FD65-AC78696CC025}"/>
              </a:ext>
            </a:extLst>
          </p:cNvPr>
          <p:cNvGrpSpPr/>
          <p:nvPr/>
        </p:nvGrpSpPr>
        <p:grpSpPr>
          <a:xfrm>
            <a:off x="2991696" y="2337369"/>
            <a:ext cx="4001589" cy="2183262"/>
            <a:chOff x="966952" y="2971780"/>
            <a:chExt cx="4001589" cy="218326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37C7DD9-A7C0-68F6-FF87-8F9418156D48}"/>
                </a:ext>
              </a:extLst>
            </p:cNvPr>
            <p:cNvSpPr/>
            <p:nvPr/>
          </p:nvSpPr>
          <p:spPr>
            <a:xfrm>
              <a:off x="966952" y="3429000"/>
              <a:ext cx="2880000" cy="172604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7F3BEDD-9A23-53FB-050A-29CB0F51114B}"/>
                </a:ext>
              </a:extLst>
            </p:cNvPr>
            <p:cNvSpPr txBox="1"/>
            <p:nvPr/>
          </p:nvSpPr>
          <p:spPr>
            <a:xfrm>
              <a:off x="1828802" y="2971780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7 cm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4CE8D5D-56C5-A959-13B6-AF26433B0B89}"/>
                </a:ext>
              </a:extLst>
            </p:cNvPr>
            <p:cNvSpPr txBox="1"/>
            <p:nvPr/>
          </p:nvSpPr>
          <p:spPr>
            <a:xfrm>
              <a:off x="3759852" y="4108789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4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FC8BBF-EB98-F7FA-5B55-651B6B3CD0F6}"/>
              </a:ext>
            </a:extLst>
          </p:cNvPr>
          <p:cNvGrpSpPr/>
          <p:nvPr/>
        </p:nvGrpSpPr>
        <p:grpSpPr>
          <a:xfrm>
            <a:off x="2991696" y="2337369"/>
            <a:ext cx="4001589" cy="2183262"/>
            <a:chOff x="966952" y="2971780"/>
            <a:chExt cx="4001589" cy="218326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59B2237-8CE8-BFFD-8526-53F9F9F61EF8}"/>
                </a:ext>
              </a:extLst>
            </p:cNvPr>
            <p:cNvSpPr/>
            <p:nvPr/>
          </p:nvSpPr>
          <p:spPr>
            <a:xfrm>
              <a:off x="966952" y="3429000"/>
              <a:ext cx="2880000" cy="172604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72CE981C-5E97-9A78-B62C-A2F01CB5E2D4}"/>
                </a:ext>
              </a:extLst>
            </p:cNvPr>
            <p:cNvSpPr txBox="1"/>
            <p:nvPr/>
          </p:nvSpPr>
          <p:spPr>
            <a:xfrm>
              <a:off x="1828802" y="2971780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7 cm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98AA872-DE17-3C3A-0719-622C3EB475AB}"/>
                </a:ext>
              </a:extLst>
            </p:cNvPr>
            <p:cNvSpPr txBox="1"/>
            <p:nvPr/>
          </p:nvSpPr>
          <p:spPr>
            <a:xfrm>
              <a:off x="3759852" y="4108789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4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محيط المستطيل يساوي 2 × (7 + 4) = 22</a:t>
            </a:r>
            <a:r>
              <a:rPr lang="fr-FR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سنتيمترا.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CF8C373-3889-251F-C3E8-CB375D21D2E2}"/>
              </a:ext>
            </a:extLst>
          </p:cNvPr>
          <p:cNvGrpSpPr/>
          <p:nvPr/>
        </p:nvGrpSpPr>
        <p:grpSpPr>
          <a:xfrm>
            <a:off x="2991696" y="2337369"/>
            <a:ext cx="4001589" cy="2183262"/>
            <a:chOff x="966952" y="2971780"/>
            <a:chExt cx="4001589" cy="218326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115BE4C-2322-E85C-BF39-387BBB08EB27}"/>
                </a:ext>
              </a:extLst>
            </p:cNvPr>
            <p:cNvSpPr/>
            <p:nvPr/>
          </p:nvSpPr>
          <p:spPr>
            <a:xfrm>
              <a:off x="966952" y="3429000"/>
              <a:ext cx="2880000" cy="172604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B33A945-FA1A-FBB2-7A39-8263D27B39F0}"/>
                </a:ext>
              </a:extLst>
            </p:cNvPr>
            <p:cNvSpPr txBox="1"/>
            <p:nvPr/>
          </p:nvSpPr>
          <p:spPr>
            <a:xfrm>
              <a:off x="1828802" y="2971780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7 cm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E58E9E-8ED1-8974-CDE4-04216DEF69BA}"/>
                </a:ext>
              </a:extLst>
            </p:cNvPr>
            <p:cNvSpPr txBox="1"/>
            <p:nvPr/>
          </p:nvSpPr>
          <p:spPr>
            <a:xfrm>
              <a:off x="3759852" y="4108789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4 cm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5C0E652-B5BE-F654-0F5C-D43C268051D2}"/>
              </a:ext>
            </a:extLst>
          </p:cNvPr>
          <p:cNvSpPr txBox="1"/>
          <p:nvPr/>
        </p:nvSpPr>
        <p:spPr>
          <a:xfrm>
            <a:off x="1853610" y="5200420"/>
            <a:ext cx="5064702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2060"/>
                </a:solidFill>
              </a:rPr>
              <a:t>P = </a:t>
            </a:r>
            <a:r>
              <a:rPr lang="fr-FR" sz="4000" b="1" dirty="0">
                <a:solidFill>
                  <a:srgbClr val="0058A9"/>
                </a:solidFill>
              </a:rPr>
              <a:t>2</a:t>
            </a:r>
            <a:r>
              <a:rPr lang="fr-FR" sz="4000" b="1" dirty="0">
                <a:solidFill>
                  <a:srgbClr val="002060"/>
                </a:solidFill>
              </a:rPr>
              <a:t> ×(7+4)= </a:t>
            </a:r>
            <a:r>
              <a:rPr lang="fr-FR" sz="4000" b="1" dirty="0">
                <a:solidFill>
                  <a:srgbClr val="C00000"/>
                </a:solidFill>
              </a:rPr>
              <a:t>22</a:t>
            </a:r>
            <a:r>
              <a:rPr lang="fr-FR" sz="4000" b="1" dirty="0">
                <a:solidFill>
                  <a:srgbClr val="002060"/>
                </a:solidFill>
              </a:rPr>
              <a:t> </a:t>
            </a:r>
            <a:r>
              <a:rPr lang="fr-FR" sz="4000" b="1" dirty="0">
                <a:solidFill>
                  <a:srgbClr val="C00000"/>
                </a:solidFill>
              </a:rPr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3F84B-03AC-C04E-612F-76BE5EE62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5FCFBFA-AE4C-7633-ED93-067AC7F7A4D9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على ألواحكم، احسبوا محيط المربع التالي: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9F9DD1F-63EC-6C7F-C582-71924ACB83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95859F5-7BBB-7E4E-F7BF-D76749F183F5}"/>
              </a:ext>
            </a:extLst>
          </p:cNvPr>
          <p:cNvGrpSpPr/>
          <p:nvPr/>
        </p:nvGrpSpPr>
        <p:grpSpPr>
          <a:xfrm>
            <a:off x="2565118" y="1570259"/>
            <a:ext cx="4013764" cy="3345635"/>
            <a:chOff x="966952" y="2963363"/>
            <a:chExt cx="4013764" cy="334563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11532ED-C16F-1445-0D5F-2E36B4940DDE}"/>
                </a:ext>
              </a:extLst>
            </p:cNvPr>
            <p:cNvSpPr/>
            <p:nvPr/>
          </p:nvSpPr>
          <p:spPr>
            <a:xfrm>
              <a:off x="966952" y="3428998"/>
              <a:ext cx="2880000" cy="2880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,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528E7BDB-4753-A6E9-3632-804E06790ADC}"/>
                </a:ext>
              </a:extLst>
            </p:cNvPr>
            <p:cNvSpPr txBox="1"/>
            <p:nvPr/>
          </p:nvSpPr>
          <p:spPr>
            <a:xfrm>
              <a:off x="1866952" y="2963363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6 cm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C3839B1-99AE-2D64-632F-DC905A17FCCB}"/>
                </a:ext>
              </a:extLst>
            </p:cNvPr>
            <p:cNvSpPr txBox="1"/>
            <p:nvPr/>
          </p:nvSpPr>
          <p:spPr>
            <a:xfrm>
              <a:off x="3772027" y="4607388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6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927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4CC7A-51AA-1AE4-73D3-ED407056F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4DD13D5-709C-8752-393B-B6E53412DEBB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21154F9-8DED-3DD7-4C9E-A57D0A5D91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858742-4741-39BD-EB66-F4EA056883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742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22438-EBEB-E0AF-3FEC-04BD4EA21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040B9E8-6A01-DC50-D48F-E92BA2B905F1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0588AAE-60EA-3FBE-85FF-7285C054D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913A7480-C035-CA36-1CA0-4BE5284CAB92}"/>
              </a:ext>
            </a:extLst>
          </p:cNvPr>
          <p:cNvGrpSpPr/>
          <p:nvPr/>
        </p:nvGrpSpPr>
        <p:grpSpPr>
          <a:xfrm>
            <a:off x="2565118" y="1570259"/>
            <a:ext cx="4013764" cy="3345635"/>
            <a:chOff x="966952" y="2963363"/>
            <a:chExt cx="4013764" cy="334563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57397AA-8D5A-6404-7C2D-A47AACF1F9A0}"/>
                </a:ext>
              </a:extLst>
            </p:cNvPr>
            <p:cNvSpPr/>
            <p:nvPr/>
          </p:nvSpPr>
          <p:spPr>
            <a:xfrm>
              <a:off x="966952" y="3428998"/>
              <a:ext cx="2880000" cy="2880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,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E91E73BD-F2E5-413F-180A-13FC633AE845}"/>
                </a:ext>
              </a:extLst>
            </p:cNvPr>
            <p:cNvSpPr txBox="1"/>
            <p:nvPr/>
          </p:nvSpPr>
          <p:spPr>
            <a:xfrm>
              <a:off x="1866952" y="2963363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6 cm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9F99368B-F6DB-1126-2CF1-4F9D88EAA604}"/>
                </a:ext>
              </a:extLst>
            </p:cNvPr>
            <p:cNvSpPr txBox="1"/>
            <p:nvPr/>
          </p:nvSpPr>
          <p:spPr>
            <a:xfrm>
              <a:off x="3772027" y="4607388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6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39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7E569-2089-2498-0ADC-A54B6043F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BCC280-05C6-C952-CCF4-67EC89EA4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2534833-604A-2903-D1E3-C4B27A32C72E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92EF05D-8A0A-5940-678B-731F71B166FD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محيط المستطيل يساوي 4 × 6 = 24</a:t>
            </a:r>
            <a:r>
              <a:rPr lang="fr-FR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سنتيمترا.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4D2F8DC-DCE1-C82D-50D4-7B2B847F9AB0}"/>
              </a:ext>
            </a:extLst>
          </p:cNvPr>
          <p:cNvSpPr txBox="1"/>
          <p:nvPr/>
        </p:nvSpPr>
        <p:spPr>
          <a:xfrm>
            <a:off x="2041747" y="5216048"/>
            <a:ext cx="4259807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2060"/>
                </a:solidFill>
              </a:rPr>
              <a:t>P = </a:t>
            </a:r>
            <a:r>
              <a:rPr lang="fr-FR" sz="4000" b="1" dirty="0">
                <a:solidFill>
                  <a:srgbClr val="0058A9"/>
                </a:solidFill>
              </a:rPr>
              <a:t>4</a:t>
            </a:r>
            <a:r>
              <a:rPr lang="fr-FR" sz="4000" b="1" dirty="0">
                <a:solidFill>
                  <a:srgbClr val="002060"/>
                </a:solidFill>
              </a:rPr>
              <a:t> × 6 = </a:t>
            </a:r>
            <a:r>
              <a:rPr lang="fr-FR" sz="4000" b="1" dirty="0">
                <a:solidFill>
                  <a:srgbClr val="C00000"/>
                </a:solidFill>
              </a:rPr>
              <a:t>24</a:t>
            </a:r>
            <a:r>
              <a:rPr lang="fr-FR" sz="4000" b="1" dirty="0">
                <a:solidFill>
                  <a:srgbClr val="002060"/>
                </a:solidFill>
              </a:rPr>
              <a:t> </a:t>
            </a:r>
            <a:r>
              <a:rPr lang="fr-FR" sz="4000" b="1" dirty="0">
                <a:solidFill>
                  <a:srgbClr val="C00000"/>
                </a:solidFill>
              </a:rPr>
              <a:t>cm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4EF3E54-9AAA-F737-7FF7-C0275662A334}"/>
              </a:ext>
            </a:extLst>
          </p:cNvPr>
          <p:cNvGrpSpPr/>
          <p:nvPr/>
        </p:nvGrpSpPr>
        <p:grpSpPr>
          <a:xfrm>
            <a:off x="2565118" y="1570259"/>
            <a:ext cx="4013764" cy="3345635"/>
            <a:chOff x="966952" y="2963363"/>
            <a:chExt cx="4013764" cy="334563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3E1329E-5C8B-8D38-1624-354A8EBB0941}"/>
                </a:ext>
              </a:extLst>
            </p:cNvPr>
            <p:cNvSpPr/>
            <p:nvPr/>
          </p:nvSpPr>
          <p:spPr>
            <a:xfrm>
              <a:off x="966952" y="3428998"/>
              <a:ext cx="2880000" cy="2880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,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7BCDDD67-25CA-46B8-B5E8-4525E636D1EB}"/>
                </a:ext>
              </a:extLst>
            </p:cNvPr>
            <p:cNvSpPr txBox="1"/>
            <p:nvPr/>
          </p:nvSpPr>
          <p:spPr>
            <a:xfrm>
              <a:off x="1866952" y="2963363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6 cm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DFB8DA5-B7C8-26F6-4F36-B02521A088A7}"/>
                </a:ext>
              </a:extLst>
            </p:cNvPr>
            <p:cNvSpPr txBox="1"/>
            <p:nvPr/>
          </p:nvSpPr>
          <p:spPr>
            <a:xfrm>
              <a:off x="3772027" y="4607388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 6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646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E5D8CD-BC6A-C775-85BA-11F570FCF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216" y="1807780"/>
            <a:ext cx="6952556" cy="464557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124607" y="2259725"/>
            <a:ext cx="2837799" cy="1765737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هذين النشاطين؛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5" name="Image 4" descr="Une image contenant texte, capture d’écran, affichage, diagramme&#10;&#10;Le contenu généré par l’IA peut être incorrect.">
            <a:extLst>
              <a:ext uri="{FF2B5EF4-FFF2-40B4-BE49-F238E27FC236}">
                <a16:creationId xmlns:a16="http://schemas.microsoft.com/office/drawing/2014/main" id="{A3A57B47-EBCE-4633-F1CC-623EF6A4C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24" y="1890415"/>
            <a:ext cx="7497389" cy="4643544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3363312" y="1837865"/>
            <a:ext cx="4848782" cy="483832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affichage, diagramme&#10;&#10;Le contenu généré par l’IA peut être incorrect.">
            <a:extLst>
              <a:ext uri="{FF2B5EF4-FFF2-40B4-BE49-F238E27FC236}">
                <a16:creationId xmlns:a16="http://schemas.microsoft.com/office/drawing/2014/main" id="{D777F5DE-F27F-33F0-0663-332D0E746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46" y="1890415"/>
            <a:ext cx="6327554" cy="391900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80399" y="3048362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écriture manuscrite, Police, Rectangle&#10;&#10;Le contenu généré par l’IA peut être incorrect.">
            <a:extLst>
              <a:ext uri="{FF2B5EF4-FFF2-40B4-BE49-F238E27FC236}">
                <a16:creationId xmlns:a16="http://schemas.microsoft.com/office/drawing/2014/main" id="{B0AC7FC1-23CC-1220-FA18-8873D72CF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71" y="1957583"/>
            <a:ext cx="7925596" cy="447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affichage, diagramme&#10;&#10;Le contenu généré par l’IA peut être incorrect.">
            <a:extLst>
              <a:ext uri="{FF2B5EF4-FFF2-40B4-BE49-F238E27FC236}">
                <a16:creationId xmlns:a16="http://schemas.microsoft.com/office/drawing/2014/main" id="{6A382D8B-DFA7-2807-39C3-6E99047A4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724" y="1890415"/>
            <a:ext cx="7497389" cy="464354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3846BCD-721E-2275-2FEB-ECF7800E1C1A}"/>
              </a:ext>
            </a:extLst>
          </p:cNvPr>
          <p:cNvSpPr txBox="1"/>
          <p:nvPr/>
        </p:nvSpPr>
        <p:spPr>
          <a:xfrm>
            <a:off x="5433844" y="3845112"/>
            <a:ext cx="1287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×(2+4)</a:t>
            </a:r>
            <a:endParaRPr kumimoji="0" lang="ar-MA" sz="16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DAABA68-A5D9-5492-FA8F-85C4C229F97F}"/>
              </a:ext>
            </a:extLst>
          </p:cNvPr>
          <p:cNvSpPr txBox="1"/>
          <p:nvPr/>
        </p:nvSpPr>
        <p:spPr>
          <a:xfrm>
            <a:off x="6310588" y="3813581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61BF1A3-D061-BD2B-459C-72D05F96D2FA}"/>
              </a:ext>
            </a:extLst>
          </p:cNvPr>
          <p:cNvSpPr txBox="1"/>
          <p:nvPr/>
        </p:nvSpPr>
        <p:spPr>
          <a:xfrm>
            <a:off x="5491652" y="5941862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× 3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4875615-BD45-7872-3247-A8F5A74ADD1E}"/>
              </a:ext>
            </a:extLst>
          </p:cNvPr>
          <p:cNvSpPr txBox="1"/>
          <p:nvPr/>
        </p:nvSpPr>
        <p:spPr>
          <a:xfrm>
            <a:off x="6310588" y="5941861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48F1B05-CF2D-4AB3-CBB0-3DF66EA6D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216" y="1807780"/>
            <a:ext cx="6952556" cy="4645572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33، أنجزوا النشاط، 5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45630" y="4151586"/>
            <a:ext cx="2816772" cy="977462"/>
          </a:xfrm>
          <a:prstGeom prst="roundRect">
            <a:avLst>
              <a:gd name="adj" fmla="val 1051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37B3790A-2CA8-CF81-2F6C-73639C45C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331" y="2766650"/>
            <a:ext cx="8313682" cy="282628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CB746D1-6AB8-9CDB-B909-A49C7431DBDB}"/>
              </a:ext>
            </a:extLst>
          </p:cNvPr>
          <p:cNvSpPr txBox="1"/>
          <p:nvPr/>
        </p:nvSpPr>
        <p:spPr>
          <a:xfrm>
            <a:off x="1035270" y="4937469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14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4A91A32-8251-F485-3329-30A2A2B4CE80}"/>
              </a:ext>
            </a:extLst>
          </p:cNvPr>
          <p:cNvSpPr txBox="1"/>
          <p:nvPr/>
        </p:nvSpPr>
        <p:spPr>
          <a:xfrm>
            <a:off x="6884277" y="4937469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7F3C216-20A7-1852-7859-24A3CB8F51B9}"/>
              </a:ext>
            </a:extLst>
          </p:cNvPr>
          <p:cNvSpPr txBox="1"/>
          <p:nvPr/>
        </p:nvSpPr>
        <p:spPr>
          <a:xfrm>
            <a:off x="3845204" y="4937469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32 و33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1D3ADBC-E9E8-EC98-0A3C-8F62680D3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216" y="1807780"/>
            <a:ext cx="6952556" cy="464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16305</TotalTime>
  <Words>878</Words>
  <Application>Microsoft Office PowerPoint</Application>
  <PresentationFormat>Affichage à l'écran (4:3)</PresentationFormat>
  <Paragraphs>230</Paragraphs>
  <Slides>53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53</vt:i4>
      </vt:variant>
    </vt:vector>
  </HeadingPairs>
  <TitlesOfParts>
    <vt:vector size="67" baseType="lpstr">
      <vt:lpstr>Aptos Display</vt:lpstr>
      <vt:lpstr>Dosis</vt:lpstr>
      <vt:lpstr>Effra CC Arbc</vt:lpstr>
      <vt:lpstr>Aptos</vt:lpstr>
      <vt:lpstr>Arial</vt:lpstr>
      <vt:lpstr>Wingdings</vt:lpstr>
      <vt:lpstr>Calibri</vt:lpstr>
      <vt:lpstr>Chalkboard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126</cp:revision>
  <cp:lastPrinted>2025-08-13T10:11:39Z</cp:lastPrinted>
  <dcterms:created xsi:type="dcterms:W3CDTF">2025-08-01T12:31:49Z</dcterms:created>
  <dcterms:modified xsi:type="dcterms:W3CDTF">2026-02-22T10:13:47Z</dcterms:modified>
</cp:coreProperties>
</file>