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8" r:id="rId7"/>
  </p:sldMasterIdLst>
  <p:notesMasterIdLst>
    <p:notesMasterId r:id="rId71"/>
  </p:notesMasterIdLst>
  <p:handoutMasterIdLst>
    <p:handoutMasterId r:id="rId72"/>
  </p:handoutMasterIdLst>
  <p:sldIdLst>
    <p:sldId id="779" r:id="rId8"/>
    <p:sldId id="948" r:id="rId9"/>
    <p:sldId id="2134807023" r:id="rId10"/>
    <p:sldId id="780" r:id="rId11"/>
    <p:sldId id="781" r:id="rId12"/>
    <p:sldId id="741" r:id="rId13"/>
    <p:sldId id="746" r:id="rId14"/>
    <p:sldId id="825" r:id="rId15"/>
    <p:sldId id="914" r:id="rId16"/>
    <p:sldId id="2134806637" r:id="rId17"/>
    <p:sldId id="2134806709" r:id="rId18"/>
    <p:sldId id="2134807029" r:id="rId19"/>
    <p:sldId id="2134807030" r:id="rId20"/>
    <p:sldId id="2134807031" r:id="rId21"/>
    <p:sldId id="2134807032" r:id="rId22"/>
    <p:sldId id="2134806710" r:id="rId23"/>
    <p:sldId id="2134807076" r:id="rId24"/>
    <p:sldId id="2134807077" r:id="rId25"/>
    <p:sldId id="2134806711" r:id="rId26"/>
    <p:sldId id="2134806681" r:id="rId27"/>
    <p:sldId id="2134806700" r:id="rId28"/>
    <p:sldId id="977" r:id="rId29"/>
    <p:sldId id="2134806722" r:id="rId30"/>
    <p:sldId id="898" r:id="rId31"/>
    <p:sldId id="2134806707" r:id="rId32"/>
    <p:sldId id="2134807056" r:id="rId33"/>
    <p:sldId id="2134807068" r:id="rId34"/>
    <p:sldId id="2134807069" r:id="rId35"/>
    <p:sldId id="2134807072" r:id="rId36"/>
    <p:sldId id="2134807073" r:id="rId37"/>
    <p:sldId id="850" r:id="rId38"/>
    <p:sldId id="899" r:id="rId39"/>
    <p:sldId id="2134807058" r:id="rId40"/>
    <p:sldId id="2134807038" r:id="rId41"/>
    <p:sldId id="2134807059" r:id="rId42"/>
    <p:sldId id="2134806689" r:id="rId43"/>
    <p:sldId id="2134806665" r:id="rId44"/>
    <p:sldId id="2134806664" r:id="rId45"/>
    <p:sldId id="2134807014" r:id="rId46"/>
    <p:sldId id="2134807015" r:id="rId47"/>
    <p:sldId id="2134807061" r:id="rId48"/>
    <p:sldId id="2134807016" r:id="rId49"/>
    <p:sldId id="2134807048" r:id="rId50"/>
    <p:sldId id="2134807049" r:id="rId51"/>
    <p:sldId id="2134807050" r:id="rId52"/>
    <p:sldId id="2134807078" r:id="rId53"/>
    <p:sldId id="2134807063" r:id="rId54"/>
    <p:sldId id="2134807064" r:id="rId55"/>
    <p:sldId id="2134807065" r:id="rId56"/>
    <p:sldId id="2134806696" r:id="rId57"/>
    <p:sldId id="848" r:id="rId58"/>
    <p:sldId id="921" r:id="rId59"/>
    <p:sldId id="922" r:id="rId60"/>
    <p:sldId id="924" r:id="rId61"/>
    <p:sldId id="925" r:id="rId62"/>
    <p:sldId id="849" r:id="rId63"/>
    <p:sldId id="2134806697" r:id="rId64"/>
    <p:sldId id="2134806706" r:id="rId65"/>
    <p:sldId id="858" r:id="rId66"/>
    <p:sldId id="868" r:id="rId67"/>
    <p:sldId id="869" r:id="rId68"/>
    <p:sldId id="764" r:id="rId69"/>
    <p:sldId id="949" r:id="rId70"/>
  </p:sldIdLst>
  <p:sldSz cx="9144000" cy="6858000" type="screen4x3"/>
  <p:notesSz cx="6735763" cy="9866313"/>
  <p:embeddedFontLst>
    <p:embeddedFont>
      <p:font typeface="Dosis" pitchFamily="2" charset="0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7B7FF"/>
    <a:srgbClr val="FDE5E3"/>
    <a:srgbClr val="CF1F3C"/>
    <a:srgbClr val="D5D5FF"/>
    <a:srgbClr val="EF801C"/>
    <a:srgbClr val="FC8D00"/>
    <a:srgbClr val="3A8F98"/>
    <a:srgbClr val="F2F2F2"/>
    <a:srgbClr val="F9B233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D17028-B25B-4ADE-98C6-9D51567EEA8E}" v="175" dt="2026-02-10T11:38:48.7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44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101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font" Target="fonts/font2.fntdata"/><Relationship Id="rId79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handoutMaster" Target="handoutMasters/handoutMaster1.xml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font" Target="fonts/font1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51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74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C5B95-ED89-EA8A-44E2-33520653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12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9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0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8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  <p:sldLayoutId id="214748392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16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1" r:id="rId2"/>
    <p:sldLayoutId id="2147483922" r:id="rId3"/>
    <p:sldLayoutId id="2147483923" r:id="rId4"/>
    <p:sldLayoutId id="214748392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5.gif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14.emf"/><Relationship Id="rId4" Type="http://schemas.openxmlformats.org/officeDocument/2006/relationships/image" Target="../media/image2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6.mp4"/><Relationship Id="rId7" Type="http://schemas.openxmlformats.org/officeDocument/2006/relationships/image" Target="../media/image2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6.mp4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6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7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401623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8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5387371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6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اَلْكِيلُومِترُ </a:t>
            </a:r>
            <a:r>
              <a:rPr lang="fr-FR" dirty="0"/>
              <a:t>(km)</a:t>
            </a:r>
            <a:r>
              <a:rPr lang="ar-MA" dirty="0"/>
              <a:t> 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5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اَلْمِترُ </a:t>
            </a:r>
            <a:r>
              <a:rPr lang="fr-FR" dirty="0"/>
              <a:t>(m)</a:t>
            </a:r>
            <a:r>
              <a:rPr lang="ar-MA" dirty="0"/>
              <a:t>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8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مَسائِلَ تَوليفِيّة لِلأَطوالِ.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7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تَوْليفٌ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الثَّاني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حَلُّ مَسائِلَ تَوليفِيّة لِلأَطوالِ.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409B8425-71D4-CDC7-29A3-93FB416DE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211" y="2513556"/>
            <a:ext cx="5850641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5" y="3835273"/>
            <a:ext cx="631329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حلِّ مَسائِلَ تَوليفِيّة لِلأَطوالِ.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2983268-ACEE-7942-3D25-A1FC8A144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60" y="1775047"/>
            <a:ext cx="6939501" cy="4680000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25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072511" y="3605048"/>
            <a:ext cx="2858355" cy="1744717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DABF89E-B65B-1193-C490-0822FFB8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51" y="1817791"/>
            <a:ext cx="7505388" cy="4783527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6 بسرعة، لديكم دقيقة واحدة.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C59AB86-652E-1C34-FD4D-97358394016B}"/>
              </a:ext>
            </a:extLst>
          </p:cNvPr>
          <p:cNvSpPr txBox="1"/>
          <p:nvPr/>
        </p:nvSpPr>
        <p:spPr>
          <a:xfrm>
            <a:off x="1766774" y="2338711"/>
            <a:ext cx="5845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&gt;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CDADE75-5BD0-C712-A0FD-60CA937E7A7C}"/>
              </a:ext>
            </a:extLst>
          </p:cNvPr>
          <p:cNvSpPr txBox="1"/>
          <p:nvPr/>
        </p:nvSpPr>
        <p:spPr>
          <a:xfrm>
            <a:off x="525020" y="4691283"/>
            <a:ext cx="79573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10 cm &lt; 25 cm &lt; 1 m 50 cm &lt; 175 cm &lt; 2 m &lt; 300 cm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7F1714A-05CA-4276-46AC-124CE6CBE6F3}"/>
              </a:ext>
            </a:extLst>
          </p:cNvPr>
          <p:cNvSpPr txBox="1"/>
          <p:nvPr/>
        </p:nvSpPr>
        <p:spPr>
          <a:xfrm>
            <a:off x="1474481" y="3053031"/>
            <a:ext cx="5845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=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BCFF93-AB3C-E117-05FA-CC3D3F0DCEDF}"/>
              </a:ext>
            </a:extLst>
          </p:cNvPr>
          <p:cNvSpPr txBox="1"/>
          <p:nvPr/>
        </p:nvSpPr>
        <p:spPr>
          <a:xfrm>
            <a:off x="3861290" y="2338711"/>
            <a:ext cx="5845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&lt;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C7ABFAA-6906-5634-35B4-59FB83340004}"/>
              </a:ext>
            </a:extLst>
          </p:cNvPr>
          <p:cNvSpPr txBox="1"/>
          <p:nvPr/>
        </p:nvSpPr>
        <p:spPr>
          <a:xfrm>
            <a:off x="6567326" y="2375273"/>
            <a:ext cx="5845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&lt;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B3D026-3FEB-0620-4DD9-EE3D35F81140}"/>
              </a:ext>
            </a:extLst>
          </p:cNvPr>
          <p:cNvSpPr txBox="1"/>
          <p:nvPr/>
        </p:nvSpPr>
        <p:spPr>
          <a:xfrm>
            <a:off x="6414926" y="3053031"/>
            <a:ext cx="5845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=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45882C-E60B-6AD9-8161-292AE8CE4AE0}"/>
              </a:ext>
            </a:extLst>
          </p:cNvPr>
          <p:cNvSpPr txBox="1"/>
          <p:nvPr/>
        </p:nvSpPr>
        <p:spPr>
          <a:xfrm>
            <a:off x="3968933" y="3079201"/>
            <a:ext cx="5845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&lt;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939EA7-E5EA-EB04-CB7B-355E9622D9FA}"/>
              </a:ext>
            </a:extLst>
          </p:cNvPr>
          <p:cNvSpPr txBox="1"/>
          <p:nvPr/>
        </p:nvSpPr>
        <p:spPr>
          <a:xfrm>
            <a:off x="546039" y="6068677"/>
            <a:ext cx="79573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3 km &gt; 2500 m &lt; 1500 cm &lt; 1 km &lt; 750 m &lt; 250 m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14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8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F7DC60-4D29-6F8F-0835-8C24795DB1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2989984"/>
            <a:ext cx="8313683" cy="90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51434F3A-5B85-40CF-8232-7199C693C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989984"/>
            <a:ext cx="8313683" cy="90710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475217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473457" y="345662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2735127" y="305549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173885" y="305703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093426" y="345662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4790702" y="344611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6901439" y="305549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729841" y="345662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742699" y="3210205"/>
              <a:ext cx="3526123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حَلُّ مَسائِلَ لِلأَطوالِ.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CFF38D-CB5A-4331-B649-6CB7F68B13F8}"/>
              </a:ext>
            </a:extLst>
          </p:cNvPr>
          <p:cNvSpPr txBox="1"/>
          <p:nvPr/>
        </p:nvSpPr>
        <p:spPr>
          <a:xfrm>
            <a:off x="693683" y="854031"/>
            <a:ext cx="68028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مرحباً، سنتعلم حل مسائل توظيف الأطوال، باستعمال الأشرطة، مع مجد وندى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2E41C09-F581-8D1E-1711-DF030710BF43}"/>
              </a:ext>
            </a:extLst>
          </p:cNvPr>
          <p:cNvGrpSpPr/>
          <p:nvPr/>
        </p:nvGrpSpPr>
        <p:grpSpPr>
          <a:xfrm>
            <a:off x="322943" y="1828388"/>
            <a:ext cx="8266892" cy="4651651"/>
            <a:chOff x="333453" y="1828388"/>
            <a:chExt cx="8266892" cy="465165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C7409C2-5BFC-D70E-1B63-EC08A8053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453" y="1828388"/>
              <a:ext cx="8266892" cy="465165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E2D7698-D398-4B35-9E31-7598E44326A2}"/>
                </a:ext>
              </a:extLst>
            </p:cNvPr>
            <p:cNvSpPr/>
            <p:nvPr/>
          </p:nvSpPr>
          <p:spPr>
            <a:xfrm>
              <a:off x="2532993" y="2312276"/>
              <a:ext cx="3930869" cy="38572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4032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4052EF-09DB-46DB-B8E5-EB40001F291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MATHS_N3_P3_Sem2_S4_V1">
            <a:hlinkClick r:id="" action="ppaction://media"/>
            <a:extLst>
              <a:ext uri="{FF2B5EF4-FFF2-40B4-BE49-F238E27FC236}">
                <a16:creationId xmlns:a16="http://schemas.microsoft.com/office/drawing/2014/main" id="{5D2BE273-F870-C134-B9B7-8B1787ABD9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4115" y="1828800"/>
            <a:ext cx="8269985" cy="465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8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5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499A8A4-9961-1BAE-46D5-35E0B3364AC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ما تعلمناه مع مجد وندى؛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2C9736-5C38-A577-395E-DE959C468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64A00BB-522C-73CA-8AC9-375E1634D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72" y="1891862"/>
            <a:ext cx="8166065" cy="451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هذه المسألة، باستعمال نموذج الأشرطة، خُطْوَةً خطوة مثل مجد وندى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F65B41DF-DFB5-CF4B-CE71-69AA9D0E539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B7B7FF">
                <a:tint val="45000"/>
                <a:satMod val="400000"/>
              </a:srgbClr>
            </a:duotone>
          </a:blip>
          <a:srcRect l="5159" t="12276" r="3280" b="69420"/>
          <a:stretch>
            <a:fillRect/>
          </a:stretch>
        </p:blipFill>
        <p:spPr>
          <a:xfrm>
            <a:off x="324674" y="2775143"/>
            <a:ext cx="8262278" cy="1011204"/>
          </a:xfrm>
          <a:prstGeom prst="roundRect">
            <a:avLst>
              <a:gd name="adj" fmla="val 12509"/>
            </a:avLst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أحداثها.</a:t>
            </a:r>
          </a:p>
        </p:txBody>
      </p:sp>
      <p:pic>
        <p:nvPicPr>
          <p:cNvPr id="7" name="Image 6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3E044399-A871-5B21-D30D-FFCC05449F0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B7B7FF">
                <a:tint val="45000"/>
                <a:satMod val="400000"/>
              </a:srgbClr>
            </a:duotone>
          </a:blip>
          <a:srcRect l="5159" t="12276" r="3280" b="69420"/>
          <a:stretch>
            <a:fillRect/>
          </a:stretch>
        </p:blipFill>
        <p:spPr>
          <a:xfrm>
            <a:off x="324674" y="2775143"/>
            <a:ext cx="8262278" cy="1011204"/>
          </a:xfrm>
          <a:prstGeom prst="roundRect">
            <a:avLst>
              <a:gd name="adj" fmla="val 12509"/>
            </a:avLst>
          </a:prstGeom>
        </p:spPr>
      </p:pic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CD572-0F39-FB82-7D66-DF9FB6DB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DA761865-9564-9F3E-1070-6855D6FCDC5B}"/>
              </a:ext>
            </a:extLst>
          </p:cNvPr>
          <p:cNvGrpSpPr/>
          <p:nvPr/>
        </p:nvGrpSpPr>
        <p:grpSpPr>
          <a:xfrm>
            <a:off x="5990897" y="1803656"/>
            <a:ext cx="2115483" cy="551406"/>
            <a:chOff x="6338401" y="1914188"/>
            <a:chExt cx="2044046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33BE6E2-BB7C-E5EA-E9C9-EAA8AF72C352}"/>
                </a:ext>
              </a:extLst>
            </p:cNvPr>
            <p:cNvSpPr/>
            <p:nvPr/>
          </p:nvSpPr>
          <p:spPr>
            <a:xfrm>
              <a:off x="6338401" y="1914188"/>
              <a:ext cx="1613278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 rtl="1">
                <a:defRPr/>
              </a:pPr>
              <a:r>
                <a:rPr lang="ar-SA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مُعْطَيَاتِ المَسْأَلَةِ </a:t>
              </a:r>
              <a:endParaRPr lang="fr-FR" sz="15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D7BBF5C-903F-0BA1-6BC1-4648E5F189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4E2D62C9-DDFF-4417-870B-D3253160C362}"/>
              </a:ext>
            </a:extLst>
          </p:cNvPr>
          <p:cNvGrpSpPr/>
          <p:nvPr/>
        </p:nvGrpSpPr>
        <p:grpSpPr>
          <a:xfrm>
            <a:off x="3193017" y="1803656"/>
            <a:ext cx="2202562" cy="551406"/>
            <a:chOff x="6160221" y="1914188"/>
            <a:chExt cx="2202562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4DA19A3-A55B-DA2F-F0E0-007CE490F4A0}"/>
                </a:ext>
              </a:extLst>
            </p:cNvPr>
            <p:cNvSpPr/>
            <p:nvPr/>
          </p:nvSpPr>
          <p:spPr>
            <a:xfrm>
              <a:off x="6160221" y="1914188"/>
              <a:ext cx="177279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المُنَاسِبَةَ 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1CAF433-1FBF-E7A1-B40B-C8CDFF7D85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grpSp>
        <p:nvGrpSpPr>
          <p:cNvPr id="18" name="Group 12">
            <a:extLst>
              <a:ext uri="{FF2B5EF4-FFF2-40B4-BE49-F238E27FC236}">
                <a16:creationId xmlns:a16="http://schemas.microsoft.com/office/drawing/2014/main" id="{BA057B5C-B5AD-DCD1-D491-0EA7324FC566}"/>
              </a:ext>
            </a:extLst>
          </p:cNvPr>
          <p:cNvGrpSpPr/>
          <p:nvPr/>
        </p:nvGrpSpPr>
        <p:grpSpPr>
          <a:xfrm>
            <a:off x="806393" y="1803656"/>
            <a:ext cx="1791307" cy="551406"/>
            <a:chOff x="6571476" y="1914188"/>
            <a:chExt cx="1791307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A8CEF11-04DE-B31D-4FF5-8E819214F052}"/>
                </a:ext>
              </a:extLst>
            </p:cNvPr>
            <p:cNvSpPr/>
            <p:nvPr/>
          </p:nvSpPr>
          <p:spPr>
            <a:xfrm>
              <a:off x="6571476" y="1914188"/>
              <a:ext cx="136153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عِبَارَةَ الحَلِّ 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3A1F9E3D-EA01-DA70-E424-EE97901CF5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Image 15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315A2CFD-40AD-B076-290D-FFC008698D4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B7B7FF">
                <a:tint val="45000"/>
                <a:satMod val="400000"/>
              </a:srgbClr>
            </a:duotone>
          </a:blip>
          <a:srcRect l="5159" t="12276" r="3280" b="69420"/>
          <a:stretch>
            <a:fillRect/>
          </a:stretch>
        </p:blipFill>
        <p:spPr>
          <a:xfrm>
            <a:off x="324674" y="2775143"/>
            <a:ext cx="8262278" cy="1011204"/>
          </a:xfrm>
          <a:prstGeom prst="roundRect">
            <a:avLst>
              <a:gd name="adj" fmla="val 12509"/>
            </a:avLst>
          </a:prstGeom>
        </p:spPr>
      </p:pic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367005" y="854031"/>
            <a:ext cx="7129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مثلوا معطيات المسألة، على نموذج الأشرطة . 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677E30-13EC-1AB0-F76D-A2A67FD1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16" name="Group 12">
            <a:extLst>
              <a:ext uri="{FF2B5EF4-FFF2-40B4-BE49-F238E27FC236}">
                <a16:creationId xmlns:a16="http://schemas.microsoft.com/office/drawing/2014/main" id="{98163BE0-06E3-34A7-57CC-9EFD96BB915C}"/>
              </a:ext>
            </a:extLst>
          </p:cNvPr>
          <p:cNvGrpSpPr/>
          <p:nvPr/>
        </p:nvGrpSpPr>
        <p:grpSpPr>
          <a:xfrm>
            <a:off x="5990897" y="1803656"/>
            <a:ext cx="2115483" cy="551406"/>
            <a:chOff x="6338401" y="1914188"/>
            <a:chExt cx="2044046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8EF06B9-3736-649B-1474-6FF0E6EE1FFD}"/>
                </a:ext>
              </a:extLst>
            </p:cNvPr>
            <p:cNvSpPr/>
            <p:nvPr/>
          </p:nvSpPr>
          <p:spPr>
            <a:xfrm>
              <a:off x="6338401" y="1914188"/>
              <a:ext cx="1613278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 rtl="1">
                <a:defRPr/>
              </a:pPr>
              <a:r>
                <a:rPr lang="ar-SA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مُعْطَيَاتِ المَسْأَلَةِ </a:t>
              </a:r>
              <a:endParaRPr lang="fr-FR" sz="15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C38C29EE-B244-2E80-4BE6-65CDB5C4C3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 12">
            <a:extLst>
              <a:ext uri="{FF2B5EF4-FFF2-40B4-BE49-F238E27FC236}">
                <a16:creationId xmlns:a16="http://schemas.microsoft.com/office/drawing/2014/main" id="{018EC97A-D995-1E70-80E1-ED94858D6C6D}"/>
              </a:ext>
            </a:extLst>
          </p:cNvPr>
          <p:cNvGrpSpPr/>
          <p:nvPr/>
        </p:nvGrpSpPr>
        <p:grpSpPr>
          <a:xfrm>
            <a:off x="3193017" y="1803656"/>
            <a:ext cx="2202562" cy="551406"/>
            <a:chOff x="6160221" y="1914188"/>
            <a:chExt cx="2202562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09EE58C-E23E-C5EA-F6BC-71BA117E61CC}"/>
                </a:ext>
              </a:extLst>
            </p:cNvPr>
            <p:cNvSpPr/>
            <p:nvPr/>
          </p:nvSpPr>
          <p:spPr>
            <a:xfrm>
              <a:off x="6160221" y="1914188"/>
              <a:ext cx="177279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المُنَاسِبَةَ 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60BA513-DC93-6444-32AC-343803D990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 12">
            <a:extLst>
              <a:ext uri="{FF2B5EF4-FFF2-40B4-BE49-F238E27FC236}">
                <a16:creationId xmlns:a16="http://schemas.microsoft.com/office/drawing/2014/main" id="{26D366F5-B058-1581-97E2-C846FD43CC81}"/>
              </a:ext>
            </a:extLst>
          </p:cNvPr>
          <p:cNvGrpSpPr/>
          <p:nvPr/>
        </p:nvGrpSpPr>
        <p:grpSpPr>
          <a:xfrm>
            <a:off x="806393" y="1803656"/>
            <a:ext cx="1791307" cy="551406"/>
            <a:chOff x="6571476" y="1914188"/>
            <a:chExt cx="1791307" cy="55140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DE040B6-06C3-B288-E553-B7A7857C8BB6}"/>
                </a:ext>
              </a:extLst>
            </p:cNvPr>
            <p:cNvSpPr/>
            <p:nvPr/>
          </p:nvSpPr>
          <p:spPr>
            <a:xfrm>
              <a:off x="6571476" y="1914188"/>
              <a:ext cx="136153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عِبَارَةَ الحَلِّ </a:t>
              </a: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741D4790-BF79-ED7D-55A0-D890000289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6" name="Image 25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09C44DEC-75B6-4343-DB33-44BC692A52D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B7B7FF">
                <a:tint val="45000"/>
                <a:satMod val="400000"/>
              </a:srgbClr>
            </a:duotone>
          </a:blip>
          <a:srcRect l="5159" t="12276" r="3280" b="69420"/>
          <a:stretch>
            <a:fillRect/>
          </a:stretch>
        </p:blipFill>
        <p:spPr>
          <a:xfrm>
            <a:off x="324674" y="2775143"/>
            <a:ext cx="8262278" cy="1011204"/>
          </a:xfrm>
          <a:prstGeom prst="roundRect">
            <a:avLst>
              <a:gd name="adj" fmla="val 12509"/>
            </a:avLst>
          </a:prstGeom>
        </p:spPr>
      </p:pic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CBFC-73F8-6904-FEB2-9D49E107E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3A7DD3-ABA8-EFBF-5FE5-8DDA72BC0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58B689-EB0C-29C1-E28B-3DBDE06CD78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7DF97-8209-5ACF-1450-498511375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065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5CBA7-13BB-3E36-E6E6-FE4A87FA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8A25C3-4573-0A91-05F6-D4513F8E94D1}"/>
              </a:ext>
            </a:extLst>
          </p:cNvPr>
          <p:cNvSpPr txBox="1"/>
          <p:nvPr/>
        </p:nvSpPr>
        <p:spPr>
          <a:xfrm>
            <a:off x="620110" y="854031"/>
            <a:ext cx="6876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1FA071-ACD9-442A-1C08-815B34724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7B35D99-C19A-80A8-DBB2-4B2EAF5907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063476"/>
              </p:ext>
            </p:extLst>
          </p:nvPr>
        </p:nvGraphicFramePr>
        <p:xfrm>
          <a:off x="2007475" y="2947481"/>
          <a:ext cx="4950372" cy="1741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59724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2690648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870760">
                <a:tc gridSpan="2"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rgbClr val="0070C0"/>
                          </a:solidFill>
                        </a:rPr>
                        <a:t>?</a:t>
                      </a: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  <a:tr h="87076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rgbClr val="0070C0"/>
                          </a:solidFill>
                        </a:rPr>
                        <a:t>135 cm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rgbClr val="0070C0"/>
                          </a:solidFill>
                        </a:rPr>
                        <a:t>170 cm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667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404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62A10-3269-107F-8637-A60DE1E63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1ABC947-04E1-2D0F-20A1-AB3096D8FD8D}"/>
              </a:ext>
            </a:extLst>
          </p:cNvPr>
          <p:cNvSpPr txBox="1"/>
          <p:nvPr/>
        </p:nvSpPr>
        <p:spPr>
          <a:xfrm>
            <a:off x="620110" y="854031"/>
            <a:ext cx="6876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DC5E50-8DCB-2D2E-8CC2-39BE19045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CA978377-60D1-4BDA-CCC6-E6111B4FAA57}"/>
              </a:ext>
            </a:extLst>
          </p:cNvPr>
          <p:cNvGrpSpPr/>
          <p:nvPr/>
        </p:nvGrpSpPr>
        <p:grpSpPr>
          <a:xfrm>
            <a:off x="5990897" y="1803656"/>
            <a:ext cx="2115483" cy="551406"/>
            <a:chOff x="6338401" y="1914188"/>
            <a:chExt cx="2044046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160C8BC-AF48-A866-D656-7EB19638B425}"/>
                </a:ext>
              </a:extLst>
            </p:cNvPr>
            <p:cNvSpPr/>
            <p:nvPr/>
          </p:nvSpPr>
          <p:spPr>
            <a:xfrm>
              <a:off x="6338401" y="1914188"/>
              <a:ext cx="161327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مُعْطَيَاتِ المَسْأَلَةِ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13C6F4B-4AF5-72F0-DC5B-267B027871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8787F747-0959-3C68-EA2D-F0384717D88C}"/>
              </a:ext>
            </a:extLst>
          </p:cNvPr>
          <p:cNvGrpSpPr/>
          <p:nvPr/>
        </p:nvGrpSpPr>
        <p:grpSpPr>
          <a:xfrm>
            <a:off x="3115254" y="1803656"/>
            <a:ext cx="2358089" cy="551406"/>
            <a:chOff x="3037490" y="1803656"/>
            <a:chExt cx="2358089" cy="55140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34D58156-1865-4243-38A7-25C56DFA3CE4}"/>
                </a:ext>
              </a:extLst>
            </p:cNvPr>
            <p:cNvSpPr/>
            <p:nvPr/>
          </p:nvSpPr>
          <p:spPr>
            <a:xfrm>
              <a:off x="3037490" y="1803656"/>
              <a:ext cx="1897972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rtl="1"/>
              <a:r>
                <a:rPr lang="ar-MA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المُنَاسِبَةَ 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CF1B76FE-5640-6EE2-62B2-24213DB74D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32413" y="1868986"/>
              <a:ext cx="463166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2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 12">
            <a:extLst>
              <a:ext uri="{FF2B5EF4-FFF2-40B4-BE49-F238E27FC236}">
                <a16:creationId xmlns:a16="http://schemas.microsoft.com/office/drawing/2014/main" id="{0D6B51ED-244B-D834-FCC3-A7F13B8241A5}"/>
              </a:ext>
            </a:extLst>
          </p:cNvPr>
          <p:cNvGrpSpPr/>
          <p:nvPr/>
        </p:nvGrpSpPr>
        <p:grpSpPr>
          <a:xfrm>
            <a:off x="806393" y="1803656"/>
            <a:ext cx="1791307" cy="551406"/>
            <a:chOff x="6571476" y="1914188"/>
            <a:chExt cx="1791307" cy="551406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7FD3D36-09BA-88D0-FA5F-858DB8BA3AF4}"/>
                </a:ext>
              </a:extLst>
            </p:cNvPr>
            <p:cNvSpPr/>
            <p:nvPr/>
          </p:nvSpPr>
          <p:spPr>
            <a:xfrm>
              <a:off x="6571476" y="1914188"/>
              <a:ext cx="136153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عِبَارَةَ الحَلِّ </a:t>
              </a: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C07F493D-2195-5300-2F47-58DB8BD19A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id="{F17A9A18-94BF-F52D-4D67-2B0307CBAA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815388"/>
              </p:ext>
            </p:extLst>
          </p:nvPr>
        </p:nvGraphicFramePr>
        <p:xfrm>
          <a:off x="2007475" y="2947481"/>
          <a:ext cx="4950372" cy="1741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59724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2690648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870760">
                <a:tc gridSpan="2"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rgbClr val="0070C0"/>
                          </a:solidFill>
                        </a:rPr>
                        <a:t>?</a:t>
                      </a: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  <a:tr h="87076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rgbClr val="0070C0"/>
                          </a:solidFill>
                        </a:rPr>
                        <a:t>135 cm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rgbClr val="0070C0"/>
                          </a:solidFill>
                        </a:rPr>
                        <a:t>170 cm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667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09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17F7E-C243-9E17-2DDE-54AFF094E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F35A12-A98C-379E-ED28-2A0DCBB5F4CC}"/>
              </a:ext>
            </a:extLst>
          </p:cNvPr>
          <p:cNvSpPr txBox="1"/>
          <p:nvPr/>
        </p:nvSpPr>
        <p:spPr>
          <a:xfrm>
            <a:off x="620110" y="854031"/>
            <a:ext cx="6876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المتساوية المناسبة لنموذج الأشرطة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29582-2CC2-972D-C699-3EDBF36A49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5F2AD195-52F7-36BA-651A-5D2825BC5EEF}"/>
              </a:ext>
            </a:extLst>
          </p:cNvPr>
          <p:cNvGrpSpPr/>
          <p:nvPr/>
        </p:nvGrpSpPr>
        <p:grpSpPr>
          <a:xfrm>
            <a:off x="5990897" y="1803656"/>
            <a:ext cx="2115483" cy="551406"/>
            <a:chOff x="6338401" y="1914188"/>
            <a:chExt cx="2044046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851660A-D39C-5B84-A871-657B0772064B}"/>
                </a:ext>
              </a:extLst>
            </p:cNvPr>
            <p:cNvSpPr/>
            <p:nvPr/>
          </p:nvSpPr>
          <p:spPr>
            <a:xfrm>
              <a:off x="6338401" y="1914188"/>
              <a:ext cx="161327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مُعْطَيَاتِ المَسْأَلَةِ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907EF50-C63A-0E01-B3C4-BFC6AA02BA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460FA8C-A823-E708-40C7-45F3BEACFF90}"/>
              </a:ext>
            </a:extLst>
          </p:cNvPr>
          <p:cNvGrpSpPr/>
          <p:nvPr/>
        </p:nvGrpSpPr>
        <p:grpSpPr>
          <a:xfrm>
            <a:off x="3115254" y="1803656"/>
            <a:ext cx="2358089" cy="551406"/>
            <a:chOff x="3037490" y="1803656"/>
            <a:chExt cx="2358089" cy="55140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A1A577E-3823-AB5C-B62B-63B61592DBFB}"/>
                </a:ext>
              </a:extLst>
            </p:cNvPr>
            <p:cNvSpPr/>
            <p:nvPr/>
          </p:nvSpPr>
          <p:spPr>
            <a:xfrm>
              <a:off x="3037490" y="1803656"/>
              <a:ext cx="1897972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rtl="1"/>
              <a:r>
                <a:rPr lang="ar-MA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المُنَاسِبَةَ 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22012BBF-8C85-BF56-B5FF-877B886342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32413" y="1868986"/>
              <a:ext cx="463166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2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 12">
            <a:extLst>
              <a:ext uri="{FF2B5EF4-FFF2-40B4-BE49-F238E27FC236}">
                <a16:creationId xmlns:a16="http://schemas.microsoft.com/office/drawing/2014/main" id="{DBACF2FE-5EF8-0006-A463-9567A41EFB2B}"/>
              </a:ext>
            </a:extLst>
          </p:cNvPr>
          <p:cNvGrpSpPr/>
          <p:nvPr/>
        </p:nvGrpSpPr>
        <p:grpSpPr>
          <a:xfrm>
            <a:off x="806393" y="1803656"/>
            <a:ext cx="1791307" cy="551406"/>
            <a:chOff x="6571476" y="1914188"/>
            <a:chExt cx="1791307" cy="551406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D28E4CF1-20B1-C828-78FE-0ED1E9E63181}"/>
                </a:ext>
              </a:extLst>
            </p:cNvPr>
            <p:cNvSpPr/>
            <p:nvPr/>
          </p:nvSpPr>
          <p:spPr>
            <a:xfrm>
              <a:off x="6571476" y="1914188"/>
              <a:ext cx="136153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عِبَارَةَ الحَلِّ </a:t>
              </a: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E696FB35-DBB6-792A-AB83-8319590030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564A094D-0255-BA7D-68C9-DF6ADCDD2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815388"/>
              </p:ext>
            </p:extLst>
          </p:nvPr>
        </p:nvGraphicFramePr>
        <p:xfrm>
          <a:off x="2007475" y="2947481"/>
          <a:ext cx="4950372" cy="1741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59724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2690648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870760">
                <a:tc gridSpan="2"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rgbClr val="0070C0"/>
                          </a:solidFill>
                        </a:rPr>
                        <a:t>?</a:t>
                      </a: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  <a:tr h="87076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rgbClr val="0070C0"/>
                          </a:solidFill>
                        </a:rPr>
                        <a:t>135 cm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rgbClr val="0070C0"/>
                          </a:solidFill>
                        </a:rPr>
                        <a:t>170 cm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667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831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8D1A2-DAA4-5DD8-D7F1-916FD64E4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E3CD00-8CB2-7D58-AC32-89DFABB7C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EB9F6B-D692-1C13-A6A0-AE6D0F805D8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D4896-7740-6CCF-7692-45F1D35B4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7129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D8A5FAA-B8EC-AD24-3FE2-7629427BC318}"/>
              </a:ext>
            </a:extLst>
          </p:cNvPr>
          <p:cNvSpPr txBox="1"/>
          <p:nvPr/>
        </p:nvSpPr>
        <p:spPr>
          <a:xfrm>
            <a:off x="1429407" y="854031"/>
            <a:ext cx="606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المتساوية المناسبة للشريط هي التالي: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F33ACB-DE14-1389-C8B9-2BA915167F59}"/>
              </a:ext>
            </a:extLst>
          </p:cNvPr>
          <p:cNvSpPr/>
          <p:nvPr/>
        </p:nvSpPr>
        <p:spPr>
          <a:xfrm>
            <a:off x="872353" y="2699845"/>
            <a:ext cx="7052448" cy="1458310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135 cm + 170 cm = 305 cm </a:t>
            </a:r>
          </a:p>
        </p:txBody>
      </p:sp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34D5881-268F-64C0-440C-EB3CC916D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F0EC1C-DCE4-8E95-739A-0F7D43BF3C79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55384D3-F142-3EB5-BD2A-E625657BE3F1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لث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9C6EC719-9D34-DB3F-906D-4D5BEAAED029}"/>
              </a:ext>
            </a:extLst>
          </p:cNvPr>
          <p:cNvGrpSpPr/>
          <p:nvPr/>
        </p:nvGrpSpPr>
        <p:grpSpPr>
          <a:xfrm>
            <a:off x="5990897" y="1803656"/>
            <a:ext cx="2115483" cy="551406"/>
            <a:chOff x="6338401" y="1914188"/>
            <a:chExt cx="2044046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852E9EF-8AED-B14F-B136-62D7DE45C112}"/>
                </a:ext>
              </a:extLst>
            </p:cNvPr>
            <p:cNvSpPr/>
            <p:nvPr/>
          </p:nvSpPr>
          <p:spPr>
            <a:xfrm>
              <a:off x="6338401" y="1914188"/>
              <a:ext cx="161327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مُعْطَيَاتِ المَسْأَلَةِ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02C6819C-CA30-D624-85D5-3FBBA32A17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B4E29E18-068C-6678-9853-FA484DE24581}"/>
              </a:ext>
            </a:extLst>
          </p:cNvPr>
          <p:cNvGrpSpPr/>
          <p:nvPr/>
        </p:nvGrpSpPr>
        <p:grpSpPr>
          <a:xfrm>
            <a:off x="3123637" y="1803656"/>
            <a:ext cx="2341323" cy="551406"/>
            <a:chOff x="3115254" y="1803656"/>
            <a:chExt cx="2341323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A477278-D16E-6123-AC7F-92BBEDB7BA9F}"/>
                </a:ext>
              </a:extLst>
            </p:cNvPr>
            <p:cNvSpPr/>
            <p:nvPr/>
          </p:nvSpPr>
          <p:spPr>
            <a:xfrm>
              <a:off x="3115254" y="1803656"/>
              <a:ext cx="189797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المُنَاسِبَةَ 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1FB6788-65D9-A0CF-090C-31E884A5B265}"/>
                </a:ext>
              </a:extLst>
            </p:cNvPr>
            <p:cNvSpPr>
              <a:spLocks/>
            </p:cNvSpPr>
            <p:nvPr/>
          </p:nvSpPr>
          <p:spPr>
            <a:xfrm>
              <a:off x="5010177" y="1868986"/>
              <a:ext cx="446400" cy="432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FD1A622-0CBB-EFF1-BE83-97E8EAE8EB33}"/>
              </a:ext>
            </a:extLst>
          </p:cNvPr>
          <p:cNvGrpSpPr/>
          <p:nvPr/>
        </p:nvGrpSpPr>
        <p:grpSpPr>
          <a:xfrm>
            <a:off x="735725" y="1803656"/>
            <a:ext cx="1861975" cy="551406"/>
            <a:chOff x="735725" y="1803656"/>
            <a:chExt cx="1861975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98FF1DF-2FE4-D103-7D4F-81D9D0C81145}"/>
                </a:ext>
              </a:extLst>
            </p:cNvPr>
            <p:cNvSpPr/>
            <p:nvPr/>
          </p:nvSpPr>
          <p:spPr>
            <a:xfrm>
              <a:off x="735725" y="1803656"/>
              <a:ext cx="1432204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rtl="1"/>
              <a:r>
                <a:rPr lang="ar-SA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عِبَارَةَ الحَلِّ 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6FFD320B-F7C1-BC63-BC1B-2A4DB72D3A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65082" y="1868986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3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EA15FEC-81C3-31A7-6E7F-A7882A2FFADE}"/>
              </a:ext>
            </a:extLst>
          </p:cNvPr>
          <p:cNvSpPr/>
          <p:nvPr/>
        </p:nvSpPr>
        <p:spPr>
          <a:xfrm>
            <a:off x="872353" y="2699845"/>
            <a:ext cx="7052448" cy="1458310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135 cm + 170 cm = 305 cm </a:t>
            </a:r>
          </a:p>
        </p:txBody>
      </p:sp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2A174-6518-7D1A-F8C9-6689B79FF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34">
            <a:extLst>
              <a:ext uri="{FF2B5EF4-FFF2-40B4-BE49-F238E27FC236}">
                <a16:creationId xmlns:a16="http://schemas.microsoft.com/office/drawing/2014/main" id="{87189417-C90F-BD41-1907-84F08417A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1ACB14-C1CE-C5C6-D82B-ABBC559E2791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55E3147-B1D6-86BE-C279-FA4248BD85B8}"/>
              </a:ext>
            </a:extLst>
          </p:cNvPr>
          <p:cNvSpPr txBox="1"/>
          <p:nvPr/>
        </p:nvSpPr>
        <p:spPr>
          <a:xfrm>
            <a:off x="2017986" y="854031"/>
            <a:ext cx="5478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عبارة الحل المناسبة للمسألة.</a:t>
            </a:r>
          </a:p>
        </p:txBody>
      </p:sp>
      <p:pic>
        <p:nvPicPr>
          <p:cNvPr id="2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CFB2D3-EE48-3B87-1166-1F3316431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7" name="Group 12">
            <a:extLst>
              <a:ext uri="{FF2B5EF4-FFF2-40B4-BE49-F238E27FC236}">
                <a16:creationId xmlns:a16="http://schemas.microsoft.com/office/drawing/2014/main" id="{3A380CED-9A23-10D5-0766-73FF70DBA4A7}"/>
              </a:ext>
            </a:extLst>
          </p:cNvPr>
          <p:cNvGrpSpPr/>
          <p:nvPr/>
        </p:nvGrpSpPr>
        <p:grpSpPr>
          <a:xfrm>
            <a:off x="5990897" y="1803656"/>
            <a:ext cx="2115483" cy="551406"/>
            <a:chOff x="6338401" y="1914188"/>
            <a:chExt cx="2044046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BB227EB-9BD8-10A6-984D-D6B2F1646177}"/>
                </a:ext>
              </a:extLst>
            </p:cNvPr>
            <p:cNvSpPr/>
            <p:nvPr/>
          </p:nvSpPr>
          <p:spPr>
            <a:xfrm>
              <a:off x="6338401" y="1914188"/>
              <a:ext cx="161327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مُعْطَيَاتِ المَسْأَلَةِ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2B20A4C3-1520-5BBE-48FF-7DB88F2B41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27CA123-0EC8-372A-93E1-90FC83843EFD}"/>
              </a:ext>
            </a:extLst>
          </p:cNvPr>
          <p:cNvGrpSpPr/>
          <p:nvPr/>
        </p:nvGrpSpPr>
        <p:grpSpPr>
          <a:xfrm>
            <a:off x="3123637" y="1803656"/>
            <a:ext cx="2341323" cy="551406"/>
            <a:chOff x="3115254" y="1803656"/>
            <a:chExt cx="2341323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5441C27-62F7-ABAE-EA1A-072E65B58CFB}"/>
                </a:ext>
              </a:extLst>
            </p:cNvPr>
            <p:cNvSpPr/>
            <p:nvPr/>
          </p:nvSpPr>
          <p:spPr>
            <a:xfrm>
              <a:off x="3115254" y="1803656"/>
              <a:ext cx="1897972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المُنَاسِبَةَ 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BEFD93-3517-44D5-9DDB-E01EFD4AF75A}"/>
                </a:ext>
              </a:extLst>
            </p:cNvPr>
            <p:cNvSpPr>
              <a:spLocks/>
            </p:cNvSpPr>
            <p:nvPr/>
          </p:nvSpPr>
          <p:spPr>
            <a:xfrm>
              <a:off x="5010177" y="1868986"/>
              <a:ext cx="446400" cy="432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F51E760-AB7A-87F6-4B2C-846CAE1BC23B}"/>
              </a:ext>
            </a:extLst>
          </p:cNvPr>
          <p:cNvGrpSpPr/>
          <p:nvPr/>
        </p:nvGrpSpPr>
        <p:grpSpPr>
          <a:xfrm>
            <a:off x="735725" y="1803656"/>
            <a:ext cx="1861975" cy="551406"/>
            <a:chOff x="735725" y="1803656"/>
            <a:chExt cx="1861975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741F4C1-79DE-4E44-7408-2DA1A0F65588}"/>
                </a:ext>
              </a:extLst>
            </p:cNvPr>
            <p:cNvSpPr/>
            <p:nvPr/>
          </p:nvSpPr>
          <p:spPr>
            <a:xfrm>
              <a:off x="735725" y="1803656"/>
              <a:ext cx="1432204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rtl="1"/>
              <a:r>
                <a:rPr lang="ar-SA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عِبَارَةَ الحَلِّ 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7EE8295A-F090-347A-8948-EA4FDF2C2B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65082" y="1868986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3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7EBA7B-3EF5-8A46-4A6A-8172BFD53AA3}"/>
              </a:ext>
            </a:extLst>
          </p:cNvPr>
          <p:cNvSpPr/>
          <p:nvPr/>
        </p:nvSpPr>
        <p:spPr>
          <a:xfrm>
            <a:off x="2050520" y="4270205"/>
            <a:ext cx="5042959" cy="1120480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</a:rPr>
              <a:t>135 cm + 170 cm = 305 cm </a:t>
            </a:r>
          </a:p>
        </p:txBody>
      </p:sp>
      <p:pic>
        <p:nvPicPr>
          <p:cNvPr id="24" name="Image 23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6B0DE0CF-A7E3-0B88-3A3C-3B8F0245E69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B7B7FF">
                <a:tint val="45000"/>
                <a:satMod val="400000"/>
              </a:srgbClr>
            </a:duotone>
          </a:blip>
          <a:srcRect l="5159" t="12276" r="3280" b="69420"/>
          <a:stretch>
            <a:fillRect/>
          </a:stretch>
        </p:blipFill>
        <p:spPr>
          <a:xfrm>
            <a:off x="324674" y="2775143"/>
            <a:ext cx="8262278" cy="1011204"/>
          </a:xfrm>
          <a:prstGeom prst="roundRect">
            <a:avLst>
              <a:gd name="adj" fmla="val 12509"/>
            </a:avLst>
          </a:prstGeom>
        </p:spPr>
      </p:pic>
    </p:spTree>
    <p:extLst>
      <p:ext uri="{BB962C8B-B14F-4D97-AF65-F5344CB8AC3E}">
        <p14:creationId xmlns:p14="http://schemas.microsoft.com/office/powerpoint/2010/main" val="173686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E021-AA82-0A80-1B37-013E6A2D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C4B2CD-10E0-BDBA-0596-E1390A7C8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21D39-EDFA-A85E-A535-470796D0D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D3ED1-0A9F-4FAE-7D19-A84736BB395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24605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0B087-53BE-E5A6-D46E-81EBFCB2D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806CE7-0EFE-054F-CBEA-A52834725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7EE0C65-4CBC-DEAC-7FB4-2572F7FCE6C2}"/>
              </a:ext>
            </a:extLst>
          </p:cNvPr>
          <p:cNvSpPr txBox="1"/>
          <p:nvPr/>
        </p:nvSpPr>
        <p:spPr>
          <a:xfrm>
            <a:off x="977462" y="854031"/>
            <a:ext cx="6519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عبارة الحل.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09CAA75-1883-16C1-142F-36EB5BE9A934}"/>
              </a:ext>
            </a:extLst>
          </p:cNvPr>
          <p:cNvSpPr/>
          <p:nvPr/>
        </p:nvSpPr>
        <p:spPr>
          <a:xfrm>
            <a:off x="420415" y="3509151"/>
            <a:ext cx="8166537" cy="1120480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الطول الكلي للمائدة التي هيأها المدرس هو: 305 سنتيمترا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7407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B94CE75-9B38-C30F-A705-FAF3DDD88635}"/>
              </a:ext>
            </a:extLst>
          </p:cNvPr>
          <p:cNvGrpSpPr/>
          <p:nvPr/>
        </p:nvGrpSpPr>
        <p:grpSpPr>
          <a:xfrm>
            <a:off x="429352" y="1934820"/>
            <a:ext cx="8031474" cy="4455470"/>
            <a:chOff x="387312" y="1934820"/>
            <a:chExt cx="8031474" cy="4455470"/>
          </a:xfrm>
        </p:grpSpPr>
        <p:pic>
          <p:nvPicPr>
            <p:cNvPr id="12" name="Image 11" descr="Une image contenant texte, Police, capture d’écran, écriture manuscrite&#10;&#10;Le contenu généré par l’IA peut être incorrect.">
              <a:extLst>
                <a:ext uri="{FF2B5EF4-FFF2-40B4-BE49-F238E27FC236}">
                  <a16:creationId xmlns:a16="http://schemas.microsoft.com/office/drawing/2014/main" id="{FD8CD668-F1E1-34FB-8529-DC3B587F7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312" y="1934820"/>
              <a:ext cx="8005197" cy="4409589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626DF15-999A-C84A-93CE-83B0B292321C}"/>
                </a:ext>
              </a:extLst>
            </p:cNvPr>
            <p:cNvSpPr/>
            <p:nvPr/>
          </p:nvSpPr>
          <p:spPr>
            <a:xfrm>
              <a:off x="451945" y="3153103"/>
              <a:ext cx="7966841" cy="32371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DAD921B-22CF-5C22-50F3-BB0BCEC81913}"/>
              </a:ext>
            </a:extLst>
          </p:cNvPr>
          <p:cNvGrpSpPr/>
          <p:nvPr/>
        </p:nvGrpSpPr>
        <p:grpSpPr>
          <a:xfrm>
            <a:off x="429352" y="1934820"/>
            <a:ext cx="8031474" cy="4455470"/>
            <a:chOff x="387312" y="1934820"/>
            <a:chExt cx="8031474" cy="4455470"/>
          </a:xfrm>
        </p:grpSpPr>
        <p:pic>
          <p:nvPicPr>
            <p:cNvPr id="3" name="Image 2" descr="Une image contenant texte, Police, capture d’écran, écriture manuscrite&#10;&#10;Le contenu généré par l’IA peut être incorrect.">
              <a:extLst>
                <a:ext uri="{FF2B5EF4-FFF2-40B4-BE49-F238E27FC236}">
                  <a16:creationId xmlns:a16="http://schemas.microsoft.com/office/drawing/2014/main" id="{9B4E2DF6-054A-AF18-16FB-5DE72BA1A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312" y="1934820"/>
              <a:ext cx="8005197" cy="440958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562172A-D923-34CA-ACB5-EA1E93927DC1}"/>
                </a:ext>
              </a:extLst>
            </p:cNvPr>
            <p:cNvSpPr/>
            <p:nvPr/>
          </p:nvSpPr>
          <p:spPr>
            <a:xfrm>
              <a:off x="451945" y="3153103"/>
              <a:ext cx="7966841" cy="32371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ارسموا، على ألواحكم، تمثيلا لمعطيات هذه المسألة.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FFCE08B-B78A-8A0F-39C5-5DA3FA14774A}"/>
              </a:ext>
            </a:extLst>
          </p:cNvPr>
          <p:cNvGrpSpPr/>
          <p:nvPr/>
        </p:nvGrpSpPr>
        <p:grpSpPr>
          <a:xfrm>
            <a:off x="429352" y="1934820"/>
            <a:ext cx="8031474" cy="4455470"/>
            <a:chOff x="387312" y="1934820"/>
            <a:chExt cx="8031474" cy="4455470"/>
          </a:xfrm>
        </p:grpSpPr>
        <p:pic>
          <p:nvPicPr>
            <p:cNvPr id="8" name="Image 7" descr="Une image contenant texte, Police, capture d’écran, écriture manuscrite&#10;&#10;Le contenu généré par l’IA peut être incorrect.">
              <a:extLst>
                <a:ext uri="{FF2B5EF4-FFF2-40B4-BE49-F238E27FC236}">
                  <a16:creationId xmlns:a16="http://schemas.microsoft.com/office/drawing/2014/main" id="{872C9090-7E78-9757-A780-BA1BF9568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312" y="1934820"/>
              <a:ext cx="8005197" cy="4409589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76438A5-9E6D-06A8-2122-3717B0A703DA}"/>
                </a:ext>
              </a:extLst>
            </p:cNvPr>
            <p:cNvSpPr/>
            <p:nvPr/>
          </p:nvSpPr>
          <p:spPr>
            <a:xfrm>
              <a:off x="3962401" y="3762703"/>
              <a:ext cx="4456385" cy="2627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ليتم تمثيل معطيات المسألة على النموذج؟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B62FCA4-8AD0-7F9B-BC32-7A545589197F}"/>
              </a:ext>
            </a:extLst>
          </p:cNvPr>
          <p:cNvGrpSpPr/>
          <p:nvPr/>
        </p:nvGrpSpPr>
        <p:grpSpPr>
          <a:xfrm>
            <a:off x="429352" y="1934820"/>
            <a:ext cx="8031474" cy="4455470"/>
            <a:chOff x="387312" y="1934820"/>
            <a:chExt cx="8031474" cy="4455470"/>
          </a:xfrm>
        </p:grpSpPr>
        <p:pic>
          <p:nvPicPr>
            <p:cNvPr id="8" name="Image 7" descr="Une image contenant texte, Police, capture d’écran, écriture manuscrite&#10;&#10;Le contenu généré par l’IA peut être incorrect.">
              <a:extLst>
                <a:ext uri="{FF2B5EF4-FFF2-40B4-BE49-F238E27FC236}">
                  <a16:creationId xmlns:a16="http://schemas.microsoft.com/office/drawing/2014/main" id="{38653DC5-6DC4-C6F4-3681-AA12C035A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312" y="1934820"/>
              <a:ext cx="8005197" cy="4409589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F097D6E-3028-58A9-1467-41DAB7ABB43C}"/>
                </a:ext>
              </a:extLst>
            </p:cNvPr>
            <p:cNvSpPr/>
            <p:nvPr/>
          </p:nvSpPr>
          <p:spPr>
            <a:xfrm>
              <a:off x="3710153" y="3741683"/>
              <a:ext cx="4708633" cy="26486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5A94CBCA-75D4-CE19-F434-7F1BE157721A}"/>
              </a:ext>
            </a:extLst>
          </p:cNvPr>
          <p:cNvGrpSpPr/>
          <p:nvPr/>
        </p:nvGrpSpPr>
        <p:grpSpPr>
          <a:xfrm>
            <a:off x="429352" y="1934820"/>
            <a:ext cx="8031474" cy="4455470"/>
            <a:chOff x="387312" y="1934820"/>
            <a:chExt cx="8031474" cy="4455470"/>
          </a:xfrm>
        </p:grpSpPr>
        <p:pic>
          <p:nvPicPr>
            <p:cNvPr id="5" name="Image 4" descr="Une image contenant texte, Police, capture d’écran, écriture manuscrite&#10;&#10;Le contenu généré par l’IA peut être incorrect.">
              <a:extLst>
                <a:ext uri="{FF2B5EF4-FFF2-40B4-BE49-F238E27FC236}">
                  <a16:creationId xmlns:a16="http://schemas.microsoft.com/office/drawing/2014/main" id="{B73F4F00-918D-B3BD-195B-2CE910842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7312" y="1934820"/>
              <a:ext cx="8005197" cy="440958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65E6EA1-64E2-60E0-BD67-069470F6BE98}"/>
                </a:ext>
              </a:extLst>
            </p:cNvPr>
            <p:cNvSpPr/>
            <p:nvPr/>
          </p:nvSpPr>
          <p:spPr>
            <a:xfrm>
              <a:off x="3710153" y="3741683"/>
              <a:ext cx="4708633" cy="26486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5E2DF5D-C4ED-577E-0CC4-5B6C4F4A41D6}"/>
              </a:ext>
            </a:extLst>
          </p:cNvPr>
          <p:cNvGrpSpPr/>
          <p:nvPr/>
        </p:nvGrpSpPr>
        <p:grpSpPr>
          <a:xfrm>
            <a:off x="909701" y="4139614"/>
            <a:ext cx="2362144" cy="740780"/>
            <a:chOff x="992629" y="4051139"/>
            <a:chExt cx="2362144" cy="740780"/>
          </a:xfrm>
          <a:solidFill>
            <a:schemeClr val="bg1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46C765C-43CA-767F-79F3-6406C3740525}"/>
                </a:ext>
              </a:extLst>
            </p:cNvPr>
            <p:cNvSpPr/>
            <p:nvPr/>
          </p:nvSpPr>
          <p:spPr>
            <a:xfrm>
              <a:off x="995423" y="4051139"/>
              <a:ext cx="235935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370 cm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4197BCD-DE18-9F39-34C0-8005330E9BA9}"/>
                </a:ext>
              </a:extLst>
            </p:cNvPr>
            <p:cNvSpPr/>
            <p:nvPr/>
          </p:nvSpPr>
          <p:spPr>
            <a:xfrm>
              <a:off x="992629" y="4421529"/>
              <a:ext cx="103294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145 cm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4AB4E9D-8751-64DD-DFA8-C3666DBFD9AA}"/>
                </a:ext>
              </a:extLst>
            </p:cNvPr>
            <p:cNvSpPr/>
            <p:nvPr/>
          </p:nvSpPr>
          <p:spPr>
            <a:xfrm>
              <a:off x="2022773" y="4421529"/>
              <a:ext cx="133200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4932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متساوية الحل المناسبة للنموذج: لاحظوا أن الشريط يتضمن جزأين.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495EF0A-432E-AF25-0782-CE61974BBE3A}"/>
              </a:ext>
            </a:extLst>
          </p:cNvPr>
          <p:cNvGrpSpPr/>
          <p:nvPr/>
        </p:nvGrpSpPr>
        <p:grpSpPr>
          <a:xfrm>
            <a:off x="429352" y="1934820"/>
            <a:ext cx="8031474" cy="4455470"/>
            <a:chOff x="387312" y="1934820"/>
            <a:chExt cx="8031474" cy="4455470"/>
          </a:xfrm>
        </p:grpSpPr>
        <p:pic>
          <p:nvPicPr>
            <p:cNvPr id="5" name="Image 4" descr="Une image contenant texte, Police, capture d’écran, écriture manuscrite&#10;&#10;Le contenu généré par l’IA peut être incorrect.">
              <a:extLst>
                <a:ext uri="{FF2B5EF4-FFF2-40B4-BE49-F238E27FC236}">
                  <a16:creationId xmlns:a16="http://schemas.microsoft.com/office/drawing/2014/main" id="{9DED13F6-B94A-3C46-D75A-380469D80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312" y="1934820"/>
              <a:ext cx="8005197" cy="440958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7CB0F5F-24AF-DDD4-EEAE-D42E6DDC40CB}"/>
                </a:ext>
              </a:extLst>
            </p:cNvPr>
            <p:cNvSpPr/>
            <p:nvPr/>
          </p:nvSpPr>
          <p:spPr>
            <a:xfrm>
              <a:off x="3710153" y="4710896"/>
              <a:ext cx="4708633" cy="167939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A896602-5FCF-8E95-B13F-6FF9D2AD5789}"/>
              </a:ext>
            </a:extLst>
          </p:cNvPr>
          <p:cNvGrpSpPr/>
          <p:nvPr/>
        </p:nvGrpSpPr>
        <p:grpSpPr>
          <a:xfrm>
            <a:off x="909701" y="4139614"/>
            <a:ext cx="2362144" cy="740780"/>
            <a:chOff x="992629" y="4051139"/>
            <a:chExt cx="2362144" cy="740780"/>
          </a:xfrm>
          <a:solidFill>
            <a:schemeClr val="bg1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3FAFF1A-24D1-1FCC-530E-491D8CB71A84}"/>
                </a:ext>
              </a:extLst>
            </p:cNvPr>
            <p:cNvSpPr/>
            <p:nvPr/>
          </p:nvSpPr>
          <p:spPr>
            <a:xfrm>
              <a:off x="995423" y="4051139"/>
              <a:ext cx="235935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370 cm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FCAB756-D09E-32A5-6A52-056051C38708}"/>
                </a:ext>
              </a:extLst>
            </p:cNvPr>
            <p:cNvSpPr/>
            <p:nvPr/>
          </p:nvSpPr>
          <p:spPr>
            <a:xfrm>
              <a:off x="992629" y="4421529"/>
              <a:ext cx="103294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145 cm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98A4A39-0B1C-E268-09D1-8072A4A8245F}"/>
                </a:ext>
              </a:extLst>
            </p:cNvPr>
            <p:cNvSpPr/>
            <p:nvPr/>
          </p:nvSpPr>
          <p:spPr>
            <a:xfrm>
              <a:off x="2022773" y="4421529"/>
              <a:ext cx="133200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8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المتساوية المناسبة لنموذج الأشرطة؟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48E077-0065-9E3F-46ED-73B56E5367D8}"/>
              </a:ext>
            </a:extLst>
          </p:cNvPr>
          <p:cNvGrpSpPr/>
          <p:nvPr/>
        </p:nvGrpSpPr>
        <p:grpSpPr>
          <a:xfrm>
            <a:off x="429352" y="1934820"/>
            <a:ext cx="8031474" cy="4455470"/>
            <a:chOff x="387312" y="1934820"/>
            <a:chExt cx="8031474" cy="4455470"/>
          </a:xfrm>
        </p:grpSpPr>
        <p:pic>
          <p:nvPicPr>
            <p:cNvPr id="10" name="Image 9" descr="Une image contenant texte, Police, capture d’écran, écriture manuscrite&#10;&#10;Le contenu généré par l’IA peut être incorrect.">
              <a:extLst>
                <a:ext uri="{FF2B5EF4-FFF2-40B4-BE49-F238E27FC236}">
                  <a16:creationId xmlns:a16="http://schemas.microsoft.com/office/drawing/2014/main" id="{D7CAC5E3-2C02-4FF7-48F1-E5832A90C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312" y="1934820"/>
              <a:ext cx="8005197" cy="4409589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AEEC079-95C2-EB67-4D5F-2B37F595843E}"/>
                </a:ext>
              </a:extLst>
            </p:cNvPr>
            <p:cNvSpPr/>
            <p:nvPr/>
          </p:nvSpPr>
          <p:spPr>
            <a:xfrm>
              <a:off x="3710153" y="4745620"/>
              <a:ext cx="4708633" cy="16446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8F2BE29-E047-954B-EC31-51A7768AB772}"/>
              </a:ext>
            </a:extLst>
          </p:cNvPr>
          <p:cNvGrpSpPr/>
          <p:nvPr/>
        </p:nvGrpSpPr>
        <p:grpSpPr>
          <a:xfrm>
            <a:off x="909701" y="4139614"/>
            <a:ext cx="2362144" cy="740780"/>
            <a:chOff x="992629" y="4051139"/>
            <a:chExt cx="2362144" cy="740780"/>
          </a:xfrm>
          <a:solidFill>
            <a:schemeClr val="bg1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E4E0035-96D7-071C-B9AB-D784316C0E18}"/>
                </a:ext>
              </a:extLst>
            </p:cNvPr>
            <p:cNvSpPr/>
            <p:nvPr/>
          </p:nvSpPr>
          <p:spPr>
            <a:xfrm>
              <a:off x="995423" y="4051139"/>
              <a:ext cx="235935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370 cm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9B14576-CB4C-A200-5285-F31D72E4B68A}"/>
                </a:ext>
              </a:extLst>
            </p:cNvPr>
            <p:cNvSpPr/>
            <p:nvPr/>
          </p:nvSpPr>
          <p:spPr>
            <a:xfrm>
              <a:off x="992629" y="4421529"/>
              <a:ext cx="103294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145 cm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9B89E59-65DE-F638-D506-01FA2251B9AE}"/>
                </a:ext>
              </a:extLst>
            </p:cNvPr>
            <p:cNvSpPr/>
            <p:nvPr/>
          </p:nvSpPr>
          <p:spPr>
            <a:xfrm>
              <a:off x="2022773" y="4421529"/>
              <a:ext cx="133200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35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0845B-EBD5-D8F2-A6A2-982F5D7F6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329234C-A8CE-60A8-08F4-3ED43E7B27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2C9A76F-31C3-9A1B-577F-2EEA1D51FFEF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المتساوية المناسبة لنموذج الأشرطة: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720D045-77E4-440A-7C64-F95369D77243}"/>
              </a:ext>
            </a:extLst>
          </p:cNvPr>
          <p:cNvGrpSpPr/>
          <p:nvPr/>
        </p:nvGrpSpPr>
        <p:grpSpPr>
          <a:xfrm>
            <a:off x="429352" y="1934820"/>
            <a:ext cx="8031474" cy="4455470"/>
            <a:chOff x="387312" y="1934820"/>
            <a:chExt cx="8031474" cy="4455470"/>
          </a:xfrm>
        </p:grpSpPr>
        <p:pic>
          <p:nvPicPr>
            <p:cNvPr id="10" name="Image 9" descr="Une image contenant texte, Police, capture d’écran, écriture manuscrite&#10;&#10;Le contenu généré par l’IA peut être incorrect.">
              <a:extLst>
                <a:ext uri="{FF2B5EF4-FFF2-40B4-BE49-F238E27FC236}">
                  <a16:creationId xmlns:a16="http://schemas.microsoft.com/office/drawing/2014/main" id="{142194BA-E526-3F62-DD43-0BD3E0A18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312" y="1934820"/>
              <a:ext cx="8005197" cy="4409589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ADFB8C2-D0B8-DAE2-03F6-1EA6AAB47A14}"/>
                </a:ext>
              </a:extLst>
            </p:cNvPr>
            <p:cNvSpPr/>
            <p:nvPr/>
          </p:nvSpPr>
          <p:spPr>
            <a:xfrm>
              <a:off x="3710153" y="4745620"/>
              <a:ext cx="4708633" cy="16446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934FEA5-1E03-F8CF-FDB4-9C472E140424}"/>
              </a:ext>
            </a:extLst>
          </p:cNvPr>
          <p:cNvSpPr/>
          <p:nvPr/>
        </p:nvSpPr>
        <p:spPr>
          <a:xfrm>
            <a:off x="4120587" y="4282636"/>
            <a:ext cx="4290812" cy="370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370 cm - 145 cm = 225 cm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450B712-C6E9-63A5-8237-9A7019795480}"/>
              </a:ext>
            </a:extLst>
          </p:cNvPr>
          <p:cNvGrpSpPr/>
          <p:nvPr/>
        </p:nvGrpSpPr>
        <p:grpSpPr>
          <a:xfrm>
            <a:off x="909701" y="4139614"/>
            <a:ext cx="2362144" cy="740780"/>
            <a:chOff x="992629" y="4051139"/>
            <a:chExt cx="2362144" cy="740780"/>
          </a:xfrm>
          <a:solidFill>
            <a:schemeClr val="bg1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5B9F62F-BC78-F7E5-9533-F0833EC1E78E}"/>
                </a:ext>
              </a:extLst>
            </p:cNvPr>
            <p:cNvSpPr/>
            <p:nvPr/>
          </p:nvSpPr>
          <p:spPr>
            <a:xfrm>
              <a:off x="995423" y="4051139"/>
              <a:ext cx="235935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370 cm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3E6B758-E82E-DDAC-E228-D5757B6B050F}"/>
                </a:ext>
              </a:extLst>
            </p:cNvPr>
            <p:cNvSpPr/>
            <p:nvPr/>
          </p:nvSpPr>
          <p:spPr>
            <a:xfrm>
              <a:off x="992629" y="4421529"/>
              <a:ext cx="103294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145 cm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6FAC51B-1365-5224-587D-44464BD26DAD}"/>
                </a:ext>
              </a:extLst>
            </p:cNvPr>
            <p:cNvSpPr/>
            <p:nvPr/>
          </p:nvSpPr>
          <p:spPr>
            <a:xfrm>
              <a:off x="2022773" y="4421529"/>
              <a:ext cx="133200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086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F9825-6842-95D3-F0A3-248669CE5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C85062-119F-1A4F-69C8-937A14585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B38999-6CF4-382F-7879-118FCD062FBC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عبارة حل المسألة: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BC86D26-2EBC-4A79-9622-B797BEC0B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52" y="1934820"/>
            <a:ext cx="8005197" cy="4409589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71BC73F-4728-BE18-8B0B-70B11E228FA6}"/>
              </a:ext>
            </a:extLst>
          </p:cNvPr>
          <p:cNvGrpSpPr/>
          <p:nvPr/>
        </p:nvGrpSpPr>
        <p:grpSpPr>
          <a:xfrm>
            <a:off x="909701" y="4139614"/>
            <a:ext cx="2362144" cy="740780"/>
            <a:chOff x="992629" y="4051139"/>
            <a:chExt cx="2362144" cy="740780"/>
          </a:xfrm>
          <a:solidFill>
            <a:schemeClr val="bg1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2ED9C55-E5FB-B6F4-7BB8-5C44EE9F415B}"/>
                </a:ext>
              </a:extLst>
            </p:cNvPr>
            <p:cNvSpPr/>
            <p:nvPr/>
          </p:nvSpPr>
          <p:spPr>
            <a:xfrm>
              <a:off x="995423" y="4051139"/>
              <a:ext cx="235935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370 cm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320FB70-10B5-5921-89DD-13CED02C4A7A}"/>
                </a:ext>
              </a:extLst>
            </p:cNvPr>
            <p:cNvSpPr/>
            <p:nvPr/>
          </p:nvSpPr>
          <p:spPr>
            <a:xfrm>
              <a:off x="992629" y="4421529"/>
              <a:ext cx="103294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145 cm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CCB6D4D-795C-4347-E655-D727AFE4695D}"/>
                </a:ext>
              </a:extLst>
            </p:cNvPr>
            <p:cNvSpPr/>
            <p:nvPr/>
          </p:nvSpPr>
          <p:spPr>
            <a:xfrm>
              <a:off x="2022773" y="4421529"/>
              <a:ext cx="133200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?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F14CC12-8692-AAF5-F672-39EF74CCDBBA}"/>
              </a:ext>
            </a:extLst>
          </p:cNvPr>
          <p:cNvSpPr/>
          <p:nvPr/>
        </p:nvSpPr>
        <p:spPr>
          <a:xfrm>
            <a:off x="4120587" y="4282636"/>
            <a:ext cx="4290812" cy="370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370 cm - 145 cm = 225 cm</a:t>
            </a:r>
          </a:p>
        </p:txBody>
      </p:sp>
    </p:spTree>
    <p:extLst>
      <p:ext uri="{BB962C8B-B14F-4D97-AF65-F5344CB8AC3E}">
        <p14:creationId xmlns:p14="http://schemas.microsoft.com/office/powerpoint/2010/main" val="36048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CE9AA-999C-13CF-FB43-4DE650BB3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36D80D-E38E-AFEF-53B1-08DA3252C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BD3C5C-28F0-8F39-6047-734F9F21CC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581632D-6CE7-C1B6-1580-37E51E7D56C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7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52CB2-3A88-FD9F-2E5D-18998686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309FFFB-B8DA-A450-814C-404A829DA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52" y="1934820"/>
            <a:ext cx="8005197" cy="44095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1B31099-668B-954B-FE32-78397074C766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نكتب متساوية حل المسألة؟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8B6DE6-C6E7-6B8B-A3EC-3E2FF9F0B1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C523DA5-21B3-B979-E7A8-721341D24266}"/>
              </a:ext>
            </a:extLst>
          </p:cNvPr>
          <p:cNvSpPr txBox="1"/>
          <p:nvPr/>
        </p:nvSpPr>
        <p:spPr>
          <a:xfrm>
            <a:off x="2201914" y="5163255"/>
            <a:ext cx="624403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طول العمود الثاني هو 225 سنتيمترا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08DF232-554E-9EF9-1127-B161E5CDF704}"/>
              </a:ext>
            </a:extLst>
          </p:cNvPr>
          <p:cNvGrpSpPr/>
          <p:nvPr/>
        </p:nvGrpSpPr>
        <p:grpSpPr>
          <a:xfrm>
            <a:off x="909701" y="4139614"/>
            <a:ext cx="2362144" cy="740780"/>
            <a:chOff x="992629" y="4051139"/>
            <a:chExt cx="2362144" cy="740780"/>
          </a:xfrm>
          <a:solidFill>
            <a:schemeClr val="bg1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52DFACA-797B-86AF-CC22-DFEA0B7D751E}"/>
                </a:ext>
              </a:extLst>
            </p:cNvPr>
            <p:cNvSpPr/>
            <p:nvPr/>
          </p:nvSpPr>
          <p:spPr>
            <a:xfrm>
              <a:off x="995423" y="4051139"/>
              <a:ext cx="235935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370 cm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EC25FF2-82B9-E738-A6D1-C9141084B5FF}"/>
                </a:ext>
              </a:extLst>
            </p:cNvPr>
            <p:cNvSpPr/>
            <p:nvPr/>
          </p:nvSpPr>
          <p:spPr>
            <a:xfrm>
              <a:off x="992629" y="4421529"/>
              <a:ext cx="103294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145 cm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95E0156-93A5-1879-6666-891289BB0CF1}"/>
                </a:ext>
              </a:extLst>
            </p:cNvPr>
            <p:cNvSpPr/>
            <p:nvPr/>
          </p:nvSpPr>
          <p:spPr>
            <a:xfrm>
              <a:off x="2022773" y="4421529"/>
              <a:ext cx="133200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</a:rPr>
                <a:t>?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91F0272-A529-81C9-D225-823B1067BB7B}"/>
              </a:ext>
            </a:extLst>
          </p:cNvPr>
          <p:cNvSpPr/>
          <p:nvPr/>
        </p:nvSpPr>
        <p:spPr>
          <a:xfrm>
            <a:off x="4120587" y="4282636"/>
            <a:ext cx="4290812" cy="370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370 cm - 145 cm = 225 cm</a:t>
            </a:r>
          </a:p>
        </p:txBody>
      </p:sp>
    </p:spTree>
    <p:extLst>
      <p:ext uri="{BB962C8B-B14F-4D97-AF65-F5344CB8AC3E}">
        <p14:creationId xmlns:p14="http://schemas.microsoft.com/office/powerpoint/2010/main" val="241455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E06FA8E1-A520-BB2D-EF82-CD7B407B7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931" y="1858444"/>
            <a:ext cx="6914394" cy="4680000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71693" y="2495768"/>
            <a:ext cx="2821764" cy="1671146"/>
          </a:xfrm>
          <a:prstGeom prst="roundRect">
            <a:avLst>
              <a:gd name="adj" fmla="val 807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27.</a:t>
            </a: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B934E74-C90B-2EA0-76FC-396696FF9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191" y="1808046"/>
            <a:ext cx="7433111" cy="473903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4490977" y="1826667"/>
            <a:ext cx="3613464" cy="396372"/>
          </a:xfrm>
          <a:prstGeom prst="roundRect">
            <a:avLst>
              <a:gd name="adj" fmla="val 412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927BB34-CA3C-F0FC-A1DB-66EDD4DF2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678" y="1936789"/>
            <a:ext cx="6237579" cy="397681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158712" y="3700324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681A1E-F3F9-19AE-BA5E-36EF909F5AD7}"/>
              </a:ext>
            </a:extLst>
          </p:cNvPr>
          <p:cNvSpPr txBox="1"/>
          <p:nvPr/>
        </p:nvSpPr>
        <p:spPr>
          <a:xfrm>
            <a:off x="893379" y="854031"/>
            <a:ext cx="6603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7" name="Image 6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801418C4-CF0C-1FB7-7EC6-E55947BA4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72" y="1891862"/>
            <a:ext cx="8166065" cy="451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411F5F6-70CA-7BDC-DC9E-E6E3D4FA4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316" y="1819621"/>
            <a:ext cx="7433111" cy="473903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20083B4-A7BF-26CE-8583-1E58D0CE8568}"/>
              </a:ext>
            </a:extLst>
          </p:cNvPr>
          <p:cNvSpPr txBox="1"/>
          <p:nvPr/>
        </p:nvSpPr>
        <p:spPr>
          <a:xfrm>
            <a:off x="4271057" y="5157462"/>
            <a:ext cx="3674009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طول قامة والد هبة هو 184 سنتيمترا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DC15482-A0B4-5496-1771-5FAAD95D2E28}"/>
              </a:ext>
            </a:extLst>
          </p:cNvPr>
          <p:cNvGrpSpPr/>
          <p:nvPr/>
        </p:nvGrpSpPr>
        <p:grpSpPr>
          <a:xfrm>
            <a:off x="604075" y="3942705"/>
            <a:ext cx="2951419" cy="802125"/>
            <a:chOff x="414928" y="4051139"/>
            <a:chExt cx="2416890" cy="802125"/>
          </a:xfrm>
          <a:solidFill>
            <a:schemeClr val="bg1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BE2D06-28B9-DBEE-022F-1E47893DCB6B}"/>
                </a:ext>
              </a:extLst>
            </p:cNvPr>
            <p:cNvSpPr/>
            <p:nvPr/>
          </p:nvSpPr>
          <p:spPr>
            <a:xfrm>
              <a:off x="1059810" y="4051139"/>
              <a:ext cx="1762530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?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0D4B987-F9F8-706D-1974-61251F7FCB98}"/>
                </a:ext>
              </a:extLst>
            </p:cNvPr>
            <p:cNvSpPr/>
            <p:nvPr/>
          </p:nvSpPr>
          <p:spPr>
            <a:xfrm>
              <a:off x="414928" y="4051139"/>
              <a:ext cx="889049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</a:rPr>
                <a:t>الوالد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7229E10-2A04-EC70-82BD-E41E73F7AE27}"/>
                </a:ext>
              </a:extLst>
            </p:cNvPr>
            <p:cNvSpPr/>
            <p:nvPr/>
          </p:nvSpPr>
          <p:spPr>
            <a:xfrm>
              <a:off x="1062083" y="4467829"/>
              <a:ext cx="1076119" cy="37039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117 cm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CE7BAE3-9D2A-2387-87F2-4FDD56A3B8BE}"/>
                </a:ext>
              </a:extLst>
            </p:cNvPr>
            <p:cNvSpPr/>
            <p:nvPr/>
          </p:nvSpPr>
          <p:spPr>
            <a:xfrm>
              <a:off x="414928" y="4482874"/>
              <a:ext cx="889049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</a:rPr>
                <a:t>هبة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1274DE3-3AAC-48CD-8357-1945D57EB919}"/>
                </a:ext>
              </a:extLst>
            </p:cNvPr>
            <p:cNvSpPr/>
            <p:nvPr/>
          </p:nvSpPr>
          <p:spPr>
            <a:xfrm>
              <a:off x="2152098" y="4456254"/>
              <a:ext cx="679720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67 cm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52D0940-61DF-3F66-765F-B135416514BE}"/>
              </a:ext>
            </a:extLst>
          </p:cNvPr>
          <p:cNvSpPr/>
          <p:nvPr/>
        </p:nvSpPr>
        <p:spPr>
          <a:xfrm>
            <a:off x="3763846" y="4374440"/>
            <a:ext cx="4290812" cy="370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117 cm + 67 cm = 184 cm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13800A8-78B3-A838-7B4D-73DCDF75742B}"/>
              </a:ext>
            </a:extLst>
          </p:cNvPr>
          <p:cNvCxnSpPr/>
          <p:nvPr/>
        </p:nvCxnSpPr>
        <p:spPr>
          <a:xfrm>
            <a:off x="2696900" y="4671910"/>
            <a:ext cx="828000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57AF3C28-B944-D20A-A0AB-5F2310DD5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931" y="1858444"/>
            <a:ext cx="6914394" cy="4680000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4.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77509" y="4375225"/>
            <a:ext cx="2822014" cy="1867912"/>
          </a:xfrm>
          <a:prstGeom prst="roundRect">
            <a:avLst>
              <a:gd name="adj" fmla="val 732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115F2560-9418-5100-D004-A1D1F2D02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333" y="1763482"/>
            <a:ext cx="6947939" cy="4834088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25A459-2235-A610-FC90-93DFA4165E90}"/>
              </a:ext>
            </a:extLst>
          </p:cNvPr>
          <p:cNvSpPr/>
          <p:nvPr/>
        </p:nvSpPr>
        <p:spPr>
          <a:xfrm>
            <a:off x="3993942" y="4269536"/>
            <a:ext cx="3875406" cy="37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rgbClr val="C00000"/>
                </a:solidFill>
              </a:rPr>
              <a:t>4 × 300 m = 1200 m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C13304E-35B7-A981-87BA-5348B74A15FA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687A93-61DA-B791-C74F-F92988D87EEC}"/>
              </a:ext>
            </a:extLst>
          </p:cNvPr>
          <p:cNvSpPr/>
          <p:nvPr/>
        </p:nvSpPr>
        <p:spPr>
          <a:xfrm>
            <a:off x="3622876" y="5416191"/>
            <a:ext cx="4082895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المسافة التي جرتها هند هي 1200 مترا.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42E9C8-21CB-7943-A861-7546097BA7F2}"/>
              </a:ext>
            </a:extLst>
          </p:cNvPr>
          <p:cNvSpPr/>
          <p:nvPr/>
        </p:nvSpPr>
        <p:spPr>
          <a:xfrm>
            <a:off x="682907" y="4027990"/>
            <a:ext cx="787077" cy="40359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300 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6D9040-FF29-25B3-D86A-F89526C86177}"/>
              </a:ext>
            </a:extLst>
          </p:cNvPr>
          <p:cNvSpPr/>
          <p:nvPr/>
        </p:nvSpPr>
        <p:spPr>
          <a:xfrm>
            <a:off x="1469984" y="4027990"/>
            <a:ext cx="787077" cy="40359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300 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46FA46-4078-EFD9-05C8-1B34CAB41015}"/>
              </a:ext>
            </a:extLst>
          </p:cNvPr>
          <p:cNvSpPr/>
          <p:nvPr/>
        </p:nvSpPr>
        <p:spPr>
          <a:xfrm>
            <a:off x="2257061" y="4027990"/>
            <a:ext cx="787077" cy="40359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300 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07A7C2-F423-E40A-EC53-6CBF5AF59604}"/>
              </a:ext>
            </a:extLst>
          </p:cNvPr>
          <p:cNvSpPr/>
          <p:nvPr/>
        </p:nvSpPr>
        <p:spPr>
          <a:xfrm>
            <a:off x="3044138" y="4027990"/>
            <a:ext cx="787077" cy="40359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300 m</a:t>
            </a:r>
          </a:p>
        </p:txBody>
      </p:sp>
      <p:sp>
        <p:nvSpPr>
          <p:cNvPr id="10" name="Accolade ouvrante 9">
            <a:extLst>
              <a:ext uri="{FF2B5EF4-FFF2-40B4-BE49-F238E27FC236}">
                <a16:creationId xmlns:a16="http://schemas.microsoft.com/office/drawing/2014/main" id="{BD8D3F91-4861-A8FD-ADBC-858157B43863}"/>
              </a:ext>
            </a:extLst>
          </p:cNvPr>
          <p:cNvSpPr/>
          <p:nvPr/>
        </p:nvSpPr>
        <p:spPr>
          <a:xfrm rot="16200000">
            <a:off x="2110091" y="2890871"/>
            <a:ext cx="304065" cy="3277093"/>
          </a:xfrm>
          <a:prstGeom prst="leftBrace">
            <a:avLst>
              <a:gd name="adj1" fmla="val 37879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C74141-4849-D2E8-1F56-D557636C5D73}"/>
              </a:ext>
            </a:extLst>
          </p:cNvPr>
          <p:cNvSpPr/>
          <p:nvPr/>
        </p:nvSpPr>
        <p:spPr>
          <a:xfrm>
            <a:off x="1493132" y="4646726"/>
            <a:ext cx="1530441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dirty="0">
                <a:solidFill>
                  <a:srgbClr val="C00000"/>
                </a:solidFill>
              </a:rPr>
              <a:t>4 مرات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998483" y="854031"/>
            <a:ext cx="6498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 ستنجزون كل الأنشطة المتبقية على الصفحتين: 26 وَ27.</a:t>
            </a:r>
          </a:p>
        </p:txBody>
      </p:sp>
      <p:pic>
        <p:nvPicPr>
          <p:cNvPr id="3" name="Image 2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50835563-5C4B-A121-0312-3823F0897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931" y="1858444"/>
            <a:ext cx="6914394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387731-0597-BA02-E318-6FB19E084FEC}"/>
              </a:ext>
            </a:extLst>
          </p:cNvPr>
          <p:cNvSpPr txBox="1"/>
          <p:nvPr/>
        </p:nvSpPr>
        <p:spPr>
          <a:xfrm>
            <a:off x="1008993" y="854031"/>
            <a:ext cx="6487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15485</TotalTime>
  <Words>966</Words>
  <Application>Microsoft Office PowerPoint</Application>
  <PresentationFormat>Affichage à l'écran (4:3)</PresentationFormat>
  <Paragraphs>264</Paragraphs>
  <Slides>63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63</vt:i4>
      </vt:variant>
    </vt:vector>
  </HeadingPairs>
  <TitlesOfParts>
    <vt:vector size="78" baseType="lpstr">
      <vt:lpstr>Aptos Display</vt:lpstr>
      <vt:lpstr>Aptos</vt:lpstr>
      <vt:lpstr>Arial</vt:lpstr>
      <vt:lpstr>Dosis</vt:lpstr>
      <vt:lpstr>Wingdings</vt:lpstr>
      <vt:lpstr>Calibri</vt:lpstr>
      <vt:lpstr>Chalkboard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2_partie 1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130</cp:revision>
  <cp:lastPrinted>2025-08-13T10:11:39Z</cp:lastPrinted>
  <dcterms:created xsi:type="dcterms:W3CDTF">2025-08-01T12:31:49Z</dcterms:created>
  <dcterms:modified xsi:type="dcterms:W3CDTF">2026-02-15T11:09:03Z</dcterms:modified>
</cp:coreProperties>
</file>