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  <p:sldMasterId id="2147483935" r:id="rId10"/>
  </p:sldMasterIdLst>
  <p:notesMasterIdLst>
    <p:notesMasterId r:id="rId77"/>
  </p:notesMasterIdLst>
  <p:handoutMasterIdLst>
    <p:handoutMasterId r:id="rId78"/>
  </p:handoutMasterIdLst>
  <p:sldIdLst>
    <p:sldId id="982" r:id="rId11"/>
    <p:sldId id="998" r:id="rId12"/>
    <p:sldId id="2134807023" r:id="rId13"/>
    <p:sldId id="780" r:id="rId14"/>
    <p:sldId id="2134806642" r:id="rId15"/>
    <p:sldId id="973" r:id="rId16"/>
    <p:sldId id="950" r:id="rId17"/>
    <p:sldId id="2134806705" r:id="rId18"/>
    <p:sldId id="2134807098" r:id="rId19"/>
    <p:sldId id="2134807029" r:id="rId20"/>
    <p:sldId id="2134807086" r:id="rId21"/>
    <p:sldId id="2134807087" r:id="rId22"/>
    <p:sldId id="2134807088" r:id="rId23"/>
    <p:sldId id="2134807072" r:id="rId24"/>
    <p:sldId id="2134806841" r:id="rId25"/>
    <p:sldId id="2134806804" r:id="rId26"/>
    <p:sldId id="2134807089" r:id="rId27"/>
    <p:sldId id="2134807090" r:id="rId28"/>
    <p:sldId id="2134807091" r:id="rId29"/>
    <p:sldId id="2134807036" r:id="rId30"/>
    <p:sldId id="2134807092" r:id="rId31"/>
    <p:sldId id="2134806842" r:id="rId32"/>
    <p:sldId id="828" r:id="rId33"/>
    <p:sldId id="2134806843" r:id="rId34"/>
    <p:sldId id="2134806709" r:id="rId35"/>
    <p:sldId id="2134806710" r:id="rId36"/>
    <p:sldId id="2134806711" r:id="rId37"/>
    <p:sldId id="2134806844" r:id="rId38"/>
    <p:sldId id="2134806665" r:id="rId39"/>
    <p:sldId id="2134806663" r:id="rId40"/>
    <p:sldId id="2134807093" r:id="rId41"/>
    <p:sldId id="2134807094" r:id="rId42"/>
    <p:sldId id="2134807040" r:id="rId43"/>
    <p:sldId id="2134806664" r:id="rId44"/>
    <p:sldId id="2134806845" r:id="rId45"/>
    <p:sldId id="2134806828" r:id="rId46"/>
    <p:sldId id="2134806846" r:id="rId47"/>
    <p:sldId id="2134806719" r:id="rId48"/>
    <p:sldId id="2134806720" r:id="rId49"/>
    <p:sldId id="2134806721" r:id="rId50"/>
    <p:sldId id="2134807024" r:id="rId51"/>
    <p:sldId id="2134807095" r:id="rId52"/>
    <p:sldId id="2134807096" r:id="rId53"/>
    <p:sldId id="2134807044" r:id="rId54"/>
    <p:sldId id="2134807097" r:id="rId55"/>
    <p:sldId id="2134807028" r:id="rId56"/>
    <p:sldId id="2134807030" r:id="rId57"/>
    <p:sldId id="2134807031" r:id="rId58"/>
    <p:sldId id="2134807032" r:id="rId59"/>
    <p:sldId id="2134807033" r:id="rId60"/>
    <p:sldId id="2134807034" r:id="rId61"/>
    <p:sldId id="2134806836" r:id="rId62"/>
    <p:sldId id="2134806791" r:id="rId63"/>
    <p:sldId id="2134806793" r:id="rId64"/>
    <p:sldId id="2134806745" r:id="rId65"/>
    <p:sldId id="2134806837" r:id="rId66"/>
    <p:sldId id="2134806838" r:id="rId67"/>
    <p:sldId id="2134806839" r:id="rId68"/>
    <p:sldId id="2134806840" r:id="rId69"/>
    <p:sldId id="2134806746" r:id="rId70"/>
    <p:sldId id="2134806747" r:id="rId71"/>
    <p:sldId id="2134806748" r:id="rId72"/>
    <p:sldId id="985" r:id="rId73"/>
    <p:sldId id="2134806797" r:id="rId74"/>
    <p:sldId id="2134806798" r:id="rId75"/>
    <p:sldId id="980" r:id="rId7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9"/>
      <p:bold r:id="rId80"/>
    </p:embeddedFont>
    <p:embeddedFont>
      <p:font typeface="Cambria Math" panose="02040503050406030204" pitchFamily="18" charset="0"/>
      <p:regular r:id="rId81"/>
    </p:embeddedFont>
    <p:embeddedFont>
      <p:font typeface="Dosis" pitchFamily="2" charset="0"/>
      <p:regular r:id="rId82"/>
      <p:bold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B4E5A2"/>
    <a:srgbClr val="DFDDEE"/>
    <a:srgbClr val="B89E25"/>
    <a:srgbClr val="17AB98"/>
    <a:srgbClr val="104862"/>
    <a:srgbClr val="106585"/>
    <a:srgbClr val="FC8D00"/>
    <a:srgbClr val="B2B3AE"/>
    <a:srgbClr val="E87D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8E21DB-ED4B-4146-93E6-E180271C5A7C}" v="587" dt="2026-02-02T00:35:26.5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75" d="100"/>
          <a:sy n="75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presProps" Target="presProps.xml"/><Relationship Id="rId89" Type="http://schemas.microsoft.com/office/2018/10/relationships/authors" Target="authors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font" Target="fonts/font2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font" Target="fonts/font5.fntdata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tableStyles" Target="tableStyles.xml"/><Relationship Id="rId61" Type="http://schemas.openxmlformats.org/officeDocument/2006/relationships/slide" Target="slides/slide51.xml"/><Relationship Id="rId82" Type="http://schemas.openxmlformats.org/officeDocument/2006/relationships/font" Target="fonts/font4.fntdata"/><Relationship Id="rId19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87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846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22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093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16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3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55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25.gif"/><Relationship Id="rId4" Type="http://schemas.openxmlformats.org/officeDocument/2006/relationships/image" Target="../media/image17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0.png"/><Relationship Id="rId10" Type="http://schemas.openxmlformats.org/officeDocument/2006/relationships/image" Target="../media/image50.png"/><Relationship Id="rId4" Type="http://schemas.openxmlformats.org/officeDocument/2006/relationships/image" Target="../media/image24.emf"/><Relationship Id="rId9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90.png"/><Relationship Id="rId4" Type="http://schemas.openxmlformats.org/officeDocument/2006/relationships/image" Target="../media/image4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5.png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6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24.emf"/><Relationship Id="rId9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67.png"/><Relationship Id="rId4" Type="http://schemas.openxmlformats.org/officeDocument/2006/relationships/image" Target="../media/image17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4.emf"/><Relationship Id="rId7" Type="http://schemas.openxmlformats.org/officeDocument/2006/relationships/image" Target="../media/image7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90.png"/><Relationship Id="rId5" Type="http://schemas.openxmlformats.org/officeDocument/2006/relationships/image" Target="../media/image69.png"/><Relationship Id="rId4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7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0.png"/><Relationship Id="rId5" Type="http://schemas.openxmlformats.org/officeDocument/2006/relationships/image" Target="../media/image72.png"/><Relationship Id="rId4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4.png"/><Relationship Id="rId4" Type="http://schemas.openxmlformats.org/officeDocument/2006/relationships/image" Target="../media/image17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26.png"/><Relationship Id="rId7" Type="http://schemas.openxmlformats.org/officeDocument/2006/relationships/image" Target="../media/image8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1.png"/><Relationship Id="rId5" Type="http://schemas.openxmlformats.org/officeDocument/2006/relationships/image" Target="../media/image800.png"/><Relationship Id="rId4" Type="http://schemas.openxmlformats.org/officeDocument/2006/relationships/image" Target="../media/image24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media" Target="../media/media8.mp4"/><Relationship Id="rId7" Type="http://schemas.openxmlformats.org/officeDocument/2006/relationships/image" Target="../media/image44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8.mp4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3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طَرْحُ الْأَعْدادِ الْكَسْرِيَّةِ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جَمْعُ الأَعْدادِ الْكَسْرِيَّةِ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جَمعُ وَطَرحُ كُسورٍ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كَسرِ كِمِّيّةٍ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الأُسبوعِ الْأَوَّلِ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 دروس الأسبوع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7" name="Image 6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CE156885-C32E-841A-FC3D-7E4E0531B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583" y="2463171"/>
            <a:ext cx="5964833" cy="403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4"/>
            <a:ext cx="6564862" cy="18750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72537"/>
            <a:ext cx="607457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جَمْعُ أَعْدادِ كَسْرِيَّةٍ لَها نَفْسُ الْمَقامِ؛</a:t>
            </a:r>
          </a:p>
          <a:p>
            <a:pPr marL="34290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طَرْحُ أَعْدادِ كَسْرِيَّةٍ لَها نَفْسُ الْمَقامِ؛</a:t>
            </a:r>
          </a:p>
          <a:p>
            <a:pPr marL="34290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حِسابِ الْكِمِّيَّةِ الَّتي يُمَثِّلُها كَسرُ مَجمُوعَةٍ؛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حلِّ مَسائِل جَمْعِ أَوْ طَرْحِ الْكُسورِ ذاتِ نَفْسِ الْمَقامِ.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13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4483C0-4A98-2F4B-3130-15891B66D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49" y="3032316"/>
            <a:ext cx="8332236" cy="89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4C91B1E-004B-00AA-F4E8-17D492E2D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49" y="3032316"/>
            <a:ext cx="8332236" cy="89967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037961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057624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757610" y="306088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139927" y="306088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777273" y="346099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159590" y="346099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6928846" y="306088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6948509" y="346099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أكملوا في المنزل النشاط الأخير من الصفحة 13.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A995BA1-F5EC-5522-DFEE-9DCA14423110}"/>
              </a:ext>
            </a:extLst>
          </p:cNvPr>
          <p:cNvGrpSpPr/>
          <p:nvPr/>
        </p:nvGrpSpPr>
        <p:grpSpPr>
          <a:xfrm>
            <a:off x="307909" y="2799184"/>
            <a:ext cx="8294915" cy="1844126"/>
            <a:chOff x="307909" y="2799184"/>
            <a:chExt cx="8294915" cy="1844126"/>
          </a:xfrm>
        </p:grpSpPr>
        <p:pic>
          <p:nvPicPr>
            <p:cNvPr id="4" name="Image 3" descr="Une image contenant texte, Police, capture d’écran, ligne&#10;&#10;Le contenu généré par l’IA peut être incorrect.">
              <a:extLst>
                <a:ext uri="{FF2B5EF4-FFF2-40B4-BE49-F238E27FC236}">
                  <a16:creationId xmlns:a16="http://schemas.microsoft.com/office/drawing/2014/main" id="{FCF0ED91-6383-368C-9C8F-77A5859D5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7909" y="2897272"/>
              <a:ext cx="8294915" cy="174603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EAB535-B94C-21FE-AD09-E3F91149F560}"/>
                </a:ext>
              </a:extLst>
            </p:cNvPr>
            <p:cNvSpPr/>
            <p:nvPr/>
          </p:nvSpPr>
          <p:spPr>
            <a:xfrm>
              <a:off x="307909" y="2799184"/>
              <a:ext cx="3107095" cy="5505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359538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388E4DA-F244-B99B-10BA-967B470D422D}"/>
              </a:ext>
            </a:extLst>
          </p:cNvPr>
          <p:cNvSpPr txBox="1"/>
          <p:nvPr/>
        </p:nvSpPr>
        <p:spPr>
          <a:xfrm>
            <a:off x="2331422" y="370391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FC612AD-F168-68DF-8A28-200DE3D89077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575C02-F135-491A-C45B-A64C41339DA4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جَمْعُ الأَعْدادِ الْكَسْرِيَّةِ: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الكسرين، واكتبوا مجموع الكسرين على ألواحكم: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...</m:t>
                      </m:r>
                    </m:oMath>
                  </m:oMathPara>
                </a14:m>
                <a:endParaRPr lang="fr-FR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76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789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650F499-A8A5-6CD3-5AA0-C0C4A6C83364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FR" sz="4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...</m:t>
                      </m:r>
                    </m:oMath>
                  </m:oMathPara>
                </a14:m>
                <a:endParaRPr lang="fr-FR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650F499-A8A5-6CD3-5AA0-C0C4A6C83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DEE2-59FE-44BF-D2D9-BDD1893A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12B751C-A7D4-C221-829E-62404C2719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ليمثل إضافة 4 على 12، للعدد 5 على 12 على المستقيم العددي؟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EF1294-E5DB-A83D-6820-CFE1D0357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8F007B1-9198-DFB4-10E8-EE0EBB97B745}"/>
              </a:ext>
            </a:extLst>
          </p:cNvPr>
          <p:cNvGrpSpPr/>
          <p:nvPr/>
        </p:nvGrpSpPr>
        <p:grpSpPr>
          <a:xfrm>
            <a:off x="1198880" y="2447335"/>
            <a:ext cx="6323050" cy="2042135"/>
            <a:chOff x="1198880" y="2447335"/>
            <a:chExt cx="6323050" cy="2042135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0FEAEAB-AFCB-1EC0-ADA7-487F5B8AD3D4}"/>
                </a:ext>
              </a:extLst>
            </p:cNvPr>
            <p:cNvGrpSpPr/>
            <p:nvPr/>
          </p:nvGrpSpPr>
          <p:grpSpPr>
            <a:xfrm>
              <a:off x="1381760" y="3561080"/>
              <a:ext cx="6014720" cy="252000"/>
              <a:chOff x="1056640" y="3561080"/>
              <a:chExt cx="6014720" cy="252000"/>
            </a:xfrm>
          </p:grpSpPr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069CF412-8DE5-F367-C868-C55F0FDD1F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688080"/>
                <a:ext cx="6014720" cy="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842B0E32-D84C-80C7-214C-0B6B3DD389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810C89B7-0D72-1FC4-EE74-AA782C4087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02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C03A06C2-415D-5C99-0822-485893B40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19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C3470103-4E50-02D1-9AE9-87AD3A6D4E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72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52758A5D-CB2F-DCA7-C86F-F4B1629326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331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3ADEE3BE-3D0E-A255-05DD-5E5656B2FD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28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8EBEBF77-9512-04DA-0BB3-D8988B8476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37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DD9CB569-44B0-8294-F87F-39F147FEF1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9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4A5D7B37-7C5A-2AA4-BDBA-9BCC7DA241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43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08BBD472-AB97-DDB5-F22A-0DDDEA4B24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96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" name="Connecteur droit 1">
                <a:extLst>
                  <a:ext uri="{FF2B5EF4-FFF2-40B4-BE49-F238E27FC236}">
                    <a16:creationId xmlns:a16="http://schemas.microsoft.com/office/drawing/2014/main" id="{D31DD217-6A0C-E4E9-FAAE-227EC968F6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25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Connecteur droit 2">
                <a:extLst>
                  <a:ext uri="{FF2B5EF4-FFF2-40B4-BE49-F238E27FC236}">
                    <a16:creationId xmlns:a16="http://schemas.microsoft.com/office/drawing/2014/main" id="{14614F82-BC8C-E2E5-8605-3957BA0579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7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Connecteur droit 3">
                <a:extLst>
                  <a:ext uri="{FF2B5EF4-FFF2-40B4-BE49-F238E27FC236}">
                    <a16:creationId xmlns:a16="http://schemas.microsoft.com/office/drawing/2014/main" id="{0AF304E5-B621-5C7F-4B1B-B8925922F5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049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0ABCDCC-C81F-9B85-B09B-DBEC54B2E7F7}"/>
                </a:ext>
              </a:extLst>
            </p:cNvPr>
            <p:cNvSpPr txBox="1"/>
            <p:nvPr/>
          </p:nvSpPr>
          <p:spPr>
            <a:xfrm>
              <a:off x="1198880" y="3813080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0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1A60DC4-1BAE-149A-8BF3-A3B29496C4A1}"/>
                </a:ext>
              </a:extLst>
            </p:cNvPr>
            <p:cNvSpPr txBox="1"/>
            <p:nvPr/>
          </p:nvSpPr>
          <p:spPr>
            <a:xfrm>
              <a:off x="7135850" y="3779521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dirty="0">
                  <a:solidFill>
                    <a:srgbClr val="002060"/>
                  </a:solidFill>
                </a:rPr>
                <a:t>1</a:t>
              </a:r>
              <a:endParaRPr lang="fr-FR" sz="2800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1EDA618-362E-14AA-4F4D-91509107EDEB}"/>
                    </a:ext>
                  </a:extLst>
                </p:cNvPr>
                <p:cNvSpPr txBox="1"/>
                <p:nvPr/>
              </p:nvSpPr>
              <p:spPr>
                <a:xfrm>
                  <a:off x="3588857" y="3704640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24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lang="fr-FR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1EDA618-362E-14AA-4F4D-91509107ED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8857" y="3704640"/>
                  <a:ext cx="538807" cy="7848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B599F06E-2FFD-07E9-E9B6-37B78A4A752A}"/>
                    </a:ext>
                  </a:extLst>
                </p:cNvPr>
                <p:cNvSpPr txBox="1"/>
                <p:nvPr/>
              </p:nvSpPr>
              <p:spPr>
                <a:xfrm>
                  <a:off x="4175761" y="2447335"/>
                  <a:ext cx="866983" cy="7114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800" b="1" dirty="0">
                      <a:solidFill>
                        <a:srgbClr val="002060"/>
                      </a:solidFill>
                    </a:rPr>
                    <a:t>+</a:t>
                  </a:r>
                  <a14:m>
                    <m:oMath xmlns:m="http://schemas.openxmlformats.org/officeDocument/2006/math">
                      <m:r>
                        <a:rPr lang="fr-FR" sz="28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MA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a14:m>
                  <a:endParaRPr lang="fr-FR" sz="28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B599F06E-2FFD-07E9-E9B6-37B78A4A75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5761" y="2447335"/>
                  <a:ext cx="866983" cy="711477"/>
                </a:xfrm>
                <a:prstGeom prst="rect">
                  <a:avLst/>
                </a:prstGeom>
                <a:blipFill>
                  <a:blip r:embed="rId4"/>
                  <a:stretch>
                    <a:fillRect l="-14085" b="-1111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Flèche : courbe vers le bas 27">
            <a:extLst>
              <a:ext uri="{FF2B5EF4-FFF2-40B4-BE49-F238E27FC236}">
                <a16:creationId xmlns:a16="http://schemas.microsoft.com/office/drawing/2014/main" id="{5F37A14C-7A08-E122-D38A-227E79A83071}"/>
              </a:ext>
            </a:extLst>
          </p:cNvPr>
          <p:cNvSpPr/>
          <p:nvPr/>
        </p:nvSpPr>
        <p:spPr>
          <a:xfrm>
            <a:off x="3867972" y="3336759"/>
            <a:ext cx="485588" cy="163776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6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مجموع الكسرين هو: 9 على 12.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EE467DE-C2BD-50E7-6763-3030D3BB74E6}"/>
                  </a:ext>
                </a:extLst>
              </p:cNvPr>
              <p:cNvSpPr txBox="1"/>
              <p:nvPr/>
            </p:nvSpPr>
            <p:spPr>
              <a:xfrm>
                <a:off x="2276670" y="2742113"/>
                <a:ext cx="4338734" cy="1373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fr-FR" sz="4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MA" sz="4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4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sz="4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ar-MA" sz="4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FR" sz="4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EE467DE-C2BD-50E7-6763-3030D3BB74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670" y="2742113"/>
                <a:ext cx="4338734" cy="13737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740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C890-8517-4565-9DAF-28504DF25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686C54-8FC6-D88C-077B-0F86F696926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0E4BC98-B768-5297-BA68-B1CF804F3430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DE28F94-53C8-8B04-1624-BF7B28810C74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93754D3-66B5-B925-1690-D69D776F48DD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088B602-279E-8E56-F32B-F8A06FC31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214359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118093C-FAFB-705A-2E92-92C5A9C34CE7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922BB6-081D-6C65-2E91-E7BA3B43CD94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25C6C7-4BCB-03D9-6ADC-6C87E5983875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9843DB80-0C1D-DAAD-1759-E2367A624E30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991F02C-E262-9C50-B928-6C19B708E91B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1E6CC4-61C0-06DE-4384-93772725B68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جَمْعُ الأَعْدادِ الْكَسْرِيَّةِ :</a:t>
            </a:r>
          </a:p>
        </p:txBody>
      </p:sp>
    </p:spTree>
    <p:extLst>
      <p:ext uri="{BB962C8B-B14F-4D97-AF65-F5344CB8AC3E}">
        <p14:creationId xmlns:p14="http://schemas.microsoft.com/office/powerpoint/2010/main" val="225595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76EE04B-9B86-C2E5-B34B-400A24278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8552F28-30A2-0A1B-2C9E-714E92EE3069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EC891E-F48D-BCF6-05E9-AC8BFCCCE86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3_P3_S1_L1">
            <a:hlinkClick r:id="" action="ppaction://media"/>
            <a:extLst>
              <a:ext uri="{FF2B5EF4-FFF2-40B4-BE49-F238E27FC236}">
                <a16:creationId xmlns:a16="http://schemas.microsoft.com/office/drawing/2014/main" id="{133D3576-F295-5378-A157-F4BFBA1F6F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3961" y="1857316"/>
            <a:ext cx="8175891" cy="45989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33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01FA1-6A16-1ECA-EF16-E823554AA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E78EE4D-36F2-94C4-D225-97B2FE0C8E6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D8DC423D-9FE2-CCE7-A6AE-0ED74CD223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482779A-DBDF-BAF7-199D-19BF2A83E7B1}"/>
              </a:ext>
            </a:extLst>
          </p:cNvPr>
          <p:cNvGrpSpPr/>
          <p:nvPr/>
        </p:nvGrpSpPr>
        <p:grpSpPr>
          <a:xfrm>
            <a:off x="1773572" y="2644631"/>
            <a:ext cx="5793970" cy="2977475"/>
            <a:chOff x="2207927" y="2601942"/>
            <a:chExt cx="5340370" cy="291652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A743175-BE39-2390-B32E-59DA862ADDCB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A3E6BEB-93F6-FDAE-8144-1E402E719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886593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1822955-3813-A291-0EFF-50C1EF22EAF6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336EB7-FB65-9BAC-EE92-326CCCB70606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B2B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2D64D3-5072-AA96-C06B-CB3B5789CD2E}"/>
              </a:ext>
            </a:extLst>
          </p:cNvPr>
          <p:cNvSpPr txBox="1"/>
          <p:nvPr/>
        </p:nvSpPr>
        <p:spPr>
          <a:xfrm>
            <a:off x="3015063" y="503795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77DEA0E-852E-E653-0C11-5C6413DC0F85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888D429-E1E1-40AA-1967-02A17786624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552662-BE3F-F5DC-8A51-9414C7D09AF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جَمْعُ الأَعْدادِ الْكَسْرِيَّةِ :</a:t>
            </a:r>
          </a:p>
        </p:txBody>
      </p:sp>
    </p:spTree>
    <p:extLst>
      <p:ext uri="{BB962C8B-B14F-4D97-AF65-F5344CB8AC3E}">
        <p14:creationId xmlns:p14="http://schemas.microsoft.com/office/powerpoint/2010/main" val="332687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473FE4FB-C0EB-9CA3-C18F-056B67E4A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56" y="1762622"/>
            <a:ext cx="7096978" cy="480089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CC9445-1A07-B0C3-0A77-39B19F9BA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E54E29-DAA4-44C5-9441-B604DA8C0456}"/>
              </a:ext>
            </a:extLst>
          </p:cNvPr>
          <p:cNvSpPr/>
          <p:nvPr/>
        </p:nvSpPr>
        <p:spPr>
          <a:xfrm>
            <a:off x="4842591" y="2248680"/>
            <a:ext cx="2827176" cy="1819468"/>
          </a:xfrm>
          <a:prstGeom prst="roundRect">
            <a:avLst>
              <a:gd name="adj" fmla="val 942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C8F271A6-C6B6-46A8-2A39-054D0CF52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261" y="1932051"/>
            <a:ext cx="6983752" cy="44261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431" y="1550935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5ED9B348-1621-CE45-123E-190652FAD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08" y="1715557"/>
            <a:ext cx="7646225" cy="4846019"/>
          </a:xfrm>
          <a:prstGeom prst="roundRect">
            <a:avLst>
              <a:gd name="adj" fmla="val 6462"/>
            </a:avLst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B77D8476-20CA-628A-52EC-4A91439C5909}"/>
              </a:ext>
            </a:extLst>
          </p:cNvPr>
          <p:cNvSpPr txBox="1"/>
          <p:nvPr/>
        </p:nvSpPr>
        <p:spPr>
          <a:xfrm>
            <a:off x="2707121" y="2625209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17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CBF3FE1-8A05-8C7A-BC91-1170B80F4D7E}"/>
              </a:ext>
            </a:extLst>
          </p:cNvPr>
          <p:cNvSpPr txBox="1"/>
          <p:nvPr/>
        </p:nvSpPr>
        <p:spPr>
          <a:xfrm>
            <a:off x="2707121" y="2948671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15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DB50F6-6BC3-B8CC-4D91-A648ADED767A}"/>
              </a:ext>
            </a:extLst>
          </p:cNvPr>
          <p:cNvSpPr txBox="1"/>
          <p:nvPr/>
        </p:nvSpPr>
        <p:spPr>
          <a:xfrm>
            <a:off x="6748412" y="2634540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D15604-55B2-1D3D-EA81-2A170CD52A24}"/>
              </a:ext>
            </a:extLst>
          </p:cNvPr>
          <p:cNvSpPr txBox="1"/>
          <p:nvPr/>
        </p:nvSpPr>
        <p:spPr>
          <a:xfrm>
            <a:off x="6748412" y="2958002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F29CDD-CC89-8A18-789D-6674E865152B}"/>
              </a:ext>
            </a:extLst>
          </p:cNvPr>
          <p:cNvSpPr txBox="1"/>
          <p:nvPr/>
        </p:nvSpPr>
        <p:spPr>
          <a:xfrm>
            <a:off x="2681054" y="4593392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9544DD4-54D5-093C-2005-E66E442C2D4F}"/>
              </a:ext>
            </a:extLst>
          </p:cNvPr>
          <p:cNvSpPr txBox="1"/>
          <p:nvPr/>
        </p:nvSpPr>
        <p:spPr>
          <a:xfrm>
            <a:off x="2634399" y="4916854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9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2A9165C-D12D-F41A-A6AA-FE8ABF9A8002}"/>
              </a:ext>
            </a:extLst>
          </p:cNvPr>
          <p:cNvSpPr txBox="1"/>
          <p:nvPr/>
        </p:nvSpPr>
        <p:spPr>
          <a:xfrm>
            <a:off x="6699832" y="4593392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E9E397-94AA-B01E-EB7D-CCCD7E25AF08}"/>
              </a:ext>
            </a:extLst>
          </p:cNvPr>
          <p:cNvSpPr txBox="1"/>
          <p:nvPr/>
        </p:nvSpPr>
        <p:spPr>
          <a:xfrm>
            <a:off x="6662508" y="4916854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FR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C61F017-2821-C376-9AC7-281FF13A0F31}"/>
                  </a:ext>
                </a:extLst>
              </p:cNvPr>
              <p:cNvSpPr txBox="1"/>
              <p:nvPr/>
            </p:nvSpPr>
            <p:spPr>
              <a:xfrm>
                <a:off x="2597417" y="3816764"/>
                <a:ext cx="307909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C61F017-2821-C376-9AC7-281FF13A0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7417" y="3816764"/>
                <a:ext cx="307909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29D15C-AFEA-1CA8-0054-8596DC4CC9D4}"/>
                  </a:ext>
                </a:extLst>
              </p:cNvPr>
              <p:cNvSpPr txBox="1"/>
              <p:nvPr/>
            </p:nvSpPr>
            <p:spPr>
              <a:xfrm>
                <a:off x="4154351" y="3816764"/>
                <a:ext cx="307909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29D15C-AFEA-1CA8-0054-8596DC4CC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51" y="3816764"/>
                <a:ext cx="307909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AFECDDE-005E-CBE2-6329-826DD8DA5D06}"/>
                  </a:ext>
                </a:extLst>
              </p:cNvPr>
              <p:cNvSpPr txBox="1"/>
              <p:nvPr/>
            </p:nvSpPr>
            <p:spPr>
              <a:xfrm>
                <a:off x="6272593" y="3793715"/>
                <a:ext cx="307909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AFECDDE-005E-CBE2-6329-826DD8DA5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2593" y="3793715"/>
                <a:ext cx="307909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3220B27-E065-B4CA-7EC9-37823FAAAEB5}"/>
                  </a:ext>
                </a:extLst>
              </p:cNvPr>
              <p:cNvSpPr txBox="1"/>
              <p:nvPr/>
            </p:nvSpPr>
            <p:spPr>
              <a:xfrm>
                <a:off x="7251018" y="3793715"/>
                <a:ext cx="307909" cy="4851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3220B27-E065-B4CA-7EC9-37823FAAA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018" y="3793715"/>
                <a:ext cx="307909" cy="485197"/>
              </a:xfrm>
              <a:prstGeom prst="rect">
                <a:avLst/>
              </a:prstGeom>
              <a:blipFill>
                <a:blip r:embed="rId8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1ECFFF5-364F-5282-8063-210E9EDBA4F9}"/>
                  </a:ext>
                </a:extLst>
              </p:cNvPr>
              <p:cNvSpPr txBox="1"/>
              <p:nvPr/>
            </p:nvSpPr>
            <p:spPr>
              <a:xfrm>
                <a:off x="2171319" y="5745670"/>
                <a:ext cx="307909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1ECFFF5-364F-5282-8063-210E9EDBA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319" y="5745670"/>
                <a:ext cx="307909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A382363-EE39-E6D9-15C9-E8FBED0DCDE2}"/>
                  </a:ext>
                </a:extLst>
              </p:cNvPr>
              <p:cNvSpPr txBox="1"/>
              <p:nvPr/>
            </p:nvSpPr>
            <p:spPr>
              <a:xfrm>
                <a:off x="2767192" y="5745670"/>
                <a:ext cx="307909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A382363-EE39-E6D9-15C9-E8FBED0DC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7192" y="5745670"/>
                <a:ext cx="307909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BE76F1A-14D8-8949-5B3D-431ED3771850}"/>
                  </a:ext>
                </a:extLst>
              </p:cNvPr>
              <p:cNvSpPr txBox="1"/>
              <p:nvPr/>
            </p:nvSpPr>
            <p:spPr>
              <a:xfrm>
                <a:off x="5473028" y="5745670"/>
                <a:ext cx="307909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BE76F1A-14D8-8949-5B3D-431ED3771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028" y="5745670"/>
                <a:ext cx="307909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3AE0FE8-F7C3-74BA-30C3-CA1B5DE0AF43}"/>
                  </a:ext>
                </a:extLst>
              </p:cNvPr>
              <p:cNvSpPr txBox="1"/>
              <p:nvPr/>
            </p:nvSpPr>
            <p:spPr>
              <a:xfrm>
                <a:off x="6451450" y="5185822"/>
                <a:ext cx="307909" cy="4859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3AE0FE8-F7C3-74BA-30C3-CA1B5DE0A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450" y="5185822"/>
                <a:ext cx="307909" cy="485902"/>
              </a:xfrm>
              <a:prstGeom prst="rect">
                <a:avLst/>
              </a:prstGeom>
              <a:blipFill>
                <a:blip r:embed="rId12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1BEA1-C3F4-7C53-E9BD-9B8439F1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4E5E3D6-B348-F9C5-2DA0-B661C2FF058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EE9F26D-99D1-837A-DD35-1D88D81B637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7E913B-4504-6E72-4C06-D7D33C2EBA0D}"/>
              </a:ext>
            </a:extLst>
          </p:cNvPr>
          <p:cNvGrpSpPr/>
          <p:nvPr/>
        </p:nvGrpSpPr>
        <p:grpSpPr>
          <a:xfrm>
            <a:off x="1773572" y="2644631"/>
            <a:ext cx="5793970" cy="2935075"/>
            <a:chOff x="2207927" y="2601942"/>
            <a:chExt cx="5340370" cy="270529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55B59EA-716D-A280-86A7-C06B1F866597}"/>
                </a:ext>
              </a:extLst>
            </p:cNvPr>
            <p:cNvSpPr/>
            <p:nvPr/>
          </p:nvSpPr>
          <p:spPr>
            <a:xfrm>
              <a:off x="2207927" y="2601942"/>
              <a:ext cx="5340370" cy="270529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D04DCEA-2588-CEC5-FE77-3EDAC7095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5502" y="3428325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66D710C-072A-1F09-A42D-4AACAAF50A20}"/>
              </a:ext>
            </a:extLst>
          </p:cNvPr>
          <p:cNvSpPr txBox="1"/>
          <p:nvPr/>
        </p:nvSpPr>
        <p:spPr>
          <a:xfrm>
            <a:off x="2310772" y="3599129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00F8AA-7351-D783-C8AE-4539DB441C33}"/>
              </a:ext>
            </a:extLst>
          </p:cNvPr>
          <p:cNvSpPr txBox="1"/>
          <p:nvPr/>
        </p:nvSpPr>
        <p:spPr>
          <a:xfrm>
            <a:off x="1707181" y="4269260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F03B6E-735C-F183-5C9A-23C766FA5CA2}"/>
              </a:ext>
            </a:extLst>
          </p:cNvPr>
          <p:cNvSpPr txBox="1"/>
          <p:nvPr/>
        </p:nvSpPr>
        <p:spPr>
          <a:xfrm>
            <a:off x="2994413" y="4933168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7CE2766-FF87-B222-4360-01DE2ED5B84F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FAF353C-9DA4-D7D1-2361-657698F07B6F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0EB60C3-C7B0-9A11-2E44-E18013496991}"/>
              </a:ext>
            </a:extLst>
          </p:cNvPr>
          <p:cNvSpPr txBox="1"/>
          <p:nvPr/>
        </p:nvSpPr>
        <p:spPr>
          <a:xfrm>
            <a:off x="1196462" y="2961786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طَرْحُ الْأَعْدادِ الْكَسْرِيَّةِ:</a:t>
            </a:r>
          </a:p>
        </p:txBody>
      </p:sp>
    </p:spTree>
    <p:extLst>
      <p:ext uri="{BB962C8B-B14F-4D97-AF65-F5344CB8AC3E}">
        <p14:creationId xmlns:p14="http://schemas.microsoft.com/office/powerpoint/2010/main" val="398334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الفرق بين الكسرين، واكتبوا الناتج على ألواحكم: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=...</m:t>
                      </m:r>
                    </m:oMath>
                  </m:oMathPara>
                </a14:m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8A2871B-1127-0E5D-E461-05C397D2D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1A512E8-44A2-6F84-4FC7-B0BFBB508207}"/>
                  </a:ext>
                </a:extLst>
              </p:cNvPr>
              <p:cNvSpPr txBox="1"/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=...</m:t>
                      </m:r>
                    </m:oMath>
                  </m:oMathPara>
                </a14:m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1A512E8-44A2-6F84-4FC7-B0BFBB508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632" y="2867281"/>
                <a:ext cx="3942736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884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DEE2-59FE-44BF-D2D9-BDD1893A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12B751C-A7D4-C221-829E-62404C2719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ليمثل طرح 4 على 12، من العدد 9 على 12 على المستقيم العددي؟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EF1294-E5DB-A83D-6820-CFE1D0357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8F007B1-9198-DFB4-10E8-EE0EBB97B745}"/>
              </a:ext>
            </a:extLst>
          </p:cNvPr>
          <p:cNvGrpSpPr/>
          <p:nvPr/>
        </p:nvGrpSpPr>
        <p:grpSpPr>
          <a:xfrm>
            <a:off x="1198880" y="2447335"/>
            <a:ext cx="6323050" cy="2084175"/>
            <a:chOff x="1198880" y="2447335"/>
            <a:chExt cx="6323050" cy="2084175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0FEAEAB-AFCB-1EC0-ADA7-487F5B8AD3D4}"/>
                </a:ext>
              </a:extLst>
            </p:cNvPr>
            <p:cNvGrpSpPr/>
            <p:nvPr/>
          </p:nvGrpSpPr>
          <p:grpSpPr>
            <a:xfrm>
              <a:off x="1381760" y="3561080"/>
              <a:ext cx="6014720" cy="252000"/>
              <a:chOff x="1056640" y="3561080"/>
              <a:chExt cx="6014720" cy="252000"/>
            </a:xfrm>
          </p:grpSpPr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069CF412-8DE5-F367-C868-C55F0FDD1F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688080"/>
                <a:ext cx="6014720" cy="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842B0E32-D84C-80C7-214C-0B6B3DD389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810C89B7-0D72-1FC4-EE74-AA782C4087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02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C03A06C2-415D-5C99-0822-485893B40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19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C3470103-4E50-02D1-9AE9-87AD3A6D4E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25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52758A5D-CB2F-DCA7-C86F-F4B1629326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28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3ADEE3BE-3D0E-A255-05DD-5E5656B2FD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37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8EBEBF77-9512-04DA-0BB3-D8988B8476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9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DD9CB569-44B0-8294-F87F-39F147FEF1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43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4A5D7B37-7C5A-2AA4-BDBA-9BCC7DA241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96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08BBD472-AB97-DDB5-F22A-0DDDEA4B24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049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" name="Connecteur droit 1">
                <a:extLst>
                  <a:ext uri="{FF2B5EF4-FFF2-40B4-BE49-F238E27FC236}">
                    <a16:creationId xmlns:a16="http://schemas.microsoft.com/office/drawing/2014/main" id="{D31DD217-6A0C-E4E9-FAAE-227EC968F6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7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Connecteur droit 2">
                <a:extLst>
                  <a:ext uri="{FF2B5EF4-FFF2-40B4-BE49-F238E27FC236}">
                    <a16:creationId xmlns:a16="http://schemas.microsoft.com/office/drawing/2014/main" id="{14614F82-BC8C-E2E5-8605-3957BA0579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331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CF903672-781C-26FC-2BC3-D1B3AF41AD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72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0ABCDCC-C81F-9B85-B09B-DBEC54B2E7F7}"/>
                </a:ext>
              </a:extLst>
            </p:cNvPr>
            <p:cNvSpPr txBox="1"/>
            <p:nvPr/>
          </p:nvSpPr>
          <p:spPr>
            <a:xfrm>
              <a:off x="1198880" y="3813080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1A60DC4-1BAE-149A-8BF3-A3B29496C4A1}"/>
                </a:ext>
              </a:extLst>
            </p:cNvPr>
            <p:cNvSpPr txBox="1"/>
            <p:nvPr/>
          </p:nvSpPr>
          <p:spPr>
            <a:xfrm>
              <a:off x="7135850" y="3779521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1EDA618-362E-14AA-4F4D-91509107EDEB}"/>
                    </a:ext>
                  </a:extLst>
                </p:cNvPr>
                <p:cNvSpPr txBox="1"/>
                <p:nvPr/>
              </p:nvSpPr>
              <p:spPr>
                <a:xfrm>
                  <a:off x="5579327" y="3746680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fr-FR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𝟗</m:t>
                            </m:r>
                          </m:num>
                          <m:den>
                            <m: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1EDA618-362E-14AA-4F4D-91509107ED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9327" y="3746680"/>
                  <a:ext cx="538807" cy="7848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B599F06E-2FFD-07E9-E9B6-37B78A4A752A}"/>
                    </a:ext>
                  </a:extLst>
                </p:cNvPr>
                <p:cNvSpPr txBox="1"/>
                <p:nvPr/>
              </p:nvSpPr>
              <p:spPr>
                <a:xfrm>
                  <a:off x="4333411" y="2447335"/>
                  <a:ext cx="866983" cy="7114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-</a:t>
                  </a:r>
                  <a14:m>
                    <m:oMath xmlns:m="http://schemas.openxmlformats.org/officeDocument/2006/math">
                      <m:r>
                        <a:rPr kumimoji="0" lang="fr-FR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fr-FR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a14:m>
                  <a:endPara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B599F06E-2FFD-07E9-E9B6-37B78A4A75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3411" y="2447335"/>
                  <a:ext cx="866983" cy="711477"/>
                </a:xfrm>
                <a:prstGeom prst="rect">
                  <a:avLst/>
                </a:prstGeom>
                <a:blipFill>
                  <a:blip r:embed="rId4"/>
                  <a:stretch>
                    <a:fillRect l="-14789" b="-1111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Flèche : courbe vers le bas 27">
            <a:extLst>
              <a:ext uri="{FF2B5EF4-FFF2-40B4-BE49-F238E27FC236}">
                <a16:creationId xmlns:a16="http://schemas.microsoft.com/office/drawing/2014/main" id="{5F37A14C-7A08-E122-D38A-227E79A83071}"/>
              </a:ext>
            </a:extLst>
          </p:cNvPr>
          <p:cNvSpPr/>
          <p:nvPr/>
        </p:nvSpPr>
        <p:spPr>
          <a:xfrm flipH="1">
            <a:off x="5354670" y="3369362"/>
            <a:ext cx="466458" cy="191091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1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9209-1630-6D89-A412-1E101DCBC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6F0806B-EFB1-3E9D-1DD4-DADA20DAF56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بطرح 4 على 12، من العدد 9 على 12 على المستقيم العددي نحصل على الكسر 5 على 9.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C0ED3B3-B7A2-370E-17CE-7669D5C70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581B61A6-A570-8F9D-B7EA-03C2787E5094}"/>
              </a:ext>
            </a:extLst>
          </p:cNvPr>
          <p:cNvGrpSpPr/>
          <p:nvPr/>
        </p:nvGrpSpPr>
        <p:grpSpPr>
          <a:xfrm>
            <a:off x="1198880" y="2447335"/>
            <a:ext cx="6323050" cy="2084175"/>
            <a:chOff x="1198880" y="2447335"/>
            <a:chExt cx="6323050" cy="2084175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DC178C76-26E9-A497-5D63-7F2AD311FD68}"/>
                </a:ext>
              </a:extLst>
            </p:cNvPr>
            <p:cNvGrpSpPr/>
            <p:nvPr/>
          </p:nvGrpSpPr>
          <p:grpSpPr>
            <a:xfrm>
              <a:off x="1381760" y="3561080"/>
              <a:ext cx="6014720" cy="252000"/>
              <a:chOff x="1056640" y="3561080"/>
              <a:chExt cx="6014720" cy="252000"/>
            </a:xfrm>
          </p:grpSpPr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E9B48516-2EEB-4A2D-5D16-4CCCC0AD74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688080"/>
                <a:ext cx="6014720" cy="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231D28A8-E78E-B089-90A3-DEB4638BC5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6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7387FDCA-4F09-D89E-2F8D-146EF91979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0240" y="3561080"/>
                <a:ext cx="0" cy="252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AC20EDB5-380F-8B5F-67A0-3EF35383F2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19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C9694DD9-BE60-2360-36F6-628279DA15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25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81BDCA90-A435-FAA1-8844-3314E77EAC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284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121EE271-7DF9-0669-AFB4-AF0416B883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37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27A7978B-5179-4807-EC27-ABB512DC7A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90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81E924FA-6029-67AB-C2C3-A9AD744963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43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73E789F5-71C0-9F2C-C5D3-4C21B7D700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96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FB7D9457-DA4C-AA68-B062-3C1346C0F5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049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" name="Connecteur droit 1">
                <a:extLst>
                  <a:ext uri="{FF2B5EF4-FFF2-40B4-BE49-F238E27FC236}">
                    <a16:creationId xmlns:a16="http://schemas.microsoft.com/office/drawing/2014/main" id="{6C0823F0-085F-1AAE-5959-8DFADF6864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78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Connecteur droit 2">
                <a:extLst>
                  <a:ext uri="{FF2B5EF4-FFF2-40B4-BE49-F238E27FC236}">
                    <a16:creationId xmlns:a16="http://schemas.microsoft.com/office/drawing/2014/main" id="{1A50B212-81A0-5368-5226-C8A07695DC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331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A08CE7D5-044E-FF67-B239-285B61646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7240" y="3596640"/>
                <a:ext cx="0" cy="108000"/>
              </a:xfrm>
              <a:prstGeom prst="line">
                <a:avLst/>
              </a:prstGeom>
              <a:ln w="285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E34D403-A79D-66E7-4BBB-AA03540A3A6A}"/>
                </a:ext>
              </a:extLst>
            </p:cNvPr>
            <p:cNvSpPr txBox="1"/>
            <p:nvPr/>
          </p:nvSpPr>
          <p:spPr>
            <a:xfrm>
              <a:off x="1198880" y="3813080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F377B37-6AB6-E8C0-D612-33ED0DF088D7}"/>
                </a:ext>
              </a:extLst>
            </p:cNvPr>
            <p:cNvSpPr txBox="1"/>
            <p:nvPr/>
          </p:nvSpPr>
          <p:spPr>
            <a:xfrm>
              <a:off x="7135850" y="3779521"/>
              <a:ext cx="386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559FEF6E-3B55-2FDF-8347-91F702BF03AA}"/>
                    </a:ext>
                  </a:extLst>
                </p:cNvPr>
                <p:cNvSpPr txBox="1"/>
                <p:nvPr/>
              </p:nvSpPr>
              <p:spPr>
                <a:xfrm>
                  <a:off x="5579327" y="3746680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fr-FR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𝟗</m:t>
                            </m:r>
                          </m:num>
                          <m:den>
                            <m: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559FEF6E-3B55-2FDF-8347-91F702BF03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9327" y="3746680"/>
                  <a:ext cx="538807" cy="7848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0A481437-FDF7-3709-46D0-BD46B58F3F01}"/>
                    </a:ext>
                  </a:extLst>
                </p:cNvPr>
                <p:cNvSpPr txBox="1"/>
                <p:nvPr/>
              </p:nvSpPr>
              <p:spPr>
                <a:xfrm>
                  <a:off x="4333411" y="2447335"/>
                  <a:ext cx="866983" cy="7114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-</a:t>
                  </a:r>
                  <a14:m>
                    <m:oMath xmlns:m="http://schemas.openxmlformats.org/officeDocument/2006/math">
                      <m:r>
                        <a:rPr kumimoji="0" lang="fr-FR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fr-FR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a14:m>
                  <a:endPara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0A481437-FDF7-3709-46D0-BD46B58F3F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3411" y="2447335"/>
                  <a:ext cx="866983" cy="711477"/>
                </a:xfrm>
                <a:prstGeom prst="rect">
                  <a:avLst/>
                </a:prstGeom>
                <a:blipFill>
                  <a:blip r:embed="rId4"/>
                  <a:stretch>
                    <a:fillRect l="-14789" b="-1111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03E1090-15C0-190E-A42E-A7D730814A3B}"/>
                    </a:ext>
                  </a:extLst>
                </p:cNvPr>
                <p:cNvSpPr txBox="1"/>
                <p:nvPr/>
              </p:nvSpPr>
              <p:spPr>
                <a:xfrm>
                  <a:off x="3599366" y="3709652"/>
                  <a:ext cx="538807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fr-FR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𝟓</m:t>
                            </m:r>
                          </m:num>
                          <m:den>
                            <m:r>
                              <a:rPr kumimoji="0" lang="fr-FR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03E1090-15C0-190E-A42E-A7D730814A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99366" y="3709652"/>
                  <a:ext cx="538807" cy="78483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Flèche : courbe vers le bas 27">
            <a:extLst>
              <a:ext uri="{FF2B5EF4-FFF2-40B4-BE49-F238E27FC236}">
                <a16:creationId xmlns:a16="http://schemas.microsoft.com/office/drawing/2014/main" id="{4A05527A-C854-0CFA-0499-3E5298F4BC16}"/>
              </a:ext>
            </a:extLst>
          </p:cNvPr>
          <p:cNvSpPr/>
          <p:nvPr/>
        </p:nvSpPr>
        <p:spPr>
          <a:xfrm flipH="1">
            <a:off x="5354670" y="3369362"/>
            <a:ext cx="466458" cy="191091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èche : courbe vers le bas 3">
            <a:extLst>
              <a:ext uri="{FF2B5EF4-FFF2-40B4-BE49-F238E27FC236}">
                <a16:creationId xmlns:a16="http://schemas.microsoft.com/office/drawing/2014/main" id="{D45A9FF7-5944-8556-305C-DD67E7996253}"/>
              </a:ext>
            </a:extLst>
          </p:cNvPr>
          <p:cNvSpPr/>
          <p:nvPr/>
        </p:nvSpPr>
        <p:spPr>
          <a:xfrm flipH="1">
            <a:off x="4859370" y="3363498"/>
            <a:ext cx="466458" cy="191091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Flèche : courbe vers le bas 17">
            <a:extLst>
              <a:ext uri="{FF2B5EF4-FFF2-40B4-BE49-F238E27FC236}">
                <a16:creationId xmlns:a16="http://schemas.microsoft.com/office/drawing/2014/main" id="{01464C3B-40ED-D291-CFD5-CDA61C63A082}"/>
              </a:ext>
            </a:extLst>
          </p:cNvPr>
          <p:cNvSpPr/>
          <p:nvPr/>
        </p:nvSpPr>
        <p:spPr>
          <a:xfrm flipH="1">
            <a:off x="4364070" y="3357634"/>
            <a:ext cx="466458" cy="191091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Flèche : courbe vers le bas 18">
            <a:extLst>
              <a:ext uri="{FF2B5EF4-FFF2-40B4-BE49-F238E27FC236}">
                <a16:creationId xmlns:a16="http://schemas.microsoft.com/office/drawing/2014/main" id="{5949B492-778E-9EDD-84C6-3742944DA1B2}"/>
              </a:ext>
            </a:extLst>
          </p:cNvPr>
          <p:cNvSpPr/>
          <p:nvPr/>
        </p:nvSpPr>
        <p:spPr>
          <a:xfrm flipH="1">
            <a:off x="3868770" y="3351770"/>
            <a:ext cx="466458" cy="191091"/>
          </a:xfrm>
          <a:prstGeom prst="curvedDownArrow">
            <a:avLst>
              <a:gd name="adj1" fmla="val 0"/>
              <a:gd name="adj2" fmla="val 34683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03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الفرق بين الكسرين هو: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EB086B8-E21F-005D-1BF6-DFAF50B3D7D0}"/>
                  </a:ext>
                </a:extLst>
              </p:cNvPr>
              <p:cNvSpPr txBox="1"/>
              <p:nvPr/>
            </p:nvSpPr>
            <p:spPr>
              <a:xfrm>
                <a:off x="2469930" y="2867281"/>
                <a:ext cx="4073437" cy="1418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  <m:r>
                        <a:rPr kumimoji="0" lang="fr-FR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</m:t>
                      </m:r>
                      <m:f>
                        <m:fPr>
                          <m:ctrlP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EB086B8-E21F-005D-1BF6-DFAF50B3D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930" y="2867281"/>
                <a:ext cx="4073437" cy="14184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13F47-5427-9A0E-DB3A-7B81FC1A1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88B6CE3-3E0F-6707-FC0F-D73CA2767B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19EC6B0-6CC0-A27A-B629-A12F868E31A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CE64331-E7C8-ECA0-FD4E-55D12B69370C}"/>
              </a:ext>
            </a:extLst>
          </p:cNvPr>
          <p:cNvGrpSpPr/>
          <p:nvPr/>
        </p:nvGrpSpPr>
        <p:grpSpPr>
          <a:xfrm>
            <a:off x="1773572" y="2644632"/>
            <a:ext cx="5793970" cy="2832198"/>
            <a:chOff x="2207927" y="2601943"/>
            <a:chExt cx="5340370" cy="261046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5197D07-55F6-6984-76D5-DF3B8B544F2F}"/>
                </a:ext>
              </a:extLst>
            </p:cNvPr>
            <p:cNvSpPr/>
            <p:nvPr/>
          </p:nvSpPr>
          <p:spPr>
            <a:xfrm>
              <a:off x="2207927" y="2601943"/>
              <a:ext cx="5340370" cy="261046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D6514F0-21FD-BB19-2390-45DF1DC49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5502" y="3968811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463A3AB-218B-6D21-AA23-739554EDC932}"/>
              </a:ext>
            </a:extLst>
          </p:cNvPr>
          <p:cNvSpPr txBox="1"/>
          <p:nvPr/>
        </p:nvSpPr>
        <p:spPr>
          <a:xfrm>
            <a:off x="2310772" y="3543151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C6D39F-A6E1-E72A-3971-98E7F84D2F94}"/>
              </a:ext>
            </a:extLst>
          </p:cNvPr>
          <p:cNvSpPr txBox="1"/>
          <p:nvPr/>
        </p:nvSpPr>
        <p:spPr>
          <a:xfrm>
            <a:off x="1707181" y="4213282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E3CF58-927E-2F63-FF3C-9AAF52222CD1}"/>
              </a:ext>
            </a:extLst>
          </p:cNvPr>
          <p:cNvSpPr txBox="1"/>
          <p:nvPr/>
        </p:nvSpPr>
        <p:spPr>
          <a:xfrm>
            <a:off x="2994413" y="4877190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0686C2A-6CF0-92D5-9488-94593C04AB8D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E8B200C-024A-DBEB-D132-0FABDE61331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65E824-32E9-CEDF-A672-547D36AAAFA8}"/>
              </a:ext>
            </a:extLst>
          </p:cNvPr>
          <p:cNvSpPr txBox="1"/>
          <p:nvPr/>
        </p:nvSpPr>
        <p:spPr>
          <a:xfrm>
            <a:off x="1196462" y="2961786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طَرْحُ الْأَعْدادِ الْكَسْرِيَّةِ:</a:t>
            </a:r>
          </a:p>
        </p:txBody>
      </p:sp>
    </p:spTree>
    <p:extLst>
      <p:ext uri="{BB962C8B-B14F-4D97-AF65-F5344CB8AC3E}">
        <p14:creationId xmlns:p14="http://schemas.microsoft.com/office/powerpoint/2010/main" val="64742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44B63D-4A5C-C746-971E-C7D64537E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3P3S1L2">
            <a:hlinkClick r:id="" action="ppaction://media"/>
            <a:extLst>
              <a:ext uri="{FF2B5EF4-FFF2-40B4-BE49-F238E27FC236}">
                <a16:creationId xmlns:a16="http://schemas.microsoft.com/office/drawing/2014/main" id="{968DD352-53B0-CDD1-E481-312937FA82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2115" y="1968499"/>
            <a:ext cx="7928205" cy="445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77E23-616D-7E68-69CF-64B5B50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472C217-A956-642F-5099-9E389EAF9FB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1C095FE-5536-4717-D23D-45853A78356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09C102-3CA2-A260-A466-DBB60717E2CC}"/>
              </a:ext>
            </a:extLst>
          </p:cNvPr>
          <p:cNvGrpSpPr/>
          <p:nvPr/>
        </p:nvGrpSpPr>
        <p:grpSpPr>
          <a:xfrm>
            <a:off x="1773572" y="2644632"/>
            <a:ext cx="5793970" cy="2832198"/>
            <a:chOff x="2207927" y="2601943"/>
            <a:chExt cx="5340370" cy="261046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7C52BDE-FE65-3601-5FE2-4600E809712F}"/>
                </a:ext>
              </a:extLst>
            </p:cNvPr>
            <p:cNvSpPr/>
            <p:nvPr/>
          </p:nvSpPr>
          <p:spPr>
            <a:xfrm>
              <a:off x="2207927" y="2601943"/>
              <a:ext cx="5340370" cy="261046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5" name="Image 1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084E76A-B8BC-C961-5734-13982CEAE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5502" y="4570821"/>
              <a:ext cx="631873" cy="631873"/>
            </a:xfrm>
            <a:prstGeom prst="rect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A267C7B2-54C7-6DF7-7D2B-02533FAE0941}"/>
              </a:ext>
            </a:extLst>
          </p:cNvPr>
          <p:cNvSpPr txBox="1"/>
          <p:nvPr/>
        </p:nvSpPr>
        <p:spPr>
          <a:xfrm>
            <a:off x="2310772" y="3543151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C738E01-2938-C233-E82F-1BF3FAF27CE2}"/>
              </a:ext>
            </a:extLst>
          </p:cNvPr>
          <p:cNvSpPr txBox="1"/>
          <p:nvPr/>
        </p:nvSpPr>
        <p:spPr>
          <a:xfrm>
            <a:off x="1607235" y="4213282"/>
            <a:ext cx="5317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FCA34C-D053-70C6-93C2-1BB2CB18B28A}"/>
              </a:ext>
            </a:extLst>
          </p:cNvPr>
          <p:cNvSpPr txBox="1"/>
          <p:nvPr/>
        </p:nvSpPr>
        <p:spPr>
          <a:xfrm>
            <a:off x="2994413" y="4877190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B231BB66-35D8-0246-6F49-803882706554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13953E8-4DC0-0CF0-8983-55102A1DE297}"/>
              </a:ext>
            </a:extLst>
          </p:cNvPr>
          <p:cNvSpPr txBox="1"/>
          <p:nvPr/>
        </p:nvSpPr>
        <p:spPr>
          <a:xfrm>
            <a:off x="1196462" y="2961786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طَرْحُ الْأَعْدادِ الْكَسْرِيَّةِ:</a:t>
            </a: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899C01A8-40F1-1905-9440-72E049D9E625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2934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D624-D996-91EE-247B-237B1B498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3FDFC736-A701-0468-DFAC-FDAD01ADC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56" y="1762622"/>
            <a:ext cx="7096978" cy="480089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ED05C4-848B-87A6-FFD4-756A3F784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523FB5-1397-FA81-60D6-C8817FAA4F40}"/>
              </a:ext>
            </a:extLst>
          </p:cNvPr>
          <p:cNvSpPr txBox="1"/>
          <p:nvPr/>
        </p:nvSpPr>
        <p:spPr>
          <a:xfrm>
            <a:off x="1452929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8F2048C-C74F-E64E-A613-7E28CC5DE7F0}"/>
              </a:ext>
            </a:extLst>
          </p:cNvPr>
          <p:cNvSpPr/>
          <p:nvPr/>
        </p:nvSpPr>
        <p:spPr>
          <a:xfrm flipH="1">
            <a:off x="4786604" y="4091472"/>
            <a:ext cx="2902586" cy="2048071"/>
          </a:xfrm>
          <a:prstGeom prst="roundRect">
            <a:avLst>
              <a:gd name="adj" fmla="val 820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2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0C0DEFBC-53BA-055D-0ACE-B4BB4903E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849" y="1897254"/>
            <a:ext cx="6596109" cy="4685549"/>
          </a:xfrm>
          <a:prstGeom prst="roundRect">
            <a:avLst>
              <a:gd name="adj" fmla="val 4321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9683" y="3058603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A325B63C-9006-3AD9-A56D-7568F5E8A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169" y="1702189"/>
            <a:ext cx="6860645" cy="4873462"/>
          </a:xfrm>
          <a:prstGeom prst="roundRect">
            <a:avLst>
              <a:gd name="adj" fmla="val 4321"/>
            </a:avLst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E240899-E511-A267-3FA2-4461C07CAFE8}"/>
              </a:ext>
            </a:extLst>
          </p:cNvPr>
          <p:cNvSpPr txBox="1"/>
          <p:nvPr/>
        </p:nvSpPr>
        <p:spPr>
          <a:xfrm>
            <a:off x="2819093" y="2662533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FE5C8C-B367-9169-0AA7-90B335F59A8A}"/>
              </a:ext>
            </a:extLst>
          </p:cNvPr>
          <p:cNvSpPr txBox="1"/>
          <p:nvPr/>
        </p:nvSpPr>
        <p:spPr>
          <a:xfrm>
            <a:off x="2819093" y="2985995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649287-8793-23B5-90FB-A9F62EB96AFB}"/>
              </a:ext>
            </a:extLst>
          </p:cNvPr>
          <p:cNvSpPr txBox="1"/>
          <p:nvPr/>
        </p:nvSpPr>
        <p:spPr>
          <a:xfrm>
            <a:off x="6414489" y="2662533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16615CC-C393-D1CD-F55F-6665229DC0DA}"/>
              </a:ext>
            </a:extLst>
          </p:cNvPr>
          <p:cNvSpPr txBox="1"/>
          <p:nvPr/>
        </p:nvSpPr>
        <p:spPr>
          <a:xfrm>
            <a:off x="6349172" y="2985995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AC635EA-5A9B-571F-A141-263B20C9DD40}"/>
              </a:ext>
            </a:extLst>
          </p:cNvPr>
          <p:cNvSpPr txBox="1"/>
          <p:nvPr/>
        </p:nvSpPr>
        <p:spPr>
          <a:xfrm>
            <a:off x="3268827" y="5069831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15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28F650-355B-1FD2-0673-86C3883D1968}"/>
              </a:ext>
            </a:extLst>
          </p:cNvPr>
          <p:cNvSpPr txBox="1"/>
          <p:nvPr/>
        </p:nvSpPr>
        <p:spPr>
          <a:xfrm>
            <a:off x="3231502" y="4780823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D01DC59-C143-108F-F7F6-149420D7A0C1}"/>
              </a:ext>
            </a:extLst>
          </p:cNvPr>
          <p:cNvSpPr txBox="1"/>
          <p:nvPr/>
        </p:nvSpPr>
        <p:spPr>
          <a:xfrm>
            <a:off x="6646167" y="5051169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11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6F5E3D-6200-5741-202A-DEDC5299C4DE}"/>
              </a:ext>
            </a:extLst>
          </p:cNvPr>
          <p:cNvSpPr txBox="1"/>
          <p:nvPr/>
        </p:nvSpPr>
        <p:spPr>
          <a:xfrm>
            <a:off x="6590180" y="4762161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FR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D834C5B-FD31-FB1C-4460-3C2FDB0E9874}"/>
                  </a:ext>
                </a:extLst>
              </p:cNvPr>
              <p:cNvSpPr txBox="1"/>
              <p:nvPr/>
            </p:nvSpPr>
            <p:spPr>
              <a:xfrm>
                <a:off x="2453952" y="3770607"/>
                <a:ext cx="27058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D834C5B-FD31-FB1C-4460-3C2FDB0E9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952" y="3770607"/>
                <a:ext cx="270587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F2A7F9B-7846-9AFB-ED33-E71E9CD9F570}"/>
                  </a:ext>
                </a:extLst>
              </p:cNvPr>
              <p:cNvSpPr txBox="1"/>
              <p:nvPr/>
            </p:nvSpPr>
            <p:spPr>
              <a:xfrm>
                <a:off x="1729274" y="3770607"/>
                <a:ext cx="27058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F2A7F9B-7846-9AFB-ED33-E71E9CD9F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9274" y="3770607"/>
                <a:ext cx="270587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9C2E6F7-E46A-FFF8-BCB7-2A6200FB7E57}"/>
                  </a:ext>
                </a:extLst>
              </p:cNvPr>
              <p:cNvSpPr txBox="1"/>
              <p:nvPr/>
            </p:nvSpPr>
            <p:spPr>
              <a:xfrm>
                <a:off x="6125240" y="3770606"/>
                <a:ext cx="27058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9C2E6F7-E46A-FFF8-BCB7-2A6200FB7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5240" y="3770606"/>
                <a:ext cx="270587" cy="492443"/>
              </a:xfrm>
              <a:prstGeom prst="rect">
                <a:avLst/>
              </a:prstGeom>
              <a:blipFill>
                <a:blip r:embed="rId7"/>
                <a:stretch>
                  <a:fillRect l="-6818" r="-68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8BC6B80-1BCA-9191-095F-01E258A67E82}"/>
                  </a:ext>
                </a:extLst>
              </p:cNvPr>
              <p:cNvSpPr txBox="1"/>
              <p:nvPr/>
            </p:nvSpPr>
            <p:spPr>
              <a:xfrm>
                <a:off x="5013251" y="3751943"/>
                <a:ext cx="27058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8BC6B80-1BCA-9191-095F-01E258A67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3251" y="3751943"/>
                <a:ext cx="270587" cy="492443"/>
              </a:xfrm>
              <a:prstGeom prst="rect">
                <a:avLst/>
              </a:prstGeom>
              <a:blipFill>
                <a:blip r:embed="rId8"/>
                <a:stretch>
                  <a:fillRect l="-4444" r="-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A791872-33D9-E70E-CE66-7B21B75CDDA1}"/>
                  </a:ext>
                </a:extLst>
              </p:cNvPr>
              <p:cNvSpPr txBox="1"/>
              <p:nvPr/>
            </p:nvSpPr>
            <p:spPr>
              <a:xfrm>
                <a:off x="5512530" y="5873105"/>
                <a:ext cx="27058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A791872-33D9-E70E-CE66-7B21B75CD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2530" y="5873105"/>
                <a:ext cx="270587" cy="492443"/>
              </a:xfrm>
              <a:prstGeom prst="rect">
                <a:avLst/>
              </a:prstGeom>
              <a:blipFill>
                <a:blip r:embed="rId9"/>
                <a:stretch>
                  <a:fillRect l="-4444" r="-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357B0E9-811B-A20E-21E8-BD3CCED4577E}"/>
                  </a:ext>
                </a:extLst>
              </p:cNvPr>
              <p:cNvSpPr txBox="1"/>
              <p:nvPr/>
            </p:nvSpPr>
            <p:spPr>
              <a:xfrm>
                <a:off x="5321250" y="5297879"/>
                <a:ext cx="27058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357B0E9-811B-A20E-21E8-BD3CCED45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250" y="5297879"/>
                <a:ext cx="270587" cy="492443"/>
              </a:xfrm>
              <a:prstGeom prst="rect">
                <a:avLst/>
              </a:prstGeom>
              <a:blipFill>
                <a:blip r:embed="rId10"/>
                <a:stretch>
                  <a:fillRect l="-6818" r="-68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CEC83829-EC8C-507F-E55F-9C7AE34EE19F}"/>
                  </a:ext>
                </a:extLst>
              </p:cNvPr>
              <p:cNvSpPr txBox="1"/>
              <p:nvPr/>
            </p:nvSpPr>
            <p:spPr>
              <a:xfrm>
                <a:off x="3296510" y="5909432"/>
                <a:ext cx="27058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CEC83829-EC8C-507F-E55F-9C7AE34EE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6510" y="5909432"/>
                <a:ext cx="270587" cy="492443"/>
              </a:xfrm>
              <a:prstGeom prst="rect">
                <a:avLst/>
              </a:prstGeom>
              <a:blipFill>
                <a:blip r:embed="rId11"/>
                <a:stretch>
                  <a:fillRect l="-6818" r="-909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AC31D7F-6388-A2E9-1AC3-01EB06B7479B}"/>
                  </a:ext>
                </a:extLst>
              </p:cNvPr>
              <p:cNvSpPr txBox="1"/>
              <p:nvPr/>
            </p:nvSpPr>
            <p:spPr>
              <a:xfrm>
                <a:off x="1458687" y="5936864"/>
                <a:ext cx="27058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ar-MA" sz="18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fr-FR" sz="1800" b="1" dirty="0">
                    <a:solidFill>
                      <a:srgbClr val="C00000"/>
                    </a:solidFill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AC31D7F-6388-A2E9-1AC3-01EB06B747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687" y="5936864"/>
                <a:ext cx="270587" cy="492443"/>
              </a:xfrm>
              <a:prstGeom prst="rect">
                <a:avLst/>
              </a:prstGeom>
              <a:blipFill>
                <a:blip r:embed="rId12"/>
                <a:stretch>
                  <a:fillRect l="-6667" r="-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EEC99-AC4E-E879-4851-DC7B568EC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B7FC8BC-6F44-FC62-CED6-CE109CB4794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7E975D0-DF05-E87A-049B-1816FE52C4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6BC3A38-085A-C8C2-E136-B3D48FD4F250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B00771D-E862-5F15-9A54-B1F52E9759B5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B8A4E8C-2396-AA5F-0F75-70B5794D6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359538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E4F486B-5294-947D-0699-B9E9F6B891C5}"/>
              </a:ext>
            </a:extLst>
          </p:cNvPr>
          <p:cNvSpPr txBox="1"/>
          <p:nvPr/>
        </p:nvSpPr>
        <p:spPr>
          <a:xfrm>
            <a:off x="2331422" y="370391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38B27CD-30D2-3AF7-56BD-244217FDC610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 شريط النمذجة ( نسبة أقل من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1F36B3-A95A-ADE7-53F1-50D6F2C469B7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2CE5BFF-A883-1230-8BC4-B1779CCF6BF0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BADD1FE-8469-F4DB-9263-D4869FE1E8D6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1D9F2C-4CF4-033A-CA06-1CEA7473B98F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حِسابُ كَسرِ كِمِّيّةٍ:</a:t>
            </a:r>
          </a:p>
        </p:txBody>
      </p:sp>
    </p:spTree>
    <p:extLst>
      <p:ext uri="{BB962C8B-B14F-4D97-AF65-F5344CB8AC3E}">
        <p14:creationId xmlns:p14="http://schemas.microsoft.com/office/powerpoint/2010/main" val="12217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A1DEF-3CF1-B495-D0E9-7D920A94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5C3711-C294-E8B9-183D-14ADED1336E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اكتبوا، على ألواحكم، الكمية التي يمثلها الكسر 3 على 4 من المجموعة التالية.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E71A687-1790-3459-65F8-67831E19AD4C}"/>
              </a:ext>
            </a:extLst>
          </p:cNvPr>
          <p:cNvGrpSpPr/>
          <p:nvPr/>
        </p:nvGrpSpPr>
        <p:grpSpPr>
          <a:xfrm>
            <a:off x="2254473" y="2153413"/>
            <a:ext cx="4445874" cy="2274175"/>
            <a:chOff x="2015359" y="2867855"/>
            <a:chExt cx="4445874" cy="2274175"/>
          </a:xfrm>
        </p:grpSpPr>
        <p:pic>
          <p:nvPicPr>
            <p:cNvPr id="8" name="Image 7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AA885076-17D8-DF62-9BF9-C37F05183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359" y="2867858"/>
              <a:ext cx="934107" cy="934107"/>
            </a:xfrm>
            <a:prstGeom prst="rect">
              <a:avLst/>
            </a:prstGeom>
          </p:spPr>
        </p:pic>
        <p:pic>
          <p:nvPicPr>
            <p:cNvPr id="9" name="Image 8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CD9ACE3B-6D95-C813-1BF2-9C801F783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948" y="2867857"/>
              <a:ext cx="934107" cy="934107"/>
            </a:xfrm>
            <a:prstGeom prst="rect">
              <a:avLst/>
            </a:prstGeom>
          </p:spPr>
        </p:pic>
        <p:pic>
          <p:nvPicPr>
            <p:cNvPr id="10" name="Image 9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3E6FF3E6-8D6C-5D31-F7F8-3A0873FF4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6537" y="2867856"/>
              <a:ext cx="934107" cy="934107"/>
            </a:xfrm>
            <a:prstGeom prst="rect">
              <a:avLst/>
            </a:prstGeom>
          </p:spPr>
        </p:pic>
        <p:pic>
          <p:nvPicPr>
            <p:cNvPr id="14" name="Image 13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98BB9B07-A15A-637F-FC1F-25893DB08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126" y="2867855"/>
              <a:ext cx="934107" cy="934107"/>
            </a:xfrm>
            <a:prstGeom prst="rect">
              <a:avLst/>
            </a:prstGeom>
          </p:spPr>
        </p:pic>
        <p:pic>
          <p:nvPicPr>
            <p:cNvPr id="15" name="Image 14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79813459-1CED-BF73-3031-A907D1C05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359" y="4207923"/>
              <a:ext cx="934107" cy="934107"/>
            </a:xfrm>
            <a:prstGeom prst="rect">
              <a:avLst/>
            </a:prstGeom>
          </p:spPr>
        </p:pic>
        <p:pic>
          <p:nvPicPr>
            <p:cNvPr id="16" name="Image 15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2B3CFFB9-214F-416D-A47E-897076093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948" y="4207922"/>
              <a:ext cx="934107" cy="934107"/>
            </a:xfrm>
            <a:prstGeom prst="rect">
              <a:avLst/>
            </a:prstGeom>
          </p:spPr>
        </p:pic>
        <p:pic>
          <p:nvPicPr>
            <p:cNvPr id="17" name="Image 16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20808090-7F41-2661-6E48-1E618EF8E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6537" y="4207921"/>
              <a:ext cx="934107" cy="934107"/>
            </a:xfrm>
            <a:prstGeom prst="rect">
              <a:avLst/>
            </a:prstGeom>
          </p:spPr>
        </p:pic>
        <p:pic>
          <p:nvPicPr>
            <p:cNvPr id="18" name="Image 17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CCBBAEC4-CE43-FD84-E513-11C2CD9F7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126" y="4207920"/>
              <a:ext cx="934107" cy="934107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14CAB63-8CA9-945E-5892-F66FDB540841}"/>
              </a:ext>
            </a:extLst>
          </p:cNvPr>
          <p:cNvGrpSpPr/>
          <p:nvPr/>
        </p:nvGrpSpPr>
        <p:grpSpPr>
          <a:xfrm>
            <a:off x="2721526" y="4750438"/>
            <a:ext cx="3473945" cy="1248803"/>
            <a:chOff x="2298143" y="1765740"/>
            <a:chExt cx="3766816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6CE4F7E-1C5F-CA17-4732-E5E0C6750C45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ar-MA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مِن</m:t>
                        </m:r>
                        <m:r>
                          <a:rPr kumimoji="0" lang="ar-MA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 </m:t>
                        </m:r>
                        <m:f>
                          <m:fPr>
                            <m:ctrlPr>
                              <a:rPr kumimoji="0" lang="fr-FR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fPr>
                          <m:num>
                            <m:r>
                              <a:rPr kumimoji="0" lang="ar-MA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𝟑</m:t>
                            </m:r>
                          </m:num>
                          <m:den>
                            <m:r>
                              <a:rPr kumimoji="0" lang="ar-MA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kumimoji="0" lang="fr-FR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</a:endParaRPr>
                </a:p>
              </p:txBody>
            </p:sp>
          </mc:Choice>
          <mc:Fallback xmlns="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6CE4F7E-1C5F-CA17-4732-E5E0C6750C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4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7A8B822-247C-3E56-BBC5-0A4EEE653131}"/>
                </a:ext>
              </a:extLst>
            </p:cNvPr>
            <p:cNvSpPr txBox="1"/>
            <p:nvPr/>
          </p:nvSpPr>
          <p:spPr>
            <a:xfrm>
              <a:off x="2298143" y="2146608"/>
              <a:ext cx="3058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8 كُراتٍ = </a:t>
              </a:r>
              <a:r>
                <a:rPr kumimoji="0" lang="ar-MA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...</a:t>
              </a: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85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0063F-6916-82DB-D217-515F8B037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4D1395B-F2A3-A792-938B-F9D2B9AB2DB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F4FA9-BEDA-7777-DC23-A9F97E696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4E070F-3A87-A1D5-E379-6129E8D488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171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FEE70A8-9041-8701-6A86-EC569FACCCF3}"/>
              </a:ext>
            </a:extLst>
          </p:cNvPr>
          <p:cNvGrpSpPr/>
          <p:nvPr/>
        </p:nvGrpSpPr>
        <p:grpSpPr>
          <a:xfrm>
            <a:off x="2254473" y="2153413"/>
            <a:ext cx="4445874" cy="2274175"/>
            <a:chOff x="2015359" y="2867855"/>
            <a:chExt cx="4445874" cy="2274175"/>
          </a:xfrm>
        </p:grpSpPr>
        <p:pic>
          <p:nvPicPr>
            <p:cNvPr id="4" name="Image 3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5EC5973B-AB67-C813-98A9-7A43D97AC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359" y="2867858"/>
              <a:ext cx="934107" cy="934107"/>
            </a:xfrm>
            <a:prstGeom prst="rect">
              <a:avLst/>
            </a:prstGeom>
          </p:spPr>
        </p:pic>
        <p:pic>
          <p:nvPicPr>
            <p:cNvPr id="5" name="Image 4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235211A9-F7A2-F8AE-D0BE-114AB13E8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948" y="2867857"/>
              <a:ext cx="934107" cy="934107"/>
            </a:xfrm>
            <a:prstGeom prst="rect">
              <a:avLst/>
            </a:prstGeom>
          </p:spPr>
        </p:pic>
        <p:pic>
          <p:nvPicPr>
            <p:cNvPr id="6" name="Image 5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9A2283C8-F74E-8CDB-E7AF-8EB7C4EFB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6537" y="2867856"/>
              <a:ext cx="934107" cy="934107"/>
            </a:xfrm>
            <a:prstGeom prst="rect">
              <a:avLst/>
            </a:prstGeom>
          </p:spPr>
        </p:pic>
        <p:pic>
          <p:nvPicPr>
            <p:cNvPr id="7" name="Image 6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103A4B7F-85FA-5E8B-C73C-22C4E364B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126" y="2867855"/>
              <a:ext cx="934107" cy="934107"/>
            </a:xfrm>
            <a:prstGeom prst="rect">
              <a:avLst/>
            </a:prstGeom>
          </p:spPr>
        </p:pic>
        <p:pic>
          <p:nvPicPr>
            <p:cNvPr id="8" name="Image 7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4C33F614-38C8-08AA-8174-5ABE08175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359" y="4207923"/>
              <a:ext cx="934107" cy="934107"/>
            </a:xfrm>
            <a:prstGeom prst="rect">
              <a:avLst/>
            </a:prstGeom>
          </p:spPr>
        </p:pic>
        <p:pic>
          <p:nvPicPr>
            <p:cNvPr id="9" name="Image 8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EA8E6D91-36C1-6B17-D53C-A737AFC34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948" y="4207922"/>
              <a:ext cx="934107" cy="934107"/>
            </a:xfrm>
            <a:prstGeom prst="rect">
              <a:avLst/>
            </a:prstGeom>
          </p:spPr>
        </p:pic>
        <p:pic>
          <p:nvPicPr>
            <p:cNvPr id="10" name="Image 9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5774E1D2-DE78-E3DC-E453-106269205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6537" y="4207921"/>
              <a:ext cx="934107" cy="934107"/>
            </a:xfrm>
            <a:prstGeom prst="rect">
              <a:avLst/>
            </a:prstGeom>
          </p:spPr>
        </p:pic>
        <p:pic>
          <p:nvPicPr>
            <p:cNvPr id="11" name="Image 10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C845EB54-9716-E894-81AF-129BD1878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126" y="4207920"/>
              <a:ext cx="934107" cy="934107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40C60F-35C3-72D2-3F34-DCE99DD08E4F}"/>
              </a:ext>
            </a:extLst>
          </p:cNvPr>
          <p:cNvGrpSpPr/>
          <p:nvPr/>
        </p:nvGrpSpPr>
        <p:grpSpPr>
          <a:xfrm>
            <a:off x="2721526" y="4750438"/>
            <a:ext cx="3473945" cy="1248803"/>
            <a:chOff x="2298143" y="1765740"/>
            <a:chExt cx="3766816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8A51649-D01E-458B-11BD-1A8DBFA89881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ar-MA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مِن</m:t>
                        </m:r>
                        <m:r>
                          <a:rPr kumimoji="0" lang="ar-MA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 </m:t>
                        </m:r>
                        <m:f>
                          <m:fPr>
                            <m:ctrlPr>
                              <a:rPr kumimoji="0" lang="fr-FR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fPr>
                          <m:num>
                            <m:r>
                              <a:rPr kumimoji="0" lang="ar-MA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𝟑</m:t>
                            </m:r>
                          </m:num>
                          <m:den>
                            <m:r>
                              <a:rPr kumimoji="0" lang="ar-MA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kumimoji="0" lang="fr-FR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</a:endParaRPr>
                </a:p>
              </p:txBody>
            </p:sp>
          </mc:Choice>
          <mc:Fallback xmlns="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8A51649-D01E-458B-11BD-1A8DBFA898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4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6B72A4C-D1CC-D2BE-3604-2822B7391A28}"/>
                </a:ext>
              </a:extLst>
            </p:cNvPr>
            <p:cNvSpPr txBox="1"/>
            <p:nvPr/>
          </p:nvSpPr>
          <p:spPr>
            <a:xfrm>
              <a:off x="2298143" y="2146608"/>
              <a:ext cx="3058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8 كُراتٍ = </a:t>
              </a:r>
              <a:r>
                <a:rPr kumimoji="0" lang="ar-MA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...</a:t>
              </a: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44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D97CB-0D6F-E4B2-729B-52197DD5E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3BBD81-9CAF-5A0F-8B63-7C53456F5178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1C415FA-F047-5DED-899A-81C1F1B5BD86}"/>
              </a:ext>
            </a:extLst>
          </p:cNvPr>
          <p:cNvSpPr txBox="1"/>
          <p:nvPr/>
        </p:nvSpPr>
        <p:spPr>
          <a:xfrm>
            <a:off x="189190" y="858759"/>
            <a:ext cx="7357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الكمية التي يمثلها الكسر 3 على 4 من المجموعة هي 6 كرات.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43CD7A-E3D2-AC5D-16CD-3C13F8769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EC11564-0B3F-360A-3A86-092E033AF894}"/>
              </a:ext>
            </a:extLst>
          </p:cNvPr>
          <p:cNvGrpSpPr/>
          <p:nvPr/>
        </p:nvGrpSpPr>
        <p:grpSpPr>
          <a:xfrm>
            <a:off x="2254473" y="2153413"/>
            <a:ext cx="4445874" cy="2274175"/>
            <a:chOff x="2015359" y="2867855"/>
            <a:chExt cx="4445874" cy="2274175"/>
          </a:xfrm>
        </p:grpSpPr>
        <p:pic>
          <p:nvPicPr>
            <p:cNvPr id="4" name="Image 3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D9E055E0-BDE4-7234-15F8-6DC584325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359" y="2867858"/>
              <a:ext cx="934107" cy="934107"/>
            </a:xfrm>
            <a:prstGeom prst="rect">
              <a:avLst/>
            </a:prstGeom>
          </p:spPr>
        </p:pic>
        <p:pic>
          <p:nvPicPr>
            <p:cNvPr id="5" name="Image 4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F0E8302D-6C5A-BE10-8C44-CF482492C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948" y="2867857"/>
              <a:ext cx="934107" cy="934107"/>
            </a:xfrm>
            <a:prstGeom prst="rect">
              <a:avLst/>
            </a:prstGeom>
          </p:spPr>
        </p:pic>
        <p:pic>
          <p:nvPicPr>
            <p:cNvPr id="7" name="Image 6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733EBF6D-3DAF-26AF-6132-8F399551C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6537" y="2867856"/>
              <a:ext cx="934107" cy="934107"/>
            </a:xfrm>
            <a:prstGeom prst="rect">
              <a:avLst/>
            </a:prstGeom>
          </p:spPr>
        </p:pic>
        <p:pic>
          <p:nvPicPr>
            <p:cNvPr id="11" name="Image 10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771DB12A-7AB8-456C-C3AB-6F3B46DFE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126" y="2867855"/>
              <a:ext cx="934107" cy="934107"/>
            </a:xfrm>
            <a:prstGeom prst="rect">
              <a:avLst/>
            </a:prstGeom>
          </p:spPr>
        </p:pic>
        <p:pic>
          <p:nvPicPr>
            <p:cNvPr id="12" name="Image 11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9C62CFF3-A0AC-DDCE-36FF-EB98F0885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359" y="4207923"/>
              <a:ext cx="934107" cy="934107"/>
            </a:xfrm>
            <a:prstGeom prst="rect">
              <a:avLst/>
            </a:prstGeom>
          </p:spPr>
        </p:pic>
        <p:pic>
          <p:nvPicPr>
            <p:cNvPr id="13" name="Image 12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A5349FAC-6676-E310-5B5B-AE7A98ED0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948" y="4207922"/>
              <a:ext cx="934107" cy="934107"/>
            </a:xfrm>
            <a:prstGeom prst="rect">
              <a:avLst/>
            </a:prstGeom>
          </p:spPr>
        </p:pic>
        <p:pic>
          <p:nvPicPr>
            <p:cNvPr id="14" name="Image 13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61917B3F-C801-A571-E850-3254BDF6C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6537" y="4207921"/>
              <a:ext cx="934107" cy="934107"/>
            </a:xfrm>
            <a:prstGeom prst="rect">
              <a:avLst/>
            </a:prstGeom>
          </p:spPr>
        </p:pic>
        <p:pic>
          <p:nvPicPr>
            <p:cNvPr id="16" name="Image 15" descr="Une image contenant Graphique, cercle, clipart&#10;&#10;Le contenu généré par l’IA peut être incorrect.">
              <a:extLst>
                <a:ext uri="{FF2B5EF4-FFF2-40B4-BE49-F238E27FC236}">
                  <a16:creationId xmlns:a16="http://schemas.microsoft.com/office/drawing/2014/main" id="{B0E75D8A-A828-5F86-1737-8A7A98984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126" y="4207920"/>
              <a:ext cx="934107" cy="934107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1B1E3-527D-691A-07A2-0469F6053D85}"/>
              </a:ext>
            </a:extLst>
          </p:cNvPr>
          <p:cNvGrpSpPr/>
          <p:nvPr/>
        </p:nvGrpSpPr>
        <p:grpSpPr>
          <a:xfrm>
            <a:off x="2742546" y="4750438"/>
            <a:ext cx="3452925" cy="1248803"/>
            <a:chOff x="2320935" y="1765740"/>
            <a:chExt cx="3744024" cy="12488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47EEB56C-A953-D7D5-756D-720988BAA3A3}"/>
                    </a:ext>
                  </a:extLst>
                </p:cNvPr>
                <p:cNvSpPr txBox="1"/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ar-MA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مِن</m:t>
                        </m:r>
                        <m:r>
                          <a:rPr kumimoji="0" lang="ar-MA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 </m:t>
                        </m:r>
                        <m:f>
                          <m:fPr>
                            <m:ctrlPr>
                              <a:rPr kumimoji="0" lang="fr-FR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fPr>
                          <m:num>
                            <m:r>
                              <a:rPr kumimoji="0" lang="ar-MA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𝟑</m:t>
                            </m:r>
                          </m:num>
                          <m:den>
                            <m:r>
                              <a:rPr kumimoji="0" lang="ar-MA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kumimoji="0" lang="fr-FR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</a:endParaRPr>
                </a:p>
              </p:txBody>
            </p:sp>
          </mc:Choice>
          <mc:Fallback xmlns="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47EEB56C-A953-D7D5-756D-720988BAA3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900" y="1765740"/>
                  <a:ext cx="1072059" cy="1248803"/>
                </a:xfrm>
                <a:prstGeom prst="rect">
                  <a:avLst/>
                </a:prstGeom>
                <a:blipFill>
                  <a:blip r:embed="rId4"/>
                  <a:stretch>
                    <a:fillRect r="-80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EC4B98C-DE0F-FAEE-72AC-66ABE4A68B8C}"/>
                </a:ext>
              </a:extLst>
            </p:cNvPr>
            <p:cNvSpPr txBox="1"/>
            <p:nvPr/>
          </p:nvSpPr>
          <p:spPr>
            <a:xfrm>
              <a:off x="2320935" y="1999468"/>
              <a:ext cx="3058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8 كُراتٍ = 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6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697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86E9E-E6B1-A0FF-6FCD-00E462CD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3DB357-A543-1E61-2CC3-545FDB31B79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3D34733-E1DC-C9A7-8AA6-262B1988A6B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753335-06A2-D9B4-1ADE-AC69C5D06C35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51E64AC-0BE3-0D0B-A3CC-C7F5F51463DE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03A7A15-88B5-0AF0-5AC5-73CF24B04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16424" y="422459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3B2ED68-5145-C05B-2E33-30415267C885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رائز التحقق (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2A421AC-E057-3FFA-1D44-D039FC378DED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 شريط النمذجة ( نسبة أقل من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3FD6C4-873B-A46A-02E6-D392FDECD033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28A5E5E-48A1-5F50-52D3-80963DDBA1E3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AB09B3F-BA76-CEDF-A24B-865CC823292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FDB966-74A3-CA9C-0D02-C901B3FCFDD7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حِسابُ كَسرِ كِمِّيّةٍ:</a:t>
            </a:r>
          </a:p>
        </p:txBody>
      </p:sp>
    </p:spTree>
    <p:extLst>
      <p:ext uri="{BB962C8B-B14F-4D97-AF65-F5344CB8AC3E}">
        <p14:creationId xmlns:p14="http://schemas.microsoft.com/office/powerpoint/2010/main" val="395396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C21BD-32BB-5DCF-017D-41B414FFE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D8657344-1372-F943-F98D-86732D5BD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06B6C2B-C867-1774-8BBE-818A5F236AA4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N3P3S1L3">
            <a:hlinkClick r:id="" action="ppaction://media"/>
            <a:extLst>
              <a:ext uri="{FF2B5EF4-FFF2-40B4-BE49-F238E27FC236}">
                <a16:creationId xmlns:a16="http://schemas.microsoft.com/office/drawing/2014/main" id="{895E7FB1-7662-C07B-7A6C-CC6E45A92B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7353" y="1910400"/>
            <a:ext cx="8105080" cy="455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46FED-183D-43A5-C14F-279CF92BA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7077F32-D33F-EF33-AE00-3D8495DA472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4407863-3CC7-ECAD-11B4-4BFC330E108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217C041-E433-B010-48F2-E72C97B3D16B}"/>
              </a:ext>
            </a:extLst>
          </p:cNvPr>
          <p:cNvGrpSpPr/>
          <p:nvPr/>
        </p:nvGrpSpPr>
        <p:grpSpPr>
          <a:xfrm>
            <a:off x="1773572" y="2644631"/>
            <a:ext cx="5793970" cy="2977475"/>
            <a:chOff x="2207927" y="2601942"/>
            <a:chExt cx="5340370" cy="291652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71D24F6-168E-5F06-1D83-17D9FF54395F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AA501A4-91A1-FFFF-D2B2-CC32A13A9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886593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7E5E314-9FEA-352F-7F93-FA04E40DCCCB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رائز التحقق (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767120-FEEC-CA39-401F-E37D28C7739A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 شريط النمذجة ( نسبة أقل من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4C9ED-34A8-AFFC-E53A-09A4BC522027}"/>
              </a:ext>
            </a:extLst>
          </p:cNvPr>
          <p:cNvSpPr txBox="1"/>
          <p:nvPr/>
        </p:nvSpPr>
        <p:spPr>
          <a:xfrm>
            <a:off x="3015063" y="503795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EA5003C9-512A-D7C7-B986-100CF851505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9951E37-81A0-66AB-7D61-90701D15A327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057FBD0-632F-0CCB-5954-32C929DD37EB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حِسابُ كَسرِ كِمِّيّةٍ:</a:t>
            </a:r>
          </a:p>
        </p:txBody>
      </p:sp>
    </p:spTree>
    <p:extLst>
      <p:ext uri="{BB962C8B-B14F-4D97-AF65-F5344CB8AC3E}">
        <p14:creationId xmlns:p14="http://schemas.microsoft.com/office/powerpoint/2010/main" val="46841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EAF47-2467-A539-9333-39B5EB81A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D3A4A9-A1E1-CA2D-864C-BCBB813D4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7264B4D-FE47-B0EC-B6D3-73B744B3B1AE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دفاتركم، 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الصفحة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6E8B550-840A-2AB8-387B-A87F706DCD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13670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BB434-CD7D-1357-A990-0C84882D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C18971-EF0C-D698-941A-A4CE2BBD1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577877-AB31-438B-F7DE-F16AA93EB40B}"/>
              </a:ext>
            </a:extLst>
          </p:cNvPr>
          <p:cNvSpPr txBox="1"/>
          <p:nvPr/>
        </p:nvSpPr>
        <p:spPr>
          <a:xfrm>
            <a:off x="481938" y="901737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دقائق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لإنجاز هذا النشاط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87E6831D-96DB-D71D-FDCE-C3D5478203D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BB67352-3D7F-1D8C-AD5B-128361E13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A978C31-A70D-AAD0-EE12-9C71C64BD2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A408C45-CF62-C015-67A2-C3298A43A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537" y="1520061"/>
            <a:ext cx="2396356" cy="2396356"/>
          </a:xfrm>
          <a:prstGeom prst="rect">
            <a:avLst/>
          </a:prstGeom>
        </p:spPr>
      </p:pic>
      <p:pic>
        <p:nvPicPr>
          <p:cNvPr id="9" name="Image 8" descr="Une image contenant confiserie&#10;&#10;Le contenu généré par l’IA peut être incorrect.">
            <a:extLst>
              <a:ext uri="{FF2B5EF4-FFF2-40B4-BE49-F238E27FC236}">
                <a16:creationId xmlns:a16="http://schemas.microsoft.com/office/drawing/2014/main" id="{7E62D6C6-95E8-7456-6257-5DC2F13BA6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9" t="16676" r="11804" b="21880"/>
          <a:stretch>
            <a:fillRect/>
          </a:stretch>
        </p:blipFill>
        <p:spPr>
          <a:xfrm>
            <a:off x="5535484" y="4086808"/>
            <a:ext cx="2741924" cy="13533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DD88DC2-341D-C21D-A208-94CD03EFDA14}"/>
                  </a:ext>
                </a:extLst>
              </p:cNvPr>
              <p:cNvSpPr txBox="1"/>
              <p:nvPr/>
            </p:nvSpPr>
            <p:spPr>
              <a:xfrm>
                <a:off x="4572000" y="5597413"/>
                <a:ext cx="3857074" cy="892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defTabSz="685834" rtl="1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600" b="1" i="0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MA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 مِن لَوْحِ</a:t>
                </a:r>
                <a:r>
                  <a:rPr kumimoji="0" lang="ar-MA" sz="20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الشُّكولاتَةِ = </a:t>
                </a:r>
                <a:r>
                  <a:rPr kumimoji="0" lang="ar-MA" sz="2000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....</a:t>
                </a:r>
                <a:r>
                  <a:rPr kumimoji="0" lang="ar-MA" sz="20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DD88DC2-341D-C21D-A208-94CD03EFD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597413"/>
                <a:ext cx="3857074" cy="8925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 11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69259EA0-8870-9AA7-7A6B-270FA65137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72" y="3945895"/>
            <a:ext cx="535190" cy="535190"/>
          </a:xfrm>
          <a:prstGeom prst="rect">
            <a:avLst/>
          </a:prstGeom>
        </p:spPr>
      </p:pic>
      <p:pic>
        <p:nvPicPr>
          <p:cNvPr id="14" name="Image 13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0968A1DE-8C77-8A8B-6B2F-BB7D88FFF0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984" y="3945895"/>
            <a:ext cx="535190" cy="535190"/>
          </a:xfrm>
          <a:prstGeom prst="rect">
            <a:avLst/>
          </a:prstGeom>
        </p:spPr>
      </p:pic>
      <p:pic>
        <p:nvPicPr>
          <p:cNvPr id="15" name="Image 14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5C843AD6-B31F-EF02-A9A8-E780849512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296" y="3945895"/>
            <a:ext cx="535190" cy="535190"/>
          </a:xfrm>
          <a:prstGeom prst="rect">
            <a:avLst/>
          </a:prstGeom>
        </p:spPr>
      </p:pic>
      <p:pic>
        <p:nvPicPr>
          <p:cNvPr id="16" name="Image 15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2FAE20EA-355F-0ECF-35DC-74EB3DBF5F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608" y="3945895"/>
            <a:ext cx="535190" cy="535190"/>
          </a:xfrm>
          <a:prstGeom prst="rect">
            <a:avLst/>
          </a:prstGeom>
        </p:spPr>
      </p:pic>
      <p:pic>
        <p:nvPicPr>
          <p:cNvPr id="18" name="Image 17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D345E9E2-6AA6-9F0C-8157-286CDD872B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72" y="4481085"/>
            <a:ext cx="535190" cy="535190"/>
          </a:xfrm>
          <a:prstGeom prst="rect">
            <a:avLst/>
          </a:prstGeom>
        </p:spPr>
      </p:pic>
      <p:pic>
        <p:nvPicPr>
          <p:cNvPr id="19" name="Image 18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895D0006-6300-1107-1D59-B60F04D2C3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984" y="4481085"/>
            <a:ext cx="535190" cy="535190"/>
          </a:xfrm>
          <a:prstGeom prst="rect">
            <a:avLst/>
          </a:prstGeom>
        </p:spPr>
      </p:pic>
      <p:pic>
        <p:nvPicPr>
          <p:cNvPr id="20" name="Image 19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991F6A54-DA70-19BE-27E2-EC9F997DFB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296" y="4481085"/>
            <a:ext cx="535190" cy="535190"/>
          </a:xfrm>
          <a:prstGeom prst="rect">
            <a:avLst/>
          </a:prstGeom>
        </p:spPr>
      </p:pic>
      <p:pic>
        <p:nvPicPr>
          <p:cNvPr id="21" name="Image 20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A2352BBA-214C-D9F6-378A-F17742A1AF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608" y="4481085"/>
            <a:ext cx="535190" cy="535190"/>
          </a:xfrm>
          <a:prstGeom prst="rect">
            <a:avLst/>
          </a:prstGeom>
        </p:spPr>
      </p:pic>
      <p:pic>
        <p:nvPicPr>
          <p:cNvPr id="22" name="Image 21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FA7EBC1D-0C67-A0EC-D9AF-81FE47A777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72" y="5016275"/>
            <a:ext cx="535190" cy="535190"/>
          </a:xfrm>
          <a:prstGeom prst="rect">
            <a:avLst/>
          </a:prstGeom>
        </p:spPr>
      </p:pic>
      <p:pic>
        <p:nvPicPr>
          <p:cNvPr id="23" name="Image 22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5C01843E-25B2-300E-2110-3FC132A8B8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984" y="5016275"/>
            <a:ext cx="535190" cy="535190"/>
          </a:xfrm>
          <a:prstGeom prst="rect">
            <a:avLst/>
          </a:prstGeom>
        </p:spPr>
      </p:pic>
      <p:pic>
        <p:nvPicPr>
          <p:cNvPr id="24" name="Image 23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29092822-619B-8384-0CED-738FF73579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296" y="5016275"/>
            <a:ext cx="535190" cy="535190"/>
          </a:xfrm>
          <a:prstGeom prst="rect">
            <a:avLst/>
          </a:prstGeom>
        </p:spPr>
      </p:pic>
      <p:pic>
        <p:nvPicPr>
          <p:cNvPr id="25" name="Image 24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E31AD813-5191-FBDB-70D2-EC0AFCCC2D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608" y="5016275"/>
            <a:ext cx="535190" cy="5351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527AFE0-C1AF-2F01-B816-3F6278F56DD0}"/>
                  </a:ext>
                </a:extLst>
              </p:cNvPr>
              <p:cNvSpPr txBox="1"/>
              <p:nvPr/>
            </p:nvSpPr>
            <p:spPr>
              <a:xfrm>
                <a:off x="109537" y="5597413"/>
                <a:ext cx="3857074" cy="892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defTabSz="685834" rtl="1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600" b="1" i="0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ar-MA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 مِنَ</a:t>
                </a:r>
                <a:r>
                  <a:rPr kumimoji="0" lang="ar-MA" sz="20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الْبَسكَويت = </a:t>
                </a:r>
                <a:r>
                  <a:rPr kumimoji="0" lang="ar-MA" sz="2000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....</a:t>
                </a:r>
                <a:r>
                  <a:rPr kumimoji="0" lang="ar-MA" sz="20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527AFE0-C1AF-2F01-B816-3F6278F56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37" y="5597413"/>
                <a:ext cx="3857074" cy="8925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207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C0DF2-B005-D5FC-21AA-C85E010E0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2CFB12-0EDD-A1C8-CB78-7FD9AC9B9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22381C-11BC-1974-8AFB-1FBBFBD4F23E}"/>
              </a:ext>
            </a:extLst>
          </p:cNvPr>
          <p:cNvSpPr txBox="1"/>
          <p:nvPr/>
        </p:nvSpPr>
        <p:spPr>
          <a:xfrm>
            <a:off x="0" y="88354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ة واحدة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386BC086-1A4D-50BD-1B76-CAE050599804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62E07D37-D040-1103-C430-A96CF7DE6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9F7E874-70FB-1F04-AA31-3BB09F040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" name="Image 2" descr="Une image contenant confiserie&#10;&#10;Le contenu généré par l’IA peut être incorrect.">
            <a:extLst>
              <a:ext uri="{FF2B5EF4-FFF2-40B4-BE49-F238E27FC236}">
                <a16:creationId xmlns:a16="http://schemas.microsoft.com/office/drawing/2014/main" id="{35F0F375-AFFE-F883-A0EC-BC3AC26C7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9" t="16676" r="11804" b="21880"/>
          <a:stretch>
            <a:fillRect/>
          </a:stretch>
        </p:blipFill>
        <p:spPr>
          <a:xfrm>
            <a:off x="5274227" y="2883159"/>
            <a:ext cx="2741924" cy="13533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324A5B10-1ABC-8B02-DC55-9DA7EE377807}"/>
                  </a:ext>
                </a:extLst>
              </p:cNvPr>
              <p:cNvSpPr txBox="1"/>
              <p:nvPr/>
            </p:nvSpPr>
            <p:spPr>
              <a:xfrm>
                <a:off x="4310743" y="4393764"/>
                <a:ext cx="3857074" cy="892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defTabSz="685834" rtl="1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600" b="1" i="0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MA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 مِن لَوْحِ</a:t>
                </a:r>
                <a:r>
                  <a:rPr kumimoji="0" lang="ar-MA" sz="20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الشُّكولاتَةِ = </a:t>
                </a:r>
                <a:r>
                  <a:rPr kumimoji="0" lang="ar-MA" sz="3200" b="1" i="0" u="none" strike="noStrike" kern="120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9</a:t>
                </a:r>
                <a:r>
                  <a:rPr kumimoji="0" lang="ar-MA" sz="20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324A5B10-1ABC-8B02-DC55-9DA7EE377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743" y="4393764"/>
                <a:ext cx="3857074" cy="892552"/>
              </a:xfrm>
              <a:prstGeom prst="rect">
                <a:avLst/>
              </a:prstGeom>
              <a:blipFill>
                <a:blip r:embed="rId5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3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5F510442-D6EB-94AE-D3FB-A883232CD7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415" y="2742246"/>
            <a:ext cx="535190" cy="535190"/>
          </a:xfrm>
          <a:prstGeom prst="rect">
            <a:avLst/>
          </a:prstGeom>
        </p:spPr>
      </p:pic>
      <p:pic>
        <p:nvPicPr>
          <p:cNvPr id="19" name="Image 18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8158D642-5C8B-4DBA-9CB2-E705412154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27" y="2742246"/>
            <a:ext cx="535190" cy="535190"/>
          </a:xfrm>
          <a:prstGeom prst="rect">
            <a:avLst/>
          </a:prstGeom>
        </p:spPr>
      </p:pic>
      <p:pic>
        <p:nvPicPr>
          <p:cNvPr id="20" name="Image 19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7AF600A2-95B5-0A94-6E68-B7265FA173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039" y="2742246"/>
            <a:ext cx="535190" cy="535190"/>
          </a:xfrm>
          <a:prstGeom prst="rect">
            <a:avLst/>
          </a:prstGeom>
        </p:spPr>
      </p:pic>
      <p:pic>
        <p:nvPicPr>
          <p:cNvPr id="21" name="Image 20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9CDEB143-1F2E-9301-51EF-75F8FC4FEC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51" y="2742246"/>
            <a:ext cx="535190" cy="535190"/>
          </a:xfrm>
          <a:prstGeom prst="rect">
            <a:avLst/>
          </a:prstGeom>
        </p:spPr>
      </p:pic>
      <p:pic>
        <p:nvPicPr>
          <p:cNvPr id="22" name="Image 21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83202AE6-5FDA-9506-EE67-E59402A41C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415" y="3277436"/>
            <a:ext cx="535190" cy="535190"/>
          </a:xfrm>
          <a:prstGeom prst="rect">
            <a:avLst/>
          </a:prstGeom>
        </p:spPr>
      </p:pic>
      <p:pic>
        <p:nvPicPr>
          <p:cNvPr id="23" name="Image 22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A2D543D7-5AF1-67A7-6F40-3A27FB742A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27" y="3277436"/>
            <a:ext cx="535190" cy="535190"/>
          </a:xfrm>
          <a:prstGeom prst="rect">
            <a:avLst/>
          </a:prstGeom>
        </p:spPr>
      </p:pic>
      <p:pic>
        <p:nvPicPr>
          <p:cNvPr id="24" name="Image 23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D0326F50-07C9-5411-E55E-6BBD316A69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039" y="3277436"/>
            <a:ext cx="535190" cy="535190"/>
          </a:xfrm>
          <a:prstGeom prst="rect">
            <a:avLst/>
          </a:prstGeom>
        </p:spPr>
      </p:pic>
      <p:pic>
        <p:nvPicPr>
          <p:cNvPr id="25" name="Image 24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9936C986-33A3-F0BF-508E-AE7C11999F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51" y="3277436"/>
            <a:ext cx="535190" cy="535190"/>
          </a:xfrm>
          <a:prstGeom prst="rect">
            <a:avLst/>
          </a:prstGeom>
        </p:spPr>
      </p:pic>
      <p:pic>
        <p:nvPicPr>
          <p:cNvPr id="26" name="Image 25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FDF97462-4EA1-66CE-C0C8-4BFAA47C40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415" y="3812626"/>
            <a:ext cx="535190" cy="535190"/>
          </a:xfrm>
          <a:prstGeom prst="rect">
            <a:avLst/>
          </a:prstGeom>
        </p:spPr>
      </p:pic>
      <p:pic>
        <p:nvPicPr>
          <p:cNvPr id="27" name="Image 26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174A5D85-B157-900D-6F17-7BDFC92C77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27" y="3812626"/>
            <a:ext cx="535190" cy="535190"/>
          </a:xfrm>
          <a:prstGeom prst="rect">
            <a:avLst/>
          </a:prstGeom>
        </p:spPr>
      </p:pic>
      <p:pic>
        <p:nvPicPr>
          <p:cNvPr id="28" name="Image 27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E208092C-BD9C-54F8-82C3-62CF58EB1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039" y="3812626"/>
            <a:ext cx="535190" cy="535190"/>
          </a:xfrm>
          <a:prstGeom prst="rect">
            <a:avLst/>
          </a:prstGeom>
        </p:spPr>
      </p:pic>
      <p:pic>
        <p:nvPicPr>
          <p:cNvPr id="29" name="Image 28" descr="Une image contenant jaune, créativité&#10;&#10;Le contenu généré par l’IA peut être incorrect.">
            <a:extLst>
              <a:ext uri="{FF2B5EF4-FFF2-40B4-BE49-F238E27FC236}">
                <a16:creationId xmlns:a16="http://schemas.microsoft.com/office/drawing/2014/main" id="{582A95F1-957F-C731-9FF6-EA55222D0D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51" y="3812626"/>
            <a:ext cx="535190" cy="5351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7CC6B6-07AC-50D4-B053-15176E69E598}"/>
                  </a:ext>
                </a:extLst>
              </p:cNvPr>
              <p:cNvSpPr txBox="1"/>
              <p:nvPr/>
            </p:nvSpPr>
            <p:spPr>
              <a:xfrm>
                <a:off x="1278294" y="4393764"/>
                <a:ext cx="2427060" cy="892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r" defTabSz="685834" rtl="1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600" b="1" i="0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ar-MA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 مِنَ</a:t>
                </a:r>
                <a:r>
                  <a:rPr kumimoji="0" lang="ar-MA" sz="20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الْبَسكَويت = </a:t>
                </a:r>
                <a:r>
                  <a:rPr kumimoji="0" lang="ar-MA" sz="3200" b="1" i="0" u="none" strike="noStrike" kern="120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r>
                  <a:rPr kumimoji="0" lang="ar-MA" sz="2000" b="1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7CC6B6-07AC-50D4-B053-15176E69E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294" y="4393764"/>
                <a:ext cx="2427060" cy="892552"/>
              </a:xfrm>
              <a:prstGeom prst="rect">
                <a:avLst/>
              </a:prstGeom>
              <a:blipFill>
                <a:blip r:embed="rId7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5835EAC4-8605-E851-1054-955CD5189D8B}"/>
              </a:ext>
            </a:extLst>
          </p:cNvPr>
          <p:cNvSpPr/>
          <p:nvPr/>
        </p:nvSpPr>
        <p:spPr>
          <a:xfrm>
            <a:off x="5274227" y="2742246"/>
            <a:ext cx="1653936" cy="1651518"/>
          </a:xfrm>
          <a:custGeom>
            <a:avLst/>
            <a:gdLst>
              <a:gd name="csX0" fmla="*/ 0 w 1653936"/>
              <a:gd name="csY0" fmla="*/ 0 h 1651518"/>
              <a:gd name="csX1" fmla="*/ 501694 w 1653936"/>
              <a:gd name="csY1" fmla="*/ 0 h 1651518"/>
              <a:gd name="csX2" fmla="*/ 1053006 w 1653936"/>
              <a:gd name="csY2" fmla="*/ 0 h 1651518"/>
              <a:gd name="csX3" fmla="*/ 1653936 w 1653936"/>
              <a:gd name="csY3" fmla="*/ 0 h 1651518"/>
              <a:gd name="csX4" fmla="*/ 1653936 w 1653936"/>
              <a:gd name="csY4" fmla="*/ 583536 h 1651518"/>
              <a:gd name="csX5" fmla="*/ 1653936 w 1653936"/>
              <a:gd name="csY5" fmla="*/ 1117527 h 1651518"/>
              <a:gd name="csX6" fmla="*/ 1653936 w 1653936"/>
              <a:gd name="csY6" fmla="*/ 1651518 h 1651518"/>
              <a:gd name="csX7" fmla="*/ 1135703 w 1653936"/>
              <a:gd name="csY7" fmla="*/ 1651518 h 1651518"/>
              <a:gd name="csX8" fmla="*/ 551312 w 1653936"/>
              <a:gd name="csY8" fmla="*/ 1651518 h 1651518"/>
              <a:gd name="csX9" fmla="*/ 0 w 1653936"/>
              <a:gd name="csY9" fmla="*/ 1651518 h 1651518"/>
              <a:gd name="csX10" fmla="*/ 0 w 1653936"/>
              <a:gd name="csY10" fmla="*/ 1134042 h 1651518"/>
              <a:gd name="csX11" fmla="*/ 0 w 1653936"/>
              <a:gd name="csY11" fmla="*/ 616567 h 1651518"/>
              <a:gd name="csX12" fmla="*/ 0 w 1653936"/>
              <a:gd name="csY12" fmla="*/ 0 h 16515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653936" h="1651518" extrusionOk="0">
                <a:moveTo>
                  <a:pt x="0" y="0"/>
                </a:moveTo>
                <a:cubicBezTo>
                  <a:pt x="249782" y="20531"/>
                  <a:pt x="272593" y="13707"/>
                  <a:pt x="501694" y="0"/>
                </a:cubicBezTo>
                <a:cubicBezTo>
                  <a:pt x="730795" y="-13707"/>
                  <a:pt x="889138" y="-2036"/>
                  <a:pt x="1053006" y="0"/>
                </a:cubicBezTo>
                <a:cubicBezTo>
                  <a:pt x="1216874" y="2036"/>
                  <a:pt x="1405575" y="19842"/>
                  <a:pt x="1653936" y="0"/>
                </a:cubicBezTo>
                <a:cubicBezTo>
                  <a:pt x="1654698" y="268443"/>
                  <a:pt x="1641179" y="459380"/>
                  <a:pt x="1653936" y="583536"/>
                </a:cubicBezTo>
                <a:cubicBezTo>
                  <a:pt x="1666693" y="707692"/>
                  <a:pt x="1634846" y="871963"/>
                  <a:pt x="1653936" y="1117527"/>
                </a:cubicBezTo>
                <a:cubicBezTo>
                  <a:pt x="1673026" y="1363091"/>
                  <a:pt x="1630166" y="1475964"/>
                  <a:pt x="1653936" y="1651518"/>
                </a:cubicBezTo>
                <a:cubicBezTo>
                  <a:pt x="1470405" y="1649895"/>
                  <a:pt x="1240115" y="1631171"/>
                  <a:pt x="1135703" y="1651518"/>
                </a:cubicBezTo>
                <a:cubicBezTo>
                  <a:pt x="1031291" y="1671865"/>
                  <a:pt x="772941" y="1663102"/>
                  <a:pt x="551312" y="1651518"/>
                </a:cubicBezTo>
                <a:cubicBezTo>
                  <a:pt x="329683" y="1639934"/>
                  <a:pt x="128232" y="1663006"/>
                  <a:pt x="0" y="1651518"/>
                </a:cubicBezTo>
                <a:cubicBezTo>
                  <a:pt x="18124" y="1505406"/>
                  <a:pt x="-5598" y="1316073"/>
                  <a:pt x="0" y="1134042"/>
                </a:cubicBezTo>
                <a:cubicBezTo>
                  <a:pt x="5598" y="952011"/>
                  <a:pt x="18452" y="838299"/>
                  <a:pt x="0" y="616567"/>
                </a:cubicBezTo>
                <a:cubicBezTo>
                  <a:pt x="-18452" y="394836"/>
                  <a:pt x="30029" y="220888"/>
                  <a:pt x="0" y="0"/>
                </a:cubicBezTo>
                <a:close/>
              </a:path>
            </a:pathLst>
          </a:custGeom>
          <a:noFill/>
          <a:ln w="28575">
            <a:solidFill>
              <a:srgbClr val="CF1F3C"/>
            </a:solidFill>
            <a:extLst>
              <a:ext uri="{C807C97D-BFC1-408E-A445-0C87EB9F89A2}">
                <ask:lineSketchStyleProps xmlns:ask="http://schemas.microsoft.com/office/drawing/2018/sketchyshapes" sd="364632638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B87B282-53D4-2F8E-3E24-6C51C0A2605A}"/>
              </a:ext>
            </a:extLst>
          </p:cNvPr>
          <p:cNvSpPr/>
          <p:nvPr/>
        </p:nvSpPr>
        <p:spPr>
          <a:xfrm>
            <a:off x="1278293" y="2723584"/>
            <a:ext cx="2427059" cy="1093354"/>
          </a:xfrm>
          <a:custGeom>
            <a:avLst/>
            <a:gdLst>
              <a:gd name="csX0" fmla="*/ 0 w 2427059"/>
              <a:gd name="csY0" fmla="*/ 0 h 1093354"/>
              <a:gd name="csX1" fmla="*/ 533953 w 2427059"/>
              <a:gd name="csY1" fmla="*/ 0 h 1093354"/>
              <a:gd name="csX2" fmla="*/ 1140718 w 2427059"/>
              <a:gd name="csY2" fmla="*/ 0 h 1093354"/>
              <a:gd name="csX3" fmla="*/ 1771753 w 2427059"/>
              <a:gd name="csY3" fmla="*/ 0 h 1093354"/>
              <a:gd name="csX4" fmla="*/ 2427059 w 2427059"/>
              <a:gd name="csY4" fmla="*/ 0 h 1093354"/>
              <a:gd name="csX5" fmla="*/ 2427059 w 2427059"/>
              <a:gd name="csY5" fmla="*/ 546677 h 1093354"/>
              <a:gd name="csX6" fmla="*/ 2427059 w 2427059"/>
              <a:gd name="csY6" fmla="*/ 1093354 h 1093354"/>
              <a:gd name="csX7" fmla="*/ 1868835 w 2427059"/>
              <a:gd name="csY7" fmla="*/ 1093354 h 1093354"/>
              <a:gd name="csX8" fmla="*/ 1213530 w 2427059"/>
              <a:gd name="csY8" fmla="*/ 1093354 h 1093354"/>
              <a:gd name="csX9" fmla="*/ 631035 w 2427059"/>
              <a:gd name="csY9" fmla="*/ 1093354 h 1093354"/>
              <a:gd name="csX10" fmla="*/ 0 w 2427059"/>
              <a:gd name="csY10" fmla="*/ 1093354 h 1093354"/>
              <a:gd name="csX11" fmla="*/ 0 w 2427059"/>
              <a:gd name="csY11" fmla="*/ 557611 h 1093354"/>
              <a:gd name="csX12" fmla="*/ 0 w 2427059"/>
              <a:gd name="csY12" fmla="*/ 0 h 1093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427059" h="1093354" extrusionOk="0">
                <a:moveTo>
                  <a:pt x="0" y="0"/>
                </a:moveTo>
                <a:cubicBezTo>
                  <a:pt x="149960" y="-2027"/>
                  <a:pt x="425400" y="18781"/>
                  <a:pt x="533953" y="0"/>
                </a:cubicBezTo>
                <a:cubicBezTo>
                  <a:pt x="642506" y="-18781"/>
                  <a:pt x="985047" y="-10658"/>
                  <a:pt x="1140718" y="0"/>
                </a:cubicBezTo>
                <a:cubicBezTo>
                  <a:pt x="1296389" y="10658"/>
                  <a:pt x="1566066" y="-20553"/>
                  <a:pt x="1771753" y="0"/>
                </a:cubicBezTo>
                <a:cubicBezTo>
                  <a:pt x="1977440" y="20553"/>
                  <a:pt x="2220983" y="-8429"/>
                  <a:pt x="2427059" y="0"/>
                </a:cubicBezTo>
                <a:cubicBezTo>
                  <a:pt x="2441117" y="189920"/>
                  <a:pt x="2405571" y="404631"/>
                  <a:pt x="2427059" y="546677"/>
                </a:cubicBezTo>
                <a:cubicBezTo>
                  <a:pt x="2448547" y="688723"/>
                  <a:pt x="2413704" y="885077"/>
                  <a:pt x="2427059" y="1093354"/>
                </a:cubicBezTo>
                <a:cubicBezTo>
                  <a:pt x="2164392" y="1078093"/>
                  <a:pt x="2085262" y="1104198"/>
                  <a:pt x="1868835" y="1093354"/>
                </a:cubicBezTo>
                <a:cubicBezTo>
                  <a:pt x="1652408" y="1082510"/>
                  <a:pt x="1524795" y="1085724"/>
                  <a:pt x="1213530" y="1093354"/>
                </a:cubicBezTo>
                <a:cubicBezTo>
                  <a:pt x="902265" y="1100984"/>
                  <a:pt x="908461" y="1120868"/>
                  <a:pt x="631035" y="1093354"/>
                </a:cubicBezTo>
                <a:cubicBezTo>
                  <a:pt x="353609" y="1065840"/>
                  <a:pt x="168896" y="1078758"/>
                  <a:pt x="0" y="1093354"/>
                </a:cubicBezTo>
                <a:cubicBezTo>
                  <a:pt x="-5150" y="966647"/>
                  <a:pt x="1070" y="774328"/>
                  <a:pt x="0" y="557611"/>
                </a:cubicBezTo>
                <a:cubicBezTo>
                  <a:pt x="-1070" y="340894"/>
                  <a:pt x="7223" y="197386"/>
                  <a:pt x="0" y="0"/>
                </a:cubicBezTo>
                <a:close/>
              </a:path>
            </a:pathLst>
          </a:custGeom>
          <a:noFill/>
          <a:ln w="28575">
            <a:solidFill>
              <a:srgbClr val="CF1F3C"/>
            </a:solidFill>
            <a:extLst>
              <a:ext uri="{C807C97D-BFC1-408E-A445-0C87EB9F89A2}">
                <ask:lineSketchStyleProps xmlns:ask="http://schemas.microsoft.com/office/drawing/2018/sketchyshapes" sd="364632638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3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34944-594C-C463-5E72-AB92340C1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859089F-480E-BEB3-6D03-F6F0F1EE029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9AB8843-B360-EA82-1027-175F47674EB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5BBBDEF-9B78-A6E3-4B09-81292B0E5AB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66E250-FC97-37B9-0B8B-73DC7C82A66B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5A1F3F0-F590-0FC8-9617-01BC6DED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359538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1D12E06-D3EC-A7CB-8674-0670A4AC94F5}"/>
              </a:ext>
            </a:extLst>
          </p:cNvPr>
          <p:cNvSpPr txBox="1"/>
          <p:nvPr/>
        </p:nvSpPr>
        <p:spPr>
          <a:xfrm>
            <a:off x="2331422" y="3703918"/>
            <a:ext cx="4613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E1F89D-3298-F0B3-D037-D52E3B8A6E5C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9D4C27-3573-0438-60C6-5B6E44E3B8E8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A1A2AAF4-AA0D-CF10-7179-4D83915D5362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4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028D63E-CFAA-48BB-595C-BD515A070401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A640753-5100-53E2-9E25-D038E966E7D0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المَسائِل : جَمعُ وَطَرحُ كُسورٍ:</a:t>
            </a:r>
          </a:p>
        </p:txBody>
      </p:sp>
    </p:spTree>
    <p:extLst>
      <p:ext uri="{BB962C8B-B14F-4D97-AF65-F5344CB8AC3E}">
        <p14:creationId xmlns:p14="http://schemas.microsoft.com/office/powerpoint/2010/main" val="196007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CAE0C6-2C34-7B01-1E8E-5E27F26F79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E3A84CEB-3D3C-2BB7-F2C6-8A35CE268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56" y="1762622"/>
            <a:ext cx="7096978" cy="480089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1C153D4-FE0C-59C3-45B4-93A5F9E0470A}"/>
              </a:ext>
            </a:extLst>
          </p:cNvPr>
          <p:cNvSpPr/>
          <p:nvPr/>
        </p:nvSpPr>
        <p:spPr>
          <a:xfrm>
            <a:off x="1129004" y="2164703"/>
            <a:ext cx="2827176" cy="2062065"/>
          </a:xfrm>
          <a:prstGeom prst="roundRect">
            <a:avLst>
              <a:gd name="adj" fmla="val 761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A65FB4-2E41-76A8-3E04-D60917C493BE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73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1077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5C95178-4DD7-9996-CC30-07CDE98BD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224" y="1706226"/>
            <a:ext cx="6923314" cy="4872170"/>
          </a:xfrm>
          <a:prstGeom prst="roundRect">
            <a:avLst>
              <a:gd name="adj" fmla="val 3453"/>
            </a:avLst>
          </a:prstGeom>
        </p:spPr>
      </p:pic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الصحيح هو :</a:t>
            </a:r>
          </a:p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48F9FC1-8453-CD56-335C-042D96437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224" y="1706226"/>
            <a:ext cx="6923314" cy="4872170"/>
          </a:xfrm>
          <a:prstGeom prst="roundRect">
            <a:avLst>
              <a:gd name="adj" fmla="val 3453"/>
            </a:avLst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F8F9564-ED83-3384-731F-FC9D938A6A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968895"/>
              </p:ext>
            </p:extLst>
          </p:nvPr>
        </p:nvGraphicFramePr>
        <p:xfrm>
          <a:off x="1231973" y="3984172"/>
          <a:ext cx="2582425" cy="54117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16485">
                  <a:extLst>
                    <a:ext uri="{9D8B030D-6E8A-4147-A177-3AD203B41FA5}">
                      <a16:colId xmlns:a16="http://schemas.microsoft.com/office/drawing/2014/main" val="615625732"/>
                    </a:ext>
                  </a:extLst>
                </a:gridCol>
                <a:gridCol w="516485">
                  <a:extLst>
                    <a:ext uri="{9D8B030D-6E8A-4147-A177-3AD203B41FA5}">
                      <a16:colId xmlns:a16="http://schemas.microsoft.com/office/drawing/2014/main" val="25406356"/>
                    </a:ext>
                  </a:extLst>
                </a:gridCol>
                <a:gridCol w="516485">
                  <a:extLst>
                    <a:ext uri="{9D8B030D-6E8A-4147-A177-3AD203B41FA5}">
                      <a16:colId xmlns:a16="http://schemas.microsoft.com/office/drawing/2014/main" val="3732209677"/>
                    </a:ext>
                  </a:extLst>
                </a:gridCol>
                <a:gridCol w="516485">
                  <a:extLst>
                    <a:ext uri="{9D8B030D-6E8A-4147-A177-3AD203B41FA5}">
                      <a16:colId xmlns:a16="http://schemas.microsoft.com/office/drawing/2014/main" val="631851159"/>
                    </a:ext>
                  </a:extLst>
                </a:gridCol>
                <a:gridCol w="516485">
                  <a:extLst>
                    <a:ext uri="{9D8B030D-6E8A-4147-A177-3AD203B41FA5}">
                      <a16:colId xmlns:a16="http://schemas.microsoft.com/office/drawing/2014/main" val="2185806121"/>
                    </a:ext>
                  </a:extLst>
                </a:gridCol>
              </a:tblGrid>
              <a:tr h="541175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5518650"/>
                  </a:ext>
                </a:extLst>
              </a:tr>
            </a:tbl>
          </a:graphicData>
        </a:graphic>
      </p:graphicFrame>
      <p:sp>
        <p:nvSpPr>
          <p:cNvPr id="12" name="Accolade fermante 11">
            <a:extLst>
              <a:ext uri="{FF2B5EF4-FFF2-40B4-BE49-F238E27FC236}">
                <a16:creationId xmlns:a16="http://schemas.microsoft.com/office/drawing/2014/main" id="{C1C0E015-BD4B-95B0-BC1E-3883AA100363}"/>
              </a:ext>
            </a:extLst>
          </p:cNvPr>
          <p:cNvSpPr/>
          <p:nvPr/>
        </p:nvSpPr>
        <p:spPr>
          <a:xfrm rot="16200000">
            <a:off x="2181519" y="2848014"/>
            <a:ext cx="143983" cy="2061735"/>
          </a:xfrm>
          <a:prstGeom prst="rightBrace">
            <a:avLst>
              <a:gd name="adj1" fmla="val 50000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Accolade fermante 12">
            <a:extLst>
              <a:ext uri="{FF2B5EF4-FFF2-40B4-BE49-F238E27FC236}">
                <a16:creationId xmlns:a16="http://schemas.microsoft.com/office/drawing/2014/main" id="{12217E09-7000-F502-1CCD-D0E22E5CAE2E}"/>
              </a:ext>
            </a:extLst>
          </p:cNvPr>
          <p:cNvSpPr/>
          <p:nvPr/>
        </p:nvSpPr>
        <p:spPr>
          <a:xfrm rot="5400000" flipV="1">
            <a:off x="2447716" y="3856636"/>
            <a:ext cx="143983" cy="1548000"/>
          </a:xfrm>
          <a:prstGeom prst="rightBrace">
            <a:avLst>
              <a:gd name="adj1" fmla="val 50000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5A167863-D0C3-8544-5BF5-8BAE56E22D6F}"/>
              </a:ext>
            </a:extLst>
          </p:cNvPr>
          <p:cNvSpPr/>
          <p:nvPr/>
        </p:nvSpPr>
        <p:spPr>
          <a:xfrm rot="5400000" flipV="1">
            <a:off x="1400965" y="4398315"/>
            <a:ext cx="143983" cy="468000"/>
          </a:xfrm>
          <a:prstGeom prst="rightBrace">
            <a:avLst>
              <a:gd name="adj1" fmla="val 50000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D0D0D89-7032-ECE9-6712-DF03CCB89DE8}"/>
                  </a:ext>
                </a:extLst>
              </p:cNvPr>
              <p:cNvSpPr txBox="1"/>
              <p:nvPr/>
            </p:nvSpPr>
            <p:spPr>
              <a:xfrm>
                <a:off x="2104221" y="3122634"/>
                <a:ext cx="298579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18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MA" sz="1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D0D0D89-7032-ECE9-6712-DF03CCB89D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221" y="3122634"/>
                <a:ext cx="298579" cy="612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39139B6-15CA-A9D0-0D03-644BE2D7DCF0}"/>
                  </a:ext>
                </a:extLst>
              </p:cNvPr>
              <p:cNvSpPr txBox="1"/>
              <p:nvPr/>
            </p:nvSpPr>
            <p:spPr>
              <a:xfrm>
                <a:off x="1323666" y="4707293"/>
                <a:ext cx="298579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18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1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39139B6-15CA-A9D0-0D03-644BE2D7DC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666" y="4707293"/>
                <a:ext cx="298579" cy="612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E4A2E9D5-208D-BCF2-6DB2-750F8B17D004}"/>
              </a:ext>
            </a:extLst>
          </p:cNvPr>
          <p:cNvSpPr txBox="1"/>
          <p:nvPr/>
        </p:nvSpPr>
        <p:spPr>
          <a:xfrm>
            <a:off x="2379748" y="4689126"/>
            <a:ext cx="298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9B7F754-B093-07FD-F424-60A0C575F4E6}"/>
                  </a:ext>
                </a:extLst>
              </p:cNvPr>
              <p:cNvSpPr/>
              <p:nvPr/>
            </p:nvSpPr>
            <p:spPr>
              <a:xfrm>
                <a:off x="4450738" y="4827977"/>
                <a:ext cx="2920483" cy="4478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fr-FR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C00000"/>
                    </a:solidFill>
                  </a:rPr>
                  <a:t>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FR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C00000"/>
                    </a:solidFill>
                  </a:rPr>
                  <a:t>  = </a:t>
                </a:r>
                <a:r>
                  <a:rPr lang="fr-FR" sz="2800" b="1" dirty="0">
                    <a:solidFill>
                      <a:srgbClr val="C00000"/>
                    </a:solidFill>
                  </a:rPr>
                  <a:t>?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9B7F754-B093-07FD-F424-60A0C575F4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738" y="4827977"/>
                <a:ext cx="2920483" cy="447869"/>
              </a:xfrm>
              <a:prstGeom prst="rect">
                <a:avLst/>
              </a:prstGeom>
              <a:blipFill>
                <a:blip r:embed="rId6"/>
                <a:stretch>
                  <a:fillRect t="-28767" b="-6438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18DDD44-A754-E8BF-4589-06B849D3F195}"/>
                  </a:ext>
                </a:extLst>
              </p:cNvPr>
              <p:cNvSpPr/>
              <p:nvPr/>
            </p:nvSpPr>
            <p:spPr>
              <a:xfrm>
                <a:off x="3209731" y="5645979"/>
                <a:ext cx="4456799" cy="4478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الجزء المتبقي ليوسف من كيس الحلوى هو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ar-MA" sz="24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18DDD44-A754-E8BF-4589-06B849D3F1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731" y="5645979"/>
                <a:ext cx="4456799" cy="447869"/>
              </a:xfrm>
              <a:prstGeom prst="rect">
                <a:avLst/>
              </a:prstGeom>
              <a:blipFill>
                <a:blip r:embed="rId7"/>
                <a:stretch>
                  <a:fillRect t="-10811" r="-1368" b="-324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BE9E8-631F-61DB-C682-57DAE7887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233E564-83C6-46D7-AB65-9837E00AA6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425319E-6BE4-B258-46C5-8DF1945CF749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5DAA168-B82E-197E-F858-23C999D33321}"/>
              </a:ext>
            </a:extLst>
          </p:cNvPr>
          <p:cNvGrpSpPr/>
          <p:nvPr/>
        </p:nvGrpSpPr>
        <p:grpSpPr>
          <a:xfrm>
            <a:off x="1773572" y="2644631"/>
            <a:ext cx="5793970" cy="2964317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B740E7B-1380-1453-733C-49F86E9D95EF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F7CA3D7-D6A0-0C26-EBF2-42F470B53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16424" y="4224596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8B639BB-EB6E-356B-86AF-F765A74A743A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B4B9F1-2A13-6150-28B5-53030517F409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78346DC-EFB2-2EEA-FF02-0EE84B1FEBEA}"/>
              </a:ext>
            </a:extLst>
          </p:cNvPr>
          <p:cNvSpPr txBox="1"/>
          <p:nvPr/>
        </p:nvSpPr>
        <p:spPr>
          <a:xfrm>
            <a:off x="3015063" y="503795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A5CB80C5-1D7F-8005-5D4C-0A20A7E75359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B8F6F07-6BB0-7689-BBA4-A90D3B0DF091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C2C5D2-AE66-355E-B325-9DC80A61F16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المَسائِل : جَمعُ وَطَرحُ كُسورٍ:</a:t>
            </a:r>
          </a:p>
        </p:txBody>
      </p:sp>
    </p:spTree>
    <p:extLst>
      <p:ext uri="{BB962C8B-B14F-4D97-AF65-F5344CB8AC3E}">
        <p14:creationId xmlns:p14="http://schemas.microsoft.com/office/powerpoint/2010/main" val="190674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194CD-5543-4568-1990-32BE078B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AE50FEC-2E1C-0542-5EAC-B6510B988CF6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302054-C8A1-618E-4895-CE35881F3D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8587BF-C625-1383-787D-77CBC33A2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104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AC471-C73A-EE33-B897-C72FB73E1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AEFA85E1-D7BE-EFD5-9ECB-07B446DF8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47A3CAD-55D0-73E9-7175-614336F94951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2" name="N3P3S1L4vf2 (1)">
            <a:hlinkClick r:id="" action="ppaction://media"/>
            <a:extLst>
              <a:ext uri="{FF2B5EF4-FFF2-40B4-BE49-F238E27FC236}">
                <a16:creationId xmlns:a16="http://schemas.microsoft.com/office/drawing/2014/main" id="{FFCEA86C-6A19-69CC-3463-D6BD05ECCC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3822" y="1961862"/>
            <a:ext cx="8008546" cy="450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3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84CF1-BC0E-B17D-B71A-DC56D9D9C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D8F2C51-6B19-2D49-9C76-46EC81AFEF1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A53E680-9C1F-36CC-AAE6-2E87FEE90E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28AE617-AC67-2EAD-027D-3C37505CBFA1}"/>
              </a:ext>
            </a:extLst>
          </p:cNvPr>
          <p:cNvGrpSpPr/>
          <p:nvPr/>
        </p:nvGrpSpPr>
        <p:grpSpPr>
          <a:xfrm>
            <a:off x="1773572" y="2644631"/>
            <a:ext cx="5793970" cy="2977475"/>
            <a:chOff x="2207927" y="2601942"/>
            <a:chExt cx="5340370" cy="291652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A48A844-B225-3853-B14F-5AF821A2D228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05C35AE-EA09-E1AB-E542-89354B8F1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07334" y="4886593"/>
              <a:ext cx="631873" cy="631873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0FAA341-B2E8-34A0-A772-2B7BE234F96A}"/>
              </a:ext>
            </a:extLst>
          </p:cNvPr>
          <p:cNvSpPr txBox="1"/>
          <p:nvPr/>
        </p:nvSpPr>
        <p:spPr>
          <a:xfrm>
            <a:off x="2331422" y="370391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7DA49F6-34B6-8A91-3C54-721845A376DD}"/>
              </a:ext>
            </a:extLst>
          </p:cNvPr>
          <p:cNvSpPr txBox="1"/>
          <p:nvPr/>
        </p:nvSpPr>
        <p:spPr>
          <a:xfrm>
            <a:off x="1727831" y="437404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D6247A-9A9E-1C75-8C16-6AA89AB711A4}"/>
              </a:ext>
            </a:extLst>
          </p:cNvPr>
          <p:cNvSpPr txBox="1"/>
          <p:nvPr/>
        </p:nvSpPr>
        <p:spPr>
          <a:xfrm>
            <a:off x="3015063" y="5037957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D573002-0301-0581-52A6-498B50305D7A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86260B4-15E1-C1FF-F902-0D162DFB3533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AA95D3-0BB3-6835-631A-828713251675}"/>
              </a:ext>
            </a:extLst>
          </p:cNvPr>
          <p:cNvSpPr txBox="1"/>
          <p:nvPr/>
        </p:nvSpPr>
        <p:spPr>
          <a:xfrm>
            <a:off x="1196462" y="3008921"/>
            <a:ext cx="6371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المَسائِل : جَمعُ وَطَرحُ كُسورٍ:</a:t>
            </a:r>
          </a:p>
        </p:txBody>
      </p:sp>
    </p:spTree>
    <p:extLst>
      <p:ext uri="{BB962C8B-B14F-4D97-AF65-F5344CB8AC3E}">
        <p14:creationId xmlns:p14="http://schemas.microsoft.com/office/powerpoint/2010/main" val="310885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1132-D723-EBFF-3C6E-A5C0DE9C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6C8BF735-8180-EE26-D52B-81BF50045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56" y="1762622"/>
            <a:ext cx="7096978" cy="480089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4686CD-2C7B-6660-A91A-A27896C3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EAD64E-907B-219B-802D-9930169D5BE8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DBB914-5589-42E6-3213-ABBE42572A9D}"/>
              </a:ext>
            </a:extLst>
          </p:cNvPr>
          <p:cNvSpPr/>
          <p:nvPr/>
        </p:nvSpPr>
        <p:spPr>
          <a:xfrm>
            <a:off x="1088247" y="4246373"/>
            <a:ext cx="2927222" cy="2042460"/>
          </a:xfrm>
          <a:prstGeom prst="roundRect">
            <a:avLst>
              <a:gd name="adj" fmla="val 67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7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53F9453-4097-2B01-EC8E-F715AB4EC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066" y="1652633"/>
            <a:ext cx="6858756" cy="4904039"/>
          </a:xfrm>
          <a:prstGeom prst="roundRect">
            <a:avLst>
              <a:gd name="adj" fmla="val 5441"/>
            </a:avLst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110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EB2D51A-6147-65FA-016D-EC33AF80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177" y="1624587"/>
            <a:ext cx="6972447" cy="4985329"/>
          </a:xfrm>
          <a:prstGeom prst="roundRect">
            <a:avLst>
              <a:gd name="adj" fmla="val 3753"/>
            </a:avLst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82052BE-C359-5D1E-5345-7EBBA978E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028941"/>
              </p:ext>
            </p:extLst>
          </p:nvPr>
        </p:nvGraphicFramePr>
        <p:xfrm>
          <a:off x="1231972" y="3984172"/>
          <a:ext cx="2733536" cy="57148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41692">
                  <a:extLst>
                    <a:ext uri="{9D8B030D-6E8A-4147-A177-3AD203B41FA5}">
                      <a16:colId xmlns:a16="http://schemas.microsoft.com/office/drawing/2014/main" val="2156641207"/>
                    </a:ext>
                  </a:extLst>
                </a:gridCol>
                <a:gridCol w="341692">
                  <a:extLst>
                    <a:ext uri="{9D8B030D-6E8A-4147-A177-3AD203B41FA5}">
                      <a16:colId xmlns:a16="http://schemas.microsoft.com/office/drawing/2014/main" val="3356243288"/>
                    </a:ext>
                  </a:extLst>
                </a:gridCol>
                <a:gridCol w="341692">
                  <a:extLst>
                    <a:ext uri="{9D8B030D-6E8A-4147-A177-3AD203B41FA5}">
                      <a16:colId xmlns:a16="http://schemas.microsoft.com/office/drawing/2014/main" val="4271903472"/>
                    </a:ext>
                  </a:extLst>
                </a:gridCol>
                <a:gridCol w="341692">
                  <a:extLst>
                    <a:ext uri="{9D8B030D-6E8A-4147-A177-3AD203B41FA5}">
                      <a16:colId xmlns:a16="http://schemas.microsoft.com/office/drawing/2014/main" val="615625732"/>
                    </a:ext>
                  </a:extLst>
                </a:gridCol>
                <a:gridCol w="341692">
                  <a:extLst>
                    <a:ext uri="{9D8B030D-6E8A-4147-A177-3AD203B41FA5}">
                      <a16:colId xmlns:a16="http://schemas.microsoft.com/office/drawing/2014/main" val="25406356"/>
                    </a:ext>
                  </a:extLst>
                </a:gridCol>
                <a:gridCol w="341692">
                  <a:extLst>
                    <a:ext uri="{9D8B030D-6E8A-4147-A177-3AD203B41FA5}">
                      <a16:colId xmlns:a16="http://schemas.microsoft.com/office/drawing/2014/main" val="3732209677"/>
                    </a:ext>
                  </a:extLst>
                </a:gridCol>
                <a:gridCol w="341692">
                  <a:extLst>
                    <a:ext uri="{9D8B030D-6E8A-4147-A177-3AD203B41FA5}">
                      <a16:colId xmlns:a16="http://schemas.microsoft.com/office/drawing/2014/main" val="631851159"/>
                    </a:ext>
                  </a:extLst>
                </a:gridCol>
                <a:gridCol w="341692">
                  <a:extLst>
                    <a:ext uri="{9D8B030D-6E8A-4147-A177-3AD203B41FA5}">
                      <a16:colId xmlns:a16="http://schemas.microsoft.com/office/drawing/2014/main" val="2185806121"/>
                    </a:ext>
                  </a:extLst>
                </a:gridCol>
              </a:tblGrid>
              <a:tr h="5714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5518650"/>
                  </a:ext>
                </a:extLst>
              </a:tr>
            </a:tbl>
          </a:graphicData>
        </a:graphic>
      </p:graphicFrame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FB8EB20F-4F1E-D66C-63F7-96E791AE382A}"/>
              </a:ext>
            </a:extLst>
          </p:cNvPr>
          <p:cNvSpPr/>
          <p:nvPr/>
        </p:nvSpPr>
        <p:spPr>
          <a:xfrm rot="16200000">
            <a:off x="2352945" y="2702200"/>
            <a:ext cx="118370" cy="2378973"/>
          </a:xfrm>
          <a:prstGeom prst="rightBrace">
            <a:avLst>
              <a:gd name="adj1" fmla="val 50000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557A6B41-D7FE-1794-BB85-D13F91B51EFB}"/>
              </a:ext>
            </a:extLst>
          </p:cNvPr>
          <p:cNvSpPr/>
          <p:nvPr/>
        </p:nvSpPr>
        <p:spPr>
          <a:xfrm rot="5400000" flipV="1">
            <a:off x="2863630" y="3964636"/>
            <a:ext cx="143983" cy="1332000"/>
          </a:xfrm>
          <a:prstGeom prst="rightBrace">
            <a:avLst>
              <a:gd name="adj1" fmla="val 50000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Accolade fermante 11">
            <a:extLst>
              <a:ext uri="{FF2B5EF4-FFF2-40B4-BE49-F238E27FC236}">
                <a16:creationId xmlns:a16="http://schemas.microsoft.com/office/drawing/2014/main" id="{FB96125C-E270-16FF-1C49-F5A779BE5BEA}"/>
              </a:ext>
            </a:extLst>
          </p:cNvPr>
          <p:cNvSpPr/>
          <p:nvPr/>
        </p:nvSpPr>
        <p:spPr>
          <a:xfrm rot="5400000" flipV="1">
            <a:off x="1652823" y="4146315"/>
            <a:ext cx="143983" cy="972000"/>
          </a:xfrm>
          <a:prstGeom prst="rightBrace">
            <a:avLst>
              <a:gd name="adj1" fmla="val 50000"/>
              <a:gd name="adj2" fmla="val 50000"/>
            </a:avLst>
          </a:prstGeom>
          <a:ln w="28575">
            <a:solidFill>
              <a:srgbClr val="CF1F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D0673F5-C661-6C8C-F019-498352001D00}"/>
                  </a:ext>
                </a:extLst>
              </p:cNvPr>
              <p:cNvSpPr txBox="1"/>
              <p:nvPr/>
            </p:nvSpPr>
            <p:spPr>
              <a:xfrm>
                <a:off x="2258451" y="3197282"/>
                <a:ext cx="298579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18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ar-MA" sz="1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D0673F5-C661-6C8C-F019-498352001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8451" y="3197282"/>
                <a:ext cx="298579" cy="612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0A20BF-0BDE-64F2-A569-76E9DF63E5BA}"/>
                  </a:ext>
                </a:extLst>
              </p:cNvPr>
              <p:cNvSpPr txBox="1"/>
              <p:nvPr/>
            </p:nvSpPr>
            <p:spPr>
              <a:xfrm>
                <a:off x="1575524" y="4704741"/>
                <a:ext cx="298579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1800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MA" sz="18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0A20BF-0BDE-64F2-A569-76E9DF63E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524" y="4704741"/>
                <a:ext cx="298579" cy="612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ZoneTexte 23">
            <a:extLst>
              <a:ext uri="{FF2B5EF4-FFF2-40B4-BE49-F238E27FC236}">
                <a16:creationId xmlns:a16="http://schemas.microsoft.com/office/drawing/2014/main" id="{E26BF8C5-E002-657B-DF96-43B239CDA67F}"/>
              </a:ext>
            </a:extLst>
          </p:cNvPr>
          <p:cNvSpPr txBox="1"/>
          <p:nvPr/>
        </p:nvSpPr>
        <p:spPr>
          <a:xfrm>
            <a:off x="2779872" y="4680229"/>
            <a:ext cx="298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338B97F-DA01-84BC-D7FC-7FA34C98A700}"/>
                  </a:ext>
                </a:extLst>
              </p:cNvPr>
              <p:cNvSpPr/>
              <p:nvPr/>
            </p:nvSpPr>
            <p:spPr>
              <a:xfrm>
                <a:off x="4450738" y="4827977"/>
                <a:ext cx="2920483" cy="4478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C00000"/>
                    </a:solidFill>
                  </a:rPr>
                  <a:t>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MA" sz="32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C00000"/>
                    </a:solidFill>
                  </a:rPr>
                  <a:t>  = </a:t>
                </a:r>
                <a:r>
                  <a:rPr lang="fr-FR" sz="2800" b="1" dirty="0">
                    <a:solidFill>
                      <a:srgbClr val="C00000"/>
                    </a:solidFill>
                  </a:rPr>
                  <a:t>?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338B97F-DA01-84BC-D7FC-7FA34C98A7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738" y="4827977"/>
                <a:ext cx="2920483" cy="447869"/>
              </a:xfrm>
              <a:prstGeom prst="rect">
                <a:avLst/>
              </a:prstGeom>
              <a:blipFill>
                <a:blip r:embed="rId7"/>
                <a:stretch>
                  <a:fillRect t="-30137" b="-630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93DF6C0-A94A-25F9-4F04-D2B2C282A0DD}"/>
                  </a:ext>
                </a:extLst>
              </p:cNvPr>
              <p:cNvSpPr/>
              <p:nvPr/>
            </p:nvSpPr>
            <p:spPr>
              <a:xfrm>
                <a:off x="2864499" y="5645979"/>
                <a:ext cx="4802032" cy="4478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تبقى لفاطمة من القماش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8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ar-MA" sz="28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2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مترا.</a:t>
                </a:r>
                <a:endPara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93DF6C0-A94A-25F9-4F04-D2B2C282A0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4499" y="5645979"/>
                <a:ext cx="4802032" cy="447869"/>
              </a:xfrm>
              <a:prstGeom prst="rect">
                <a:avLst/>
              </a:prstGeom>
              <a:blipFill>
                <a:blip r:embed="rId8"/>
                <a:stretch>
                  <a:fillRect t="-21622" r="-1904" b="-459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18 و19.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4F653D97-0352-D198-DD39-135CE3937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56" y="1762622"/>
            <a:ext cx="7096978" cy="480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5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14895</TotalTime>
  <Words>1343</Words>
  <Application>Microsoft Office PowerPoint</Application>
  <PresentationFormat>Affichage à l'écran (4:3)</PresentationFormat>
  <Paragraphs>331</Paragraphs>
  <Slides>66</Slides>
  <Notes>8</Notes>
  <HiddenSlides>0</HiddenSlides>
  <MMClips>8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66</vt:i4>
      </vt:variant>
    </vt:vector>
  </HeadingPairs>
  <TitlesOfParts>
    <vt:vector size="86" baseType="lpstr">
      <vt:lpstr>Calibri</vt:lpstr>
      <vt:lpstr>Dosis</vt:lpstr>
      <vt:lpstr>Wingdings</vt:lpstr>
      <vt:lpstr>Aptos Display</vt:lpstr>
      <vt:lpstr>DengXian</vt:lpstr>
      <vt:lpstr>Cambria Math</vt:lpstr>
      <vt:lpstr>Aptos</vt:lpstr>
      <vt:lpstr>Chalkboard</vt:lpstr>
      <vt:lpstr>Effra CC Arbc</vt:lpstr>
      <vt:lpstr>Arial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5_Conception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14</cp:revision>
  <cp:lastPrinted>2025-08-13T10:11:39Z</cp:lastPrinted>
  <dcterms:created xsi:type="dcterms:W3CDTF">2025-08-01T12:31:49Z</dcterms:created>
  <dcterms:modified xsi:type="dcterms:W3CDTF">2026-02-07T18:39:37Z</dcterms:modified>
</cp:coreProperties>
</file>