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  <p:sldMasterId id="2147483918" r:id="rId7"/>
  </p:sldMasterIdLst>
  <p:notesMasterIdLst>
    <p:notesMasterId r:id="rId77"/>
  </p:notesMasterIdLst>
  <p:handoutMasterIdLst>
    <p:handoutMasterId r:id="rId78"/>
  </p:handoutMasterIdLst>
  <p:sldIdLst>
    <p:sldId id="779" r:id="rId8"/>
    <p:sldId id="948" r:id="rId9"/>
    <p:sldId id="2134807023" r:id="rId10"/>
    <p:sldId id="780" r:id="rId11"/>
    <p:sldId id="781" r:id="rId12"/>
    <p:sldId id="741" r:id="rId13"/>
    <p:sldId id="746" r:id="rId14"/>
    <p:sldId id="825" r:id="rId15"/>
    <p:sldId id="914" r:id="rId16"/>
    <p:sldId id="2134806637" r:id="rId17"/>
    <p:sldId id="2134806709" r:id="rId18"/>
    <p:sldId id="2134807029" r:id="rId19"/>
    <p:sldId id="2134807030" r:id="rId20"/>
    <p:sldId id="2134807031" r:id="rId21"/>
    <p:sldId id="2134807032" r:id="rId22"/>
    <p:sldId id="2134806710" r:id="rId23"/>
    <p:sldId id="2134807076" r:id="rId24"/>
    <p:sldId id="2134807077" r:id="rId25"/>
    <p:sldId id="2134806711" r:id="rId26"/>
    <p:sldId id="2134806681" r:id="rId27"/>
    <p:sldId id="2134806700" r:id="rId28"/>
    <p:sldId id="977" r:id="rId29"/>
    <p:sldId id="2134806722" r:id="rId30"/>
    <p:sldId id="898" r:id="rId31"/>
    <p:sldId id="2134806707" r:id="rId32"/>
    <p:sldId id="2134807056" r:id="rId33"/>
    <p:sldId id="2134807068" r:id="rId34"/>
    <p:sldId id="2134807070" r:id="rId35"/>
    <p:sldId id="2134807071" r:id="rId36"/>
    <p:sldId id="2134807069" r:id="rId37"/>
    <p:sldId id="2134807072" r:id="rId38"/>
    <p:sldId id="2134807073" r:id="rId39"/>
    <p:sldId id="850" r:id="rId40"/>
    <p:sldId id="899" r:id="rId41"/>
    <p:sldId id="2134807058" r:id="rId42"/>
    <p:sldId id="2134807038" r:id="rId43"/>
    <p:sldId id="2134807059" r:id="rId44"/>
    <p:sldId id="2134807039" r:id="rId45"/>
    <p:sldId id="2134807074" r:id="rId46"/>
    <p:sldId id="2134807075" r:id="rId47"/>
    <p:sldId id="2134807060" r:id="rId48"/>
    <p:sldId id="2134806689" r:id="rId49"/>
    <p:sldId id="2134806665" r:id="rId50"/>
    <p:sldId id="2134806664" r:id="rId51"/>
    <p:sldId id="2134807014" r:id="rId52"/>
    <p:sldId id="2134807015" r:id="rId53"/>
    <p:sldId id="2134807061" r:id="rId54"/>
    <p:sldId id="2134807016" r:id="rId55"/>
    <p:sldId id="2134807048" r:id="rId56"/>
    <p:sldId id="2134807049" r:id="rId57"/>
    <p:sldId id="2134807050" r:id="rId58"/>
    <p:sldId id="2134807062" r:id="rId59"/>
    <p:sldId id="2134807063" r:id="rId60"/>
    <p:sldId id="2134807064" r:id="rId61"/>
    <p:sldId id="2134807065" r:id="rId62"/>
    <p:sldId id="2134806696" r:id="rId63"/>
    <p:sldId id="848" r:id="rId64"/>
    <p:sldId id="921" r:id="rId65"/>
    <p:sldId id="922" r:id="rId66"/>
    <p:sldId id="924" r:id="rId67"/>
    <p:sldId id="925" r:id="rId68"/>
    <p:sldId id="849" r:id="rId69"/>
    <p:sldId id="2134806697" r:id="rId70"/>
    <p:sldId id="2134806706" r:id="rId71"/>
    <p:sldId id="858" r:id="rId72"/>
    <p:sldId id="868" r:id="rId73"/>
    <p:sldId id="869" r:id="rId74"/>
    <p:sldId id="764" r:id="rId75"/>
    <p:sldId id="949" r:id="rId76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79"/>
    </p:embeddedFont>
    <p:embeddedFont>
      <p:font typeface="Dosis" pitchFamily="2" charset="0"/>
      <p:regular r:id="rId80"/>
      <p:bold r:id="rId8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F1F3C"/>
    <a:srgbClr val="D5D5FF"/>
    <a:srgbClr val="B7B7FF"/>
    <a:srgbClr val="EF801C"/>
    <a:srgbClr val="FC8D00"/>
    <a:srgbClr val="3A8F98"/>
    <a:srgbClr val="F2F2F2"/>
    <a:srgbClr val="F9B233"/>
    <a:srgbClr val="17AB9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65" autoAdjust="0"/>
    <p:restoredTop sz="88497" autoAdjust="0"/>
  </p:normalViewPr>
  <p:slideViewPr>
    <p:cSldViewPr snapToGrid="0">
      <p:cViewPr varScale="1">
        <p:scale>
          <a:sx n="66" d="100"/>
          <a:sy n="66" d="100"/>
        </p:scale>
        <p:origin x="80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theme" Target="theme/theme1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font" Target="fonts/font2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handoutMaster" Target="handoutMasters/handoutMaster1.xml"/><Relationship Id="rId81" Type="http://schemas.openxmlformats.org/officeDocument/2006/relationships/font" Target="fonts/font3.fntdata"/><Relationship Id="rId86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61" Type="http://schemas.openxmlformats.org/officeDocument/2006/relationships/slide" Target="slides/slide54.xml"/><Relationship Id="rId8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07/02/2026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251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07/02/2026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07/02/2026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2E370B-06BE-4F05-4919-D590E4486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743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46C5B95-ED89-EA8A-44E2-33520653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412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C02BD7-C0D1-9DFB-88A9-1E4F321C8F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19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0708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085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  <p:sldLayoutId id="214748392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116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1" r:id="rId2"/>
    <p:sldLayoutId id="2147483922" r:id="rId3"/>
    <p:sldLayoutId id="2147483923" r:id="rId4"/>
    <p:sldLayoutId id="214748392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8.png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25.gif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14.emf"/><Relationship Id="rId4" Type="http://schemas.openxmlformats.org/officeDocument/2006/relationships/image" Target="../media/image25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0.png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4.png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68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7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6.mp4"/><Relationship Id="rId7" Type="http://schemas.openxmlformats.org/officeDocument/2006/relationships/image" Target="../media/image28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6.mp4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</a:t>
            </a:r>
            <a:r>
              <a:rPr lang="fr-FR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</a:t>
            </a:r>
            <a:endParaRPr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8184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3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401623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4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5387371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طَرْحُ الْأَعْدادِ الْكَسْرِيَّةِ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جَمْعُ الأَعْدادِ الْكَسْرِيَّةِ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: جَمعُ وَطَرحُ كُسورٍ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حِسابُ كَسرِ كِمِّيّةٍ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مُراجَعَةُ دُروسِ </a:t>
              </a:r>
              <a:r>
                <a:rPr kumimoji="0" lang="ar-MA" sz="1600" b="1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الأُسبوعِ الْأَوَّلِ</a:t>
              </a:r>
              <a:endPara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حَلُّ المَسائِل : جَمعُ وَطَرحُ كُسورٍ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06BC5BD4-B5C1-E713-E917-932064876E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901" y="2440387"/>
            <a:ext cx="5939794" cy="397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98735" y="3835273"/>
            <a:ext cx="631329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حلِّ مَسائِل جَمْعِ أَوْ طَرْحِ الْكُسورِ ذاتِ نَفْسِ الْمَقامِ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9A99D251-4615-24F4-90B7-890FDA31C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844" y="1760046"/>
            <a:ext cx="6939008" cy="4701717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43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261698" y="4834758"/>
            <a:ext cx="2858355" cy="1366346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7EBBA36-8608-1D0B-DC10-187BE96D2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373" y="2008766"/>
            <a:ext cx="8116473" cy="3977876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B991D211-E795-24C9-F455-9F764D6EE2AB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6 بسرعة، لديكم دقيقة واحدة.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6C59AB86-652E-1C34-FD4D-97358394016B}"/>
              </a:ext>
            </a:extLst>
          </p:cNvPr>
          <p:cNvSpPr txBox="1"/>
          <p:nvPr/>
        </p:nvSpPr>
        <p:spPr>
          <a:xfrm>
            <a:off x="2639132" y="4272615"/>
            <a:ext cx="5845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6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CDADE75-5BD0-C712-A0FD-60CA937E7A7C}"/>
              </a:ext>
            </a:extLst>
          </p:cNvPr>
          <p:cNvSpPr txBox="1"/>
          <p:nvPr/>
        </p:nvSpPr>
        <p:spPr>
          <a:xfrm>
            <a:off x="6325590" y="4775363"/>
            <a:ext cx="5845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6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7F1714A-05CA-4276-46AC-124CE6CBE6F3}"/>
              </a:ext>
            </a:extLst>
          </p:cNvPr>
          <p:cNvSpPr txBox="1"/>
          <p:nvPr/>
        </p:nvSpPr>
        <p:spPr>
          <a:xfrm>
            <a:off x="2649352" y="4740241"/>
            <a:ext cx="5845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8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DBCFF93-AB3C-E117-05FA-CC3D3F0DCEDF}"/>
              </a:ext>
            </a:extLst>
          </p:cNvPr>
          <p:cNvSpPr txBox="1"/>
          <p:nvPr/>
        </p:nvSpPr>
        <p:spPr>
          <a:xfrm>
            <a:off x="2649352" y="5284972"/>
            <a:ext cx="5845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10</a:t>
            </a:r>
            <a:endParaRPr lang="fr-F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13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3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A0F0380-AD4F-72FF-6585-75A5A30EE0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290" y="3025662"/>
            <a:ext cx="8324193" cy="894800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F6A5D811-A85C-CAA0-E140-9B9797B8D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6D06A0-533E-0F33-D43C-ED8B3C783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290" y="3025662"/>
            <a:ext cx="8324193" cy="8948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086339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106002" y="347816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2756639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184395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2776302" y="347816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204058" y="347816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6881671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6901334" y="347816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742699" y="3210205"/>
              <a:ext cx="3526123" cy="13181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حَلُّ المَسائِل : جَمعُ وَطَرحُ كُسورٍ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CFF38D-CB5A-4331-B649-6CB7F68B13F8}"/>
              </a:ext>
            </a:extLst>
          </p:cNvPr>
          <p:cNvSpPr txBox="1"/>
          <p:nvPr/>
        </p:nvSpPr>
        <p:spPr>
          <a:xfrm>
            <a:off x="693683" y="854031"/>
            <a:ext cx="68028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مرحباً، سنتعلم حل مسائل جمع وطرح كسور باستعمال الأشرطة، مع مجد وندى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F1E8149-1E84-3591-D0C1-EE3AB60288B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39868" y="1854122"/>
            <a:ext cx="8212024" cy="4621169"/>
            <a:chOff x="339868" y="1854122"/>
            <a:chExt cx="8212024" cy="462116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C0FDB6B-9F9A-E2E0-5AD5-753BDF0046C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9868" y="1854122"/>
              <a:ext cx="8212024" cy="4621169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C5BD7A2-3FCC-11DC-FB7D-76D9E47A7F0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32993" y="2301766"/>
              <a:ext cx="3804745" cy="390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74032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4052EF-09DB-46DB-B8E5-EB40001F291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3" name="N3P3S1L4vf2 (1)">
            <a:hlinkClick r:id="" action="ppaction://media"/>
            <a:extLst>
              <a:ext uri="{FF2B5EF4-FFF2-40B4-BE49-F238E27FC236}">
                <a16:creationId xmlns:a16="http://schemas.microsoft.com/office/drawing/2014/main" id="{3A7B9B1E-B34E-8EA1-CAB0-1C1E51C69B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3821" y="1849822"/>
            <a:ext cx="8207729" cy="461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18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0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499A8A4-9961-1BAE-46D5-35E0B3364AC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لنتذكر ما تعلمناه مع مجد وندى؛ 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F2C9736-5C38-A577-395E-DE959C468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2807D5B-327B-A93B-8900-A7ABA3419730}"/>
              </a:ext>
            </a:extLst>
          </p:cNvPr>
          <p:cNvGrpSpPr/>
          <p:nvPr/>
        </p:nvGrpSpPr>
        <p:grpSpPr>
          <a:xfrm>
            <a:off x="493986" y="1914871"/>
            <a:ext cx="7924800" cy="4477724"/>
            <a:chOff x="493986" y="1914871"/>
            <a:chExt cx="7924800" cy="447772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D8DF59D-0742-7393-3D46-86438EE03D73}"/>
                </a:ext>
              </a:extLst>
            </p:cNvPr>
            <p:cNvSpPr/>
            <p:nvPr/>
          </p:nvSpPr>
          <p:spPr>
            <a:xfrm rot="230833">
              <a:off x="6763955" y="1914871"/>
              <a:ext cx="1188000" cy="651642"/>
            </a:xfrm>
            <a:prstGeom prst="roundRect">
              <a:avLst/>
            </a:prstGeom>
            <a:solidFill>
              <a:srgbClr val="EF80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" name="Image 5" descr="Une image contenant texte, Police, capture d’écran, écriture manuscrite&#10;&#10;Le contenu généré par l’IA peut être incorrect.">
              <a:extLst>
                <a:ext uri="{FF2B5EF4-FFF2-40B4-BE49-F238E27FC236}">
                  <a16:creationId xmlns:a16="http://schemas.microsoft.com/office/drawing/2014/main" id="{CD38B2F6-7728-4665-2006-721A0630E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933"/>
            <a:stretch>
              <a:fillRect/>
            </a:stretch>
          </p:blipFill>
          <p:spPr>
            <a:xfrm>
              <a:off x="493986" y="2007476"/>
              <a:ext cx="7924800" cy="43851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79BA79D-E68B-BC93-9E2F-CC85F4242EC8}"/>
              </a:ext>
            </a:extLst>
          </p:cNvPr>
          <p:cNvSpPr txBox="1"/>
          <p:nvPr/>
        </p:nvSpPr>
        <p:spPr>
          <a:xfrm>
            <a:off x="314163" y="854031"/>
            <a:ext cx="7182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سنحل هذه المسألة، باستعمال نموذج الأشرطة، خُطْوَةً خطوة مثل مجد وندى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7C8662-C153-318F-0E4D-C3AD7E9D8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8" name="Image 7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12C630F2-DC22-859B-9611-65DD96CB0BB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DE5E3"/>
              </a:clrFrom>
              <a:clrTo>
                <a:srgbClr val="FDE5E3">
                  <a:alpha val="0"/>
                </a:srgbClr>
              </a:clrTo>
            </a:clrChange>
            <a:duotone>
              <a:prstClr val="black"/>
              <a:srgbClr val="D5D5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24673" y="2623082"/>
            <a:ext cx="8281862" cy="117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393D-F324-99C3-A97E-1460FC3F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EADF58-FECC-AC00-842B-8DE69373F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02C6CF6-CF0D-4820-10CA-BC4EAF23B5B0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اقرأوا المسألة، ثم أغمضوا أعينكم وتخيلوا أحداثها.</a:t>
            </a:r>
          </a:p>
        </p:txBody>
      </p:sp>
      <p:pic>
        <p:nvPicPr>
          <p:cNvPr id="3" name="Image 2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CE6F1D6E-1835-C0B7-F866-3EAF63EB89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DE5E3"/>
              </a:clrFrom>
              <a:clrTo>
                <a:srgbClr val="FDE5E3">
                  <a:alpha val="0"/>
                </a:srgbClr>
              </a:clrTo>
            </a:clrChange>
            <a:duotone>
              <a:prstClr val="black"/>
              <a:srgbClr val="D5D5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24673" y="2623082"/>
            <a:ext cx="8281862" cy="117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94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BAFEE1-3F77-AB9A-FA41-F6FCCE8F70FB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1CD572-0F39-FB82-7D66-DF9FB6DB9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077D-FED8-E425-5658-0B66482AA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4C9FB5-222F-2674-B055-484EE412E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7A4C48-423A-F64B-BBB3-D9C001D73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326" y="4765221"/>
            <a:ext cx="1111031" cy="1489254"/>
          </a:xfrm>
          <a:prstGeom prst="ellipse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DA761865-9564-9F3E-1070-6855D6FCDC5B}"/>
              </a:ext>
            </a:extLst>
          </p:cNvPr>
          <p:cNvGrpSpPr/>
          <p:nvPr/>
        </p:nvGrpSpPr>
        <p:grpSpPr>
          <a:xfrm>
            <a:off x="6474372" y="1803656"/>
            <a:ext cx="2115483" cy="551406"/>
            <a:chOff x="6338401" y="1914188"/>
            <a:chExt cx="2044046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33BE6E2-BB7C-E5EA-E9C9-EAA8AF72C352}"/>
                </a:ext>
              </a:extLst>
            </p:cNvPr>
            <p:cNvSpPr/>
            <p:nvPr/>
          </p:nvSpPr>
          <p:spPr>
            <a:xfrm>
              <a:off x="6338401" y="1914188"/>
              <a:ext cx="1613278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r" rtl="1">
                <a:defRPr/>
              </a:pPr>
              <a:r>
                <a:rPr lang="ar-SA" sz="15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مُعْطَيَاتِ المَسْأَلَةِ </a:t>
              </a:r>
              <a:endParaRPr lang="fr-FR" sz="15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FD7BBF5C-903F-0BA1-6BC1-4648E5F189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4E2D62C9-DDFF-4417-870B-D3253160C362}"/>
              </a:ext>
            </a:extLst>
          </p:cNvPr>
          <p:cNvGrpSpPr/>
          <p:nvPr/>
        </p:nvGrpSpPr>
        <p:grpSpPr>
          <a:xfrm>
            <a:off x="4183730" y="1803656"/>
            <a:ext cx="2202562" cy="551406"/>
            <a:chOff x="6160221" y="1914188"/>
            <a:chExt cx="2202562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4DA19A3-A55B-DA2F-F0E0-007CE490F4A0}"/>
                </a:ext>
              </a:extLst>
            </p:cNvPr>
            <p:cNvSpPr/>
            <p:nvPr/>
          </p:nvSpPr>
          <p:spPr>
            <a:xfrm>
              <a:off x="6160221" y="1914188"/>
              <a:ext cx="1772792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المُتَسَاوِيَةَ المُنَاسِبَةَ 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F1CAF433-1FBF-E7A1-B40B-C8CDFF7D85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4CE9B108-C1C6-3CA0-0DE2-5503F0384970}"/>
              </a:ext>
            </a:extLst>
          </p:cNvPr>
          <p:cNvGrpSpPr/>
          <p:nvPr/>
        </p:nvGrpSpPr>
        <p:grpSpPr>
          <a:xfrm>
            <a:off x="2427694" y="1803656"/>
            <a:ext cx="1589713" cy="551406"/>
            <a:chOff x="6773070" y="1914188"/>
            <a:chExt cx="1589713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53B81E0-26F2-6079-E698-82267D523EFF}"/>
                </a:ext>
              </a:extLst>
            </p:cNvPr>
            <p:cNvSpPr/>
            <p:nvPr/>
          </p:nvSpPr>
          <p:spPr>
            <a:xfrm>
              <a:off x="6773070" y="1914188"/>
              <a:ext cx="1159942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النَّاتِجَ 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DA94AF56-DE63-D5F9-3141-9BC979AFBA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22CBA8FA-A35B-9A4F-9272-785E33FCC27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13" name="Image 12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CC28BFA4-CC4D-11F0-7778-BF026FA923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DE5E3"/>
              </a:clrFrom>
              <a:clrTo>
                <a:srgbClr val="FDE5E3">
                  <a:alpha val="0"/>
                </a:srgbClr>
              </a:clrTo>
            </a:clrChange>
            <a:duotone>
              <a:prstClr val="black"/>
              <a:srgbClr val="D5D5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24673" y="2623082"/>
            <a:ext cx="8281862" cy="1177117"/>
          </a:xfrm>
          <a:prstGeom prst="rect">
            <a:avLst/>
          </a:prstGeom>
        </p:spPr>
      </p:pic>
      <p:grpSp>
        <p:nvGrpSpPr>
          <p:cNvPr id="18" name="Group 12">
            <a:extLst>
              <a:ext uri="{FF2B5EF4-FFF2-40B4-BE49-F238E27FC236}">
                <a16:creationId xmlns:a16="http://schemas.microsoft.com/office/drawing/2014/main" id="{BA057B5C-B5AD-DCD1-D491-0EA7324FC566}"/>
              </a:ext>
            </a:extLst>
          </p:cNvPr>
          <p:cNvGrpSpPr/>
          <p:nvPr/>
        </p:nvGrpSpPr>
        <p:grpSpPr>
          <a:xfrm>
            <a:off x="470064" y="1803656"/>
            <a:ext cx="1791307" cy="551406"/>
            <a:chOff x="6571476" y="1914188"/>
            <a:chExt cx="1791307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A8CEF11-04DE-B31D-4FF5-8E819214F052}"/>
                </a:ext>
              </a:extLst>
            </p:cNvPr>
            <p:cNvSpPr/>
            <p:nvPr/>
          </p:nvSpPr>
          <p:spPr>
            <a:xfrm>
              <a:off x="6571476" y="1914188"/>
              <a:ext cx="1361535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عِبَارَةَ الحَلِّ </a:t>
              </a: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3A1F9E3D-EA01-DA70-E424-EE97901CF5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3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BA8F-427F-0991-706C-A0AAC0871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DCFDA29C-C00A-5A81-5D8C-A560B68B645B}"/>
              </a:ext>
            </a:extLst>
          </p:cNvPr>
          <p:cNvSpPr txBox="1"/>
          <p:nvPr/>
        </p:nvSpPr>
        <p:spPr>
          <a:xfrm>
            <a:off x="367005" y="854031"/>
            <a:ext cx="71295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ارسموا، على ألواحكم، قطعة مجزأة لِـ 10 قطع متساوية. 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677E30-13EC-1AB0-F76D-A2A67FD1E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3" name="Image 2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A1DA6F8B-AC42-870C-87A4-00D80556AF7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DE5E3"/>
              </a:clrFrom>
              <a:clrTo>
                <a:srgbClr val="FDE5E3">
                  <a:alpha val="0"/>
                </a:srgbClr>
              </a:clrTo>
            </a:clrChange>
            <a:duotone>
              <a:prstClr val="black"/>
              <a:srgbClr val="D5D5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24673" y="2623082"/>
            <a:ext cx="8281862" cy="1177117"/>
          </a:xfrm>
          <a:prstGeom prst="rect">
            <a:avLst/>
          </a:prstGeom>
        </p:spPr>
      </p:pic>
      <p:grpSp>
        <p:nvGrpSpPr>
          <p:cNvPr id="4" name="Group 12">
            <a:extLst>
              <a:ext uri="{FF2B5EF4-FFF2-40B4-BE49-F238E27FC236}">
                <a16:creationId xmlns:a16="http://schemas.microsoft.com/office/drawing/2014/main" id="{6BE04F5F-6BEB-176B-DA48-D2505B5F2091}"/>
              </a:ext>
            </a:extLst>
          </p:cNvPr>
          <p:cNvGrpSpPr/>
          <p:nvPr/>
        </p:nvGrpSpPr>
        <p:grpSpPr>
          <a:xfrm>
            <a:off x="6474371" y="1803656"/>
            <a:ext cx="2115483" cy="551406"/>
            <a:chOff x="6338401" y="1914188"/>
            <a:chExt cx="2044046" cy="551406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FD08BBE1-6344-C3E1-D5EF-CF8238DDE75B}"/>
                </a:ext>
              </a:extLst>
            </p:cNvPr>
            <p:cNvSpPr/>
            <p:nvPr/>
          </p:nvSpPr>
          <p:spPr>
            <a:xfrm>
              <a:off x="6338401" y="1914188"/>
              <a:ext cx="1613278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r" rtl="1">
                <a:defRPr/>
              </a:pPr>
              <a:r>
                <a:rPr lang="ar-SA" sz="15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مُعْطَيَاتِ المَسْأَلَةِ </a:t>
              </a:r>
              <a:endParaRPr lang="fr-FR" sz="15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26AF34C5-6A1D-E86F-BCB9-75B8C6EC9E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 12">
            <a:extLst>
              <a:ext uri="{FF2B5EF4-FFF2-40B4-BE49-F238E27FC236}">
                <a16:creationId xmlns:a16="http://schemas.microsoft.com/office/drawing/2014/main" id="{7C1988B0-271E-92DB-33E7-AE2DCA2B5A1C}"/>
              </a:ext>
            </a:extLst>
          </p:cNvPr>
          <p:cNvGrpSpPr/>
          <p:nvPr/>
        </p:nvGrpSpPr>
        <p:grpSpPr>
          <a:xfrm>
            <a:off x="4183730" y="1803656"/>
            <a:ext cx="2202562" cy="551406"/>
            <a:chOff x="6160221" y="1914188"/>
            <a:chExt cx="2202562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857C0A7-1D9C-0E70-0AB9-5C347BCA8BBF}"/>
                </a:ext>
              </a:extLst>
            </p:cNvPr>
            <p:cNvSpPr/>
            <p:nvPr/>
          </p:nvSpPr>
          <p:spPr>
            <a:xfrm>
              <a:off x="6160221" y="1914188"/>
              <a:ext cx="1772792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المُتَسَاوِيَةَ المُنَاسِبَةَ 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BF0388C-2331-1972-E5A7-67B983A66C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12">
            <a:extLst>
              <a:ext uri="{FF2B5EF4-FFF2-40B4-BE49-F238E27FC236}">
                <a16:creationId xmlns:a16="http://schemas.microsoft.com/office/drawing/2014/main" id="{DB36D65B-1E76-3624-47DA-6F4F54EDE9B6}"/>
              </a:ext>
            </a:extLst>
          </p:cNvPr>
          <p:cNvGrpSpPr/>
          <p:nvPr/>
        </p:nvGrpSpPr>
        <p:grpSpPr>
          <a:xfrm>
            <a:off x="2427694" y="1803656"/>
            <a:ext cx="1589713" cy="551406"/>
            <a:chOff x="6773070" y="1914188"/>
            <a:chExt cx="1589713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EBFBD2F-48F7-56E8-7D51-D299AC9F7F68}"/>
                </a:ext>
              </a:extLst>
            </p:cNvPr>
            <p:cNvSpPr/>
            <p:nvPr/>
          </p:nvSpPr>
          <p:spPr>
            <a:xfrm>
              <a:off x="6773070" y="1914188"/>
              <a:ext cx="1159942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النَّاتِجَ 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FEA7929C-0E8F-158B-D940-B9175E09E2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247D81-39C4-7D60-CD24-D2FD83DACBB2}"/>
              </a:ext>
            </a:extLst>
          </p:cNvPr>
          <p:cNvGrpSpPr/>
          <p:nvPr/>
        </p:nvGrpSpPr>
        <p:grpSpPr>
          <a:xfrm>
            <a:off x="470064" y="1803656"/>
            <a:ext cx="1791307" cy="551406"/>
            <a:chOff x="6571476" y="1914188"/>
            <a:chExt cx="1791307" cy="55140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39D597D-8B59-5991-D051-3FF2DCCC9D64}"/>
                </a:ext>
              </a:extLst>
            </p:cNvPr>
            <p:cNvSpPr/>
            <p:nvPr/>
          </p:nvSpPr>
          <p:spPr>
            <a:xfrm>
              <a:off x="6571476" y="1914188"/>
              <a:ext cx="1361535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عِبَارَةَ الحَلِّ </a:t>
              </a: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E5D20106-8325-9253-59A3-E786F906B6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198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CBFC-73F8-6904-FEB2-9D49E107E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3A7DD3-ABA8-EFBF-5FE5-8DDA72BC0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458B689-EB0C-29C1-E28B-3DBDE06CD783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87DF97-8209-5ACF-1450-498511375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065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5CBA7-13BB-3E36-E6E6-FE4A87FA8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8A25C3-4573-0A91-05F6-D4513F8E94D1}"/>
              </a:ext>
            </a:extLst>
          </p:cNvPr>
          <p:cNvSpPr txBox="1"/>
          <p:nvPr/>
        </p:nvSpPr>
        <p:spPr>
          <a:xfrm>
            <a:off x="620110" y="854031"/>
            <a:ext cx="6876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تحققوا أن عدد القطع يساوي 10، ثم ارسموا قوسا أعلى الشريط واكتبوا عليه 10/10 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1FA071-ACD9-442A-1C08-815B34724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1C7DD237-68A2-6C32-2F4A-362FB82D895D}"/>
              </a:ext>
            </a:extLst>
          </p:cNvPr>
          <p:cNvSpPr/>
          <p:nvPr/>
        </p:nvSpPr>
        <p:spPr>
          <a:xfrm rot="5400000">
            <a:off x="4464266" y="-169196"/>
            <a:ext cx="131380" cy="6222127"/>
          </a:xfrm>
          <a:prstGeom prst="leftBracke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07DC7F8-720A-DF0C-8A5F-F171B070DDFF}"/>
                  </a:ext>
                </a:extLst>
              </p:cNvPr>
              <p:cNvSpPr txBox="1"/>
              <p:nvPr/>
            </p:nvSpPr>
            <p:spPr>
              <a:xfrm>
                <a:off x="4088520" y="2046563"/>
                <a:ext cx="82505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ar-MA" sz="2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07DC7F8-720A-DF0C-8A5F-F171B070DD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8520" y="2046563"/>
                <a:ext cx="825059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7B35D99-C19A-80A8-DBB2-4B2EAF5907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658919"/>
              </p:ext>
            </p:extLst>
          </p:nvPr>
        </p:nvGraphicFramePr>
        <p:xfrm>
          <a:off x="1481960" y="3007557"/>
          <a:ext cx="6096000" cy="84288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3058028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2561257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26943753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670956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22209501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9043035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5947653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287091416"/>
                    </a:ext>
                  </a:extLst>
                </a:gridCol>
              </a:tblGrid>
              <a:tr h="84288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4046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A6229-56E5-F30E-722F-2C0EDFABC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A64BD24-6A4C-7944-BA24-2FD888DD446B}"/>
              </a:ext>
            </a:extLst>
          </p:cNvPr>
          <p:cNvSpPr txBox="1"/>
          <p:nvPr/>
        </p:nvSpPr>
        <p:spPr>
          <a:xfrm>
            <a:off x="620110" y="854031"/>
            <a:ext cx="6876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الشريط من الأسفل، حددوا الكسر الذي تناولته سارة: 6 على 10. 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C7EA2C4-76B4-8B05-D858-A637E6F83C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B8DC18F-122C-09E9-2390-A0B9C12252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151436"/>
              </p:ext>
            </p:extLst>
          </p:nvPr>
        </p:nvGraphicFramePr>
        <p:xfrm>
          <a:off x="1481960" y="3007557"/>
          <a:ext cx="6096000" cy="84288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3058028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2561257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26943753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670956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22209501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9043035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5947653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287091416"/>
                    </a:ext>
                  </a:extLst>
                </a:gridCol>
              </a:tblGrid>
              <a:tr h="84288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94BE7CD9-A100-F676-66EF-66DFEF437DA8}"/>
              </a:ext>
            </a:extLst>
          </p:cNvPr>
          <p:cNvSpPr/>
          <p:nvPr/>
        </p:nvSpPr>
        <p:spPr>
          <a:xfrm rot="5400000">
            <a:off x="4449299" y="-175250"/>
            <a:ext cx="161313" cy="6222127"/>
          </a:xfrm>
          <a:prstGeom prst="leftBracket">
            <a:avLst/>
          </a:prstGeom>
          <a:ln w="285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D8D4494-957F-9897-C240-D6271E2F998D}"/>
                  </a:ext>
                </a:extLst>
              </p:cNvPr>
              <p:cNvSpPr txBox="1"/>
              <p:nvPr/>
            </p:nvSpPr>
            <p:spPr>
              <a:xfrm>
                <a:off x="4078010" y="2046563"/>
                <a:ext cx="82505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400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ar-MA" sz="2400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D8D4494-957F-9897-C240-D6271E2F99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8010" y="2046563"/>
                <a:ext cx="825059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arenthèse ouvrante 3">
            <a:extLst>
              <a:ext uri="{FF2B5EF4-FFF2-40B4-BE49-F238E27FC236}">
                <a16:creationId xmlns:a16="http://schemas.microsoft.com/office/drawing/2014/main" id="{2B03AD57-23DD-877A-C11F-2EA7A02EE1C7}"/>
              </a:ext>
            </a:extLst>
          </p:cNvPr>
          <p:cNvSpPr/>
          <p:nvPr/>
        </p:nvSpPr>
        <p:spPr>
          <a:xfrm rot="16200000" flipV="1">
            <a:off x="3193314" y="2105725"/>
            <a:ext cx="161312" cy="3710155"/>
          </a:xfrm>
          <a:prstGeom prst="leftBracke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6B8BD8F8-75C8-B31C-5D8D-006A9C006A36}"/>
                  </a:ext>
                </a:extLst>
              </p:cNvPr>
              <p:cNvSpPr txBox="1"/>
              <p:nvPr/>
            </p:nvSpPr>
            <p:spPr>
              <a:xfrm>
                <a:off x="2861440" y="4041459"/>
                <a:ext cx="82505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MA" sz="2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6B8BD8F8-75C8-B31C-5D8D-006A9C006A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1440" y="4041459"/>
                <a:ext cx="825059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402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9A913-9142-8055-4A54-A785DB9AB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9CDD10-BFC3-9BBC-807A-90E47BAD37F4}"/>
              </a:ext>
            </a:extLst>
          </p:cNvPr>
          <p:cNvSpPr txBox="1"/>
          <p:nvPr/>
        </p:nvSpPr>
        <p:spPr>
          <a:xfrm>
            <a:off x="620110" y="854031"/>
            <a:ext cx="6876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وأخيرا، حددوا الجزء المتبقي من الشريط بقوس، واكتبوا عليه علامة استفهام.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31DA09-8157-FFB9-1F51-34CBEBEE21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D7E4371-1127-B9FF-8C85-8C5A1536E228}"/>
              </a:ext>
            </a:extLst>
          </p:cNvPr>
          <p:cNvGraphicFramePr>
            <a:graphicFrameLocks noGrp="1"/>
          </p:cNvGraphicFramePr>
          <p:nvPr/>
        </p:nvGraphicFramePr>
        <p:xfrm>
          <a:off x="1481960" y="3007557"/>
          <a:ext cx="6096000" cy="84288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3058028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2561257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26943753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670956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22209501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9043035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5947653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287091416"/>
                    </a:ext>
                  </a:extLst>
                </a:gridCol>
              </a:tblGrid>
              <a:tr h="84288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6BAF69A0-19BC-8F6E-1D63-EF36727DE53B}"/>
              </a:ext>
            </a:extLst>
          </p:cNvPr>
          <p:cNvSpPr/>
          <p:nvPr/>
        </p:nvSpPr>
        <p:spPr>
          <a:xfrm rot="5400000">
            <a:off x="4449299" y="-175250"/>
            <a:ext cx="161313" cy="6222127"/>
          </a:xfrm>
          <a:prstGeom prst="leftBracket">
            <a:avLst/>
          </a:prstGeom>
          <a:ln w="285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68A52AF-CCDD-F158-48AA-17E82E747EB8}"/>
                  </a:ext>
                </a:extLst>
              </p:cNvPr>
              <p:cNvSpPr txBox="1"/>
              <p:nvPr/>
            </p:nvSpPr>
            <p:spPr>
              <a:xfrm>
                <a:off x="4088520" y="2046563"/>
                <a:ext cx="82505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400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ar-MA" sz="2400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68A52AF-CCDD-F158-48AA-17E82E747E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8520" y="2046563"/>
                <a:ext cx="825059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arenthèse ouvrante 3">
            <a:extLst>
              <a:ext uri="{FF2B5EF4-FFF2-40B4-BE49-F238E27FC236}">
                <a16:creationId xmlns:a16="http://schemas.microsoft.com/office/drawing/2014/main" id="{262755AC-AAC4-BC3F-8BEA-E51B50F69BEB}"/>
              </a:ext>
            </a:extLst>
          </p:cNvPr>
          <p:cNvSpPr/>
          <p:nvPr/>
        </p:nvSpPr>
        <p:spPr>
          <a:xfrm rot="16200000" flipV="1">
            <a:off x="3193314" y="2105725"/>
            <a:ext cx="161312" cy="3710155"/>
          </a:xfrm>
          <a:prstGeom prst="leftBracket">
            <a:avLst/>
          </a:prstGeom>
          <a:ln w="285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E8D9F1B-4992-45AC-9349-0D053C71496C}"/>
                  </a:ext>
                </a:extLst>
              </p:cNvPr>
              <p:cNvSpPr txBox="1"/>
              <p:nvPr/>
            </p:nvSpPr>
            <p:spPr>
              <a:xfrm>
                <a:off x="2861440" y="4041459"/>
                <a:ext cx="82505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400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MA" sz="2400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E8D9F1B-4992-45AC-9349-0D053C7149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1440" y="4041459"/>
                <a:ext cx="825059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12E726DF-D19A-B43C-593C-488E5EC8E046}"/>
              </a:ext>
            </a:extLst>
          </p:cNvPr>
          <p:cNvSpPr/>
          <p:nvPr/>
        </p:nvSpPr>
        <p:spPr>
          <a:xfrm rot="16200000" flipV="1">
            <a:off x="6310545" y="2740689"/>
            <a:ext cx="169997" cy="2448909"/>
          </a:xfrm>
          <a:prstGeom prst="leftBracke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90A09DB-137C-B67D-4668-059FA318C630}"/>
                  </a:ext>
                </a:extLst>
              </p:cNvPr>
              <p:cNvSpPr txBox="1"/>
              <p:nvPr/>
            </p:nvSpPr>
            <p:spPr>
              <a:xfrm>
                <a:off x="5956735" y="3960802"/>
                <a:ext cx="82505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fr-FR" sz="3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90A09DB-137C-B67D-4668-059FA318C6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6735" y="3960802"/>
                <a:ext cx="825059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376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62A10-3269-107F-8637-A60DE1E63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1ABC947-04E1-2D0F-20A1-AB3096D8FD8D}"/>
              </a:ext>
            </a:extLst>
          </p:cNvPr>
          <p:cNvSpPr txBox="1"/>
          <p:nvPr/>
        </p:nvSpPr>
        <p:spPr>
          <a:xfrm>
            <a:off x="620110" y="854031"/>
            <a:ext cx="6876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DC5E50-8DCB-2D2E-8CC2-39BE19045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E357816-D157-C25A-445D-1D15C2A225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359520"/>
              </p:ext>
            </p:extLst>
          </p:nvPr>
        </p:nvGraphicFramePr>
        <p:xfrm>
          <a:off x="1524000" y="3858895"/>
          <a:ext cx="6096000" cy="84288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3058028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2561257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26943753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670956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22209501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9043035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5947653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287091416"/>
                    </a:ext>
                  </a:extLst>
                </a:gridCol>
              </a:tblGrid>
              <a:tr h="84288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C347FDD4-B03E-14B8-FCE2-5003C42333A0}"/>
              </a:ext>
            </a:extLst>
          </p:cNvPr>
          <p:cNvSpPr/>
          <p:nvPr/>
        </p:nvSpPr>
        <p:spPr>
          <a:xfrm rot="5400000">
            <a:off x="4491339" y="676088"/>
            <a:ext cx="161313" cy="6222127"/>
          </a:xfrm>
          <a:prstGeom prst="leftBracket">
            <a:avLst/>
          </a:prstGeom>
          <a:ln w="285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469E4D2-B5CB-BA0E-6572-8860AF8AD8BB}"/>
                  </a:ext>
                </a:extLst>
              </p:cNvPr>
              <p:cNvSpPr txBox="1"/>
              <p:nvPr/>
            </p:nvSpPr>
            <p:spPr>
              <a:xfrm>
                <a:off x="4130560" y="2897901"/>
                <a:ext cx="82505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400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ar-MA" sz="2400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469E4D2-B5CB-BA0E-6572-8860AF8AD8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0560" y="2897901"/>
                <a:ext cx="825059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0A2F409E-1702-985D-3D5F-DE86DE55F24E}"/>
              </a:ext>
            </a:extLst>
          </p:cNvPr>
          <p:cNvSpPr/>
          <p:nvPr/>
        </p:nvSpPr>
        <p:spPr>
          <a:xfrm rot="16200000" flipV="1">
            <a:off x="3235354" y="2957063"/>
            <a:ext cx="161312" cy="3710155"/>
          </a:xfrm>
          <a:prstGeom prst="leftBracket">
            <a:avLst/>
          </a:prstGeom>
          <a:ln w="285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9375E9C-0D88-977A-91AB-1EA36A73BB91}"/>
                  </a:ext>
                </a:extLst>
              </p:cNvPr>
              <p:cNvSpPr txBox="1"/>
              <p:nvPr/>
            </p:nvSpPr>
            <p:spPr>
              <a:xfrm>
                <a:off x="2903480" y="4892797"/>
                <a:ext cx="82505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400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MA" sz="2400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9375E9C-0D88-977A-91AB-1EA36A73BB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3480" y="4892797"/>
                <a:ext cx="825059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4E496FA8-6ADD-B0D0-70D2-9E41B9B049E4}"/>
              </a:ext>
            </a:extLst>
          </p:cNvPr>
          <p:cNvSpPr/>
          <p:nvPr/>
        </p:nvSpPr>
        <p:spPr>
          <a:xfrm rot="16200000" flipV="1">
            <a:off x="6352585" y="3592027"/>
            <a:ext cx="169997" cy="2448909"/>
          </a:xfrm>
          <a:prstGeom prst="leftBracke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33FCAB9-125A-915F-51E2-69502D88A058}"/>
                  </a:ext>
                </a:extLst>
              </p:cNvPr>
              <p:cNvSpPr txBox="1"/>
              <p:nvPr/>
            </p:nvSpPr>
            <p:spPr>
              <a:xfrm>
                <a:off x="5998775" y="4812140"/>
                <a:ext cx="82505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fr-FR" sz="3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33FCAB9-125A-915F-51E2-69502D88A0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8775" y="4812140"/>
                <a:ext cx="825059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D83D4441-A119-22D9-7621-1CE022D37196}"/>
              </a:ext>
            </a:extLst>
          </p:cNvPr>
          <p:cNvGrpSpPr/>
          <p:nvPr/>
        </p:nvGrpSpPr>
        <p:grpSpPr>
          <a:xfrm>
            <a:off x="6474372" y="1803656"/>
            <a:ext cx="2115487" cy="551406"/>
            <a:chOff x="6338398" y="1914188"/>
            <a:chExt cx="2044049" cy="55140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33A39F9-EACF-8F58-1232-CEE66F7AAE7D}"/>
                </a:ext>
              </a:extLst>
            </p:cNvPr>
            <p:cNvSpPr/>
            <p:nvPr/>
          </p:nvSpPr>
          <p:spPr>
            <a:xfrm>
              <a:off x="6338398" y="1914188"/>
              <a:ext cx="161328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مُعْطَيَاتِ المَسْأَلَةِ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72EE0B22-28BC-F486-9241-45BBF6ED09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56FB455-2BDB-817F-E4AE-0CFDD8A2495C}"/>
              </a:ext>
            </a:extLst>
          </p:cNvPr>
          <p:cNvGrpSpPr/>
          <p:nvPr/>
        </p:nvGrpSpPr>
        <p:grpSpPr>
          <a:xfrm>
            <a:off x="4033366" y="1803656"/>
            <a:ext cx="2342804" cy="551406"/>
            <a:chOff x="4043488" y="1803656"/>
            <a:chExt cx="2342804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CD812AA-12D3-A3B9-571D-4997AE7392C6}"/>
                </a:ext>
              </a:extLst>
            </p:cNvPr>
            <p:cNvSpPr/>
            <p:nvPr/>
          </p:nvSpPr>
          <p:spPr>
            <a:xfrm>
              <a:off x="4043488" y="1803656"/>
              <a:ext cx="1913034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rtl="1"/>
              <a:r>
                <a:rPr lang="ar-MA" sz="15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المُتَسَاوِيَةَ المُنَاسِبَةَ 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870E6CD6-F56A-3D1B-55DD-80BE6B543A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53674" y="1868986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kern="0" dirty="0">
                  <a:solidFill>
                    <a:prstClr val="white"/>
                  </a:solidFill>
                  <a:latin typeface="Aptos" panose="02110004020202020204"/>
                  <a:cs typeface="Calibri" panose="020F0502020204030204" pitchFamily="34" charset="0"/>
                </a:rPr>
                <a:t>2</a:t>
              </a:r>
              <a:endParaRPr lang="f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0DCB2B00-AAD2-6EF1-26DA-FAA945D8356B}"/>
              </a:ext>
            </a:extLst>
          </p:cNvPr>
          <p:cNvGrpSpPr/>
          <p:nvPr/>
        </p:nvGrpSpPr>
        <p:grpSpPr>
          <a:xfrm>
            <a:off x="2401613" y="1803656"/>
            <a:ext cx="1589713" cy="551406"/>
            <a:chOff x="6773070" y="1914188"/>
            <a:chExt cx="1589713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B4F5FBF-ABA8-B20D-45D4-CCAD8940D739}"/>
                </a:ext>
              </a:extLst>
            </p:cNvPr>
            <p:cNvSpPr/>
            <p:nvPr/>
          </p:nvSpPr>
          <p:spPr>
            <a:xfrm>
              <a:off x="6773070" y="1914188"/>
              <a:ext cx="1159942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النَّاتِجَ </a:t>
              </a: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4FEFE56F-2FD4-0D32-C723-8315B409C9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 12">
            <a:extLst>
              <a:ext uri="{FF2B5EF4-FFF2-40B4-BE49-F238E27FC236}">
                <a16:creationId xmlns:a16="http://schemas.microsoft.com/office/drawing/2014/main" id="{C6E89B88-6621-7285-5663-9B8B8055DBE1}"/>
              </a:ext>
            </a:extLst>
          </p:cNvPr>
          <p:cNvGrpSpPr/>
          <p:nvPr/>
        </p:nvGrpSpPr>
        <p:grpSpPr>
          <a:xfrm>
            <a:off x="470064" y="1803656"/>
            <a:ext cx="1791307" cy="551406"/>
            <a:chOff x="6571476" y="1914188"/>
            <a:chExt cx="1791307" cy="551406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AD3CD627-880F-CD46-D7A7-747AA3D9E215}"/>
                </a:ext>
              </a:extLst>
            </p:cNvPr>
            <p:cNvSpPr/>
            <p:nvPr/>
          </p:nvSpPr>
          <p:spPr>
            <a:xfrm>
              <a:off x="6571476" y="1914188"/>
              <a:ext cx="1361535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عِبَارَةَ الحَلِّ </a:t>
              </a: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3ED337FE-6BE5-5F2E-F30A-A752E00E51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709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17F7E-C243-9E17-2DDE-54AFF094E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5F35A12-A98C-379E-ED28-2A0DCBB5F4CC}"/>
              </a:ext>
            </a:extLst>
          </p:cNvPr>
          <p:cNvSpPr txBox="1"/>
          <p:nvPr/>
        </p:nvSpPr>
        <p:spPr>
          <a:xfrm>
            <a:off x="620110" y="854031"/>
            <a:ext cx="6876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المناسبة لشريط المسألة: لاحظوا أنه يشبه نموذج الجزء والكل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29582-2CC2-972D-C699-3EDBF36A49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6740A82-ECCE-90B7-E2C3-9891964004AB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858895"/>
          <a:ext cx="6096000" cy="84288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3058028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2561257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26943753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670956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22209501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9043035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5947653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287091416"/>
                    </a:ext>
                  </a:extLst>
                </a:gridCol>
              </a:tblGrid>
              <a:tr h="84288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7371F0A7-1121-ABE3-9E2A-3B41C7547CD8}"/>
              </a:ext>
            </a:extLst>
          </p:cNvPr>
          <p:cNvSpPr/>
          <p:nvPr/>
        </p:nvSpPr>
        <p:spPr>
          <a:xfrm rot="5400000">
            <a:off x="4491339" y="676088"/>
            <a:ext cx="161313" cy="6222127"/>
          </a:xfrm>
          <a:prstGeom prst="leftBracket">
            <a:avLst/>
          </a:prstGeom>
          <a:ln w="285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1C0BA4A-390A-9945-3E91-1D7E101769E3}"/>
                  </a:ext>
                </a:extLst>
              </p:cNvPr>
              <p:cNvSpPr txBox="1"/>
              <p:nvPr/>
            </p:nvSpPr>
            <p:spPr>
              <a:xfrm>
                <a:off x="4130560" y="2897901"/>
                <a:ext cx="82505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400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ar-MA" sz="2400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1C0BA4A-390A-9945-3E91-1D7E101769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0560" y="2897901"/>
                <a:ext cx="825059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EFB8B574-0547-A652-5FD1-6A4CE2D23A94}"/>
              </a:ext>
            </a:extLst>
          </p:cNvPr>
          <p:cNvSpPr/>
          <p:nvPr/>
        </p:nvSpPr>
        <p:spPr>
          <a:xfrm rot="16200000" flipV="1">
            <a:off x="3235354" y="2957063"/>
            <a:ext cx="161312" cy="3710155"/>
          </a:xfrm>
          <a:prstGeom prst="leftBracket">
            <a:avLst/>
          </a:prstGeom>
          <a:ln w="285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637F33C-6064-C5CB-EC23-C1EEDC0A6BDE}"/>
                  </a:ext>
                </a:extLst>
              </p:cNvPr>
              <p:cNvSpPr txBox="1"/>
              <p:nvPr/>
            </p:nvSpPr>
            <p:spPr>
              <a:xfrm>
                <a:off x="2903480" y="4892797"/>
                <a:ext cx="82505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400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MA" sz="2400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637F33C-6064-C5CB-EC23-C1EEDC0A6B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3480" y="4892797"/>
                <a:ext cx="825059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D18EEAAE-A3E7-2660-11AA-42E2381F4BDF}"/>
              </a:ext>
            </a:extLst>
          </p:cNvPr>
          <p:cNvSpPr/>
          <p:nvPr/>
        </p:nvSpPr>
        <p:spPr>
          <a:xfrm rot="16200000" flipV="1">
            <a:off x="6352585" y="3592027"/>
            <a:ext cx="169997" cy="2448909"/>
          </a:xfrm>
          <a:prstGeom prst="leftBracke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4500D14-B490-C02D-7F0B-C2D0D237EC70}"/>
                  </a:ext>
                </a:extLst>
              </p:cNvPr>
              <p:cNvSpPr txBox="1"/>
              <p:nvPr/>
            </p:nvSpPr>
            <p:spPr>
              <a:xfrm>
                <a:off x="5998775" y="4812140"/>
                <a:ext cx="82505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6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fr-FR" sz="3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4500D14-B490-C02D-7F0B-C2D0D237EC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8775" y="4812140"/>
                <a:ext cx="825059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84996ECE-5F68-10FB-B878-AE8498314E5D}"/>
              </a:ext>
            </a:extLst>
          </p:cNvPr>
          <p:cNvGrpSpPr/>
          <p:nvPr/>
        </p:nvGrpSpPr>
        <p:grpSpPr>
          <a:xfrm>
            <a:off x="6474372" y="1803656"/>
            <a:ext cx="2115487" cy="551406"/>
            <a:chOff x="6338398" y="1914188"/>
            <a:chExt cx="2044049" cy="55140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F93D2D4-9DD5-8E2F-6C08-C3708156CB7C}"/>
                </a:ext>
              </a:extLst>
            </p:cNvPr>
            <p:cNvSpPr/>
            <p:nvPr/>
          </p:nvSpPr>
          <p:spPr>
            <a:xfrm>
              <a:off x="6338398" y="1914188"/>
              <a:ext cx="161328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مُعْطَيَاتِ المَسْأَلَةِ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851C93CD-5EC0-79C0-158E-0BF3B2AB66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DFD255C2-86D0-9C41-EAAB-3B7F64617E65}"/>
              </a:ext>
            </a:extLst>
          </p:cNvPr>
          <p:cNvGrpSpPr/>
          <p:nvPr/>
        </p:nvGrpSpPr>
        <p:grpSpPr>
          <a:xfrm>
            <a:off x="4022856" y="1803656"/>
            <a:ext cx="2342804" cy="551406"/>
            <a:chOff x="4043488" y="1803656"/>
            <a:chExt cx="2342804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B48512B-43EA-B6F4-7F91-58A91AB575C0}"/>
                </a:ext>
              </a:extLst>
            </p:cNvPr>
            <p:cNvSpPr/>
            <p:nvPr/>
          </p:nvSpPr>
          <p:spPr>
            <a:xfrm>
              <a:off x="4043488" y="1803656"/>
              <a:ext cx="1913034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rtl="1"/>
              <a:r>
                <a:rPr lang="ar-MA" sz="15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المُتَسَاوِيَةَ المُنَاسِبَةَ 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08E8483A-B3D0-A355-8346-2D95D25D50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53674" y="1868986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kern="0" dirty="0">
                  <a:solidFill>
                    <a:prstClr val="white"/>
                  </a:solidFill>
                  <a:latin typeface="Aptos" panose="02110004020202020204"/>
                  <a:cs typeface="Calibri" panose="020F0502020204030204" pitchFamily="34" charset="0"/>
                </a:rPr>
                <a:t>2</a:t>
              </a:r>
              <a:endParaRPr lang="f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5C97A7DF-825D-570C-BBE6-527DF3D16A4C}"/>
              </a:ext>
            </a:extLst>
          </p:cNvPr>
          <p:cNvGrpSpPr/>
          <p:nvPr/>
        </p:nvGrpSpPr>
        <p:grpSpPr>
          <a:xfrm>
            <a:off x="2401613" y="1803656"/>
            <a:ext cx="1589713" cy="551406"/>
            <a:chOff x="6773070" y="1914188"/>
            <a:chExt cx="1589713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2068FF0-07C9-3472-CACE-318379FD391A}"/>
                </a:ext>
              </a:extLst>
            </p:cNvPr>
            <p:cNvSpPr/>
            <p:nvPr/>
          </p:nvSpPr>
          <p:spPr>
            <a:xfrm>
              <a:off x="6773070" y="1914188"/>
              <a:ext cx="1159942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النَّاتِجَ </a:t>
              </a: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73FDCC-624C-8868-E82D-60E4BCDF7B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 12">
            <a:extLst>
              <a:ext uri="{FF2B5EF4-FFF2-40B4-BE49-F238E27FC236}">
                <a16:creationId xmlns:a16="http://schemas.microsoft.com/office/drawing/2014/main" id="{B040E1EA-9253-479A-18F2-7B561F6EDE04}"/>
              </a:ext>
            </a:extLst>
          </p:cNvPr>
          <p:cNvGrpSpPr/>
          <p:nvPr/>
        </p:nvGrpSpPr>
        <p:grpSpPr>
          <a:xfrm>
            <a:off x="470064" y="1803656"/>
            <a:ext cx="1791307" cy="551406"/>
            <a:chOff x="6571476" y="1914188"/>
            <a:chExt cx="1791307" cy="551406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E4341BA-1922-C393-4584-385B63915FAF}"/>
                </a:ext>
              </a:extLst>
            </p:cNvPr>
            <p:cNvSpPr/>
            <p:nvPr/>
          </p:nvSpPr>
          <p:spPr>
            <a:xfrm>
              <a:off x="6571476" y="1914188"/>
              <a:ext cx="1361535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عِبَارَةَ الحَلِّ </a:t>
              </a: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1D7C6190-64A5-4400-55E0-28C895AFF5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831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8D1A2-DAA4-5DD8-D7F1-916FD64E4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3E3CD00-8CB2-7D58-AC32-89DFABB7C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EB9F6B-D692-1C13-A6A0-AE6D0F805D8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3D4896-7740-6CCF-7692-45F1D35B4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7129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ACE3C-CBB5-3EBD-7671-4BD19E1DA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730A93-8725-049C-1191-84FD1ECAA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D8A5FAA-B8EC-AD24-3FE2-7629427BC318}"/>
              </a:ext>
            </a:extLst>
          </p:cNvPr>
          <p:cNvSpPr txBox="1"/>
          <p:nvPr/>
        </p:nvSpPr>
        <p:spPr>
          <a:xfrm>
            <a:off x="1429407" y="854031"/>
            <a:ext cx="60671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المتساوية المناسبة للشريط هي التالي: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05F33ACB-DE14-1389-C8B9-2BA915167F59}"/>
                  </a:ext>
                </a:extLst>
              </p:cNvPr>
              <p:cNvSpPr/>
              <p:nvPr/>
            </p:nvSpPr>
            <p:spPr>
              <a:xfrm>
                <a:off x="2905449" y="2699845"/>
                <a:ext cx="3333102" cy="1458310"/>
              </a:xfrm>
              <a:prstGeom prst="roundRect">
                <a:avLst>
                  <a:gd name="adj" fmla="val 22160"/>
                </a:avLst>
              </a:pr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num>
                      <m:den>
                        <m: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fr-FR" sz="4800" b="1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 </a:t>
                </a:r>
                <a:r>
                  <a:rPr lang="fr-FR" sz="4800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–</a:t>
                </a:r>
                <a:r>
                  <a:rPr lang="fr-FR" sz="4800" b="1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800" b="1" i="1" kern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fr-FR" sz="4800" b="1" i="1" kern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6</m:t>
                        </m:r>
                      </m:num>
                      <m:den>
                        <m:r>
                          <a:rPr lang="fr-FR" sz="4800" b="1" i="1" kern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fr-FR" sz="4800" b="1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 </a:t>
                </a:r>
                <a:r>
                  <a:rPr lang="fr-FR" sz="4800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=</a:t>
                </a:r>
                <a:r>
                  <a:rPr lang="fr-FR" sz="4800" b="1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b="1" i="1" kern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?</m:t>
                    </m:r>
                  </m:oMath>
                </a14:m>
                <a:endParaRPr kumimoji="0" lang="fr-FR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05F33ACB-DE14-1389-C8B9-2BA915167F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5449" y="2699845"/>
                <a:ext cx="3333102" cy="1458310"/>
              </a:xfrm>
              <a:prstGeom prst="roundRect">
                <a:avLst>
                  <a:gd name="adj" fmla="val 22160"/>
                </a:avLst>
              </a:prstGeom>
              <a:blipFill>
                <a:blip r:embed="rId3"/>
                <a:stretch>
                  <a:fillRect b="-417"/>
                </a:stretch>
              </a:blipFill>
              <a:ln w="3175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515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4E6-5F80-05AF-65E6-28397B26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37F685-BCF9-BCAA-A194-C62FEFCC7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F34D5881-268F-64C0-440C-EB3CC916D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985" y="5005769"/>
            <a:ext cx="1111031" cy="1489254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1F0EC1C-DCE4-8E95-739A-0F7D43BF3C79}"/>
              </a:ext>
            </a:extLst>
          </p:cNvPr>
          <p:cNvSpPr/>
          <p:nvPr/>
        </p:nvSpPr>
        <p:spPr>
          <a:xfrm>
            <a:off x="5446187" y="4636886"/>
            <a:ext cx="2749875" cy="3871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55384D3-F142-3EB5-BD2A-E625657BE3F1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b="1" dirty="0" err="1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لث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</a:p>
        </p:txBody>
      </p:sp>
      <p:grpSp>
        <p:nvGrpSpPr>
          <p:cNvPr id="9" name="Group 12">
            <a:extLst>
              <a:ext uri="{FF2B5EF4-FFF2-40B4-BE49-F238E27FC236}">
                <a16:creationId xmlns:a16="http://schemas.microsoft.com/office/drawing/2014/main" id="{99983BB8-0DC0-4768-2602-69831B871889}"/>
              </a:ext>
            </a:extLst>
          </p:cNvPr>
          <p:cNvGrpSpPr/>
          <p:nvPr/>
        </p:nvGrpSpPr>
        <p:grpSpPr>
          <a:xfrm>
            <a:off x="6552614" y="1803656"/>
            <a:ext cx="2037241" cy="551406"/>
            <a:chOff x="6414001" y="1914188"/>
            <a:chExt cx="1968446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84FFDDC-1105-2308-9D0A-AEB681AAB9EF}"/>
                </a:ext>
              </a:extLst>
            </p:cNvPr>
            <p:cNvSpPr/>
            <p:nvPr/>
          </p:nvSpPr>
          <p:spPr>
            <a:xfrm>
              <a:off x="6414001" y="1914188"/>
              <a:ext cx="153767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مُعْطَيَاتِ </a:t>
              </a:r>
              <a:r>
                <a:rPr lang="ar-S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المَسْأَلَةِ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ACC05DB6-46C7-7AF4-AD34-56DD6DEB5B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29872BE5-C678-2DEB-BA5A-77D147BF709F}"/>
              </a:ext>
            </a:extLst>
          </p:cNvPr>
          <p:cNvGrpSpPr/>
          <p:nvPr/>
        </p:nvGrpSpPr>
        <p:grpSpPr>
          <a:xfrm>
            <a:off x="4183730" y="1803656"/>
            <a:ext cx="2202562" cy="551406"/>
            <a:chOff x="6160221" y="1914188"/>
            <a:chExt cx="2202562" cy="55140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DFFA077-B2B8-99A9-C34C-4787F6405F15}"/>
                </a:ext>
              </a:extLst>
            </p:cNvPr>
            <p:cNvSpPr/>
            <p:nvPr/>
          </p:nvSpPr>
          <p:spPr>
            <a:xfrm>
              <a:off x="6160221" y="1914188"/>
              <a:ext cx="1772792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المُتَسَاوِيَةَ المُنَاسِبَةَ 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B45E62C4-97E9-7B39-A94C-2151C5630F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E5E62B39-9B4C-2B6B-A169-94BDB51A415B}"/>
              </a:ext>
            </a:extLst>
          </p:cNvPr>
          <p:cNvGrpSpPr/>
          <p:nvPr/>
        </p:nvGrpSpPr>
        <p:grpSpPr>
          <a:xfrm>
            <a:off x="2427694" y="1803656"/>
            <a:ext cx="1589713" cy="551406"/>
            <a:chOff x="2427694" y="1803656"/>
            <a:chExt cx="1589713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57BFE0F-C50E-CB2D-9ADF-A6A25C3A4233}"/>
                </a:ext>
              </a:extLst>
            </p:cNvPr>
            <p:cNvSpPr/>
            <p:nvPr/>
          </p:nvSpPr>
          <p:spPr>
            <a:xfrm>
              <a:off x="2427694" y="1803656"/>
              <a:ext cx="1159942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rtl="1"/>
              <a:r>
                <a:rPr lang="ar-SA" sz="15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النَّاتِجَ </a:t>
              </a: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4B68B455-1283-86C8-32CE-8030AC9ECE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84789" y="1868986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kern="0" dirty="0">
                  <a:solidFill>
                    <a:prstClr val="white"/>
                  </a:solidFill>
                  <a:latin typeface="Aptos" panose="02110004020202020204"/>
                  <a:cs typeface="Calibri" panose="020F0502020204030204" pitchFamily="34" charset="0"/>
                </a:rPr>
                <a:t>3</a:t>
              </a:r>
              <a:endParaRPr lang="f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 12">
            <a:extLst>
              <a:ext uri="{FF2B5EF4-FFF2-40B4-BE49-F238E27FC236}">
                <a16:creationId xmlns:a16="http://schemas.microsoft.com/office/drawing/2014/main" id="{81679A50-C746-6365-FA65-B25A78C7A749}"/>
              </a:ext>
            </a:extLst>
          </p:cNvPr>
          <p:cNvGrpSpPr/>
          <p:nvPr/>
        </p:nvGrpSpPr>
        <p:grpSpPr>
          <a:xfrm>
            <a:off x="470064" y="1803656"/>
            <a:ext cx="1791307" cy="551406"/>
            <a:chOff x="6571476" y="1914188"/>
            <a:chExt cx="1791307" cy="551406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05484AB-B3E6-ADAE-5F9E-F01266269085}"/>
                </a:ext>
              </a:extLst>
            </p:cNvPr>
            <p:cNvSpPr/>
            <p:nvPr/>
          </p:nvSpPr>
          <p:spPr>
            <a:xfrm>
              <a:off x="6571476" y="1914188"/>
              <a:ext cx="1361535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عِبَارَةَ الحَلِّ </a:t>
              </a: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FE580706-E513-2870-6CE7-4D20F98135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FA964862-A413-EA34-836C-C747E22BD6DC}"/>
                  </a:ext>
                </a:extLst>
              </p:cNvPr>
              <p:cNvSpPr/>
              <p:nvPr/>
            </p:nvSpPr>
            <p:spPr>
              <a:xfrm>
                <a:off x="2905449" y="3357311"/>
                <a:ext cx="3333102" cy="1458310"/>
              </a:xfrm>
              <a:prstGeom prst="roundRect">
                <a:avLst>
                  <a:gd name="adj" fmla="val 22160"/>
                </a:avLst>
              </a:pr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num>
                      <m:den>
                        <m: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fr-FR" sz="4800" b="1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 </a:t>
                </a:r>
                <a:r>
                  <a:rPr lang="fr-FR" sz="4800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–</a:t>
                </a:r>
                <a:r>
                  <a:rPr lang="fr-FR" sz="4800" b="1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800" b="1" i="1" kern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fr-FR" sz="4800" b="1" i="1" kern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6</m:t>
                        </m:r>
                      </m:num>
                      <m:den>
                        <m:r>
                          <a:rPr lang="fr-FR" sz="4800" b="1" i="1" kern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fr-FR" sz="4800" b="1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 </a:t>
                </a:r>
                <a:r>
                  <a:rPr lang="fr-FR" sz="4800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=</a:t>
                </a:r>
                <a:r>
                  <a:rPr lang="fr-FR" sz="4800" b="1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b="1" i="1" kern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?</m:t>
                    </m:r>
                  </m:oMath>
                </a14:m>
                <a:endParaRPr kumimoji="0" lang="fr-FR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FA964862-A413-EA34-836C-C747E22BD6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5449" y="3357311"/>
                <a:ext cx="3333102" cy="1458310"/>
              </a:xfrm>
              <a:prstGeom prst="roundRect">
                <a:avLst>
                  <a:gd name="adj" fmla="val 22160"/>
                </a:avLst>
              </a:prstGeom>
              <a:blipFill>
                <a:blip r:embed="rId4"/>
                <a:stretch>
                  <a:fillRect b="-417"/>
                </a:stretch>
              </a:blipFill>
              <a:ln w="3175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723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2A174-6518-7D1A-F8C9-6689B79FF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8920F4CD-C293-AA82-B001-030EC440B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3285" y="4208318"/>
            <a:ext cx="3881005" cy="1631373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7189417-C90F-BD41-1907-84F08417A8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985" y="5005769"/>
            <a:ext cx="1111031" cy="1489254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1ACB14-C1CE-C5C6-D82B-ABBC559E2791}"/>
              </a:ext>
            </a:extLst>
          </p:cNvPr>
          <p:cNvSpPr/>
          <p:nvPr/>
        </p:nvSpPr>
        <p:spPr>
          <a:xfrm>
            <a:off x="5446187" y="4636886"/>
            <a:ext cx="2749875" cy="3871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55E3147-B1D6-86BE-C279-FA4248BD85B8}"/>
              </a:ext>
            </a:extLst>
          </p:cNvPr>
          <p:cNvSpPr txBox="1"/>
          <p:nvPr/>
        </p:nvSpPr>
        <p:spPr>
          <a:xfrm>
            <a:off x="2017986" y="854031"/>
            <a:ext cx="54785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احسبوا، على ألواحكم، الناتج من المتساوية.</a:t>
            </a:r>
          </a:p>
        </p:txBody>
      </p:sp>
      <p:pic>
        <p:nvPicPr>
          <p:cNvPr id="2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CFB2D3-EE48-3B87-1166-1F33164319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41BC7E80-D03B-C6F3-83E5-D29C5CA44097}"/>
              </a:ext>
            </a:extLst>
          </p:cNvPr>
          <p:cNvGrpSpPr/>
          <p:nvPr/>
        </p:nvGrpSpPr>
        <p:grpSpPr>
          <a:xfrm>
            <a:off x="6552614" y="1803656"/>
            <a:ext cx="2037241" cy="551406"/>
            <a:chOff x="6414001" y="1914188"/>
            <a:chExt cx="1968446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D14F157-961C-B960-0623-FBC2BD34E51C}"/>
                </a:ext>
              </a:extLst>
            </p:cNvPr>
            <p:cNvSpPr/>
            <p:nvPr/>
          </p:nvSpPr>
          <p:spPr>
            <a:xfrm>
              <a:off x="6414001" y="1914188"/>
              <a:ext cx="153767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مُعْطَيَاتِ </a:t>
              </a:r>
              <a:r>
                <a:rPr lang="ar-S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المَسْأَلَةِ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854A98AA-A147-2A69-8037-069B40CEFF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 12">
            <a:extLst>
              <a:ext uri="{FF2B5EF4-FFF2-40B4-BE49-F238E27FC236}">
                <a16:creationId xmlns:a16="http://schemas.microsoft.com/office/drawing/2014/main" id="{035442A8-C38D-3749-B847-093628DBDA94}"/>
              </a:ext>
            </a:extLst>
          </p:cNvPr>
          <p:cNvGrpSpPr/>
          <p:nvPr/>
        </p:nvGrpSpPr>
        <p:grpSpPr>
          <a:xfrm>
            <a:off x="4183730" y="1803656"/>
            <a:ext cx="2202562" cy="551406"/>
            <a:chOff x="6160221" y="1914188"/>
            <a:chExt cx="2202562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CD553C4-59CE-FECE-AF9C-5E747DF66B51}"/>
                </a:ext>
              </a:extLst>
            </p:cNvPr>
            <p:cNvSpPr/>
            <p:nvPr/>
          </p:nvSpPr>
          <p:spPr>
            <a:xfrm>
              <a:off x="6160221" y="1914188"/>
              <a:ext cx="1772792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المُتَسَاوِيَةَ المُنَاسِبَةَ 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3AA01CA8-7D2A-0BBB-9299-04E680D34C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0B5B88C-5020-ABAF-B536-D002D8094B7F}"/>
              </a:ext>
            </a:extLst>
          </p:cNvPr>
          <p:cNvGrpSpPr/>
          <p:nvPr/>
        </p:nvGrpSpPr>
        <p:grpSpPr>
          <a:xfrm>
            <a:off x="2427694" y="1803656"/>
            <a:ext cx="1589713" cy="551406"/>
            <a:chOff x="2427694" y="1803656"/>
            <a:chExt cx="1589713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121A230-E3A6-F1DF-D962-411ABBF6F63D}"/>
                </a:ext>
              </a:extLst>
            </p:cNvPr>
            <p:cNvSpPr/>
            <p:nvPr/>
          </p:nvSpPr>
          <p:spPr>
            <a:xfrm>
              <a:off x="2427694" y="1803656"/>
              <a:ext cx="1159942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rtl="1"/>
              <a:r>
                <a:rPr lang="ar-SA" sz="15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النَّاتِجَ </a:t>
              </a: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B8B94214-9B69-F954-CE8A-C6F15393EA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84789" y="1868986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kern="0" dirty="0">
                  <a:solidFill>
                    <a:prstClr val="white"/>
                  </a:solidFill>
                  <a:latin typeface="Aptos" panose="02110004020202020204"/>
                  <a:cs typeface="Calibri" panose="020F0502020204030204" pitchFamily="34" charset="0"/>
                </a:rPr>
                <a:t>3</a:t>
              </a:r>
              <a:endParaRPr lang="f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endParaRPr>
            </a:p>
          </p:txBody>
        </p:sp>
      </p:grpSp>
      <p:grpSp>
        <p:nvGrpSpPr>
          <p:cNvPr id="28" name="Group 12">
            <a:extLst>
              <a:ext uri="{FF2B5EF4-FFF2-40B4-BE49-F238E27FC236}">
                <a16:creationId xmlns:a16="http://schemas.microsoft.com/office/drawing/2014/main" id="{AB2D1840-11C4-1172-5976-3FD9F3A97770}"/>
              </a:ext>
            </a:extLst>
          </p:cNvPr>
          <p:cNvGrpSpPr/>
          <p:nvPr/>
        </p:nvGrpSpPr>
        <p:grpSpPr>
          <a:xfrm>
            <a:off x="470064" y="1803656"/>
            <a:ext cx="1791307" cy="551406"/>
            <a:chOff x="6571476" y="1914188"/>
            <a:chExt cx="1791307" cy="551406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B39D90CC-9F8F-5873-0B5A-390253972694}"/>
                </a:ext>
              </a:extLst>
            </p:cNvPr>
            <p:cNvSpPr/>
            <p:nvPr/>
          </p:nvSpPr>
          <p:spPr>
            <a:xfrm>
              <a:off x="6571476" y="1914188"/>
              <a:ext cx="1361535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عِبَارَةَ الحَلِّ </a:t>
              </a: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124C3AC8-C7F2-6BDB-69A2-20899E63A6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FEAA4473-F28B-AD95-CFAB-55AF66F980C8}"/>
                  </a:ext>
                </a:extLst>
              </p:cNvPr>
              <p:cNvSpPr/>
              <p:nvPr/>
            </p:nvSpPr>
            <p:spPr>
              <a:xfrm>
                <a:off x="2905449" y="2699845"/>
                <a:ext cx="3333102" cy="1458310"/>
              </a:xfrm>
              <a:prstGeom prst="roundRect">
                <a:avLst>
                  <a:gd name="adj" fmla="val 22160"/>
                </a:avLst>
              </a:pr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num>
                      <m:den>
                        <m: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fr-FR" sz="4800" b="1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 </a:t>
                </a:r>
                <a:r>
                  <a:rPr lang="fr-FR" sz="4800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–</a:t>
                </a:r>
                <a:r>
                  <a:rPr lang="fr-FR" sz="4800" b="1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800" b="1" i="1" kern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fr-FR" sz="4800" b="1" i="1" kern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6</m:t>
                        </m:r>
                      </m:num>
                      <m:den>
                        <m:r>
                          <a:rPr lang="fr-FR" sz="4800" b="1" i="1" kern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fr-FR" sz="4800" b="1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 </a:t>
                </a:r>
                <a:r>
                  <a:rPr lang="fr-FR" sz="4800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=</a:t>
                </a:r>
                <a:r>
                  <a:rPr lang="fr-FR" sz="4800" b="1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b="1" i="1" kern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?</m:t>
                    </m:r>
                  </m:oMath>
                </a14:m>
                <a:endParaRPr kumimoji="0" lang="fr-FR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FEAA4473-F28B-AD95-CFAB-55AF66F980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5449" y="2699845"/>
                <a:ext cx="3333102" cy="1458310"/>
              </a:xfrm>
              <a:prstGeom prst="roundRect">
                <a:avLst>
                  <a:gd name="adj" fmla="val 22160"/>
                </a:avLst>
              </a:prstGeom>
              <a:blipFill>
                <a:blip r:embed="rId5"/>
                <a:stretch>
                  <a:fillRect b="-417"/>
                </a:stretch>
              </a:blipFill>
              <a:ln w="3175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686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9E021-AA82-0A80-1B37-013E6A2DA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C4B2CD-10E0-BDBA-0596-E1390A7C86B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E21D39-EDFA-A85E-A535-470796D0D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9D3ED1-0A9F-4FAE-7D19-A84736BB395C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246052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0B087-53BE-E5A6-D46E-81EBFCB2D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806CE7-0EFE-054F-CBEA-A52834725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08E79E5-4454-53B9-E454-185A81BD0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3285" y="4208318"/>
            <a:ext cx="3881005" cy="1631373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EFD942D-37CD-605C-4770-798F48078B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3985" y="5005769"/>
            <a:ext cx="1111031" cy="1489254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B479B9F-1DFC-9F0F-0CAA-4D20A96F20B3}"/>
              </a:ext>
            </a:extLst>
          </p:cNvPr>
          <p:cNvSpPr/>
          <p:nvPr/>
        </p:nvSpPr>
        <p:spPr>
          <a:xfrm>
            <a:off x="5446187" y="4636886"/>
            <a:ext cx="2749875" cy="3871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7EE0C65-4CBC-DEAC-7FB4-2572F7FCE6C2}"/>
              </a:ext>
            </a:extLst>
          </p:cNvPr>
          <p:cNvSpPr txBox="1"/>
          <p:nvPr/>
        </p:nvSpPr>
        <p:spPr>
          <a:xfrm>
            <a:off x="977462" y="854031"/>
            <a:ext cx="6519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ناتج الطرح هو 4 على 10.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F44FA71F-6053-A51B-A904-53E80A4D4E53}"/>
                  </a:ext>
                </a:extLst>
              </p:cNvPr>
              <p:cNvSpPr/>
              <p:nvPr/>
            </p:nvSpPr>
            <p:spPr>
              <a:xfrm>
                <a:off x="2905449" y="2699845"/>
                <a:ext cx="3333102" cy="1458310"/>
              </a:xfrm>
              <a:prstGeom prst="roundRect">
                <a:avLst>
                  <a:gd name="adj" fmla="val 22160"/>
                </a:avLst>
              </a:pr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num>
                      <m:den>
                        <m: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fr-FR" sz="4800" b="1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 </a:t>
                </a:r>
                <a:r>
                  <a:rPr lang="fr-FR" sz="4800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–</a:t>
                </a:r>
                <a:r>
                  <a:rPr lang="fr-FR" sz="4800" b="1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800" b="1" i="1" kern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fr-FR" sz="4800" b="1" i="1" kern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6</m:t>
                        </m:r>
                      </m:num>
                      <m:den>
                        <m:r>
                          <a:rPr lang="fr-FR" sz="4800" b="1" i="1" kern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fr-FR" sz="4800" b="1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 </a:t>
                </a:r>
                <a:r>
                  <a:rPr lang="fr-FR" sz="4800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=</a:t>
                </a:r>
                <a:r>
                  <a:rPr lang="fr-FR" sz="4800" b="1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4</m:t>
                        </m:r>
                      </m:num>
                      <m:den>
                        <m: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endParaRPr kumimoji="0" lang="fr-FR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F44FA71F-6053-A51B-A904-53E80A4D4E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5449" y="2699845"/>
                <a:ext cx="3333102" cy="1458310"/>
              </a:xfrm>
              <a:prstGeom prst="roundRect">
                <a:avLst>
                  <a:gd name="adj" fmla="val 22160"/>
                </a:avLst>
              </a:prstGeom>
              <a:blipFill>
                <a:blip r:embed="rId5"/>
                <a:stretch>
                  <a:fillRect b="-417"/>
                </a:stretch>
              </a:blipFill>
              <a:ln w="3175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407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7E075-DD56-F83B-76B1-E25FCBE38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FCF9FE4-9C1B-DEEF-9CC0-39C902C4E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56CC37F-8DD4-8793-6532-46C42E358B05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الرابعة؟ </a:t>
            </a: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A36490BE-20CD-EB88-68AC-610C512E766D}"/>
              </a:ext>
            </a:extLst>
          </p:cNvPr>
          <p:cNvGrpSpPr/>
          <p:nvPr/>
        </p:nvGrpSpPr>
        <p:grpSpPr>
          <a:xfrm>
            <a:off x="6552614" y="1803656"/>
            <a:ext cx="2037241" cy="551406"/>
            <a:chOff x="6414001" y="1914188"/>
            <a:chExt cx="1968446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2B58408-981C-8E31-7CD7-1B451BCD405F}"/>
                </a:ext>
              </a:extLst>
            </p:cNvPr>
            <p:cNvSpPr/>
            <p:nvPr/>
          </p:nvSpPr>
          <p:spPr>
            <a:xfrm>
              <a:off x="6414001" y="1914188"/>
              <a:ext cx="153767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مُعْطَيَاتِ </a:t>
              </a:r>
              <a:r>
                <a:rPr lang="ar-S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المَسْأَلَةِ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829C084F-E397-9593-7627-EAE8BE3972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 12">
            <a:extLst>
              <a:ext uri="{FF2B5EF4-FFF2-40B4-BE49-F238E27FC236}">
                <a16:creationId xmlns:a16="http://schemas.microsoft.com/office/drawing/2014/main" id="{A004FC0F-E1F1-0E1C-3450-25E6DB367DA4}"/>
              </a:ext>
            </a:extLst>
          </p:cNvPr>
          <p:cNvGrpSpPr/>
          <p:nvPr/>
        </p:nvGrpSpPr>
        <p:grpSpPr>
          <a:xfrm>
            <a:off x="4183730" y="1803656"/>
            <a:ext cx="2202562" cy="551406"/>
            <a:chOff x="6160221" y="1914188"/>
            <a:chExt cx="2202562" cy="55140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7DA8BF1-4ACD-E5DB-0DED-2AC246AF56A0}"/>
                </a:ext>
              </a:extLst>
            </p:cNvPr>
            <p:cNvSpPr/>
            <p:nvPr/>
          </p:nvSpPr>
          <p:spPr>
            <a:xfrm>
              <a:off x="6160221" y="1914188"/>
              <a:ext cx="1772792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المُتَسَاوِيَةَ المُنَاسِبَةَ </a:t>
              </a: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29D236EF-FC52-F1DB-53B6-99E8BC6FBD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AE00BB4F-1ED1-27AE-86B9-24DB89AD1D6E}"/>
              </a:ext>
            </a:extLst>
          </p:cNvPr>
          <p:cNvGrpSpPr/>
          <p:nvPr/>
        </p:nvGrpSpPr>
        <p:grpSpPr>
          <a:xfrm>
            <a:off x="2427694" y="1803656"/>
            <a:ext cx="1589713" cy="551406"/>
            <a:chOff x="2427694" y="1803656"/>
            <a:chExt cx="1589713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579B8D7-3C9B-9DC8-8E21-5379380D8876}"/>
                </a:ext>
              </a:extLst>
            </p:cNvPr>
            <p:cNvSpPr/>
            <p:nvPr/>
          </p:nvSpPr>
          <p:spPr>
            <a:xfrm>
              <a:off x="2427694" y="1803656"/>
              <a:ext cx="1159942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</a:t>
              </a:r>
              <a:r>
                <a:rPr lang="ar-S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النَّاتِجَ 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5D7C4816-C962-2317-8C37-EE240FFC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84789" y="1868986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E5EEB3F-A6FF-860D-874C-83DA0453BB58}"/>
              </a:ext>
            </a:extLst>
          </p:cNvPr>
          <p:cNvGrpSpPr/>
          <p:nvPr/>
        </p:nvGrpSpPr>
        <p:grpSpPr>
          <a:xfrm>
            <a:off x="470064" y="1803656"/>
            <a:ext cx="1791307" cy="551406"/>
            <a:chOff x="470064" y="1803656"/>
            <a:chExt cx="1791307" cy="55140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8C5C65C-FE83-D082-E9BC-66F29C757876}"/>
                </a:ext>
              </a:extLst>
            </p:cNvPr>
            <p:cNvSpPr/>
            <p:nvPr/>
          </p:nvSpPr>
          <p:spPr>
            <a:xfrm>
              <a:off x="470064" y="1803656"/>
              <a:ext cx="1361535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rtl="1"/>
              <a:r>
                <a:rPr lang="ar-SA" sz="15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عِبَارَةَ الحَلِّ 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FF19DDD8-3C98-5FD3-3576-57F22ECABF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28753" y="1868986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kern="0" dirty="0">
                  <a:solidFill>
                    <a:prstClr val="white"/>
                  </a:solidFill>
                  <a:latin typeface="Aptos" panose="02110004020202020204"/>
                  <a:cs typeface="Calibri" panose="020F0502020204030204" pitchFamily="34" charset="0"/>
                </a:rPr>
                <a:t>4</a:t>
              </a:r>
              <a:endParaRPr lang="f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AA836106-0CDD-A5DF-AC11-855BADC6FB53}"/>
                  </a:ext>
                </a:extLst>
              </p:cNvPr>
              <p:cNvSpPr/>
              <p:nvPr/>
            </p:nvSpPr>
            <p:spPr>
              <a:xfrm>
                <a:off x="2905449" y="2783925"/>
                <a:ext cx="3333102" cy="1458310"/>
              </a:xfrm>
              <a:prstGeom prst="roundRect">
                <a:avLst>
                  <a:gd name="adj" fmla="val 22160"/>
                </a:avLst>
              </a:pr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num>
                      <m:den>
                        <m: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fr-FR" sz="4800" b="1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 </a:t>
                </a:r>
                <a:r>
                  <a:rPr lang="fr-FR" sz="4800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–</a:t>
                </a:r>
                <a:r>
                  <a:rPr lang="fr-FR" sz="4800" b="1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800" b="1" i="1" kern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fr-FR" sz="4800" b="1" i="1" kern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6</m:t>
                        </m:r>
                      </m:num>
                      <m:den>
                        <m:r>
                          <a:rPr lang="fr-FR" sz="4800" b="1" i="1" kern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fr-FR" sz="4800" b="1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 </a:t>
                </a:r>
                <a:r>
                  <a:rPr lang="fr-FR" sz="4800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=</a:t>
                </a:r>
                <a:r>
                  <a:rPr lang="fr-FR" sz="4800" b="1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4</m:t>
                        </m:r>
                      </m:num>
                      <m:den>
                        <m: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endParaRPr kumimoji="0" lang="fr-FR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AA836106-0CDD-A5DF-AC11-855BADC6FB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5449" y="2783925"/>
                <a:ext cx="3333102" cy="1458310"/>
              </a:xfrm>
              <a:prstGeom prst="roundRect">
                <a:avLst>
                  <a:gd name="adj" fmla="val 22160"/>
                </a:avLst>
              </a:prstGeom>
              <a:blipFill>
                <a:blip r:embed="rId3"/>
                <a:stretch>
                  <a:fillRect b="-417"/>
                </a:stretch>
              </a:blipFill>
              <a:ln w="3175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107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1F8C3-4504-6407-CED4-4F7013D94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4325B7-7594-058A-AB18-5C163067BE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FC2B8EC-EABD-B666-2762-DBF30FC222F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عبارة الحل المناسبة لحل المسألة.</a:t>
            </a: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C0C9F040-3832-44BE-FB31-259F9923C3AB}"/>
              </a:ext>
            </a:extLst>
          </p:cNvPr>
          <p:cNvGrpSpPr/>
          <p:nvPr/>
        </p:nvGrpSpPr>
        <p:grpSpPr>
          <a:xfrm>
            <a:off x="6552614" y="1803656"/>
            <a:ext cx="2037241" cy="551406"/>
            <a:chOff x="6414001" y="1914188"/>
            <a:chExt cx="1968446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979896A-657A-81F6-D27C-6EA2FB0DFBA2}"/>
                </a:ext>
              </a:extLst>
            </p:cNvPr>
            <p:cNvSpPr/>
            <p:nvPr/>
          </p:nvSpPr>
          <p:spPr>
            <a:xfrm>
              <a:off x="6414001" y="1914188"/>
              <a:ext cx="153767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مُعْطَيَاتِ </a:t>
              </a:r>
              <a:r>
                <a:rPr lang="ar-S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المَسْأَلَةِ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155DCE0E-9ED0-B0D4-B1B8-30DC3EBAC6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 12">
            <a:extLst>
              <a:ext uri="{FF2B5EF4-FFF2-40B4-BE49-F238E27FC236}">
                <a16:creationId xmlns:a16="http://schemas.microsoft.com/office/drawing/2014/main" id="{364B0681-CA37-397E-369A-17EE92950E51}"/>
              </a:ext>
            </a:extLst>
          </p:cNvPr>
          <p:cNvGrpSpPr/>
          <p:nvPr/>
        </p:nvGrpSpPr>
        <p:grpSpPr>
          <a:xfrm>
            <a:off x="4183730" y="1803656"/>
            <a:ext cx="2202562" cy="551406"/>
            <a:chOff x="6160221" y="1914188"/>
            <a:chExt cx="2202562" cy="55140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32E69E5-3FB9-677D-FD80-2F1E67FA3F4A}"/>
                </a:ext>
              </a:extLst>
            </p:cNvPr>
            <p:cNvSpPr/>
            <p:nvPr/>
          </p:nvSpPr>
          <p:spPr>
            <a:xfrm>
              <a:off x="6160221" y="1914188"/>
              <a:ext cx="1772792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المُتَسَاوِيَةَ المُنَاسِبَةَ </a:t>
              </a: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711E3341-9D40-E730-61E9-1FCB82BA36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9266CABD-A16E-211D-0437-A320C02FDA49}"/>
              </a:ext>
            </a:extLst>
          </p:cNvPr>
          <p:cNvGrpSpPr/>
          <p:nvPr/>
        </p:nvGrpSpPr>
        <p:grpSpPr>
          <a:xfrm>
            <a:off x="2427694" y="1803656"/>
            <a:ext cx="1589713" cy="551406"/>
            <a:chOff x="2427694" y="1803656"/>
            <a:chExt cx="1589713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2D13B5B-A6D9-EDCB-83F8-90E61B7E5A39}"/>
                </a:ext>
              </a:extLst>
            </p:cNvPr>
            <p:cNvSpPr/>
            <p:nvPr/>
          </p:nvSpPr>
          <p:spPr>
            <a:xfrm>
              <a:off x="2427694" y="1803656"/>
              <a:ext cx="1159942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</a:t>
              </a:r>
              <a:r>
                <a:rPr lang="ar-S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النَّاتِجَ 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DE8ADB69-4968-6360-DDCA-53CCEF5FF3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84789" y="1868986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D584011-2918-B460-1597-308F5EDD05E7}"/>
              </a:ext>
            </a:extLst>
          </p:cNvPr>
          <p:cNvGrpSpPr/>
          <p:nvPr/>
        </p:nvGrpSpPr>
        <p:grpSpPr>
          <a:xfrm>
            <a:off x="470064" y="1803656"/>
            <a:ext cx="1791307" cy="551406"/>
            <a:chOff x="470064" y="1803656"/>
            <a:chExt cx="1791307" cy="55140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0D11294-F52E-2C4A-8D8A-13066FE973E5}"/>
                </a:ext>
              </a:extLst>
            </p:cNvPr>
            <p:cNvSpPr/>
            <p:nvPr/>
          </p:nvSpPr>
          <p:spPr>
            <a:xfrm>
              <a:off x="470064" y="1803656"/>
              <a:ext cx="1361535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rtl="1"/>
              <a:r>
                <a:rPr lang="ar-SA" sz="15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عِبَارَةَ الحَلِّ 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91F81EEE-D8AF-0D4D-67B7-67D7E2EBA8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28753" y="1868986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kern="0" dirty="0">
                  <a:solidFill>
                    <a:prstClr val="white"/>
                  </a:solidFill>
                  <a:latin typeface="Aptos" panose="02110004020202020204"/>
                  <a:cs typeface="Calibri" panose="020F0502020204030204" pitchFamily="34" charset="0"/>
                </a:rPr>
                <a:t>4</a:t>
              </a:r>
              <a:endParaRPr lang="f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F9815C9-A4EF-4943-A213-64AFB42707D4}"/>
                  </a:ext>
                </a:extLst>
              </p:cNvPr>
              <p:cNvSpPr/>
              <p:nvPr/>
            </p:nvSpPr>
            <p:spPr>
              <a:xfrm>
                <a:off x="2782373" y="3845470"/>
                <a:ext cx="3333102" cy="1458310"/>
              </a:xfrm>
              <a:prstGeom prst="roundRect">
                <a:avLst>
                  <a:gd name="adj" fmla="val 22160"/>
                </a:avLst>
              </a:pr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num>
                      <m:den>
                        <m: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fr-FR" sz="4800" b="1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 </a:t>
                </a:r>
                <a:r>
                  <a:rPr lang="fr-FR" sz="4800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–</a:t>
                </a:r>
                <a:r>
                  <a:rPr lang="fr-FR" sz="4800" b="1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800" b="1" i="1" kern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fr-FR" sz="4800" b="1" i="1" kern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6</m:t>
                        </m:r>
                      </m:num>
                      <m:den>
                        <m:r>
                          <a:rPr lang="fr-FR" sz="4800" b="1" i="1" kern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fr-FR" sz="4800" b="1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 </a:t>
                </a:r>
                <a:r>
                  <a:rPr lang="fr-FR" sz="4800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=</a:t>
                </a:r>
                <a:r>
                  <a:rPr lang="fr-FR" sz="4800" b="1" kern="0" dirty="0">
                    <a:solidFill>
                      <a:srgbClr val="C00000"/>
                    </a:solidFill>
                    <a:latin typeface="Calibri" panose="020F0502020204030204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4</m:t>
                        </m:r>
                      </m:num>
                      <m:den>
                        <m:r>
                          <a:rPr lang="fr-FR" sz="4800" b="1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endParaRPr kumimoji="0" lang="fr-FR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F9815C9-A4EF-4943-A213-64AFB42707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373" y="3845470"/>
                <a:ext cx="3333102" cy="1458310"/>
              </a:xfrm>
              <a:prstGeom prst="roundRect">
                <a:avLst>
                  <a:gd name="adj" fmla="val 22160"/>
                </a:avLst>
              </a:prstGeom>
              <a:blipFill>
                <a:blip r:embed="rId3"/>
                <a:stretch>
                  <a:fillRect b="-417"/>
                </a:stretch>
              </a:blipFill>
              <a:ln w="3175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Image 11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1CFD463-7FAE-EA4D-CFEB-F485534D533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DE5E3"/>
              </a:clrFrom>
              <a:clrTo>
                <a:srgbClr val="FDE5E3">
                  <a:alpha val="0"/>
                </a:srgbClr>
              </a:clrTo>
            </a:clrChange>
            <a:duotone>
              <a:prstClr val="black"/>
              <a:srgbClr val="D5D5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07993" y="2446046"/>
            <a:ext cx="8281862" cy="117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40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4933C-84B9-BC8F-40CF-F6059CC2A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F5467F7-375D-B1FC-0B75-3072FE58CC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E902FFD-53A8-EDB7-B4CB-4E6CCABBC31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8C6D16C-5A3D-1DB6-26CD-078999936B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5282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4D681-D033-8047-30D4-873928544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32935A-0DFB-139D-31FB-176D453D3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7832C739-28FD-65F7-A248-C9F3BCBD3EA1}"/>
                  </a:ext>
                </a:extLst>
              </p:cNvPr>
              <p:cNvSpPr/>
              <p:nvPr/>
            </p:nvSpPr>
            <p:spPr>
              <a:xfrm>
                <a:off x="1261241" y="3043896"/>
                <a:ext cx="6758152" cy="770207"/>
              </a:xfrm>
              <a:prstGeom prst="roundRect">
                <a:avLst>
                  <a:gd name="adj" fmla="val 22160"/>
                </a:avLst>
              </a:pr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4000" b="1" kern="0" dirty="0">
                    <a:solidFill>
                      <a:srgbClr val="C00000"/>
                    </a:solidFill>
                    <a:latin typeface="Calibri" panose="020F0502020204030204"/>
                  </a:rPr>
                  <a:t>تَبَقّى لِسارَةَ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4000" b="1" i="1" ker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4000" b="1" i="1" ker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ar-MA" sz="4000" b="1" i="1" ker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4000" b="1" kern="0" dirty="0">
                    <a:solidFill>
                      <a:srgbClr val="C00000"/>
                    </a:solidFill>
                    <a:latin typeface="Calibri" panose="020F0502020204030204"/>
                  </a:rPr>
                  <a:t> مِن عُلبَةِ الْبَسكَويتِ</a:t>
                </a:r>
                <a:endParaRPr kumimoji="0" lang="fr-FR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7832C739-28FD-65F7-A248-C9F3BCBD3E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1241" y="3043896"/>
                <a:ext cx="6758152" cy="770207"/>
              </a:xfrm>
              <a:prstGeom prst="roundRect">
                <a:avLst>
                  <a:gd name="adj" fmla="val 22160"/>
                </a:avLst>
              </a:prstGeom>
              <a:blipFill>
                <a:blip r:embed="rId3"/>
                <a:stretch>
                  <a:fillRect t="-11719" b="-25781"/>
                </a:stretch>
              </a:blipFill>
              <a:ln w="3175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ZoneTexte 46">
            <a:extLst>
              <a:ext uri="{FF2B5EF4-FFF2-40B4-BE49-F238E27FC236}">
                <a16:creationId xmlns:a16="http://schemas.microsoft.com/office/drawing/2014/main" id="{9CD8DAA1-77CA-1752-B096-AEFBFA3D672C}"/>
              </a:ext>
            </a:extLst>
          </p:cNvPr>
          <p:cNvSpPr txBox="1"/>
          <p:nvPr/>
        </p:nvSpPr>
        <p:spPr>
          <a:xfrm>
            <a:off x="1492469" y="854031"/>
            <a:ext cx="60040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عبارة الحل المناسبة للمسألة هي:</a:t>
            </a:r>
          </a:p>
        </p:txBody>
      </p:sp>
    </p:spTree>
    <p:extLst>
      <p:ext uri="{BB962C8B-B14F-4D97-AF65-F5344CB8AC3E}">
        <p14:creationId xmlns:p14="http://schemas.microsoft.com/office/powerpoint/2010/main" val="250328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FCD43C-4239-BC82-8F4F-6FD49474E8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386B49-AFDE-1BE4-F482-BAF89883221E}"/>
              </a:ext>
            </a:extLst>
          </p:cNvPr>
          <p:cNvSpPr txBox="1"/>
          <p:nvPr/>
        </p:nvSpPr>
        <p:spPr>
          <a:xfrm>
            <a:off x="2837240" y="854031"/>
            <a:ext cx="465928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ليقرأ المسألة التالية؟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F67A69D-F2E4-C268-1089-51E1535A4EE6}"/>
              </a:ext>
            </a:extLst>
          </p:cNvPr>
          <p:cNvGrpSpPr/>
          <p:nvPr/>
        </p:nvGrpSpPr>
        <p:grpSpPr>
          <a:xfrm>
            <a:off x="367862" y="1889573"/>
            <a:ext cx="8130631" cy="4469185"/>
            <a:chOff x="367862" y="1889573"/>
            <a:chExt cx="8130631" cy="4469185"/>
          </a:xfrm>
        </p:grpSpPr>
        <p:pic>
          <p:nvPicPr>
            <p:cNvPr id="4" name="Image 3" descr="Une image contenant texte, capture d’écran, diagramme, Police&#10;&#10;Le contenu généré par l’IA peut être incorrect.">
              <a:extLst>
                <a:ext uri="{FF2B5EF4-FFF2-40B4-BE49-F238E27FC236}">
                  <a16:creationId xmlns:a16="http://schemas.microsoft.com/office/drawing/2014/main" id="{0E32DCA3-8AAB-3102-BA68-21AE62156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7862" y="1889573"/>
              <a:ext cx="8078081" cy="434973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21FE5A2-F456-BCF4-10A7-C504D8AF0245}"/>
                </a:ext>
              </a:extLst>
            </p:cNvPr>
            <p:cNvSpPr/>
            <p:nvPr/>
          </p:nvSpPr>
          <p:spPr>
            <a:xfrm>
              <a:off x="420412" y="3195144"/>
              <a:ext cx="8078081" cy="31636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BD45D5-6193-1109-9F93-8EDEF83BB6E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C34C9E1-E4C8-619F-F69A-A18DF40E75B2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أغمضوا أعينكم ثم تخيلوا شريط أحداث المسألة.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D67EAD9-F077-5559-4FE6-73E82FBBD02B}"/>
              </a:ext>
            </a:extLst>
          </p:cNvPr>
          <p:cNvGrpSpPr/>
          <p:nvPr/>
        </p:nvGrpSpPr>
        <p:grpSpPr>
          <a:xfrm>
            <a:off x="367862" y="1889573"/>
            <a:ext cx="8130631" cy="4469185"/>
            <a:chOff x="367862" y="1889573"/>
            <a:chExt cx="8130631" cy="4469185"/>
          </a:xfrm>
        </p:grpSpPr>
        <p:pic>
          <p:nvPicPr>
            <p:cNvPr id="6" name="Image 5" descr="Une image contenant texte, capture d’écran, diagramme, Police&#10;&#10;Le contenu généré par l’IA peut être incorrect.">
              <a:extLst>
                <a:ext uri="{FF2B5EF4-FFF2-40B4-BE49-F238E27FC236}">
                  <a16:creationId xmlns:a16="http://schemas.microsoft.com/office/drawing/2014/main" id="{FBB9F991-F038-08E3-D25B-697F4BE8C5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7862" y="1889573"/>
              <a:ext cx="8078081" cy="4349736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342ACD7-DA64-94AC-4E4E-603B77C580B7}"/>
                </a:ext>
              </a:extLst>
            </p:cNvPr>
            <p:cNvSpPr/>
            <p:nvPr/>
          </p:nvSpPr>
          <p:spPr>
            <a:xfrm>
              <a:off x="420412" y="3195144"/>
              <a:ext cx="8078081" cy="31636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B917EC9-CFDB-54BC-5D23-C63EE0B231D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أتموا  على ألواحكم تمثيل معطيات هذه المسألة.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4BC84D6-84C6-420E-859A-34DAD7224B65}"/>
              </a:ext>
            </a:extLst>
          </p:cNvPr>
          <p:cNvGrpSpPr/>
          <p:nvPr/>
        </p:nvGrpSpPr>
        <p:grpSpPr>
          <a:xfrm>
            <a:off x="367862" y="1889573"/>
            <a:ext cx="8130631" cy="4469185"/>
            <a:chOff x="367862" y="1889573"/>
            <a:chExt cx="8130631" cy="4469185"/>
          </a:xfrm>
        </p:grpSpPr>
        <p:pic>
          <p:nvPicPr>
            <p:cNvPr id="4" name="Image 3" descr="Une image contenant texte, capture d’écran, diagramme, Police&#10;&#10;Le contenu généré par l’IA peut être incorrect.">
              <a:extLst>
                <a:ext uri="{FF2B5EF4-FFF2-40B4-BE49-F238E27FC236}">
                  <a16:creationId xmlns:a16="http://schemas.microsoft.com/office/drawing/2014/main" id="{E9AD7E35-94FB-92ED-D999-7D9B56202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7862" y="1889573"/>
              <a:ext cx="8078081" cy="4349736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FEF3BAE-C553-170F-8494-89013932129D}"/>
                </a:ext>
              </a:extLst>
            </p:cNvPr>
            <p:cNvSpPr/>
            <p:nvPr/>
          </p:nvSpPr>
          <p:spPr>
            <a:xfrm>
              <a:off x="4151586" y="4204138"/>
              <a:ext cx="4346907" cy="21546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F87517-CB39-09C1-3A24-ECABBAC5F78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B88D0-4F5C-1252-3BCB-7FB1800F8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FE4136A-EEE7-2DEE-EC0B-0FD7F92E9758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ليتم تمثيل معطيات المسألة على النموذج؟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638973-03C2-7FD9-C542-27094EEF64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BD68A45-3DDB-2626-2A52-25BF69E724EF}"/>
              </a:ext>
            </a:extLst>
          </p:cNvPr>
          <p:cNvGrpSpPr/>
          <p:nvPr/>
        </p:nvGrpSpPr>
        <p:grpSpPr>
          <a:xfrm>
            <a:off x="367862" y="1889573"/>
            <a:ext cx="8130631" cy="4469185"/>
            <a:chOff x="367862" y="1889573"/>
            <a:chExt cx="8130631" cy="4469185"/>
          </a:xfrm>
        </p:grpSpPr>
        <p:pic>
          <p:nvPicPr>
            <p:cNvPr id="5" name="Image 4" descr="Une image contenant texte, capture d’écran, diagramme, Police&#10;&#10;Le contenu généré par l’IA peut être incorrect.">
              <a:extLst>
                <a:ext uri="{FF2B5EF4-FFF2-40B4-BE49-F238E27FC236}">
                  <a16:creationId xmlns:a16="http://schemas.microsoft.com/office/drawing/2014/main" id="{45FD054D-48E0-03B7-86C9-50854F3EC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7862" y="1889573"/>
              <a:ext cx="8078081" cy="434973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EB88601-BE10-EDCC-BE3B-053386134B18}"/>
                </a:ext>
              </a:extLst>
            </p:cNvPr>
            <p:cNvSpPr/>
            <p:nvPr/>
          </p:nvSpPr>
          <p:spPr>
            <a:xfrm>
              <a:off x="4151586" y="4204138"/>
              <a:ext cx="4346907" cy="21546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8011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64D543D-1DD1-C87D-9781-DBFD3CB42C49}"/>
              </a:ext>
            </a:extLst>
          </p:cNvPr>
          <p:cNvSpPr txBox="1"/>
          <p:nvPr/>
        </p:nvSpPr>
        <p:spPr>
          <a:xfrm>
            <a:off x="557051" y="854031"/>
            <a:ext cx="6939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85254B1-1B85-D7E5-B900-FBABF29F30D6}"/>
              </a:ext>
            </a:extLst>
          </p:cNvPr>
          <p:cNvGrpSpPr/>
          <p:nvPr/>
        </p:nvGrpSpPr>
        <p:grpSpPr>
          <a:xfrm>
            <a:off x="367862" y="1889573"/>
            <a:ext cx="8130631" cy="4469185"/>
            <a:chOff x="367862" y="1889573"/>
            <a:chExt cx="8130631" cy="4469185"/>
          </a:xfrm>
        </p:grpSpPr>
        <p:pic>
          <p:nvPicPr>
            <p:cNvPr id="7" name="Image 6" descr="Une image contenant texte, capture d’écran, diagramme, Police&#10;&#10;Le contenu généré par l’IA peut être incorrect.">
              <a:extLst>
                <a:ext uri="{FF2B5EF4-FFF2-40B4-BE49-F238E27FC236}">
                  <a16:creationId xmlns:a16="http://schemas.microsoft.com/office/drawing/2014/main" id="{D7BE6839-DD28-AF44-8BAD-1E6B598F8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7862" y="1889573"/>
              <a:ext cx="8078081" cy="4349736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59D592E-4A38-B89B-8D40-3207326B4E49}"/>
                </a:ext>
              </a:extLst>
            </p:cNvPr>
            <p:cNvSpPr/>
            <p:nvPr/>
          </p:nvSpPr>
          <p:spPr>
            <a:xfrm>
              <a:off x="4151586" y="4204138"/>
              <a:ext cx="4346907" cy="21546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8667D16-AB61-0FC8-74D4-0E9537C9E68F}"/>
                  </a:ext>
                </a:extLst>
              </p:cNvPr>
              <p:cNvSpPr txBox="1"/>
              <p:nvPr/>
            </p:nvSpPr>
            <p:spPr>
              <a:xfrm>
                <a:off x="945928" y="4838959"/>
                <a:ext cx="407275" cy="67063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sz="2000" b="1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000" b="1" i="0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MA" sz="2000" b="1" i="0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sz="2000" b="1" dirty="0"/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8667D16-AB61-0FC8-74D4-0E9537C9E6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928" y="4838959"/>
                <a:ext cx="407275" cy="6706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9654D38-A345-4C0C-E198-AED8932F7450}"/>
                  </a:ext>
                </a:extLst>
              </p:cNvPr>
              <p:cNvSpPr txBox="1"/>
              <p:nvPr/>
            </p:nvSpPr>
            <p:spPr>
              <a:xfrm>
                <a:off x="1794638" y="4880382"/>
                <a:ext cx="407275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kern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9654D38-A345-4C0C-E198-AED8932F7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638" y="4880382"/>
                <a:ext cx="40727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D7D11-7CD1-B39C-632E-289788109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0063ED-C1A1-08DE-6A20-FE80DCDB3A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44D7BE3-B7E2-6A82-CE4E-6ECC419090ED}"/>
              </a:ext>
            </a:extLst>
          </p:cNvPr>
          <p:cNvSpPr txBox="1"/>
          <p:nvPr/>
        </p:nvSpPr>
        <p:spPr>
          <a:xfrm>
            <a:off x="149320" y="854031"/>
            <a:ext cx="7420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متساوية الحل المناسبة للنموذج: لاحظوا أن الشريط يتضمن جزءا وكلا.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0D82A6B-127F-6A98-0854-23BD109AD030}"/>
              </a:ext>
            </a:extLst>
          </p:cNvPr>
          <p:cNvGrpSpPr/>
          <p:nvPr/>
        </p:nvGrpSpPr>
        <p:grpSpPr>
          <a:xfrm>
            <a:off x="367862" y="1889573"/>
            <a:ext cx="8130631" cy="4469184"/>
            <a:chOff x="367862" y="1889573"/>
            <a:chExt cx="8130631" cy="4469184"/>
          </a:xfrm>
        </p:grpSpPr>
        <p:pic>
          <p:nvPicPr>
            <p:cNvPr id="4" name="Image 3" descr="Une image contenant texte, capture d’écran, diagramme, Police&#10;&#10;Le contenu généré par l’IA peut être incorrect.">
              <a:extLst>
                <a:ext uri="{FF2B5EF4-FFF2-40B4-BE49-F238E27FC236}">
                  <a16:creationId xmlns:a16="http://schemas.microsoft.com/office/drawing/2014/main" id="{B568D8D3-54BD-449B-ACC8-3F73DB3C8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7862" y="1889573"/>
              <a:ext cx="8078081" cy="4349736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D1DEDBB-466A-83BB-0B28-9DAB2EAD275B}"/>
                </a:ext>
              </a:extLst>
            </p:cNvPr>
            <p:cNvSpPr/>
            <p:nvPr/>
          </p:nvSpPr>
          <p:spPr>
            <a:xfrm>
              <a:off x="4151586" y="5202620"/>
              <a:ext cx="4346907" cy="11561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7BA1473-05EF-CE5C-110A-D3D831E05CBC}"/>
                  </a:ext>
                </a:extLst>
              </p:cNvPr>
              <p:cNvSpPr txBox="1"/>
              <p:nvPr/>
            </p:nvSpPr>
            <p:spPr>
              <a:xfrm>
                <a:off x="945928" y="4838959"/>
                <a:ext cx="407275" cy="67063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sz="2000" b="1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000" b="1" i="0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MA" sz="2000" b="1" i="0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sz="2000" b="1" dirty="0"/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7BA1473-05EF-CE5C-110A-D3D831E05C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928" y="4838959"/>
                <a:ext cx="407275" cy="6706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E6FDE34-AA29-00A9-3CDA-D18E40361236}"/>
                  </a:ext>
                </a:extLst>
              </p:cNvPr>
              <p:cNvSpPr txBox="1"/>
              <p:nvPr/>
            </p:nvSpPr>
            <p:spPr>
              <a:xfrm>
                <a:off x="1794638" y="4880382"/>
                <a:ext cx="407275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kern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E6FDE34-AA29-00A9-3CDA-D18E403612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638" y="4880382"/>
                <a:ext cx="40727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884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8C143-4D2F-B131-0F11-4D0F4B764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A46578-C2C0-EF52-16A3-B66300A34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27ACEA-6CA3-4300-B749-51FE4577C7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656CF9-26F1-FD36-41B8-3BCED0062939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29537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E8178-6BE7-7F80-D6A7-9E78DC1EC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FF0914D-7AA9-C7B2-FF04-1FFDF0901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CF407F2-707D-71BD-054A-D0759DC1C4D4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ليكتب المتساوية المناسبة لنموذج الأشرطة؟</a:t>
            </a:r>
            <a:endParaRPr lang="ar-MA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25FA2A3-FAD1-ED45-F956-61C52125F339}"/>
              </a:ext>
            </a:extLst>
          </p:cNvPr>
          <p:cNvGrpSpPr/>
          <p:nvPr/>
        </p:nvGrpSpPr>
        <p:grpSpPr>
          <a:xfrm>
            <a:off x="367862" y="1889573"/>
            <a:ext cx="8130631" cy="4469184"/>
            <a:chOff x="367862" y="1889573"/>
            <a:chExt cx="8130631" cy="4469184"/>
          </a:xfrm>
        </p:grpSpPr>
        <p:pic>
          <p:nvPicPr>
            <p:cNvPr id="5" name="Image 4" descr="Une image contenant texte, capture d’écran, diagramme, Police&#10;&#10;Le contenu généré par l’IA peut être incorrect.">
              <a:extLst>
                <a:ext uri="{FF2B5EF4-FFF2-40B4-BE49-F238E27FC236}">
                  <a16:creationId xmlns:a16="http://schemas.microsoft.com/office/drawing/2014/main" id="{5AE3D22F-8A75-2A15-34EB-05179C30E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7862" y="1889573"/>
              <a:ext cx="8078081" cy="434973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E123C9-31A1-C954-BC80-63E3F844E12D}"/>
                </a:ext>
              </a:extLst>
            </p:cNvPr>
            <p:cNvSpPr/>
            <p:nvPr/>
          </p:nvSpPr>
          <p:spPr>
            <a:xfrm>
              <a:off x="4151586" y="5202620"/>
              <a:ext cx="4346907" cy="11561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332BDA0-084D-534B-6C34-58781A0976A8}"/>
                  </a:ext>
                </a:extLst>
              </p:cNvPr>
              <p:cNvSpPr txBox="1"/>
              <p:nvPr/>
            </p:nvSpPr>
            <p:spPr>
              <a:xfrm>
                <a:off x="945928" y="4838959"/>
                <a:ext cx="407275" cy="67063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sz="2000" b="1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000" b="1" i="0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MA" sz="2000" b="1" i="0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sz="2000" b="1" dirty="0"/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332BDA0-084D-534B-6C34-58781A0976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928" y="4838959"/>
                <a:ext cx="407275" cy="6706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B18D2B5-F255-864E-95E2-90854547A3D1}"/>
                  </a:ext>
                </a:extLst>
              </p:cNvPr>
              <p:cNvSpPr txBox="1"/>
              <p:nvPr/>
            </p:nvSpPr>
            <p:spPr>
              <a:xfrm>
                <a:off x="1794638" y="4880382"/>
                <a:ext cx="407275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kern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B18D2B5-F255-864E-95E2-90854547A3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638" y="4880382"/>
                <a:ext cx="40727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35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D716F-3445-4B40-A15F-0711417F3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5865FB1-A6EE-7460-54CF-83ED6DA67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5956162-DE67-27FE-D10B-0468967C03E4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ليتم رسم نموذج الأشرطة؟</a:t>
            </a:r>
            <a:endParaRPr lang="ar-MA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238F4D4-9EAB-078B-B704-3222A014D2E3}"/>
              </a:ext>
            </a:extLst>
          </p:cNvPr>
          <p:cNvGrpSpPr/>
          <p:nvPr/>
        </p:nvGrpSpPr>
        <p:grpSpPr>
          <a:xfrm>
            <a:off x="367862" y="1889573"/>
            <a:ext cx="8130631" cy="4469184"/>
            <a:chOff x="367862" y="1889573"/>
            <a:chExt cx="8130631" cy="4469184"/>
          </a:xfrm>
        </p:grpSpPr>
        <p:pic>
          <p:nvPicPr>
            <p:cNvPr id="8" name="Image 7" descr="Une image contenant texte, capture d’écran, diagramme, Police&#10;&#10;Le contenu généré par l’IA peut être incorrect.">
              <a:extLst>
                <a:ext uri="{FF2B5EF4-FFF2-40B4-BE49-F238E27FC236}">
                  <a16:creationId xmlns:a16="http://schemas.microsoft.com/office/drawing/2014/main" id="{C82E9664-0B1F-5574-19DF-DC2F36B0C5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7862" y="1889573"/>
              <a:ext cx="8078081" cy="4349736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6AAB797-0058-73F1-D7C8-1BA335A10107}"/>
                </a:ext>
              </a:extLst>
            </p:cNvPr>
            <p:cNvSpPr/>
            <p:nvPr/>
          </p:nvSpPr>
          <p:spPr>
            <a:xfrm>
              <a:off x="4151586" y="5202620"/>
              <a:ext cx="4346907" cy="11561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CEDD5B5-B42C-8B56-C352-B7AA5E34C7AA}"/>
                  </a:ext>
                </a:extLst>
              </p:cNvPr>
              <p:cNvSpPr txBox="1"/>
              <p:nvPr/>
            </p:nvSpPr>
            <p:spPr>
              <a:xfrm>
                <a:off x="945928" y="4838959"/>
                <a:ext cx="407275" cy="67063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sz="2000" b="1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000" b="1" i="0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MA" sz="2000" b="1" i="0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sz="2000" b="1" dirty="0"/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CEDD5B5-B42C-8B56-C352-B7AA5E34C7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928" y="4838959"/>
                <a:ext cx="407275" cy="6706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CE7C3C6-76F2-CF79-B41F-FDBFF30926DD}"/>
                  </a:ext>
                </a:extLst>
              </p:cNvPr>
              <p:cNvSpPr txBox="1"/>
              <p:nvPr/>
            </p:nvSpPr>
            <p:spPr>
              <a:xfrm>
                <a:off x="1794638" y="4880382"/>
                <a:ext cx="407275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kern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CE7C3C6-76F2-CF79-B41F-FDBFF30926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638" y="4880382"/>
                <a:ext cx="40727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2CC0244-15F5-DA56-41E9-0D4368C71D1F}"/>
                  </a:ext>
                </a:extLst>
              </p:cNvPr>
              <p:cNvSpPr txBox="1"/>
              <p:nvPr/>
            </p:nvSpPr>
            <p:spPr>
              <a:xfrm>
                <a:off x="4406902" y="4546578"/>
                <a:ext cx="3387493" cy="910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800" b="1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800" b="1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fr-FR" sz="2800" b="1" i="1" kern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f>
                        <m:fPr>
                          <m:ctrlPr>
                            <a:rPr lang="fr-FR" sz="2800" b="1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800" b="1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fr-FR" sz="2800" b="1" i="1" kern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fr-FR" sz="2800" b="1" i="0" kern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fr-FR" sz="2800" b="1" dirty="0"/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2CC0244-15F5-DA56-41E9-0D4368C71D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6902" y="4546578"/>
                <a:ext cx="3387493" cy="9107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803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F9825-6842-95D3-F0A3-248669CE5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C85062-119F-1A4F-69C8-937A14585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CB38999-6CF4-382F-7879-118FCD062FBC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عبارة حل المسألة: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8C812713-2462-B684-E15C-8E9FC8D84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62" y="1889573"/>
            <a:ext cx="8078081" cy="43497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7C005A3-F6EA-848C-2B65-C09BB438802A}"/>
                  </a:ext>
                </a:extLst>
              </p:cNvPr>
              <p:cNvSpPr txBox="1"/>
              <p:nvPr/>
            </p:nvSpPr>
            <p:spPr>
              <a:xfrm>
                <a:off x="945928" y="4838959"/>
                <a:ext cx="407275" cy="67063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sz="2000" b="1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000" b="1" i="0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MA" sz="2000" b="1" i="0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sz="2000" b="1" dirty="0"/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7C005A3-F6EA-848C-2B65-C09BB43880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928" y="4838959"/>
                <a:ext cx="407275" cy="6706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2888ECD-B65C-13E3-BD55-98191BB593C0}"/>
                  </a:ext>
                </a:extLst>
              </p:cNvPr>
              <p:cNvSpPr txBox="1"/>
              <p:nvPr/>
            </p:nvSpPr>
            <p:spPr>
              <a:xfrm>
                <a:off x="1794638" y="4880382"/>
                <a:ext cx="407275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kern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2888ECD-B65C-13E3-BD55-98191BB593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638" y="4880382"/>
                <a:ext cx="40727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86984B84-6374-A662-B41C-C5C12D5828B5}"/>
                  </a:ext>
                </a:extLst>
              </p:cNvPr>
              <p:cNvSpPr txBox="1"/>
              <p:nvPr/>
            </p:nvSpPr>
            <p:spPr>
              <a:xfrm>
                <a:off x="4406902" y="4546578"/>
                <a:ext cx="3387493" cy="910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800" b="1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800" b="1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fr-FR" sz="2800" b="1" i="1" kern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f>
                        <m:fPr>
                          <m:ctrlPr>
                            <a:rPr lang="fr-FR" sz="2800" b="1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800" b="1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fr-FR" sz="2800" b="1" i="1" kern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fr-FR" sz="2800" b="1" i="0" kern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fr-FR" sz="2800" b="1" dirty="0"/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86984B84-6374-A662-B41C-C5C12D5828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6902" y="4546578"/>
                <a:ext cx="3387493" cy="9107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484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CE9AA-999C-13CF-FB43-4DE650BB3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36D80D-E38E-AFEF-53B1-08DA3252C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BD3C5C-28F0-8F39-6047-734F9F21CC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581632D-6CE7-C1B6-1580-37E51E7D56C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7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52CB2-3A88-FD9F-2E5D-18998686F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1B31099-668B-954B-FE32-78397074C766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نكتب متساوية حل المسألة؟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8B6DE6-C6E7-6B8B-A3EC-3E2FF9F0B19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3" name="Image 12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F822DDAA-692B-8F25-F1B5-3C47A4DE1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62" y="1889573"/>
            <a:ext cx="8078081" cy="43497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EE3E6FA-07A7-3786-56E6-53B1CDB3ADA0}"/>
                  </a:ext>
                </a:extLst>
              </p:cNvPr>
              <p:cNvSpPr txBox="1"/>
              <p:nvPr/>
            </p:nvSpPr>
            <p:spPr>
              <a:xfrm>
                <a:off x="945928" y="4838959"/>
                <a:ext cx="407275" cy="67063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sz="2000" b="1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000" b="1" i="0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MA" sz="2000" b="1" i="0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sz="2000" b="1" dirty="0"/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EE3E6FA-07A7-3786-56E6-53B1CDB3AD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928" y="4838959"/>
                <a:ext cx="407275" cy="6706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F7C6D3E-9CA5-46D1-F1C8-DC0D256E75C8}"/>
                  </a:ext>
                </a:extLst>
              </p:cNvPr>
              <p:cNvSpPr txBox="1"/>
              <p:nvPr/>
            </p:nvSpPr>
            <p:spPr>
              <a:xfrm>
                <a:off x="1794638" y="4880382"/>
                <a:ext cx="407275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kern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F7C6D3E-9CA5-46D1-F1C8-DC0D256E7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638" y="4880382"/>
                <a:ext cx="40727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FA159C2-FCBD-B237-2DED-207094D54A04}"/>
                  </a:ext>
                </a:extLst>
              </p:cNvPr>
              <p:cNvSpPr txBox="1"/>
              <p:nvPr/>
            </p:nvSpPr>
            <p:spPr>
              <a:xfrm>
                <a:off x="4406902" y="4546578"/>
                <a:ext cx="3387493" cy="910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800" b="1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800" b="1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fr-FR" sz="2800" b="1" i="1" kern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f>
                        <m:fPr>
                          <m:ctrlPr>
                            <a:rPr lang="fr-FR" sz="2800" b="1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800" b="1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fr-FR" sz="2800" b="1" i="1" kern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fr-FR" sz="2800" b="1" i="0" kern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fr-FR" sz="2800" b="1" dirty="0"/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FA159C2-FCBD-B237-2DED-207094D54A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6902" y="4546578"/>
                <a:ext cx="3387493" cy="9107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C523DA5-21B3-B979-E7A8-721341D24266}"/>
                  </a:ext>
                </a:extLst>
              </p:cNvPr>
              <p:cNvSpPr txBox="1"/>
              <p:nvPr/>
            </p:nvSpPr>
            <p:spPr>
              <a:xfrm>
                <a:off x="2201914" y="5672544"/>
                <a:ext cx="6244030" cy="8038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2800" b="1" dirty="0">
                    <a:solidFill>
                      <a:srgbClr val="C00000"/>
                    </a:solidFill>
                  </a:rPr>
                  <a:t>تبقى لأمين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a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ar-MA" sz="3200" b="1" dirty="0">
                    <a:solidFill>
                      <a:srgbClr val="C00000"/>
                    </a:solidFill>
                  </a:rPr>
                  <a:t>  </a:t>
                </a:r>
                <a:r>
                  <a:rPr lang="ar-MA" sz="2800" b="1" dirty="0">
                    <a:solidFill>
                      <a:srgbClr val="C00000"/>
                    </a:solidFill>
                  </a:rPr>
                  <a:t>من عصير البرتقال في العلبة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C523DA5-21B3-B979-E7A8-721341D242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1914" y="5672544"/>
                <a:ext cx="6244030" cy="803810"/>
              </a:xfrm>
              <a:prstGeom prst="rect">
                <a:avLst/>
              </a:prstGeom>
              <a:blipFill>
                <a:blip r:embed="rId7"/>
                <a:stretch>
                  <a:fillRect r="-2051" b="-1068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455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418B3161-06AF-C116-3DCF-46777CBC3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291" y="1807781"/>
            <a:ext cx="6901030" cy="461715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161183" y="2540877"/>
            <a:ext cx="2821764" cy="1671146"/>
          </a:xfrm>
          <a:prstGeom prst="roundRect">
            <a:avLst>
              <a:gd name="adj" fmla="val 807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8CA0C11-89B7-711E-BAA7-F835176E467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افتحوا كراساتكم على الصفحة 17.</a:t>
            </a: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D242693-549B-6600-38EE-BCB8FA80C2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74"/>
          <a:stretch>
            <a:fillRect/>
          </a:stretch>
        </p:blipFill>
        <p:spPr>
          <a:xfrm>
            <a:off x="410782" y="1818287"/>
            <a:ext cx="8017752" cy="4720430"/>
          </a:xfrm>
          <a:prstGeom prst="roundRect">
            <a:avLst>
              <a:gd name="adj" fmla="val 5312"/>
            </a:avLst>
          </a:prstGeom>
        </p:spPr>
      </p:pic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A20255-742C-747D-0CBD-E1F58A71A6E6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سنطبق نفس الخطوات في هذا النشاط؛ سأشرح التعليمة، انتظروا الانطلاقة.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4572000" y="1849817"/>
            <a:ext cx="3856534" cy="396372"/>
          </a:xfrm>
          <a:prstGeom prst="roundRect">
            <a:avLst>
              <a:gd name="adj" fmla="val 4125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753CD1C-D8B7-FCF6-CEB2-3073FF8DBF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74"/>
          <a:stretch>
            <a:fillRect/>
          </a:stretch>
        </p:blipFill>
        <p:spPr>
          <a:xfrm>
            <a:off x="309669" y="2010035"/>
            <a:ext cx="6783783" cy="3993934"/>
          </a:xfrm>
          <a:prstGeom prst="roundRect">
            <a:avLst>
              <a:gd name="adj" fmla="val 5312"/>
            </a:avLst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3E4002B-C2D6-79D7-756E-7B9128E90716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للإنجاز؛ سأمر بين الصفوف لمساعدتكم؛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158712" y="3700324"/>
            <a:ext cx="2675619" cy="26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216B7F9-1D44-E415-06B7-7B857DD8B41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ستشتغلون في ثنائيات.</a:t>
            </a: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B681A1E-F3F9-19AE-BA5E-36EF909F5AD7}"/>
              </a:ext>
            </a:extLst>
          </p:cNvPr>
          <p:cNvSpPr txBox="1"/>
          <p:nvPr/>
        </p:nvSpPr>
        <p:spPr>
          <a:xfrm>
            <a:off x="893379" y="854031"/>
            <a:ext cx="66031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C4AFB0C-FF80-35F0-9E6C-2074E18B87C9}"/>
              </a:ext>
            </a:extLst>
          </p:cNvPr>
          <p:cNvGrpSpPr/>
          <p:nvPr/>
        </p:nvGrpSpPr>
        <p:grpSpPr>
          <a:xfrm>
            <a:off x="493986" y="1914871"/>
            <a:ext cx="7924800" cy="4477724"/>
            <a:chOff x="493986" y="1914871"/>
            <a:chExt cx="7924800" cy="447772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8AD2AA5-A30F-997E-71D7-37F7B2221E9E}"/>
                </a:ext>
              </a:extLst>
            </p:cNvPr>
            <p:cNvSpPr/>
            <p:nvPr/>
          </p:nvSpPr>
          <p:spPr>
            <a:xfrm rot="230833">
              <a:off x="6763955" y="1914871"/>
              <a:ext cx="1188000" cy="651642"/>
            </a:xfrm>
            <a:prstGeom prst="roundRect">
              <a:avLst/>
            </a:prstGeom>
            <a:solidFill>
              <a:srgbClr val="EF80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" name="Image 5" descr="Une image contenant texte, Police, capture d’écran, écriture manuscrite&#10;&#10;Le contenu généré par l’IA peut être incorrect.">
              <a:extLst>
                <a:ext uri="{FF2B5EF4-FFF2-40B4-BE49-F238E27FC236}">
                  <a16:creationId xmlns:a16="http://schemas.microsoft.com/office/drawing/2014/main" id="{AC9E5BEE-6272-CD78-B2C3-5028C2FE7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933"/>
            <a:stretch>
              <a:fillRect/>
            </a:stretch>
          </p:blipFill>
          <p:spPr>
            <a:xfrm>
              <a:off x="493986" y="2007476"/>
              <a:ext cx="7924800" cy="43851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3096848-12CD-3392-144C-58234A0169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74"/>
          <a:stretch>
            <a:fillRect/>
          </a:stretch>
        </p:blipFill>
        <p:spPr>
          <a:xfrm>
            <a:off x="410782" y="1818287"/>
            <a:ext cx="8017752" cy="4720430"/>
          </a:xfrm>
          <a:prstGeom prst="roundRect">
            <a:avLst>
              <a:gd name="adj" fmla="val 5312"/>
            </a:avLst>
          </a:prstGeom>
        </p:spPr>
      </p:pic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E1B78DE-AEF9-CAF1-B081-8B55947629F9}"/>
              </a:ext>
            </a:extLst>
          </p:cNvPr>
          <p:cNvSpPr/>
          <p:nvPr/>
        </p:nvSpPr>
        <p:spPr>
          <a:xfrm>
            <a:off x="4561490" y="1849325"/>
            <a:ext cx="3784314" cy="455364"/>
          </a:xfrm>
          <a:prstGeom prst="roundRect">
            <a:avLst>
              <a:gd name="adj" fmla="val 3712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BBD0786-C8FB-4149-BDEA-3BFB0C3DDE87}"/>
                  </a:ext>
                </a:extLst>
              </p:cNvPr>
              <p:cNvSpPr/>
              <p:nvPr/>
            </p:nvSpPr>
            <p:spPr>
              <a:xfrm>
                <a:off x="4721802" y="4926417"/>
                <a:ext cx="3341718" cy="37719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4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4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ar-MA" sz="4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fr-FR" sz="4000" b="1" dirty="0">
                    <a:solidFill>
                      <a:srgbClr val="C00000"/>
                    </a:solidFill>
                  </a:rPr>
                  <a:t> </a:t>
                </a:r>
                <a:r>
                  <a:rPr lang="fr-FR" sz="4000" dirty="0">
                    <a:solidFill>
                      <a:srgbClr val="C00000"/>
                    </a:solidFill>
                  </a:rPr>
                  <a:t>–</a:t>
                </a:r>
                <a:r>
                  <a:rPr lang="fr-FR" sz="4000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4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ar-MA" sz="4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fr-FR" sz="4000" b="1" dirty="0">
                    <a:solidFill>
                      <a:srgbClr val="C00000"/>
                    </a:solidFill>
                  </a:rPr>
                  <a:t> </a:t>
                </a:r>
                <a:r>
                  <a:rPr lang="fr-FR" sz="4000" dirty="0">
                    <a:solidFill>
                      <a:srgbClr val="C00000"/>
                    </a:solidFill>
                  </a:rPr>
                  <a:t>= </a:t>
                </a:r>
                <a:r>
                  <a:rPr lang="fr-FR" sz="3600" dirty="0">
                    <a:solidFill>
                      <a:srgbClr val="C00000"/>
                    </a:solidFill>
                  </a:rPr>
                  <a:t>?</a:t>
                </a:r>
                <a:endParaRPr lang="fr-FR" sz="4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BBD0786-C8FB-4149-BDEA-3BFB0C3DDE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1802" y="4926417"/>
                <a:ext cx="3341718" cy="377190"/>
              </a:xfrm>
              <a:prstGeom prst="rect">
                <a:avLst/>
              </a:prstGeom>
              <a:blipFill>
                <a:blip r:embed="rId4"/>
                <a:stretch>
                  <a:fillRect t="-64516" b="-1193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>
            <a:extLst>
              <a:ext uri="{FF2B5EF4-FFF2-40B4-BE49-F238E27FC236}">
                <a16:creationId xmlns:a16="http://schemas.microsoft.com/office/drawing/2014/main" id="{C7A917D1-D0F3-1740-41B6-065E9E442BF0}"/>
              </a:ext>
            </a:extLst>
          </p:cNvPr>
          <p:cNvSpPr/>
          <p:nvPr/>
        </p:nvSpPr>
        <p:spPr>
          <a:xfrm>
            <a:off x="5120640" y="5942374"/>
            <a:ext cx="3035942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تبقى لرشيد من الكعكة 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C17F9F1-2D12-1BC0-68AD-4030CF45929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1933DF7-E11C-758F-CA06-8E7AAB3F6A32}"/>
              </a:ext>
            </a:extLst>
          </p:cNvPr>
          <p:cNvSpPr txBox="1"/>
          <p:nvPr/>
        </p:nvSpPr>
        <p:spPr>
          <a:xfrm>
            <a:off x="2043903" y="4597770"/>
            <a:ext cx="519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4" name="Accolade fermante 3">
            <a:extLst>
              <a:ext uri="{FF2B5EF4-FFF2-40B4-BE49-F238E27FC236}">
                <a16:creationId xmlns:a16="http://schemas.microsoft.com/office/drawing/2014/main" id="{31C19E5F-CE9A-EAA5-7053-F962E4C56C5B}"/>
              </a:ext>
            </a:extLst>
          </p:cNvPr>
          <p:cNvSpPr/>
          <p:nvPr/>
        </p:nvSpPr>
        <p:spPr>
          <a:xfrm rot="16200000">
            <a:off x="1768519" y="3216315"/>
            <a:ext cx="214032" cy="1633737"/>
          </a:xfrm>
          <a:prstGeom prst="rightBrace">
            <a:avLst>
              <a:gd name="adj1" fmla="val 43332"/>
              <a:gd name="adj2" fmla="val 50000"/>
            </a:avLst>
          </a:prstGeom>
          <a:ln w="28575">
            <a:solidFill>
              <a:srgbClr val="CF1F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Accolade fermante 4">
            <a:extLst>
              <a:ext uri="{FF2B5EF4-FFF2-40B4-BE49-F238E27FC236}">
                <a16:creationId xmlns:a16="http://schemas.microsoft.com/office/drawing/2014/main" id="{1A6B565F-19E4-4835-E102-5D082166B520}"/>
              </a:ext>
            </a:extLst>
          </p:cNvPr>
          <p:cNvSpPr/>
          <p:nvPr/>
        </p:nvSpPr>
        <p:spPr>
          <a:xfrm rot="5400000" flipV="1">
            <a:off x="1285920" y="4212034"/>
            <a:ext cx="214032" cy="668535"/>
          </a:xfrm>
          <a:prstGeom prst="rightBrace">
            <a:avLst>
              <a:gd name="adj1" fmla="val 43332"/>
              <a:gd name="adj2" fmla="val 50000"/>
            </a:avLst>
          </a:prstGeom>
          <a:ln w="28575">
            <a:solidFill>
              <a:srgbClr val="CF1F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Accolade fermante 8">
            <a:extLst>
              <a:ext uri="{FF2B5EF4-FFF2-40B4-BE49-F238E27FC236}">
                <a16:creationId xmlns:a16="http://schemas.microsoft.com/office/drawing/2014/main" id="{8A42A2F8-7E95-90D5-21F2-E8B0DB64E318}"/>
              </a:ext>
            </a:extLst>
          </p:cNvPr>
          <p:cNvSpPr/>
          <p:nvPr/>
        </p:nvSpPr>
        <p:spPr>
          <a:xfrm rot="5400000" flipV="1">
            <a:off x="2103803" y="4064714"/>
            <a:ext cx="214032" cy="963175"/>
          </a:xfrm>
          <a:prstGeom prst="rightBrace">
            <a:avLst>
              <a:gd name="adj1" fmla="val 43332"/>
              <a:gd name="adj2" fmla="val 50000"/>
            </a:avLst>
          </a:prstGeom>
          <a:ln w="28575">
            <a:solidFill>
              <a:srgbClr val="CF1F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CF16644-9A76-2010-401E-C3346BAE32DE}"/>
                  </a:ext>
                </a:extLst>
              </p:cNvPr>
              <p:cNvSpPr txBox="1"/>
              <p:nvPr/>
            </p:nvSpPr>
            <p:spPr>
              <a:xfrm>
                <a:off x="1635764" y="3210942"/>
                <a:ext cx="519218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000" b="1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ar-MA" sz="2000" b="1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CF16644-9A76-2010-401E-C3346BAE32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5764" y="3210942"/>
                <a:ext cx="519218" cy="69506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11F605F-1ADB-B934-9DC5-39EBE8DEB0E3}"/>
                  </a:ext>
                </a:extLst>
              </p:cNvPr>
              <p:cNvSpPr txBox="1"/>
              <p:nvPr/>
            </p:nvSpPr>
            <p:spPr>
              <a:xfrm>
                <a:off x="1133327" y="4653318"/>
                <a:ext cx="519218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000" b="1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MA" sz="2000" b="1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11F605F-1ADB-B934-9DC5-39EBE8DEB0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327" y="4653318"/>
                <a:ext cx="519218" cy="6950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E4042BE-CF02-C439-DE37-563FF6807840}"/>
                  </a:ext>
                </a:extLst>
              </p:cNvPr>
              <p:cNvSpPr txBox="1"/>
              <p:nvPr/>
            </p:nvSpPr>
            <p:spPr>
              <a:xfrm>
                <a:off x="4946650" y="5741036"/>
                <a:ext cx="347980" cy="7861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MA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fr-FR" sz="2400" dirty="0"/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E4042BE-CF02-C439-DE37-563FF68078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6650" y="5741036"/>
                <a:ext cx="347980" cy="7861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728743DC-36FD-B65E-64AF-E1D81ED1E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291" y="1807781"/>
            <a:ext cx="6901030" cy="4617156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4.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188019" y="4224515"/>
            <a:ext cx="2822014" cy="1933300"/>
          </a:xfrm>
          <a:prstGeom prst="roundRect">
            <a:avLst>
              <a:gd name="adj" fmla="val 732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7BB60A9-9D7C-72AE-0298-4B37773526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027" y="1649671"/>
            <a:ext cx="7061463" cy="4956218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E25A459-2235-A610-FC90-93DFA4165E90}"/>
                  </a:ext>
                </a:extLst>
              </p:cNvPr>
              <p:cNvSpPr/>
              <p:nvPr/>
            </p:nvSpPr>
            <p:spPr>
              <a:xfrm>
                <a:off x="4449267" y="4841299"/>
                <a:ext cx="2783095" cy="37719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36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3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num>
                      <m:den>
                        <m:r>
                          <a:rPr lang="ar-MA" sz="3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fr-FR" sz="3600" b="1" dirty="0">
                    <a:solidFill>
                      <a:srgbClr val="C00000"/>
                    </a:solidFill>
                  </a:rPr>
                  <a:t> –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6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3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ar-MA" sz="3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fr-FR" sz="3600" b="1" dirty="0">
                    <a:solidFill>
                      <a:srgbClr val="C00000"/>
                    </a:solidFill>
                  </a:rPr>
                  <a:t> = </a:t>
                </a:r>
                <a:r>
                  <a:rPr lang="fr-FR" sz="3200" b="1" dirty="0">
                    <a:solidFill>
                      <a:srgbClr val="C00000"/>
                    </a:solidFill>
                  </a:rPr>
                  <a:t>?</a:t>
                </a:r>
                <a:endParaRPr lang="fr-FR" sz="3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E25A459-2235-A610-FC90-93DFA4165E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9267" y="4841299"/>
                <a:ext cx="2783095" cy="377190"/>
              </a:xfrm>
              <a:prstGeom prst="rect">
                <a:avLst/>
              </a:prstGeom>
              <a:blipFill>
                <a:blip r:embed="rId4"/>
                <a:stretch>
                  <a:fillRect t="-54839" b="-10161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2DA6FE02-F0DE-FDD5-B4FC-338C182208CE}"/>
              </a:ext>
            </a:extLst>
          </p:cNvPr>
          <p:cNvSpPr/>
          <p:nvPr/>
        </p:nvSpPr>
        <p:spPr>
          <a:xfrm>
            <a:off x="2008813" y="5094244"/>
            <a:ext cx="754841" cy="5467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C13304E-35B7-A981-87BA-5348B74A15FA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687A93-61DA-B791-C74F-F92988D87EEC}"/>
              </a:ext>
            </a:extLst>
          </p:cNvPr>
          <p:cNvSpPr/>
          <p:nvPr/>
        </p:nvSpPr>
        <p:spPr>
          <a:xfrm>
            <a:off x="5374640" y="5695154"/>
            <a:ext cx="2335988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تبقى لليلى من الكتاب 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316E44F-5BEF-F6EF-AF6A-7E34040353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51204"/>
              </p:ext>
            </p:extLst>
          </p:nvPr>
        </p:nvGraphicFramePr>
        <p:xfrm>
          <a:off x="1170748" y="4366844"/>
          <a:ext cx="2734803" cy="691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867">
                  <a:extLst>
                    <a:ext uri="{9D8B030D-6E8A-4147-A177-3AD203B41FA5}">
                      <a16:colId xmlns:a16="http://schemas.microsoft.com/office/drawing/2014/main" val="715456178"/>
                    </a:ext>
                  </a:extLst>
                </a:gridCol>
                <a:gridCol w="303867">
                  <a:extLst>
                    <a:ext uri="{9D8B030D-6E8A-4147-A177-3AD203B41FA5}">
                      <a16:colId xmlns:a16="http://schemas.microsoft.com/office/drawing/2014/main" val="2465834029"/>
                    </a:ext>
                  </a:extLst>
                </a:gridCol>
                <a:gridCol w="303867">
                  <a:extLst>
                    <a:ext uri="{9D8B030D-6E8A-4147-A177-3AD203B41FA5}">
                      <a16:colId xmlns:a16="http://schemas.microsoft.com/office/drawing/2014/main" val="3421795647"/>
                    </a:ext>
                  </a:extLst>
                </a:gridCol>
                <a:gridCol w="303867">
                  <a:extLst>
                    <a:ext uri="{9D8B030D-6E8A-4147-A177-3AD203B41FA5}">
                      <a16:colId xmlns:a16="http://schemas.microsoft.com/office/drawing/2014/main" val="3111233996"/>
                    </a:ext>
                  </a:extLst>
                </a:gridCol>
                <a:gridCol w="303867">
                  <a:extLst>
                    <a:ext uri="{9D8B030D-6E8A-4147-A177-3AD203B41FA5}">
                      <a16:colId xmlns:a16="http://schemas.microsoft.com/office/drawing/2014/main" val="1049106570"/>
                    </a:ext>
                  </a:extLst>
                </a:gridCol>
                <a:gridCol w="303867">
                  <a:extLst>
                    <a:ext uri="{9D8B030D-6E8A-4147-A177-3AD203B41FA5}">
                      <a16:colId xmlns:a16="http://schemas.microsoft.com/office/drawing/2014/main" val="1478450232"/>
                    </a:ext>
                  </a:extLst>
                </a:gridCol>
                <a:gridCol w="303867">
                  <a:extLst>
                    <a:ext uri="{9D8B030D-6E8A-4147-A177-3AD203B41FA5}">
                      <a16:colId xmlns:a16="http://schemas.microsoft.com/office/drawing/2014/main" val="2232143089"/>
                    </a:ext>
                  </a:extLst>
                </a:gridCol>
                <a:gridCol w="303867">
                  <a:extLst>
                    <a:ext uri="{9D8B030D-6E8A-4147-A177-3AD203B41FA5}">
                      <a16:colId xmlns:a16="http://schemas.microsoft.com/office/drawing/2014/main" val="4272393123"/>
                    </a:ext>
                  </a:extLst>
                </a:gridCol>
                <a:gridCol w="303867">
                  <a:extLst>
                    <a:ext uri="{9D8B030D-6E8A-4147-A177-3AD203B41FA5}">
                      <a16:colId xmlns:a16="http://schemas.microsoft.com/office/drawing/2014/main" val="1738506082"/>
                    </a:ext>
                  </a:extLst>
                </a:gridCol>
              </a:tblGrid>
              <a:tr h="691945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9650853"/>
                  </a:ext>
                </a:extLst>
              </a:tr>
            </a:tbl>
          </a:graphicData>
        </a:graphic>
      </p:graphicFrame>
      <p:sp>
        <p:nvSpPr>
          <p:cNvPr id="11" name="Accolade ouvrante 10">
            <a:extLst>
              <a:ext uri="{FF2B5EF4-FFF2-40B4-BE49-F238E27FC236}">
                <a16:creationId xmlns:a16="http://schemas.microsoft.com/office/drawing/2014/main" id="{CCC7981B-6E22-2375-F0C1-24749FA2FF41}"/>
              </a:ext>
            </a:extLst>
          </p:cNvPr>
          <p:cNvSpPr/>
          <p:nvPr/>
        </p:nvSpPr>
        <p:spPr>
          <a:xfrm rot="5400000">
            <a:off x="1997614" y="3359054"/>
            <a:ext cx="162560" cy="1816292"/>
          </a:xfrm>
          <a:prstGeom prst="leftBrace">
            <a:avLst>
              <a:gd name="adj1" fmla="val 29762"/>
              <a:gd name="adj2" fmla="val 50000"/>
            </a:avLst>
          </a:prstGeom>
          <a:ln w="28575">
            <a:solidFill>
              <a:srgbClr val="CF1F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Accolade ouvrante 11">
            <a:extLst>
              <a:ext uri="{FF2B5EF4-FFF2-40B4-BE49-F238E27FC236}">
                <a16:creationId xmlns:a16="http://schemas.microsoft.com/office/drawing/2014/main" id="{0B9E6C28-7058-81F9-D4A3-6428AB580740}"/>
              </a:ext>
            </a:extLst>
          </p:cNvPr>
          <p:cNvSpPr/>
          <p:nvPr/>
        </p:nvSpPr>
        <p:spPr>
          <a:xfrm rot="5400000" flipH="1" flipV="1">
            <a:off x="1390079" y="4839458"/>
            <a:ext cx="148270" cy="586932"/>
          </a:xfrm>
          <a:prstGeom prst="leftBrace">
            <a:avLst>
              <a:gd name="adj1" fmla="val 29762"/>
              <a:gd name="adj2" fmla="val 50000"/>
            </a:avLst>
          </a:prstGeom>
          <a:ln w="28575">
            <a:solidFill>
              <a:srgbClr val="CF1F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DB4CE5EF-52C9-D892-05F4-5284DCF8F955}"/>
              </a:ext>
            </a:extLst>
          </p:cNvPr>
          <p:cNvSpPr/>
          <p:nvPr/>
        </p:nvSpPr>
        <p:spPr>
          <a:xfrm rot="5400000" flipH="1" flipV="1">
            <a:off x="2312099" y="4528699"/>
            <a:ext cx="148270" cy="1201612"/>
          </a:xfrm>
          <a:prstGeom prst="leftBrace">
            <a:avLst>
              <a:gd name="adj1" fmla="val 29762"/>
              <a:gd name="adj2" fmla="val 50000"/>
            </a:avLst>
          </a:prstGeom>
          <a:ln w="28575">
            <a:solidFill>
              <a:srgbClr val="CF1F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CFB0AF0-E7AB-511A-7F49-D8660DD02155}"/>
                  </a:ext>
                </a:extLst>
              </p:cNvPr>
              <p:cNvSpPr/>
              <p:nvPr/>
            </p:nvSpPr>
            <p:spPr>
              <a:xfrm>
                <a:off x="1096953" y="5305894"/>
                <a:ext cx="754841" cy="5467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400" b="1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MA" sz="2400" b="1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CFB0AF0-E7AB-511A-7F49-D8660DD021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6953" y="5305894"/>
                <a:ext cx="754841" cy="546740"/>
              </a:xfrm>
              <a:prstGeom prst="rect">
                <a:avLst/>
              </a:prstGeom>
              <a:blipFill>
                <a:blip r:embed="rId5"/>
                <a:stretch>
                  <a:fillRect t="-4444" b="-13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E701FAB-AE25-4F65-FCC4-EC249614C8C5}"/>
                  </a:ext>
                </a:extLst>
              </p:cNvPr>
              <p:cNvSpPr/>
              <p:nvPr/>
            </p:nvSpPr>
            <p:spPr>
              <a:xfrm>
                <a:off x="1740034" y="3509570"/>
                <a:ext cx="754841" cy="62750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400" b="1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MA" sz="2400" b="1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E701FAB-AE25-4F65-FCC4-EC249614C8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0034" y="3509570"/>
                <a:ext cx="754841" cy="627506"/>
              </a:xfrm>
              <a:prstGeom prst="rect">
                <a:avLst/>
              </a:prstGeom>
              <a:blipFill>
                <a:blip r:embed="rId6"/>
                <a:stretch>
                  <a:fillRect b="-485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F3E277D-2442-2C0D-94CB-82ED3E71EA28}"/>
                  </a:ext>
                </a:extLst>
              </p:cNvPr>
              <p:cNvSpPr txBox="1"/>
              <p:nvPr/>
            </p:nvSpPr>
            <p:spPr>
              <a:xfrm>
                <a:off x="5090056" y="5483727"/>
                <a:ext cx="246975" cy="8910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36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3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ar-MA" sz="36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fr-FR" sz="3600" b="1" dirty="0">
                    <a:solidFill>
                      <a:srgbClr val="C00000"/>
                    </a:solidFill>
                  </a:rPr>
                  <a:t> </a:t>
                </a:r>
                <a:endParaRPr lang="fr-FR" sz="3600" b="1" dirty="0"/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F3E277D-2442-2C0D-94CB-82ED3E71EA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0056" y="5483727"/>
                <a:ext cx="246975" cy="891078"/>
              </a:xfrm>
              <a:prstGeom prst="rect">
                <a:avLst/>
              </a:prstGeom>
              <a:blipFill>
                <a:blip r:embed="rId7"/>
                <a:stretch>
                  <a:fillRect r="-20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FB40AB-40AE-E512-258F-88B280F33831}"/>
              </a:ext>
            </a:extLst>
          </p:cNvPr>
          <p:cNvSpPr txBox="1"/>
          <p:nvPr/>
        </p:nvSpPr>
        <p:spPr>
          <a:xfrm>
            <a:off x="998483" y="854031"/>
            <a:ext cx="6498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Low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المنزل، ستنجزون كل الأنشطة المتبقية على الصفحتين: 16 وَ17.</a:t>
            </a:r>
          </a:p>
        </p:txBody>
      </p:sp>
      <p:pic>
        <p:nvPicPr>
          <p:cNvPr id="2" name="Image 1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D2CA85AC-122B-8AD8-E51D-3F99DADB1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91" y="1807781"/>
            <a:ext cx="6901030" cy="4617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387731-0597-BA02-E318-6FB19E084FEC}"/>
              </a:ext>
            </a:extLst>
          </p:cNvPr>
          <p:cNvSpPr txBox="1"/>
          <p:nvPr/>
        </p:nvSpPr>
        <p:spPr>
          <a:xfrm>
            <a:off x="1008993" y="854031"/>
            <a:ext cx="64875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15230</TotalTime>
  <Words>1002</Words>
  <Application>Microsoft Office PowerPoint</Application>
  <PresentationFormat>Affichage à l'écran (4:3)</PresentationFormat>
  <Paragraphs>292</Paragraphs>
  <Slides>69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69</vt:i4>
      </vt:variant>
    </vt:vector>
  </HeadingPairs>
  <TitlesOfParts>
    <vt:vector size="85" baseType="lpstr">
      <vt:lpstr>Calibri</vt:lpstr>
      <vt:lpstr>Dosis</vt:lpstr>
      <vt:lpstr>Wingdings</vt:lpstr>
      <vt:lpstr>Aptos Display</vt:lpstr>
      <vt:lpstr>Cambria Math</vt:lpstr>
      <vt:lpstr>Aptos</vt:lpstr>
      <vt:lpstr>Chalkboard</vt:lpstr>
      <vt:lpstr>Arial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2_partie 1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131</cp:revision>
  <cp:lastPrinted>2025-08-13T10:11:39Z</cp:lastPrinted>
  <dcterms:created xsi:type="dcterms:W3CDTF">2025-08-01T12:31:49Z</dcterms:created>
  <dcterms:modified xsi:type="dcterms:W3CDTF">2026-02-07T18:06:35Z</dcterms:modified>
</cp:coreProperties>
</file>