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6"/>
  </p:notesMasterIdLst>
  <p:handoutMasterIdLst>
    <p:handoutMasterId r:id="rId57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2134806709" r:id="rId14"/>
    <p:sldId id="2134807029" r:id="rId15"/>
    <p:sldId id="2134807030" r:id="rId16"/>
    <p:sldId id="2134807031" r:id="rId17"/>
    <p:sldId id="2134807032" r:id="rId18"/>
    <p:sldId id="2134806710" r:id="rId19"/>
    <p:sldId id="751" r:id="rId20"/>
    <p:sldId id="871" r:id="rId21"/>
    <p:sldId id="2134806711" r:id="rId22"/>
    <p:sldId id="2134806681" r:id="rId23"/>
    <p:sldId id="2134806700" r:id="rId24"/>
    <p:sldId id="2134806722" r:id="rId25"/>
    <p:sldId id="2134806701" r:id="rId26"/>
    <p:sldId id="2134806719" r:id="rId27"/>
    <p:sldId id="2134806715" r:id="rId28"/>
    <p:sldId id="2134806702" r:id="rId29"/>
    <p:sldId id="2134807020" r:id="rId30"/>
    <p:sldId id="2134807021" r:id="rId31"/>
    <p:sldId id="2134807033" r:id="rId32"/>
    <p:sldId id="2134807024" r:id="rId33"/>
    <p:sldId id="2134807035" r:id="rId34"/>
    <p:sldId id="2134807034" r:id="rId35"/>
    <p:sldId id="2134806689" r:id="rId36"/>
    <p:sldId id="2134806665" r:id="rId37"/>
    <p:sldId id="2134806663" r:id="rId38"/>
    <p:sldId id="2134807028" r:id="rId39"/>
    <p:sldId id="2134807036" r:id="rId40"/>
    <p:sldId id="2134806664" r:id="rId41"/>
    <p:sldId id="2134806696" r:id="rId42"/>
    <p:sldId id="848" r:id="rId43"/>
    <p:sldId id="921" r:id="rId44"/>
    <p:sldId id="922" r:id="rId45"/>
    <p:sldId id="924" r:id="rId46"/>
    <p:sldId id="925" r:id="rId47"/>
    <p:sldId id="849" r:id="rId48"/>
    <p:sldId id="2134806697" r:id="rId49"/>
    <p:sldId id="2134806706" r:id="rId50"/>
    <p:sldId id="858" r:id="rId51"/>
    <p:sldId id="868" r:id="rId52"/>
    <p:sldId id="869" r:id="rId53"/>
    <p:sldId id="764" r:id="rId54"/>
    <p:sldId id="949" r:id="rId5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8"/>
    </p:embeddedFon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F8D"/>
    <a:srgbClr val="7EC4BE"/>
    <a:srgbClr val="199995"/>
    <a:srgbClr val="00B050"/>
    <a:srgbClr val="17AB98"/>
    <a:srgbClr val="C00000"/>
    <a:srgbClr val="CF1F3C"/>
    <a:srgbClr val="3A8F98"/>
    <a:srgbClr val="FC8D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79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3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طَرْحُ الْأَعْدادِ الْكَسْرِيَّةِ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جَمْعُ الأَعْدادِ الْكَسْرِيَّةِ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جَمعُ وَطَرحُ كُسورٍ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كَسرِ كِمِّيّةٍ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جَمْعُ الأَعْدادِ الْكَسْرِيَّةِ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1DD81FBF-0734-6876-549C-5C6D7C016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065" y="2478072"/>
            <a:ext cx="5885465" cy="396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جَمْعِ عَدَدَيْنِ كَسْرِيَّيْنِ لَهُما نَفْسُ الْمَقامِ.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8DEFC2-0BE0-D83E-0AAD-9C220736B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136" y="3017670"/>
            <a:ext cx="8327922" cy="933830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8738672-584D-4E5A-30AD-F4E1C5F6D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36" y="3017670"/>
            <a:ext cx="8327922" cy="9338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89473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3950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46846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5916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66509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69942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89605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جَمْعُ عَدَدَيْنِ كَسْرِيَّيْنِ لَهُما نَفْسُ الْمَقامِ.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كيف ن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أعدادا كسرية لها نفس المقام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73B814-8897-672D-076A-3C6B31054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75" y="1856150"/>
            <a:ext cx="8175445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_P3_S1_L1">
            <a:hlinkClick r:id="" action="ppaction://media"/>
            <a:extLst>
              <a:ext uri="{FF2B5EF4-FFF2-40B4-BE49-F238E27FC236}">
                <a16:creationId xmlns:a16="http://schemas.microsoft.com/office/drawing/2014/main" id="{1B5B1C5D-70B7-5102-FB51-73D3D98C76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3961" y="1857316"/>
            <a:ext cx="8175891" cy="459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A99E7383-B740-E0C3-6053-BA6B9671F6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30" t="10320" r="10019" b="8482"/>
          <a:stretch>
            <a:fillRect/>
          </a:stretch>
        </p:blipFill>
        <p:spPr>
          <a:xfrm>
            <a:off x="592351" y="1911519"/>
            <a:ext cx="7443490" cy="421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بجمع أعداد كسرية لها نفس المقام،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C147966-9766-C532-3AAE-6961B2567438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C147966-9766-C532-3AAE-6961B2567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التالية.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81C4E9F-2851-9EA8-3B00-A37C890DA71F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81C4E9F-2851-9EA8-3B00-A37C890DA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1004314" y="1854642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أجمع البسطين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25A7213F-0886-C66E-13ED-BAEBF4E4BCC1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25A7213F-0886-C66E-13ED-BAEBF4E4B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ارسموا خط الكسر ثم اكتبوا نفس مقام الكسرين في الناتج.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3542E7-7C37-E6F2-3951-26CC69AD0FE8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3542E7-7C37-E6F2-3951-26CC69AD0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2">
            <a:extLst>
              <a:ext uri="{FF2B5EF4-FFF2-40B4-BE49-F238E27FC236}">
                <a16:creationId xmlns:a16="http://schemas.microsoft.com/office/drawing/2014/main" id="{C8060904-3B68-18D7-4FFB-16E44C2C47E0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8FCB8D-3501-0E44-C38D-928D9E2D16A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23A36A1-EAA7-BCFD-12BC-D2F23C8DF8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90C4AD9C-779F-DC8C-FA74-97DAECBED304}"/>
              </a:ext>
            </a:extLst>
          </p:cNvPr>
          <p:cNvGrpSpPr/>
          <p:nvPr/>
        </p:nvGrpSpPr>
        <p:grpSpPr>
          <a:xfrm>
            <a:off x="1004314" y="1854642"/>
            <a:ext cx="2602699" cy="551406"/>
            <a:chOff x="5691260" y="1914188"/>
            <a:chExt cx="2602699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2F00D2-59E2-8FED-3997-7948F8F4284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أجمع البسطين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881726A-67A9-68E2-F3DF-130DD5CD6D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الكسر في الناتج يجب أن يساوي 9.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E6D2A5E-5ED1-B22C-84ED-3896734E83BA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E6D2A5E-5ED1-B22C-84ED-3896734E8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C22C80D-5232-1879-6682-4CF2E1018766}"/>
              </a:ext>
            </a:extLst>
          </p:cNvPr>
          <p:cNvSpPr/>
          <p:nvPr/>
        </p:nvSpPr>
        <p:spPr>
          <a:xfrm>
            <a:off x="1004314" y="1854642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أَجْمَعُ الْبَسْطَيْنِ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17A85A4-B39C-DA3C-CFE9-F327BD5A7B8A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63B8068-B61C-F08D-D618-286409B355C0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63B8068-B61C-F08D-D618-286409B35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12">
            <a:extLst>
              <a:ext uri="{FF2B5EF4-FFF2-40B4-BE49-F238E27FC236}">
                <a16:creationId xmlns:a16="http://schemas.microsoft.com/office/drawing/2014/main" id="{1C4222B3-B1C9-3DB2-5F81-B608B2D3D482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00C193A-227F-1F70-D5F7-09A56C5DB59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6A24967-5D10-0243-5A67-B3BF654C37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اجمعوا البسطين واكتبوا المجموع في بسط الكسر الناتج.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F2ABB2-7257-58B6-1163-33FE18AF4DF1}"/>
              </a:ext>
            </a:extLst>
          </p:cNvPr>
          <p:cNvSpPr/>
          <p:nvPr/>
        </p:nvSpPr>
        <p:spPr>
          <a:xfrm>
            <a:off x="1004314" y="1854642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أَجْمَعُ الْبَسْطَيْنِ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A14C57-4D12-D2AB-FE6D-9D80D2E13FB3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E640FBDF-F153-F1CC-1E17-50BDDCB04107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718EDAB-F880-9CF0-B217-31E998BBBA9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15CC0DB-7561-8239-4CD4-27C0B117D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45FAB-AEAC-15EC-66E0-29893787D8B9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45FAB-AEAC-15EC-66E0-29893787D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إضافة 3 على 9، للعدد 4 على 9 على المستقيم العددي؟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D8CDE7FB-8561-21EA-7D97-69BCD041260F}"/>
              </a:ext>
            </a:extLst>
          </p:cNvPr>
          <p:cNvGrpSpPr/>
          <p:nvPr/>
        </p:nvGrpSpPr>
        <p:grpSpPr>
          <a:xfrm>
            <a:off x="1198880" y="3561080"/>
            <a:ext cx="6323050" cy="948710"/>
            <a:chOff x="1198880" y="3561080"/>
            <a:chExt cx="6323050" cy="94871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D23DBD6-A8C3-93E2-F145-C0FE75A0D880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42E180C7-4036-B9D0-4EC6-E76FDC6035D0}"/>
                  </a:ext>
                </a:extLst>
              </p:cNvPr>
              <p:cNvCxnSpPr/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C4DCA33-701C-4913-A8E1-480241BF56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FF12CC56-DF1D-69BB-29E7-377E1B3A7B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15E9A719-8711-E6D5-3E0E-471786E12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7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7206932D-BC21-56A7-95CD-0D645E4FA1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7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7858A6C4-6DB8-5F6F-7369-7A9FC1E723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2FCB3ACB-5210-01CD-B033-5F5B75ACE4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8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C699DC21-8ED6-97FE-32AD-C7703759F8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8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37EDD37C-BA24-7E53-62BD-D3DD7721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25726CB-72C2-02DD-8627-7C08F9B7B6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9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EF6EBA2A-7A96-9F81-0348-C0E41111A0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9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77FA742-8969-76A3-59E2-0CA2D58E448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0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031F377-C13C-5581-577A-6316B05E5DCF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1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4ECCD10-F28E-084A-CC9A-BA6BCEADA90D}"/>
                    </a:ext>
                  </a:extLst>
                </p:cNvPr>
                <p:cNvSpPr txBox="1"/>
                <p:nvPr/>
              </p:nvSpPr>
              <p:spPr>
                <a:xfrm>
                  <a:off x="3753957" y="372496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4ECCD10-F28E-084A-CC9A-BA6BCEADA9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3957" y="372496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B9E1FD1A-E61E-7163-3DE0-18D4EF9C920C}"/>
              </a:ext>
            </a:extLst>
          </p:cNvPr>
          <p:cNvSpPr/>
          <p:nvPr/>
        </p:nvSpPr>
        <p:spPr>
          <a:xfrm>
            <a:off x="4023367" y="326136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005F850-EC44-ED7B-2261-423258D78204}"/>
                  </a:ext>
                </a:extLst>
              </p:cNvPr>
              <p:cNvSpPr txBox="1"/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002060"/>
                    </a:solidFill>
                  </a:rPr>
                  <a:t>+</a:t>
                </a:r>
                <a14:m>
                  <m:oMath xmlns:m="http://schemas.openxmlformats.org/officeDocument/2006/math">
                    <m:r>
                      <a:rPr lang="fr-FR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005F850-EC44-ED7B-2261-423258D78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blipFill>
                <a:blip r:embed="rId4"/>
                <a:stretch>
                  <a:fillRect l="-13986" b="-1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360FF-AF47-41B7-D63F-C187ADA6C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D6939F6-80EF-A1B2-3852-3924F220339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المستقيم العددي، نلاحظ أن 4 على 9، زائد  3 على 9، يساوي 7 على 9.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108CD13-8F87-0CEA-0F39-B415A81A4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E3C7BDC-45DD-15C1-0985-6C7C38B43F89}"/>
              </a:ext>
            </a:extLst>
          </p:cNvPr>
          <p:cNvGrpSpPr/>
          <p:nvPr/>
        </p:nvGrpSpPr>
        <p:grpSpPr>
          <a:xfrm>
            <a:off x="1198880" y="3561080"/>
            <a:ext cx="6323050" cy="948710"/>
            <a:chOff x="1198880" y="3561080"/>
            <a:chExt cx="6323050" cy="94871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AFF74F1-0B6E-2C69-9DBD-5CD79A14FBBD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4534F4E6-31E8-47F3-9BDA-995229505575}"/>
                  </a:ext>
                </a:extLst>
              </p:cNvPr>
              <p:cNvCxnSpPr/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6C288DD6-9D6A-C34F-3B2F-52985B9D48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376C4A8F-B102-950E-95E1-2B5C670C9F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FA238C37-420C-2F1E-F3AF-DA4A198CE1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7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6CEE0B45-05FA-8FCD-4C3A-17219BBCC2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7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4BD15D4B-6D7D-DA30-9D24-CF92C8A37E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97017100-F7B6-2889-E8CE-EAEF3CE001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8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2CA8E0BA-384F-5AA0-3AFF-49854B6CB4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8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906D44C7-8FE0-AF88-F693-763F7BD42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BCC52E93-7A67-0F96-6617-631AAB7E1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9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246C32FB-6199-562B-B47A-BF6CB37109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9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7C2537F-5892-5B8C-7DB9-6C46D531C69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0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E051426-9609-F6C8-D28E-0FC98D801D12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1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49A67547-9701-EFDA-56FC-E3DC377DA070}"/>
                    </a:ext>
                  </a:extLst>
                </p:cNvPr>
                <p:cNvSpPr txBox="1"/>
                <p:nvPr/>
              </p:nvSpPr>
              <p:spPr>
                <a:xfrm>
                  <a:off x="3753957" y="372496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49A67547-9701-EFDA-56FC-E3DC377DA0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3957" y="372496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FEDA910C-5EFE-8647-4D30-81381EB53936}"/>
                    </a:ext>
                  </a:extLst>
                </p:cNvPr>
                <p:cNvSpPr txBox="1"/>
                <p:nvPr/>
              </p:nvSpPr>
              <p:spPr>
                <a:xfrm>
                  <a:off x="5735157" y="3724960"/>
                  <a:ext cx="538807" cy="7837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2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FEDA910C-5EFE-8647-4D30-81381EB539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5157" y="3724960"/>
                  <a:ext cx="538807" cy="78374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6B119BF9-E660-9CC1-9C05-0F82CEF28A15}"/>
              </a:ext>
            </a:extLst>
          </p:cNvPr>
          <p:cNvSpPr/>
          <p:nvPr/>
        </p:nvSpPr>
        <p:spPr>
          <a:xfrm>
            <a:off x="4023367" y="326136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Flèche : courbe vers le bas 1">
            <a:extLst>
              <a:ext uri="{FF2B5EF4-FFF2-40B4-BE49-F238E27FC236}">
                <a16:creationId xmlns:a16="http://schemas.microsoft.com/office/drawing/2014/main" id="{F855F477-1C5A-325B-0B66-DEA07EB962B7}"/>
              </a:ext>
            </a:extLst>
          </p:cNvPr>
          <p:cNvSpPr/>
          <p:nvPr/>
        </p:nvSpPr>
        <p:spPr>
          <a:xfrm>
            <a:off x="4683760" y="326136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Flèche : courbe vers le bas 2">
            <a:extLst>
              <a:ext uri="{FF2B5EF4-FFF2-40B4-BE49-F238E27FC236}">
                <a16:creationId xmlns:a16="http://schemas.microsoft.com/office/drawing/2014/main" id="{43879072-91D1-FBDF-1DE8-24DE980E81FA}"/>
              </a:ext>
            </a:extLst>
          </p:cNvPr>
          <p:cNvSpPr/>
          <p:nvPr/>
        </p:nvSpPr>
        <p:spPr>
          <a:xfrm>
            <a:off x="5344153" y="326136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5C7FEAF-C0A0-AD6C-F60C-F9BE9A32F203}"/>
                  </a:ext>
                </a:extLst>
              </p:cNvPr>
              <p:cNvSpPr txBox="1"/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002060"/>
                    </a:solidFill>
                  </a:rPr>
                  <a:t>+</a:t>
                </a:r>
                <a14:m>
                  <m:oMath xmlns:m="http://schemas.openxmlformats.org/officeDocument/2006/math">
                    <m:r>
                      <a:rPr lang="fr-FR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5C7FEAF-C0A0-AD6C-F60C-F9BE9A32F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blipFill>
                <a:blip r:embed="rId5"/>
                <a:stretch>
                  <a:fillRect l="-13986" b="-1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182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271E4-D7B4-9BB5-D5F9-41DC07B1E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44AE2F6-0ECB-3FC3-D7A6-01AD154912B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البسط الناتج يجب أن يساوي 7.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ABAE0C-B2B5-C500-7A0A-A17E5E3BC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F7122D9-9D7B-81F0-73C3-B98727ED8A70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F7122D9-9D7B-81F0-73C3-B98727ED8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051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الكسرين، واكتبوا مجموع الكسرين على ألواحكم: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b="0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...</m:t>
                      </m:r>
                    </m:oMath>
                  </m:oMathPara>
                </a14:m>
                <a:endParaRPr lang="fr-FR" sz="4400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1B268A3-AC77-8A63-3038-B0B85F0EFE4E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b="0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...</m:t>
                      </m:r>
                    </m:oMath>
                  </m:oMathPara>
                </a14:m>
                <a:endParaRPr lang="fr-FR" sz="4400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1B268A3-AC77-8A63-3038-B0B85F0EF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إضافة 4 على 11، للعدد 6 على 11 على المستقيم العددي؟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8F007B1-9198-DFB4-10E8-EE0EBB97B745}"/>
              </a:ext>
            </a:extLst>
          </p:cNvPr>
          <p:cNvGrpSpPr/>
          <p:nvPr/>
        </p:nvGrpSpPr>
        <p:grpSpPr>
          <a:xfrm>
            <a:off x="1198880" y="2447335"/>
            <a:ext cx="6323050" cy="2042135"/>
            <a:chOff x="1198880" y="2447335"/>
            <a:chExt cx="6323050" cy="204213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0FEAEAB-AFCB-1EC0-ADA7-487F5B8AD3D4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069CF412-8DE5-F367-C868-C55F0FDD1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842B0E32-D84C-80C7-214C-0B6B3DD389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10C89B7-0D72-1FC4-EE74-AA782C4087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C03A06C2-415D-5C99-0822-485893B40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7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3470103-4E50-02D1-9AE9-87AD3A6D4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0684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2758A5D-CB2F-DCA7-C86F-F4B162932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1616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3ADEE3BE-3D0E-A255-05DD-5E5656B2FD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526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8EBEBF77-9512-04DA-0BB3-D8988B847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8904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DD9CB569-44B0-8294-F87F-39F147FEF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2548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A5D7B37-7C5A-2AA4-BDBA-9BCC7DA241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6192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08BBD472-AB97-DDB5-F22A-0DDDEA4B2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9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Connecteur droit 1">
                <a:extLst>
                  <a:ext uri="{FF2B5EF4-FFF2-40B4-BE49-F238E27FC236}">
                    <a16:creationId xmlns:a16="http://schemas.microsoft.com/office/drawing/2014/main" id="{D31DD217-6A0C-E4E9-FAAE-227EC968F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4328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Connecteur droit 2">
                <a:extLst>
                  <a:ext uri="{FF2B5EF4-FFF2-40B4-BE49-F238E27FC236}">
                    <a16:creationId xmlns:a16="http://schemas.microsoft.com/office/drawing/2014/main" id="{14614F82-BC8C-E2E5-8605-3957BA0579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7972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0ABCDCC-C81F-9B85-B09B-DBEC54B2E7F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0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1A60DC4-1BAE-149A-8BF3-A3B29496C4A1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1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/>
                <p:nvPr/>
              </p:nvSpPr>
              <p:spPr>
                <a:xfrm>
                  <a:off x="3321425" y="370464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1425" y="370464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/>
                <p:nvPr/>
              </p:nvSpPr>
              <p:spPr>
                <a:xfrm>
                  <a:off x="4175761" y="2447335"/>
                  <a:ext cx="866983" cy="7114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b="1" dirty="0">
                      <a:solidFill>
                        <a:srgbClr val="002060"/>
                      </a:solidFill>
                    </a:rPr>
                    <a:t>+</a:t>
                  </a:r>
                  <a14:m>
                    <m:oMath xmlns:m="http://schemas.openxmlformats.org/officeDocument/2006/math">
                      <m:r>
                        <a:rPr lang="fr-FR" sz="28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a14:m>
                  <a:endParaRPr lang="fr-FR" sz="28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5761" y="2447335"/>
                  <a:ext cx="866983" cy="711477"/>
                </a:xfrm>
                <a:prstGeom prst="rect">
                  <a:avLst/>
                </a:prstGeom>
                <a:blipFill>
                  <a:blip r:embed="rId4"/>
                  <a:stretch>
                    <a:fillRect l="-14085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5F37A14C-7A08-E122-D38A-227E79A83071}"/>
              </a:ext>
            </a:extLst>
          </p:cNvPr>
          <p:cNvSpPr/>
          <p:nvPr/>
        </p:nvSpPr>
        <p:spPr>
          <a:xfrm>
            <a:off x="3590829" y="3369363"/>
            <a:ext cx="485588" cy="163776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مجموع الكسرين هو: 10 على 11.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8DABD6-0A60-8060-4131-CBB333B54769}"/>
                  </a:ext>
                </a:extLst>
              </p:cNvPr>
              <p:cNvSpPr txBox="1"/>
              <p:nvPr/>
            </p:nvSpPr>
            <p:spPr>
              <a:xfrm>
                <a:off x="2084439" y="2877113"/>
                <a:ext cx="4975122" cy="135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8F8D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8F8D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fr-FR" sz="4400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18DABD6-0A60-8060-4131-CBB333B54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39" y="2877113"/>
                <a:ext cx="4975122" cy="13599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DC3B517C-4256-31A9-7C99-D23CE3F5C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42" y="1759974"/>
            <a:ext cx="6892260" cy="464667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11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42373" y="2341061"/>
            <a:ext cx="2798685" cy="10584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A86E492D-B9DA-B72C-0D4F-97A16FEE9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26" y="2569265"/>
            <a:ext cx="8229600" cy="295509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848467" y="2549601"/>
            <a:ext cx="6676103" cy="521006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D0CF647F-0CEC-8FD1-FC1C-CFEB0CAA9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13" y="2520105"/>
            <a:ext cx="6535742" cy="23468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98933" y="243000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029D433D-7A5B-8725-CA64-ED6B5F2CF9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30" t="10320" r="10019" b="8482"/>
          <a:stretch>
            <a:fillRect/>
          </a:stretch>
        </p:blipFill>
        <p:spPr>
          <a:xfrm>
            <a:off x="592351" y="1911519"/>
            <a:ext cx="7443490" cy="421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432E02B-3BBE-0E8A-5DD2-DFFDB0325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26" y="2569265"/>
            <a:ext cx="8229600" cy="2955097"/>
          </a:xfrm>
          <a:prstGeom prst="rect">
            <a:avLst/>
          </a:prstGeom>
        </p:spPr>
      </p:pic>
      <p:sp>
        <p:nvSpPr>
          <p:cNvPr id="2" name="Flèche : courbe vers le bas 1">
            <a:extLst>
              <a:ext uri="{FF2B5EF4-FFF2-40B4-BE49-F238E27FC236}">
                <a16:creationId xmlns:a16="http://schemas.microsoft.com/office/drawing/2014/main" id="{7A7EAF70-04CF-EF5F-4E77-14E20F240562}"/>
              </a:ext>
            </a:extLst>
          </p:cNvPr>
          <p:cNvSpPr/>
          <p:nvPr/>
        </p:nvSpPr>
        <p:spPr>
          <a:xfrm>
            <a:off x="2233692" y="478434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Flèche : courbe vers le bas 2">
            <a:extLst>
              <a:ext uri="{FF2B5EF4-FFF2-40B4-BE49-F238E27FC236}">
                <a16:creationId xmlns:a16="http://schemas.microsoft.com/office/drawing/2014/main" id="{C999A0AB-E355-1EBC-F3BF-D85676C2CF8D}"/>
              </a:ext>
            </a:extLst>
          </p:cNvPr>
          <p:cNvSpPr/>
          <p:nvPr/>
        </p:nvSpPr>
        <p:spPr>
          <a:xfrm>
            <a:off x="2460768" y="478434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C1715522-4D7B-BC18-EDA2-52AD0F8EDB15}"/>
              </a:ext>
            </a:extLst>
          </p:cNvPr>
          <p:cNvSpPr/>
          <p:nvPr/>
        </p:nvSpPr>
        <p:spPr>
          <a:xfrm>
            <a:off x="2700036" y="478434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4096BB8B-4824-65D7-A9D0-C5EBD0EE37D7}"/>
              </a:ext>
            </a:extLst>
          </p:cNvPr>
          <p:cNvSpPr/>
          <p:nvPr/>
        </p:nvSpPr>
        <p:spPr>
          <a:xfrm>
            <a:off x="2939304" y="478434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courbe vers le bas 7">
            <a:extLst>
              <a:ext uri="{FF2B5EF4-FFF2-40B4-BE49-F238E27FC236}">
                <a16:creationId xmlns:a16="http://schemas.microsoft.com/office/drawing/2014/main" id="{6865771A-FE94-6909-0F79-871FFAB0AA3B}"/>
              </a:ext>
            </a:extLst>
          </p:cNvPr>
          <p:cNvSpPr/>
          <p:nvPr/>
        </p:nvSpPr>
        <p:spPr>
          <a:xfrm>
            <a:off x="5662625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F9497BF4-09FC-9463-4DF5-3E4A6734ABC4}"/>
              </a:ext>
            </a:extLst>
          </p:cNvPr>
          <p:cNvSpPr/>
          <p:nvPr/>
        </p:nvSpPr>
        <p:spPr>
          <a:xfrm>
            <a:off x="5889701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 : courbe vers le bas 9">
            <a:extLst>
              <a:ext uri="{FF2B5EF4-FFF2-40B4-BE49-F238E27FC236}">
                <a16:creationId xmlns:a16="http://schemas.microsoft.com/office/drawing/2014/main" id="{BF70B178-6E71-B7BF-B166-39E054643FEB}"/>
              </a:ext>
            </a:extLst>
          </p:cNvPr>
          <p:cNvSpPr/>
          <p:nvPr/>
        </p:nvSpPr>
        <p:spPr>
          <a:xfrm>
            <a:off x="6116777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Flèche : courbe vers le bas 10">
            <a:extLst>
              <a:ext uri="{FF2B5EF4-FFF2-40B4-BE49-F238E27FC236}">
                <a16:creationId xmlns:a16="http://schemas.microsoft.com/office/drawing/2014/main" id="{8F5200EE-381E-223E-C47C-AE6FC86F873F}"/>
              </a:ext>
            </a:extLst>
          </p:cNvPr>
          <p:cNvSpPr/>
          <p:nvPr/>
        </p:nvSpPr>
        <p:spPr>
          <a:xfrm>
            <a:off x="6343853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Flèche : courbe vers le bas 11">
            <a:extLst>
              <a:ext uri="{FF2B5EF4-FFF2-40B4-BE49-F238E27FC236}">
                <a16:creationId xmlns:a16="http://schemas.microsoft.com/office/drawing/2014/main" id="{30FF1C53-92AC-A947-24AA-22DEAE6BFD25}"/>
              </a:ext>
            </a:extLst>
          </p:cNvPr>
          <p:cNvSpPr/>
          <p:nvPr/>
        </p:nvSpPr>
        <p:spPr>
          <a:xfrm>
            <a:off x="6570929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 : courbe vers le bas 13">
            <a:extLst>
              <a:ext uri="{FF2B5EF4-FFF2-40B4-BE49-F238E27FC236}">
                <a16:creationId xmlns:a16="http://schemas.microsoft.com/office/drawing/2014/main" id="{38AB27D8-1AD5-4704-A20D-C9D7236BE903}"/>
              </a:ext>
            </a:extLst>
          </p:cNvPr>
          <p:cNvSpPr/>
          <p:nvPr/>
        </p:nvSpPr>
        <p:spPr>
          <a:xfrm>
            <a:off x="6798005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Flèche : courbe vers le bas 14">
            <a:extLst>
              <a:ext uri="{FF2B5EF4-FFF2-40B4-BE49-F238E27FC236}">
                <a16:creationId xmlns:a16="http://schemas.microsoft.com/office/drawing/2014/main" id="{CEEA65F7-0EC0-7C31-8B1E-DD90C66663A8}"/>
              </a:ext>
            </a:extLst>
          </p:cNvPr>
          <p:cNvSpPr/>
          <p:nvPr/>
        </p:nvSpPr>
        <p:spPr>
          <a:xfrm>
            <a:off x="7025081" y="472821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463E946-30E2-7457-B7EA-126755FB11EC}"/>
                  </a:ext>
                </a:extLst>
              </p:cNvPr>
              <p:cNvSpPr txBox="1"/>
              <p:nvPr/>
            </p:nvSpPr>
            <p:spPr>
              <a:xfrm>
                <a:off x="6916805" y="4977876"/>
                <a:ext cx="742008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463E946-30E2-7457-B7EA-126755FB1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805" y="4977876"/>
                <a:ext cx="742008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/>
              <p:nvPr/>
            </p:nvSpPr>
            <p:spPr>
              <a:xfrm>
                <a:off x="6906645" y="3321460"/>
                <a:ext cx="742008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645" y="3321460"/>
                <a:ext cx="742008" cy="784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C8A734D0-5DEA-2F3C-4543-50FA47946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42" y="1759974"/>
            <a:ext cx="6892260" cy="464667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11، أنجزوا النشاط رقم 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231517" y="3656617"/>
            <a:ext cx="2821756" cy="1495486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diagramm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696E6CFE-B748-E638-C86E-88116493A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35" y="1936955"/>
            <a:ext cx="8223217" cy="422397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83F11E-2CCE-AB31-7D5E-27581F7A72B9}"/>
              </a:ext>
            </a:extLst>
          </p:cNvPr>
          <p:cNvSpPr txBox="1"/>
          <p:nvPr/>
        </p:nvSpPr>
        <p:spPr>
          <a:xfrm>
            <a:off x="2561765" y="2530571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E44D50-C262-1B6D-522C-3EC72BBC7764}"/>
              </a:ext>
            </a:extLst>
          </p:cNvPr>
          <p:cNvSpPr txBox="1"/>
          <p:nvPr/>
        </p:nvSpPr>
        <p:spPr>
          <a:xfrm>
            <a:off x="2561765" y="2906375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F01516-1C6F-387B-87AF-AE476495F5A0}"/>
              </a:ext>
            </a:extLst>
          </p:cNvPr>
          <p:cNvSpPr txBox="1"/>
          <p:nvPr/>
        </p:nvSpPr>
        <p:spPr>
          <a:xfrm>
            <a:off x="6833258" y="2530571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6A933B-C991-B232-0F63-F615E0A007E2}"/>
              </a:ext>
            </a:extLst>
          </p:cNvPr>
          <p:cNvSpPr txBox="1"/>
          <p:nvPr/>
        </p:nvSpPr>
        <p:spPr>
          <a:xfrm>
            <a:off x="6756399" y="2865735"/>
            <a:ext cx="521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613CF7F-5E51-2D45-1DB8-060C2B571AC7}"/>
              </a:ext>
            </a:extLst>
          </p:cNvPr>
          <p:cNvSpPr txBox="1"/>
          <p:nvPr/>
        </p:nvSpPr>
        <p:spPr>
          <a:xfrm>
            <a:off x="6670696" y="4347620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804A7C7-D0AA-7034-2BA8-81F074E1AF86}"/>
              </a:ext>
            </a:extLst>
          </p:cNvPr>
          <p:cNvSpPr txBox="1"/>
          <p:nvPr/>
        </p:nvSpPr>
        <p:spPr>
          <a:xfrm>
            <a:off x="6599874" y="4691681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B02C5B-AE2D-3045-B622-47DEA23F38F4}"/>
              </a:ext>
            </a:extLst>
          </p:cNvPr>
          <p:cNvSpPr txBox="1"/>
          <p:nvPr/>
        </p:nvSpPr>
        <p:spPr>
          <a:xfrm>
            <a:off x="2583457" y="4296820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A08C1-F8FC-E252-F43B-370CB00D3A35}"/>
              </a:ext>
            </a:extLst>
          </p:cNvPr>
          <p:cNvSpPr txBox="1"/>
          <p:nvPr/>
        </p:nvSpPr>
        <p:spPr>
          <a:xfrm>
            <a:off x="2512337" y="4651087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3" name="Flèche : courbe vers le bas 2">
            <a:extLst>
              <a:ext uri="{FF2B5EF4-FFF2-40B4-BE49-F238E27FC236}">
                <a16:creationId xmlns:a16="http://schemas.microsoft.com/office/drawing/2014/main" id="{C36BB4EC-A2B7-461D-064D-253AC90457F4}"/>
              </a:ext>
            </a:extLst>
          </p:cNvPr>
          <p:cNvSpPr/>
          <p:nvPr/>
        </p:nvSpPr>
        <p:spPr>
          <a:xfrm flipV="1">
            <a:off x="1751025" y="3874778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0E164E9E-0131-04D5-D4FE-A09F015EE442}"/>
              </a:ext>
            </a:extLst>
          </p:cNvPr>
          <p:cNvSpPr/>
          <p:nvPr/>
        </p:nvSpPr>
        <p:spPr>
          <a:xfrm>
            <a:off x="6214893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Flèche : courbe vers le bas 21">
            <a:extLst>
              <a:ext uri="{FF2B5EF4-FFF2-40B4-BE49-F238E27FC236}">
                <a16:creationId xmlns:a16="http://schemas.microsoft.com/office/drawing/2014/main" id="{C7270453-F9E0-2C24-A6CC-68FFF2E90D6F}"/>
              </a:ext>
            </a:extLst>
          </p:cNvPr>
          <p:cNvSpPr/>
          <p:nvPr/>
        </p:nvSpPr>
        <p:spPr>
          <a:xfrm flipV="1">
            <a:off x="6116777" y="3919883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Flèche : courbe vers le bas 22">
            <a:extLst>
              <a:ext uri="{FF2B5EF4-FFF2-40B4-BE49-F238E27FC236}">
                <a16:creationId xmlns:a16="http://schemas.microsoft.com/office/drawing/2014/main" id="{2CF9558E-C71D-8C71-B7E0-9672FCAE76E5}"/>
              </a:ext>
            </a:extLst>
          </p:cNvPr>
          <p:cNvSpPr/>
          <p:nvPr/>
        </p:nvSpPr>
        <p:spPr>
          <a:xfrm flipV="1">
            <a:off x="6372434" y="3919883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Flèche : courbe vers le bas 23">
            <a:extLst>
              <a:ext uri="{FF2B5EF4-FFF2-40B4-BE49-F238E27FC236}">
                <a16:creationId xmlns:a16="http://schemas.microsoft.com/office/drawing/2014/main" id="{0AA61D9F-DA30-7CA7-BB97-583D6FD8958C}"/>
              </a:ext>
            </a:extLst>
          </p:cNvPr>
          <p:cNvSpPr/>
          <p:nvPr/>
        </p:nvSpPr>
        <p:spPr>
          <a:xfrm flipV="1">
            <a:off x="6628091" y="3919883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Flèche : courbe vers le bas 24">
            <a:extLst>
              <a:ext uri="{FF2B5EF4-FFF2-40B4-BE49-F238E27FC236}">
                <a16:creationId xmlns:a16="http://schemas.microsoft.com/office/drawing/2014/main" id="{3875F064-1873-D624-F149-0FBB65485CA0}"/>
              </a:ext>
            </a:extLst>
          </p:cNvPr>
          <p:cNvSpPr/>
          <p:nvPr/>
        </p:nvSpPr>
        <p:spPr>
          <a:xfrm>
            <a:off x="6450230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47C56CD2-86A0-4E35-47BD-1457A29DA20C}"/>
              </a:ext>
            </a:extLst>
          </p:cNvPr>
          <p:cNvSpPr/>
          <p:nvPr/>
        </p:nvSpPr>
        <p:spPr>
          <a:xfrm>
            <a:off x="6695727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Flèche : courbe vers le bas 26">
            <a:extLst>
              <a:ext uri="{FF2B5EF4-FFF2-40B4-BE49-F238E27FC236}">
                <a16:creationId xmlns:a16="http://schemas.microsoft.com/office/drawing/2014/main" id="{DBE4B444-5505-F7A5-54E7-527C616B60CA}"/>
              </a:ext>
            </a:extLst>
          </p:cNvPr>
          <p:cNvSpPr/>
          <p:nvPr/>
        </p:nvSpPr>
        <p:spPr>
          <a:xfrm>
            <a:off x="6931064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Flèche : courbe vers le bas 28">
            <a:extLst>
              <a:ext uri="{FF2B5EF4-FFF2-40B4-BE49-F238E27FC236}">
                <a16:creationId xmlns:a16="http://schemas.microsoft.com/office/drawing/2014/main" id="{5812B838-6A20-A766-ADED-82DA538F3E2A}"/>
              </a:ext>
            </a:extLst>
          </p:cNvPr>
          <p:cNvSpPr/>
          <p:nvPr/>
        </p:nvSpPr>
        <p:spPr>
          <a:xfrm>
            <a:off x="7176561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Flèche : courbe vers le bas 29">
            <a:extLst>
              <a:ext uri="{FF2B5EF4-FFF2-40B4-BE49-F238E27FC236}">
                <a16:creationId xmlns:a16="http://schemas.microsoft.com/office/drawing/2014/main" id="{1F3733A4-6AD3-D666-91C6-245B6177C815}"/>
              </a:ext>
            </a:extLst>
          </p:cNvPr>
          <p:cNvSpPr/>
          <p:nvPr/>
        </p:nvSpPr>
        <p:spPr>
          <a:xfrm>
            <a:off x="7422058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Flèche : courbe vers le bas 30">
            <a:extLst>
              <a:ext uri="{FF2B5EF4-FFF2-40B4-BE49-F238E27FC236}">
                <a16:creationId xmlns:a16="http://schemas.microsoft.com/office/drawing/2014/main" id="{371A90AA-C088-3B31-F640-8D260F917E1B}"/>
              </a:ext>
            </a:extLst>
          </p:cNvPr>
          <p:cNvSpPr/>
          <p:nvPr/>
        </p:nvSpPr>
        <p:spPr>
          <a:xfrm>
            <a:off x="7647235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2" name="Flèche : courbe vers le bas 31">
            <a:extLst>
              <a:ext uri="{FF2B5EF4-FFF2-40B4-BE49-F238E27FC236}">
                <a16:creationId xmlns:a16="http://schemas.microsoft.com/office/drawing/2014/main" id="{16757311-9509-D00C-4A0C-480B69B7CF25}"/>
              </a:ext>
            </a:extLst>
          </p:cNvPr>
          <p:cNvSpPr/>
          <p:nvPr/>
        </p:nvSpPr>
        <p:spPr>
          <a:xfrm>
            <a:off x="7882572" y="5130414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3" name="Flèche : courbe vers le bas 32">
            <a:extLst>
              <a:ext uri="{FF2B5EF4-FFF2-40B4-BE49-F238E27FC236}">
                <a16:creationId xmlns:a16="http://schemas.microsoft.com/office/drawing/2014/main" id="{D17D6DB6-1AEC-2839-B593-2A0D605A6C29}"/>
              </a:ext>
            </a:extLst>
          </p:cNvPr>
          <p:cNvSpPr/>
          <p:nvPr/>
        </p:nvSpPr>
        <p:spPr>
          <a:xfrm>
            <a:off x="1436662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Flèche : courbe vers le bas 33">
            <a:extLst>
              <a:ext uri="{FF2B5EF4-FFF2-40B4-BE49-F238E27FC236}">
                <a16:creationId xmlns:a16="http://schemas.microsoft.com/office/drawing/2014/main" id="{46498625-CE19-3E89-F079-CBDD3D95DDC2}"/>
              </a:ext>
            </a:extLst>
          </p:cNvPr>
          <p:cNvSpPr/>
          <p:nvPr/>
        </p:nvSpPr>
        <p:spPr>
          <a:xfrm>
            <a:off x="1702843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5" name="Flèche : courbe vers le bas 34">
            <a:extLst>
              <a:ext uri="{FF2B5EF4-FFF2-40B4-BE49-F238E27FC236}">
                <a16:creationId xmlns:a16="http://schemas.microsoft.com/office/drawing/2014/main" id="{DDA6A684-8984-403F-74C7-BC3BBA20926E}"/>
              </a:ext>
            </a:extLst>
          </p:cNvPr>
          <p:cNvSpPr/>
          <p:nvPr/>
        </p:nvSpPr>
        <p:spPr>
          <a:xfrm>
            <a:off x="1969024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6" name="Flèche : courbe vers le bas 35">
            <a:extLst>
              <a:ext uri="{FF2B5EF4-FFF2-40B4-BE49-F238E27FC236}">
                <a16:creationId xmlns:a16="http://schemas.microsoft.com/office/drawing/2014/main" id="{B3B5BD23-A589-E4A0-6C6E-8A32828C2AF4}"/>
              </a:ext>
            </a:extLst>
          </p:cNvPr>
          <p:cNvSpPr/>
          <p:nvPr/>
        </p:nvSpPr>
        <p:spPr>
          <a:xfrm>
            <a:off x="2235205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1" name="Flèche : courbe vers le bas 40">
            <a:extLst>
              <a:ext uri="{FF2B5EF4-FFF2-40B4-BE49-F238E27FC236}">
                <a16:creationId xmlns:a16="http://schemas.microsoft.com/office/drawing/2014/main" id="{A243F6AD-1A65-6C46-D6EF-0B8987AA053C}"/>
              </a:ext>
            </a:extLst>
          </p:cNvPr>
          <p:cNvSpPr/>
          <p:nvPr/>
        </p:nvSpPr>
        <p:spPr>
          <a:xfrm>
            <a:off x="2501386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2" name="Flèche : courbe vers le bas 41">
            <a:extLst>
              <a:ext uri="{FF2B5EF4-FFF2-40B4-BE49-F238E27FC236}">
                <a16:creationId xmlns:a16="http://schemas.microsoft.com/office/drawing/2014/main" id="{C2D78AF5-C732-535F-324E-C948F3B13E61}"/>
              </a:ext>
            </a:extLst>
          </p:cNvPr>
          <p:cNvSpPr/>
          <p:nvPr/>
        </p:nvSpPr>
        <p:spPr>
          <a:xfrm>
            <a:off x="2767567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3" name="Flèche : courbe vers le bas 42">
            <a:extLst>
              <a:ext uri="{FF2B5EF4-FFF2-40B4-BE49-F238E27FC236}">
                <a16:creationId xmlns:a16="http://schemas.microsoft.com/office/drawing/2014/main" id="{257772E2-562C-6BB0-627F-3A3F8EE296CF}"/>
              </a:ext>
            </a:extLst>
          </p:cNvPr>
          <p:cNvSpPr/>
          <p:nvPr/>
        </p:nvSpPr>
        <p:spPr>
          <a:xfrm>
            <a:off x="3033748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4" name="Flèche : courbe vers le bas 43">
            <a:extLst>
              <a:ext uri="{FF2B5EF4-FFF2-40B4-BE49-F238E27FC236}">
                <a16:creationId xmlns:a16="http://schemas.microsoft.com/office/drawing/2014/main" id="{F8F8611A-DC8A-E4B2-2617-1AD6ED2FD42B}"/>
              </a:ext>
            </a:extLst>
          </p:cNvPr>
          <p:cNvSpPr/>
          <p:nvPr/>
        </p:nvSpPr>
        <p:spPr>
          <a:xfrm>
            <a:off x="3299929" y="5153346"/>
            <a:ext cx="237600" cy="112252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و11.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AFD43544-ED53-66D4-1A00-1F4FC497A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42" y="1759974"/>
            <a:ext cx="6892260" cy="464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14264</TotalTime>
  <Words>736</Words>
  <Application>Microsoft Office PowerPoint</Application>
  <PresentationFormat>Affichage à l'écran (4:3)</PresentationFormat>
  <Paragraphs>202</Paragraphs>
  <Slides>49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49</vt:i4>
      </vt:variant>
    </vt:vector>
  </HeadingPairs>
  <TitlesOfParts>
    <vt:vector size="63" baseType="lpstr">
      <vt:lpstr>Calibri</vt:lpstr>
      <vt:lpstr>Dosis</vt:lpstr>
      <vt:lpstr>Aptos Display</vt:lpstr>
      <vt:lpstr>Cambria Math</vt:lpstr>
      <vt:lpstr>Aptos</vt:lpstr>
      <vt:lpstr>Chalkboard</vt:lpstr>
      <vt:lpstr>Arial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2026-02-07T17:27:33Z</dcterms:modified>
</cp:coreProperties>
</file>