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77"/>
  </p:notesMasterIdLst>
  <p:sldIdLst>
    <p:sldId id="257" r:id="rId16"/>
    <p:sldId id="1029" r:id="rId17"/>
    <p:sldId id="951" r:id="rId18"/>
    <p:sldId id="847" r:id="rId19"/>
    <p:sldId id="798" r:id="rId20"/>
    <p:sldId id="1098" r:id="rId21"/>
    <p:sldId id="1184" r:id="rId22"/>
    <p:sldId id="1147" r:id="rId23"/>
    <p:sldId id="866" r:id="rId24"/>
    <p:sldId id="878" r:id="rId25"/>
    <p:sldId id="1269" r:id="rId26"/>
    <p:sldId id="1270" r:id="rId27"/>
    <p:sldId id="1159" r:id="rId28"/>
    <p:sldId id="1258" r:id="rId29"/>
    <p:sldId id="1249" r:id="rId30"/>
    <p:sldId id="1250" r:id="rId31"/>
    <p:sldId id="1124" r:id="rId32"/>
    <p:sldId id="1073" r:id="rId33"/>
    <p:sldId id="1264" r:id="rId34"/>
    <p:sldId id="1265" r:id="rId35"/>
    <p:sldId id="1266" r:id="rId36"/>
    <p:sldId id="1095" r:id="rId37"/>
    <p:sldId id="1126" r:id="rId38"/>
    <p:sldId id="1102" r:id="rId39"/>
    <p:sldId id="1101" r:id="rId40"/>
    <p:sldId id="1129" r:id="rId41"/>
    <p:sldId id="1148" r:id="rId42"/>
    <p:sldId id="1092" r:id="rId43"/>
    <p:sldId id="1156" r:id="rId44"/>
    <p:sldId id="1035" r:id="rId45"/>
    <p:sldId id="715" r:id="rId46"/>
    <p:sldId id="1205" r:id="rId47"/>
    <p:sldId id="1206" r:id="rId48"/>
    <p:sldId id="1256" r:id="rId49"/>
    <p:sldId id="1153" r:id="rId50"/>
    <p:sldId id="1271" r:id="rId51"/>
    <p:sldId id="1272" r:id="rId52"/>
    <p:sldId id="1273" r:id="rId53"/>
    <p:sldId id="1274" r:id="rId54"/>
    <p:sldId id="1275" r:id="rId55"/>
    <p:sldId id="1103" r:id="rId56"/>
    <p:sldId id="1161" r:id="rId57"/>
    <p:sldId id="1212" r:id="rId58"/>
    <p:sldId id="1216" r:id="rId59"/>
    <p:sldId id="1104" r:id="rId60"/>
    <p:sldId id="1162" r:id="rId61"/>
    <p:sldId id="1034" r:id="rId62"/>
    <p:sldId id="1276" r:id="rId63"/>
    <p:sldId id="1186" r:id="rId64"/>
    <p:sldId id="1187" r:id="rId65"/>
    <p:sldId id="1036" r:id="rId66"/>
    <p:sldId id="1051" r:id="rId67"/>
    <p:sldId id="1267" r:id="rId68"/>
    <p:sldId id="1189" r:id="rId69"/>
    <p:sldId id="1268" r:id="rId70"/>
    <p:sldId id="1192" r:id="rId71"/>
    <p:sldId id="1194" r:id="rId72"/>
    <p:sldId id="1195" r:id="rId73"/>
    <p:sldId id="1056" r:id="rId74"/>
    <p:sldId id="1057" r:id="rId75"/>
    <p:sldId id="689" r:id="rId76"/>
  </p:sldIdLst>
  <p:sldSz cx="9144000" cy="6858000" type="screen4x3"/>
  <p:notesSz cx="6735763" cy="9866313"/>
  <p:embeddedFontLst>
    <p:embeddedFont>
      <p:font typeface="Dosis" pitchFamily="2" charset="0"/>
      <p:regular r:id="rId78"/>
      <p:bold r:id="rId79"/>
    </p:embeddedFont>
    <p:embeddedFont>
      <p:font typeface="Dosis ExtraBold" pitchFamily="2" charset="0"/>
      <p:bold r:id="rId80"/>
    </p:embeddedFont>
    <p:embeddedFont>
      <p:font typeface="Dosis Medium" pitchFamily="2" charset="0"/>
      <p:regular r:id="rId81"/>
    </p:embeddedFont>
    <p:embeddedFont>
      <p:font typeface="Dosis SemiBold" pitchFamily="2" charset="0"/>
      <p:bold r:id="rId82"/>
    </p:embeddedFont>
    <p:embeddedFont>
      <p:font typeface="Mistral" panose="03090702030407020403" pitchFamily="66" charset="0"/>
      <p:regular r:id="rId8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6494BF-EECB-4763-96AC-A4A390F57381}" v="75" dt="2026-02-08T18:26:30.60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5363" autoAdjust="0"/>
  </p:normalViewPr>
  <p:slideViewPr>
    <p:cSldViewPr snapToGrid="0">
      <p:cViewPr varScale="1">
        <p:scale>
          <a:sx n="85" d="100"/>
          <a:sy n="85" d="100"/>
        </p:scale>
        <p:origin x="1402" y="6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presProps" Target="presProps.xml"/><Relationship Id="rId89" Type="http://schemas.microsoft.com/office/2018/10/relationships/authors" Target="authors.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font" Target="fonts/font2.fntdata"/><Relationship Id="rId5" Type="http://schemas.openxmlformats.org/officeDocument/2006/relationships/slideMaster" Target="slideMasters/slideMaster5.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font" Target="fonts/font3.fntdata"/><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font" Target="fonts/font6.fntdata"/><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tableStyles" Target="tableStyles.xml"/><Relationship Id="rId61" Type="http://schemas.openxmlformats.org/officeDocument/2006/relationships/slide" Target="slides/slide46.xml"/><Relationship Id="rId82" Type="http://schemas.openxmlformats.org/officeDocument/2006/relationships/font" Target="fonts/font5.fntdata"/><Relationship Id="rId19"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10/02/2026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0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10/02/2026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38.jpg"/><Relationship Id="rId1" Type="http://schemas.openxmlformats.org/officeDocument/2006/relationships/slideLayout" Target="../slideLayouts/slideLayout109.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4.jpg"/><Relationship Id="rId7" Type="http://schemas.openxmlformats.org/officeDocument/2006/relationships/image" Target="../media/image47.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6.jpg"/><Relationship Id="rId5" Type="http://schemas.openxmlformats.org/officeDocument/2006/relationships/image" Target="../media/image41.jpg"/><Relationship Id="rId4" Type="http://schemas.openxmlformats.org/officeDocument/2006/relationships/image" Target="../media/image45.jp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jpg"/><Relationship Id="rId1" Type="http://schemas.openxmlformats.org/officeDocument/2006/relationships/slideLayout" Target="../slideLayouts/slideLayout10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6.png"/><Relationship Id="rId7" Type="http://schemas.openxmlformats.org/officeDocument/2006/relationships/image" Target="../media/image60.jpg"/><Relationship Id="rId2" Type="http://schemas.openxmlformats.org/officeDocument/2006/relationships/image" Target="../media/image55.png"/><Relationship Id="rId1" Type="http://schemas.openxmlformats.org/officeDocument/2006/relationships/slideLayout" Target="../slideLayouts/slideLayout10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1.png"/><Relationship Id="rId1" Type="http://schemas.openxmlformats.org/officeDocument/2006/relationships/slideLayout" Target="../slideLayouts/slideLayout24.xml"/><Relationship Id="rId6" Type="http://schemas.openxmlformats.org/officeDocument/2006/relationships/image" Target="../media/image68.png"/><Relationship Id="rId5" Type="http://schemas.openxmlformats.org/officeDocument/2006/relationships/image" Target="../media/image66.pn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1.png"/><Relationship Id="rId1" Type="http://schemas.openxmlformats.org/officeDocument/2006/relationships/slideLayout" Target="../slideLayouts/slideLayout2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109.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1.png"/><Relationship Id="rId1" Type="http://schemas.openxmlformats.org/officeDocument/2006/relationships/slideLayout" Target="../slideLayouts/slideLayout2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1.png"/><Relationship Id="rId1" Type="http://schemas.openxmlformats.org/officeDocument/2006/relationships/slideLayout" Target="../slideLayouts/slideLayout2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1.png"/><Relationship Id="rId1" Type="http://schemas.openxmlformats.org/officeDocument/2006/relationships/slideLayout" Target="../slideLayouts/slideLayout2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76.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5.png"/></Relationships>
</file>

<file path=ppt/slides/_rels/slide26.xml.rels><?xml version="1.0" encoding="UTF-8" standalone="yes"?>
<Relationships xmlns="http://schemas.openxmlformats.org/package/2006/relationships"><Relationship Id="rId7" Type="http://schemas.openxmlformats.org/officeDocument/2006/relationships/image" Target="../media/image76.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4.xml"/><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8.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6.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61.png"/><Relationship Id="rId1" Type="http://schemas.openxmlformats.org/officeDocument/2006/relationships/slideLayout" Target="../slideLayouts/slideLayout115.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0.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1.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3.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2.png"/><Relationship Id="rId5" Type="http://schemas.openxmlformats.org/officeDocument/2006/relationships/image" Target="../media/image81.gif"/><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2.png"/><Relationship Id="rId5" Type="http://schemas.openxmlformats.org/officeDocument/2006/relationships/image" Target="../media/image81.gif"/><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1.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1.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8.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9.pn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9.png"/></Relationships>
</file>

<file path=ppt/slides/_rels/slide5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61.png"/><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61.png"/><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4.png"/></Relationships>
</file>

<file path=ppt/slides/_rels/slide61.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5.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descr="Une image contenant texte, capture d’écran, dessin humoristique&#10;&#10;Le contenu généré par l’IA peut être incorrect.">
            <a:extLst>
              <a:ext uri="{FF2B5EF4-FFF2-40B4-BE49-F238E27FC236}">
                <a16:creationId xmlns:a16="http://schemas.microsoft.com/office/drawing/2014/main" id="{FC2B56FE-8C9F-20B7-A35F-0BF26E6C4D03}"/>
              </a:ext>
            </a:extLst>
          </p:cNvPr>
          <p:cNvPicPr>
            <a:picLocks noChangeAspect="1"/>
          </p:cNvPicPr>
          <p:nvPr/>
        </p:nvPicPr>
        <p:blipFill>
          <a:blip r:embed="rId2">
            <a:extLst>
              <a:ext uri="{28A0092B-C50C-407E-A947-70E740481C1C}">
                <a14:useLocalDpi xmlns:a14="http://schemas.microsoft.com/office/drawing/2010/main" val="0"/>
              </a:ext>
            </a:extLst>
          </a:blip>
          <a:srcRect t="3122" b="3146"/>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28650" y="119110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6" name="Image 5" descr="Une image contenant texte, Appareils électroniques, capture d’écran&#10;&#10;Le contenu généré par l’IA peut être incorrect.">
            <a:extLst>
              <a:ext uri="{FF2B5EF4-FFF2-40B4-BE49-F238E27FC236}">
                <a16:creationId xmlns:a16="http://schemas.microsoft.com/office/drawing/2014/main" id="{81591A41-1A77-10E8-8103-02AA1DDE3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8669" y="2280491"/>
            <a:ext cx="2103615" cy="3226655"/>
          </a:xfrm>
          <a:prstGeom prst="rect">
            <a:avLst/>
          </a:prstGeom>
        </p:spPr>
      </p:pic>
      <p:pic>
        <p:nvPicPr>
          <p:cNvPr id="12" name="Image 11" descr="Une image contenant texte, capture d’écran, Police, document&#10;&#10;Le contenu généré par l’IA peut être incorrect.">
            <a:extLst>
              <a:ext uri="{FF2B5EF4-FFF2-40B4-BE49-F238E27FC236}">
                <a16:creationId xmlns:a16="http://schemas.microsoft.com/office/drawing/2014/main" id="{F4C53C8F-E411-F8F9-14FC-C6A76B763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6720" y="2280491"/>
            <a:ext cx="2103615" cy="3226655"/>
          </a:xfrm>
          <a:prstGeom prst="rect">
            <a:avLst/>
          </a:prstGeom>
        </p:spPr>
      </p:pic>
      <p:pic>
        <p:nvPicPr>
          <p:cNvPr id="15" name="Image 14" descr="Une image contenant texte, personne, habits, dessin humoristique&#10;&#10;Le contenu généré par l’IA peut être incorrect.">
            <a:extLst>
              <a:ext uri="{FF2B5EF4-FFF2-40B4-BE49-F238E27FC236}">
                <a16:creationId xmlns:a16="http://schemas.microsoft.com/office/drawing/2014/main" id="{504C2C2E-935A-97D4-0354-A4B3500B42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7087" y="2280493"/>
            <a:ext cx="2103615" cy="3226654"/>
          </a:xfrm>
          <a:prstGeom prst="rect">
            <a:avLst/>
          </a:prstGeom>
        </p:spPr>
      </p:pic>
      <p:pic>
        <p:nvPicPr>
          <p:cNvPr id="19" name="Image 18" descr="Une image contenant texte, Appareils électroniques, capture d’écran, Site web&#10;&#10;Le contenu généré par l’IA peut être incorrect.">
            <a:extLst>
              <a:ext uri="{FF2B5EF4-FFF2-40B4-BE49-F238E27FC236}">
                <a16:creationId xmlns:a16="http://schemas.microsoft.com/office/drawing/2014/main" id="{64E84123-8AEF-6000-5C73-F8039F7376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631" y="2276115"/>
            <a:ext cx="2045992" cy="3138269"/>
          </a:xfrm>
          <a:prstGeom prst="rect">
            <a:avLst/>
          </a:prstGeom>
        </p:spPr>
      </p:pic>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40877" y="371903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6877" y="346703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20877" y="392173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Lecture offerte</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Avoir confiance – Courageux – Avoir peur– Fier– Surpris </a:t>
            </a:r>
            <a:br>
              <a:rPr lang="fr-FR" dirty="0">
                <a:solidFill>
                  <a:schemeClr val="tx1">
                    <a:lumMod val="65000"/>
                    <a:lumOff val="35000"/>
                  </a:schemeClr>
                </a:solidFill>
              </a:rPr>
            </a:br>
            <a:r>
              <a:rPr lang="fr-FR" dirty="0">
                <a:solidFill>
                  <a:schemeClr val="tx1">
                    <a:lumMod val="65000"/>
                    <a:lumOff val="35000"/>
                  </a:schemeClr>
                </a:solidFill>
              </a:rPr>
              <a:t>- Calme.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1" y="3499059"/>
            <a:ext cx="1800000" cy="360000"/>
          </a:xfrm>
        </p:spPr>
        <p:txBody>
          <a:bodyPr/>
          <a:lstStyle/>
          <a:p>
            <a:r>
              <a:rPr lang="fr-MA" sz="2000" dirty="0">
                <a:latin typeface="Dosis SemiBold" pitchFamily="2" charset="0"/>
              </a:rPr>
              <a:t>Avoir confiance  </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latin typeface="Dosis SemiBold" pitchFamily="2" charset="0"/>
              </a:rPr>
              <a:t>Fier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318637" y="5752776"/>
            <a:ext cx="1800000" cy="360000"/>
          </a:xfrm>
        </p:spPr>
        <p:txBody>
          <a:bodyPr/>
          <a:lstStyle/>
          <a:p>
            <a:r>
              <a:rPr lang="fr-MA" dirty="0">
                <a:latin typeface="Dosis SemiBold" pitchFamily="2" charset="0"/>
              </a:rPr>
              <a:t>Calme </a:t>
            </a:r>
          </a:p>
        </p:txBody>
      </p:sp>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Courageux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40769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Surpris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318637"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Avoir peur</a:t>
            </a:r>
          </a:p>
        </p:txBody>
      </p:sp>
      <p:pic>
        <p:nvPicPr>
          <p:cNvPr id="14" name="Image 13">
            <a:extLst>
              <a:ext uri="{FF2B5EF4-FFF2-40B4-BE49-F238E27FC236}">
                <a16:creationId xmlns:a16="http://schemas.microsoft.com/office/drawing/2014/main" id="{1BE2859D-5C63-1803-CE8C-88B1701D3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452" y="1771477"/>
            <a:ext cx="1487448" cy="1627279"/>
          </a:xfrm>
          <a:prstGeom prst="rect">
            <a:avLst/>
          </a:prstGeom>
        </p:spPr>
      </p:pic>
      <p:pic>
        <p:nvPicPr>
          <p:cNvPr id="17" name="Image 16">
            <a:extLst>
              <a:ext uri="{FF2B5EF4-FFF2-40B4-BE49-F238E27FC236}">
                <a16:creationId xmlns:a16="http://schemas.microsoft.com/office/drawing/2014/main" id="{2F49ED54-566E-2BDE-0927-961C34AA2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2093" y="1771477"/>
            <a:ext cx="1645072" cy="1612480"/>
          </a:xfrm>
          <a:prstGeom prst="rect">
            <a:avLst/>
          </a:prstGeom>
        </p:spPr>
      </p:pic>
      <p:pic>
        <p:nvPicPr>
          <p:cNvPr id="20" name="Image 19">
            <a:extLst>
              <a:ext uri="{FF2B5EF4-FFF2-40B4-BE49-F238E27FC236}">
                <a16:creationId xmlns:a16="http://schemas.microsoft.com/office/drawing/2014/main" id="{823E6EDC-3F5D-F939-6835-696F554188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5921" y="1771477"/>
            <a:ext cx="1870301" cy="1587464"/>
          </a:xfrm>
          <a:prstGeom prst="rect">
            <a:avLst/>
          </a:prstGeom>
        </p:spPr>
      </p:pic>
      <p:pic>
        <p:nvPicPr>
          <p:cNvPr id="22" name="Image 21">
            <a:extLst>
              <a:ext uri="{FF2B5EF4-FFF2-40B4-BE49-F238E27FC236}">
                <a16:creationId xmlns:a16="http://schemas.microsoft.com/office/drawing/2014/main" id="{8FCDF288-9279-1D32-7871-1DE0BF435F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567901" y="3959362"/>
            <a:ext cx="1560360" cy="1707045"/>
          </a:xfrm>
          <a:prstGeom prst="rect">
            <a:avLst/>
          </a:prstGeom>
        </p:spPr>
      </p:pic>
      <p:pic>
        <p:nvPicPr>
          <p:cNvPr id="24" name="Image 23">
            <a:extLst>
              <a:ext uri="{FF2B5EF4-FFF2-40B4-BE49-F238E27FC236}">
                <a16:creationId xmlns:a16="http://schemas.microsoft.com/office/drawing/2014/main" id="{C70486F4-79E0-CC88-ECCE-180AE06758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9928" y="3907028"/>
            <a:ext cx="1656032" cy="1811711"/>
          </a:xfrm>
          <a:prstGeom prst="rect">
            <a:avLst/>
          </a:prstGeom>
        </p:spPr>
      </p:pic>
      <p:pic>
        <p:nvPicPr>
          <p:cNvPr id="28" name="Image 27">
            <a:extLst>
              <a:ext uri="{FF2B5EF4-FFF2-40B4-BE49-F238E27FC236}">
                <a16:creationId xmlns:a16="http://schemas.microsoft.com/office/drawing/2014/main" id="{C83E9DA5-A640-92BE-678B-C30018D708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5703" y="3999177"/>
            <a:ext cx="1680519" cy="1598434"/>
          </a:xfrm>
          <a:prstGeom prst="rect">
            <a:avLst/>
          </a:prstGeom>
        </p:spPr>
      </p:pic>
      <p:grpSp>
        <p:nvGrpSpPr>
          <p:cNvPr id="4" name="Groupe 3">
            <a:extLst>
              <a:ext uri="{FF2B5EF4-FFF2-40B4-BE49-F238E27FC236}">
                <a16:creationId xmlns:a16="http://schemas.microsoft.com/office/drawing/2014/main" id="{2CF8354B-B5A3-1CC2-D17A-1E3882A3D6A7}"/>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26D412F9-BCF5-47B9-512C-ABE06FDCE99A}"/>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3D631C-AA24-FDBA-7BA2-9820680A89D8}"/>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613746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Triste– Fatigué – Fier - dangereux– Avoir honte</a:t>
            </a:r>
            <a:br>
              <a:rPr lang="fr-FR" dirty="0">
                <a:solidFill>
                  <a:schemeClr val="tx1">
                    <a:lumMod val="65000"/>
                    <a:lumOff val="35000"/>
                  </a:schemeClr>
                </a:solidFill>
              </a:rPr>
            </a:br>
            <a:r>
              <a:rPr lang="fr-FR" dirty="0">
                <a:solidFill>
                  <a:schemeClr val="tx1">
                    <a:lumMod val="65000"/>
                    <a:lumOff val="35000"/>
                  </a:schemeClr>
                </a:solidFill>
              </a:rPr>
              <a:t>– </a:t>
            </a:r>
            <a:r>
              <a:rPr lang="fr-FR" dirty="0">
                <a:latin typeface="Dosis SemiBold" pitchFamily="2" charset="0"/>
              </a:rPr>
              <a:t>Ê</a:t>
            </a:r>
            <a:r>
              <a:rPr lang="fr-FR" dirty="0">
                <a:solidFill>
                  <a:schemeClr val="tx1">
                    <a:lumMod val="65000"/>
                    <a:lumOff val="35000"/>
                  </a:schemeClr>
                </a:solidFill>
              </a:rPr>
              <a:t>tre en colère -  Joyeux.</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9" y="3382019"/>
            <a:ext cx="2025024" cy="360000"/>
          </a:xfrm>
        </p:spPr>
        <p:txBody>
          <a:bodyPr/>
          <a:lstStyle/>
          <a:p>
            <a:r>
              <a:rPr lang="fr-FR" dirty="0">
                <a:latin typeface="Dosis SemiBold" pitchFamily="2" charset="0"/>
              </a:rPr>
              <a:t>Triste</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48460" y="5520026"/>
            <a:ext cx="1800000" cy="360000"/>
          </a:xfrm>
        </p:spPr>
        <p:txBody>
          <a:bodyPr/>
          <a:lstStyle/>
          <a:p>
            <a:r>
              <a:rPr lang="fr-FR" dirty="0">
                <a:latin typeface="Dosis SemiBold" pitchFamily="2" charset="0"/>
              </a:rPr>
              <a:t>    Joyeux   </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87889" y="3382019"/>
            <a:ext cx="2682494" cy="360000"/>
          </a:xfrm>
        </p:spPr>
        <p:txBody>
          <a:bodyPr/>
          <a:lstStyle/>
          <a:p>
            <a:r>
              <a:rPr lang="fr-FR" dirty="0">
                <a:latin typeface="Dosis SemiBold" pitchFamily="2" charset="0"/>
              </a:rPr>
              <a:t>Fatigué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32370" y="5524522"/>
            <a:ext cx="2025024" cy="291980"/>
          </a:xfrm>
        </p:spPr>
        <p:txBody>
          <a:bodyPr/>
          <a:lstStyle/>
          <a:p>
            <a:r>
              <a:rPr lang="fr-FR" dirty="0">
                <a:latin typeface="Dosis SemiBold" pitchFamily="2" charset="0"/>
              </a:rPr>
              <a:t>Avoir honte</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76802" y="552002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474F71"/>
                </a:solidFill>
                <a:effectLst/>
                <a:uLnTx/>
                <a:uFillTx/>
                <a:latin typeface="Dosis SemiBold" pitchFamily="2" charset="0"/>
                <a:ea typeface="+mn-ea"/>
                <a:cs typeface="+mn-cs"/>
              </a:rPr>
              <a:t>Être en colère</a:t>
            </a:r>
            <a:endParaRPr kumimoji="0" lang="fr-MA" sz="20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85481" y="3383151"/>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Fier </a:t>
            </a:r>
          </a:p>
        </p:txBody>
      </p:sp>
      <p:pic>
        <p:nvPicPr>
          <p:cNvPr id="14" name="Image 13">
            <a:extLst>
              <a:ext uri="{FF2B5EF4-FFF2-40B4-BE49-F238E27FC236}">
                <a16:creationId xmlns:a16="http://schemas.microsoft.com/office/drawing/2014/main" id="{E5997718-F32F-88B1-9B6F-998AC28A7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824" y="1853190"/>
            <a:ext cx="1386624" cy="1516976"/>
          </a:xfrm>
          <a:prstGeom prst="rect">
            <a:avLst/>
          </a:prstGeom>
        </p:spPr>
      </p:pic>
      <p:pic>
        <p:nvPicPr>
          <p:cNvPr id="17" name="Image 16">
            <a:extLst>
              <a:ext uri="{FF2B5EF4-FFF2-40B4-BE49-F238E27FC236}">
                <a16:creationId xmlns:a16="http://schemas.microsoft.com/office/drawing/2014/main" id="{D80964BC-EFFB-B220-8A7E-068B5B34D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5306" y="1806992"/>
            <a:ext cx="1364303" cy="1599650"/>
          </a:xfrm>
          <a:prstGeom prst="rect">
            <a:avLst/>
          </a:prstGeom>
        </p:spPr>
      </p:pic>
      <p:pic>
        <p:nvPicPr>
          <p:cNvPr id="19" name="Image 18">
            <a:extLst>
              <a:ext uri="{FF2B5EF4-FFF2-40B4-BE49-F238E27FC236}">
                <a16:creationId xmlns:a16="http://schemas.microsoft.com/office/drawing/2014/main" id="{C44C7D61-189F-EA8C-E6BC-A87E2DF144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8663" y="1850248"/>
            <a:ext cx="1380367" cy="1510131"/>
          </a:xfrm>
          <a:prstGeom prst="rect">
            <a:avLst/>
          </a:prstGeom>
        </p:spPr>
      </p:pic>
      <p:pic>
        <p:nvPicPr>
          <p:cNvPr id="21" name="Image 20">
            <a:extLst>
              <a:ext uri="{FF2B5EF4-FFF2-40B4-BE49-F238E27FC236}">
                <a16:creationId xmlns:a16="http://schemas.microsoft.com/office/drawing/2014/main" id="{B26740DD-CCB2-501B-A4BF-6B0ED99FEA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95763" y="3813729"/>
            <a:ext cx="1498237" cy="1639082"/>
          </a:xfrm>
          <a:prstGeom prst="rect">
            <a:avLst/>
          </a:prstGeom>
        </p:spPr>
      </p:pic>
      <p:pic>
        <p:nvPicPr>
          <p:cNvPr id="23" name="Image 22">
            <a:extLst>
              <a:ext uri="{FF2B5EF4-FFF2-40B4-BE49-F238E27FC236}">
                <a16:creationId xmlns:a16="http://schemas.microsoft.com/office/drawing/2014/main" id="{DF84BCE2-90EE-B8EF-972F-90042050DA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5824" y="3845732"/>
            <a:ext cx="1589046" cy="1738428"/>
          </a:xfrm>
          <a:prstGeom prst="rect">
            <a:avLst/>
          </a:prstGeom>
        </p:spPr>
      </p:pic>
      <p:pic>
        <p:nvPicPr>
          <p:cNvPr id="27" name="Image 26">
            <a:extLst>
              <a:ext uri="{FF2B5EF4-FFF2-40B4-BE49-F238E27FC236}">
                <a16:creationId xmlns:a16="http://schemas.microsoft.com/office/drawing/2014/main" id="{DC7E5941-96D9-4D7D-68B6-29F883731A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4451" y="3845732"/>
            <a:ext cx="1589047" cy="1738428"/>
          </a:xfrm>
          <a:prstGeom prst="rect">
            <a:avLst/>
          </a:prstGeom>
        </p:spPr>
      </p:pic>
    </p:spTree>
    <p:extLst>
      <p:ext uri="{BB962C8B-B14F-4D97-AF65-F5344CB8AC3E}">
        <p14:creationId xmlns:p14="http://schemas.microsoft.com/office/powerpoint/2010/main" val="34170068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Autofit/>
          </a:bodyPr>
          <a:lstStyle/>
          <a:p>
            <a:r>
              <a:rPr lang="fr-FR" dirty="0">
                <a:solidFill>
                  <a:schemeClr val="tx1">
                    <a:lumMod val="65000"/>
                    <a:lumOff val="35000"/>
                  </a:schemeClr>
                </a:solidFill>
              </a:rPr>
              <a:t>Répétons ensemble : Le spectacle - Le musicien - Le théâtre  - Un acteur </a:t>
            </a:r>
            <a:br>
              <a:rPr lang="fr-FR" dirty="0">
                <a:solidFill>
                  <a:schemeClr val="tx1">
                    <a:lumMod val="65000"/>
                    <a:lumOff val="35000"/>
                  </a:schemeClr>
                </a:solidFill>
              </a:rPr>
            </a:br>
            <a:r>
              <a:rPr lang="fr-FR" dirty="0">
                <a:solidFill>
                  <a:schemeClr val="tx1">
                    <a:lumMod val="65000"/>
                    <a:lumOff val="35000"/>
                  </a:schemeClr>
                </a:solidFill>
              </a:rPr>
              <a:t>-  La danseuse – Le sculpteur.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1" y="3499059"/>
            <a:ext cx="1800000" cy="360000"/>
          </a:xfrm>
        </p:spPr>
        <p:txBody>
          <a:bodyPr/>
          <a:lstStyle/>
          <a:p>
            <a:r>
              <a:rPr lang="fr-MA" dirty="0">
                <a:solidFill>
                  <a:srgbClr val="0070C0"/>
                </a:solidFill>
                <a:latin typeface="Dosis SemiBold" pitchFamily="2" charset="0"/>
              </a:rPr>
              <a:t>Le</a:t>
            </a:r>
            <a:r>
              <a:rPr lang="fr-MA" dirty="0">
                <a:latin typeface="Dosis SemiBold" pitchFamily="2" charset="0"/>
              </a:rPr>
              <a:t> spectacle </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solidFill>
                  <a:srgbClr val="0070C0"/>
                </a:solidFill>
                <a:latin typeface="Dosis SemiBold" pitchFamily="2" charset="0"/>
              </a:rPr>
              <a:t>Un</a:t>
            </a:r>
            <a:r>
              <a:rPr lang="fr-FR" dirty="0">
                <a:latin typeface="Dosis SemiBold" pitchFamily="2" charset="0"/>
              </a:rPr>
              <a:t> acteur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085703" y="5752776"/>
            <a:ext cx="2032934" cy="360000"/>
          </a:xfrm>
        </p:spPr>
        <p:txBody>
          <a:bodyPr/>
          <a:lstStyle/>
          <a:p>
            <a:r>
              <a:rPr lang="fr-MA" dirty="0">
                <a:solidFill>
                  <a:srgbClr val="0070C0"/>
                </a:solidFill>
                <a:latin typeface="Dosis SemiBold" pitchFamily="2" charset="0"/>
              </a:rPr>
              <a:t>Le</a:t>
            </a:r>
            <a:r>
              <a:rPr lang="fr-MA" dirty="0">
                <a:latin typeface="Dosis SemiBold" pitchFamily="2" charset="0"/>
              </a:rPr>
              <a:t>   sculpteur </a:t>
            </a:r>
          </a:p>
        </p:txBody>
      </p:sp>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musicien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40769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La</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danseuse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318637"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théâtre </a:t>
            </a:r>
          </a:p>
        </p:txBody>
      </p:sp>
      <p:pic>
        <p:nvPicPr>
          <p:cNvPr id="6" name="Image 5">
            <a:extLst>
              <a:ext uri="{FF2B5EF4-FFF2-40B4-BE49-F238E27FC236}">
                <a16:creationId xmlns:a16="http://schemas.microsoft.com/office/drawing/2014/main" id="{720BB38E-B96E-9ADF-9D46-E44A0CD34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298" y="1822484"/>
            <a:ext cx="1459393" cy="1536456"/>
          </a:xfrm>
          <a:prstGeom prst="rect">
            <a:avLst/>
          </a:prstGeom>
        </p:spPr>
      </p:pic>
      <p:pic>
        <p:nvPicPr>
          <p:cNvPr id="8" name="Image 7">
            <a:extLst>
              <a:ext uri="{FF2B5EF4-FFF2-40B4-BE49-F238E27FC236}">
                <a16:creationId xmlns:a16="http://schemas.microsoft.com/office/drawing/2014/main" id="{A8CD10B4-BB06-649D-2701-A9A95F9D151F}"/>
              </a:ext>
            </a:extLst>
          </p:cNvPr>
          <p:cNvPicPr>
            <a:picLocks noChangeAspect="1"/>
          </p:cNvPicPr>
          <p:nvPr/>
        </p:nvPicPr>
        <p:blipFill>
          <a:blip r:embed="rId3"/>
          <a:stretch>
            <a:fillRect/>
          </a:stretch>
        </p:blipFill>
        <p:spPr>
          <a:xfrm>
            <a:off x="3867534" y="1822484"/>
            <a:ext cx="1568065" cy="1536325"/>
          </a:xfrm>
          <a:prstGeom prst="rect">
            <a:avLst/>
          </a:prstGeom>
        </p:spPr>
      </p:pic>
      <p:pic>
        <p:nvPicPr>
          <p:cNvPr id="9" name="Image 8">
            <a:extLst>
              <a:ext uri="{FF2B5EF4-FFF2-40B4-BE49-F238E27FC236}">
                <a16:creationId xmlns:a16="http://schemas.microsoft.com/office/drawing/2014/main" id="{9615F51A-2A8F-CAEF-8745-F2BD50646063}"/>
              </a:ext>
            </a:extLst>
          </p:cNvPr>
          <p:cNvPicPr>
            <a:picLocks noChangeAspect="1"/>
          </p:cNvPicPr>
          <p:nvPr/>
        </p:nvPicPr>
        <p:blipFill>
          <a:blip r:embed="rId4"/>
          <a:stretch>
            <a:fillRect/>
          </a:stretch>
        </p:blipFill>
        <p:spPr>
          <a:xfrm>
            <a:off x="6288442" y="1791429"/>
            <a:ext cx="1780769" cy="1598434"/>
          </a:xfrm>
          <a:prstGeom prst="rect">
            <a:avLst/>
          </a:prstGeom>
        </p:spPr>
      </p:pic>
      <p:pic>
        <p:nvPicPr>
          <p:cNvPr id="10" name="Image 9">
            <a:extLst>
              <a:ext uri="{FF2B5EF4-FFF2-40B4-BE49-F238E27FC236}">
                <a16:creationId xmlns:a16="http://schemas.microsoft.com/office/drawing/2014/main" id="{BE0CCE8E-428A-41A3-04AD-6308AC7CC08D}"/>
              </a:ext>
            </a:extLst>
          </p:cNvPr>
          <p:cNvPicPr>
            <a:picLocks noChangeAspect="1"/>
          </p:cNvPicPr>
          <p:nvPr/>
        </p:nvPicPr>
        <p:blipFill>
          <a:blip r:embed="rId5"/>
          <a:stretch>
            <a:fillRect/>
          </a:stretch>
        </p:blipFill>
        <p:spPr>
          <a:xfrm>
            <a:off x="1555298" y="3999177"/>
            <a:ext cx="1459393" cy="1753599"/>
          </a:xfrm>
          <a:prstGeom prst="rect">
            <a:avLst/>
          </a:prstGeom>
        </p:spPr>
      </p:pic>
      <p:pic>
        <p:nvPicPr>
          <p:cNvPr id="12" name="Image 11">
            <a:extLst>
              <a:ext uri="{FF2B5EF4-FFF2-40B4-BE49-F238E27FC236}">
                <a16:creationId xmlns:a16="http://schemas.microsoft.com/office/drawing/2014/main" id="{A05C53A7-6A8C-1324-249D-3AA9C74A913A}"/>
              </a:ext>
            </a:extLst>
          </p:cNvPr>
          <p:cNvPicPr>
            <a:picLocks noChangeAspect="1"/>
          </p:cNvPicPr>
          <p:nvPr/>
        </p:nvPicPr>
        <p:blipFill>
          <a:blip r:embed="rId6"/>
          <a:stretch>
            <a:fillRect/>
          </a:stretch>
        </p:blipFill>
        <p:spPr>
          <a:xfrm>
            <a:off x="3811306" y="3939280"/>
            <a:ext cx="1680519" cy="1835967"/>
          </a:xfrm>
          <a:prstGeom prst="rect">
            <a:avLst/>
          </a:prstGeom>
        </p:spPr>
      </p:pic>
      <p:pic>
        <p:nvPicPr>
          <p:cNvPr id="13" name="Image 12">
            <a:extLst>
              <a:ext uri="{FF2B5EF4-FFF2-40B4-BE49-F238E27FC236}">
                <a16:creationId xmlns:a16="http://schemas.microsoft.com/office/drawing/2014/main" id="{CF6924C9-473D-56B0-CCCF-A4B1EB3F7A59}"/>
              </a:ext>
            </a:extLst>
          </p:cNvPr>
          <p:cNvPicPr>
            <a:picLocks noChangeAspect="1"/>
          </p:cNvPicPr>
          <p:nvPr/>
        </p:nvPicPr>
        <p:blipFill>
          <a:blip r:embed="rId7"/>
          <a:stretch>
            <a:fillRect/>
          </a:stretch>
        </p:blipFill>
        <p:spPr>
          <a:xfrm>
            <a:off x="6288716" y="3896738"/>
            <a:ext cx="1859842" cy="1905384"/>
          </a:xfrm>
          <a:prstGeom prst="rect">
            <a:avLst/>
          </a:prstGeom>
        </p:spPr>
      </p:pic>
      <p:grpSp>
        <p:nvGrpSpPr>
          <p:cNvPr id="4" name="Groupe 3">
            <a:extLst>
              <a:ext uri="{FF2B5EF4-FFF2-40B4-BE49-F238E27FC236}">
                <a16:creationId xmlns:a16="http://schemas.microsoft.com/office/drawing/2014/main" id="{1FF84DFE-5AEB-6E4F-668A-3F7FE7118361}"/>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214DA5F6-1AF7-D0A9-8884-5D2A573EE273}"/>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68D2409-C54A-5D3D-156C-C17CBC3B4206}"/>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893157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BB0FFE0-150B-D01B-DCE5-908C712DF1B0}"/>
              </a:ext>
            </a:extLst>
          </p:cNvPr>
          <p:cNvPicPr>
            <a:picLocks noChangeAspect="1"/>
          </p:cNvPicPr>
          <p:nvPr/>
        </p:nvPicPr>
        <p:blipFill>
          <a:blip r:embed="rId2"/>
          <a:stretch>
            <a:fillRect/>
          </a:stretch>
        </p:blipFill>
        <p:spPr>
          <a:xfrm>
            <a:off x="1383389" y="3962695"/>
            <a:ext cx="1723927" cy="1781888"/>
          </a:xfrm>
          <a:prstGeom prst="rect">
            <a:avLst/>
          </a:prstGeom>
        </p:spPr>
      </p:pic>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61637" y="3508704"/>
            <a:ext cx="2025024" cy="360000"/>
          </a:xfrm>
        </p:spPr>
        <p:txBody>
          <a:bodyPr/>
          <a:lstStyle/>
          <a:p>
            <a:r>
              <a:rPr lang="fr-FR" dirty="0">
                <a:solidFill>
                  <a:srgbClr val="0070C0"/>
                </a:solidFill>
                <a:latin typeface="Dosis SemiBold" pitchFamily="2" charset="0"/>
              </a:rPr>
              <a:t>Le</a:t>
            </a:r>
            <a:r>
              <a:rPr lang="fr-FR" dirty="0">
                <a:latin typeface="Dosis SemiBold" pitchFamily="2" charset="0"/>
              </a:rPr>
              <a:t> peintre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5946638" y="5646711"/>
            <a:ext cx="2385790" cy="360000"/>
          </a:xfrm>
        </p:spPr>
        <p:txBody>
          <a:bodyPr/>
          <a:lstStyle/>
          <a:p>
            <a:r>
              <a:rPr lang="fr-FR" dirty="0">
                <a:latin typeface="Dosis SemiBold" pitchFamily="2" charset="0"/>
              </a:rPr>
              <a:t>   Les spectateurs</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38317" y="3508704"/>
            <a:ext cx="2682494" cy="360000"/>
          </a:xfrm>
        </p:spPr>
        <p:txBody>
          <a:bodyPr/>
          <a:lstStyle/>
          <a:p>
            <a:r>
              <a:rPr lang="fr-FR" dirty="0">
                <a:latin typeface="Dosis SemiBold" pitchFamily="2" charset="0"/>
              </a:rPr>
              <a:t>L'écrivain </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161637" y="5705004"/>
            <a:ext cx="2025024" cy="291980"/>
          </a:xfrm>
        </p:spPr>
        <p:txBody>
          <a:bodyPr/>
          <a:lstStyle/>
          <a:p>
            <a:r>
              <a:rPr lang="fr-FR" dirty="0">
                <a:solidFill>
                  <a:srgbClr val="0070C0"/>
                </a:solidFill>
                <a:latin typeface="Dosis SemiBold" pitchFamily="2" charset="0"/>
              </a:rPr>
              <a:t>Un</a:t>
            </a:r>
            <a:r>
              <a:rPr lang="fr-FR" dirty="0">
                <a:latin typeface="Dosis SemiBold" pitchFamily="2" charset="0"/>
              </a:rPr>
              <a:t> studio</a:t>
            </a:r>
            <a:endParaRPr lang="fr-MA" dirty="0">
              <a:latin typeface="Dosis SemiBold" pitchFamily="2" charset="0"/>
            </a:endParaRPr>
          </a:p>
        </p:txBody>
      </p:sp>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27230" y="5646711"/>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chanteur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35909" y="3509836"/>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créateur de vidéos  </a:t>
            </a:r>
          </a:p>
        </p:txBody>
      </p:sp>
      <p:pic>
        <p:nvPicPr>
          <p:cNvPr id="3" name="Image 2">
            <a:extLst>
              <a:ext uri="{FF2B5EF4-FFF2-40B4-BE49-F238E27FC236}">
                <a16:creationId xmlns:a16="http://schemas.microsoft.com/office/drawing/2014/main" id="{AE6D7463-D64A-4327-7702-C4EDCC9E7E03}"/>
              </a:ext>
            </a:extLst>
          </p:cNvPr>
          <p:cNvPicPr>
            <a:picLocks noChangeAspect="1"/>
          </p:cNvPicPr>
          <p:nvPr/>
        </p:nvPicPr>
        <p:blipFill>
          <a:blip r:embed="rId3"/>
          <a:stretch>
            <a:fillRect/>
          </a:stretch>
        </p:blipFill>
        <p:spPr>
          <a:xfrm>
            <a:off x="6218929" y="3908283"/>
            <a:ext cx="1707099" cy="1738428"/>
          </a:xfrm>
          <a:prstGeom prst="rect">
            <a:avLst/>
          </a:prstGeom>
        </p:spPr>
      </p:pic>
      <p:pic>
        <p:nvPicPr>
          <p:cNvPr id="8" name="Image 7">
            <a:extLst>
              <a:ext uri="{FF2B5EF4-FFF2-40B4-BE49-F238E27FC236}">
                <a16:creationId xmlns:a16="http://schemas.microsoft.com/office/drawing/2014/main" id="{E41B4D91-FD52-9CA3-524D-DA1DF73A658B}"/>
              </a:ext>
            </a:extLst>
          </p:cNvPr>
          <p:cNvPicPr>
            <a:picLocks noChangeAspect="1"/>
          </p:cNvPicPr>
          <p:nvPr/>
        </p:nvPicPr>
        <p:blipFill>
          <a:blip r:embed="rId4"/>
          <a:stretch>
            <a:fillRect/>
          </a:stretch>
        </p:blipFill>
        <p:spPr>
          <a:xfrm>
            <a:off x="6218929" y="1872837"/>
            <a:ext cx="1664290" cy="1675446"/>
          </a:xfrm>
          <a:prstGeom prst="rect">
            <a:avLst/>
          </a:prstGeom>
        </p:spPr>
      </p:pic>
      <p:pic>
        <p:nvPicPr>
          <p:cNvPr id="10" name="Image 9">
            <a:extLst>
              <a:ext uri="{FF2B5EF4-FFF2-40B4-BE49-F238E27FC236}">
                <a16:creationId xmlns:a16="http://schemas.microsoft.com/office/drawing/2014/main" id="{C4108D22-EE14-7198-BE6D-72E80768A364}"/>
              </a:ext>
            </a:extLst>
          </p:cNvPr>
          <p:cNvPicPr>
            <a:picLocks noChangeAspect="1"/>
          </p:cNvPicPr>
          <p:nvPr/>
        </p:nvPicPr>
        <p:blipFill>
          <a:blip r:embed="rId5"/>
          <a:stretch>
            <a:fillRect/>
          </a:stretch>
        </p:blipFill>
        <p:spPr>
          <a:xfrm>
            <a:off x="3831384" y="1816456"/>
            <a:ext cx="1591691" cy="1728667"/>
          </a:xfrm>
          <a:prstGeom prst="rect">
            <a:avLst/>
          </a:prstGeom>
        </p:spPr>
      </p:pic>
      <p:pic>
        <p:nvPicPr>
          <p:cNvPr id="12" name="Image 11">
            <a:extLst>
              <a:ext uri="{FF2B5EF4-FFF2-40B4-BE49-F238E27FC236}">
                <a16:creationId xmlns:a16="http://schemas.microsoft.com/office/drawing/2014/main" id="{B1C4EB8F-AA72-151A-1259-2732A3539AC6}"/>
              </a:ext>
            </a:extLst>
          </p:cNvPr>
          <p:cNvPicPr>
            <a:picLocks noChangeAspect="1"/>
          </p:cNvPicPr>
          <p:nvPr/>
        </p:nvPicPr>
        <p:blipFill>
          <a:blip r:embed="rId6"/>
          <a:stretch>
            <a:fillRect/>
          </a:stretch>
        </p:blipFill>
        <p:spPr>
          <a:xfrm>
            <a:off x="1486959" y="1816456"/>
            <a:ext cx="1620357" cy="1692248"/>
          </a:xfrm>
          <a:prstGeom prst="rect">
            <a:avLst/>
          </a:prstGeom>
        </p:spPr>
      </p:pic>
      <p:pic>
        <p:nvPicPr>
          <p:cNvPr id="13" name="Image 12" descr="Une image contenant habits, garçon, illustration, dessin&#10;&#10;Le contenu généré par l’IA peut être incorrect.">
            <a:extLst>
              <a:ext uri="{FF2B5EF4-FFF2-40B4-BE49-F238E27FC236}">
                <a16:creationId xmlns:a16="http://schemas.microsoft.com/office/drawing/2014/main" id="{11B64B44-6F97-C443-2E78-890AF103C8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5831" y="4003971"/>
            <a:ext cx="1542795" cy="1556981"/>
          </a:xfrm>
          <a:prstGeom prst="rect">
            <a:avLst/>
          </a:prstGeom>
        </p:spPr>
      </p:pic>
      <p:grpSp>
        <p:nvGrpSpPr>
          <p:cNvPr id="4" name="Groupe 3">
            <a:extLst>
              <a:ext uri="{FF2B5EF4-FFF2-40B4-BE49-F238E27FC236}">
                <a16:creationId xmlns:a16="http://schemas.microsoft.com/office/drawing/2014/main" id="{9E18853E-E22D-44DF-6C1E-9D322FA0AD77}"/>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A9D620FE-7AAB-082E-A47F-4EE457626E58}"/>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1ED6F4-EF98-B50D-3470-081AE0906A64}"/>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859570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01E58-4962-AC21-0691-8DB71C4F57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8F48EE-CE23-684F-EDC8-3F7DC8CB0894}"/>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D999B783-2286-F773-5CC6-2C33BCD35576}"/>
              </a:ext>
            </a:extLst>
          </p:cNvPr>
          <p:cNvSpPr>
            <a:spLocks noGrp="1"/>
          </p:cNvSpPr>
          <p:nvPr>
            <p:ph type="body" sz="quarter" idx="11"/>
          </p:nvPr>
        </p:nvSpPr>
        <p:spPr>
          <a:xfrm>
            <a:off x="723010" y="3433141"/>
            <a:ext cx="1682818" cy="342703"/>
          </a:xfrm>
        </p:spPr>
        <p:txBody>
          <a:bodyPr/>
          <a:lstStyle/>
          <a:p>
            <a:r>
              <a:rPr lang="fr-FR" dirty="0">
                <a:solidFill>
                  <a:srgbClr val="0070C0"/>
                </a:solidFill>
              </a:rPr>
              <a:t>Le</a:t>
            </a:r>
            <a:r>
              <a:rPr lang="fr-MA" dirty="0">
                <a:solidFill>
                  <a:srgbClr val="424D7B"/>
                </a:solidFill>
              </a:rPr>
              <a:t> train</a:t>
            </a:r>
          </a:p>
        </p:txBody>
      </p:sp>
      <p:sp>
        <p:nvSpPr>
          <p:cNvPr id="9" name="Espace réservé du texte 8">
            <a:extLst>
              <a:ext uri="{FF2B5EF4-FFF2-40B4-BE49-F238E27FC236}">
                <a16:creationId xmlns:a16="http://schemas.microsoft.com/office/drawing/2014/main" id="{D0BCAE3C-C1FF-A779-1DA5-E52488E5F791}"/>
              </a:ext>
            </a:extLst>
          </p:cNvPr>
          <p:cNvSpPr>
            <a:spLocks noGrp="1"/>
          </p:cNvSpPr>
          <p:nvPr>
            <p:ph type="body" sz="quarter" idx="23"/>
          </p:nvPr>
        </p:nvSpPr>
        <p:spPr>
          <a:xfrm>
            <a:off x="3165983" y="3433141"/>
            <a:ext cx="1800000" cy="342703"/>
          </a:xfrm>
        </p:spPr>
        <p:txBody>
          <a:bodyPr/>
          <a:lstStyle/>
          <a:p>
            <a:r>
              <a:rPr lang="fr-FR" dirty="0">
                <a:solidFill>
                  <a:srgbClr val="0070C0"/>
                </a:solidFill>
              </a:rPr>
              <a:t>Le</a:t>
            </a:r>
            <a:r>
              <a:rPr lang="fr-MA" dirty="0">
                <a:solidFill>
                  <a:srgbClr val="424D7B"/>
                </a:solidFill>
              </a:rPr>
              <a:t> port</a:t>
            </a:r>
          </a:p>
        </p:txBody>
      </p:sp>
      <p:sp>
        <p:nvSpPr>
          <p:cNvPr id="11" name="Espace réservé du texte 10">
            <a:extLst>
              <a:ext uri="{FF2B5EF4-FFF2-40B4-BE49-F238E27FC236}">
                <a16:creationId xmlns:a16="http://schemas.microsoft.com/office/drawing/2014/main" id="{3BA70C68-5F80-C30F-3AF0-344991BDD1AB}"/>
              </a:ext>
            </a:extLst>
          </p:cNvPr>
          <p:cNvSpPr>
            <a:spLocks noGrp="1"/>
          </p:cNvSpPr>
          <p:nvPr>
            <p:ph type="body" sz="quarter" idx="24"/>
          </p:nvPr>
        </p:nvSpPr>
        <p:spPr>
          <a:xfrm>
            <a:off x="5726138" y="3277101"/>
            <a:ext cx="2076742" cy="784359"/>
          </a:xfrm>
        </p:spPr>
        <p:txBody>
          <a:bodyPr/>
          <a:lstStyle/>
          <a:p>
            <a:r>
              <a:rPr lang="fr-FR" dirty="0">
                <a:solidFill>
                  <a:srgbClr val="0070C0"/>
                </a:solidFill>
              </a:rPr>
              <a:t>Le</a:t>
            </a:r>
            <a:r>
              <a:rPr lang="fr-MA" dirty="0">
                <a:solidFill>
                  <a:srgbClr val="424D7B"/>
                </a:solidFill>
              </a:rPr>
              <a:t> conducteur de train</a:t>
            </a:r>
          </a:p>
        </p:txBody>
      </p:sp>
      <p:sp>
        <p:nvSpPr>
          <p:cNvPr id="15" name="Espace réservé du texte 14">
            <a:extLst>
              <a:ext uri="{FF2B5EF4-FFF2-40B4-BE49-F238E27FC236}">
                <a16:creationId xmlns:a16="http://schemas.microsoft.com/office/drawing/2014/main" id="{6E02FCEA-34B8-335E-4700-83D41E1E9D4E}"/>
              </a:ext>
            </a:extLst>
          </p:cNvPr>
          <p:cNvSpPr>
            <a:spLocks noGrp="1"/>
          </p:cNvSpPr>
          <p:nvPr>
            <p:ph type="body" sz="quarter" idx="25"/>
          </p:nvPr>
        </p:nvSpPr>
        <p:spPr>
          <a:xfrm>
            <a:off x="753499" y="5787239"/>
            <a:ext cx="1800000" cy="360000"/>
          </a:xfrm>
        </p:spPr>
        <p:txBody>
          <a:bodyPr/>
          <a:lstStyle/>
          <a:p>
            <a:r>
              <a:rPr lang="fr-MA" dirty="0">
                <a:solidFill>
                  <a:srgbClr val="424D7B"/>
                </a:solidFill>
              </a:rPr>
              <a:t>L’aéroport</a:t>
            </a:r>
          </a:p>
        </p:txBody>
      </p:sp>
      <p:sp>
        <p:nvSpPr>
          <p:cNvPr id="13" name="Espace réservé du texte 14">
            <a:extLst>
              <a:ext uri="{FF2B5EF4-FFF2-40B4-BE49-F238E27FC236}">
                <a16:creationId xmlns:a16="http://schemas.microsoft.com/office/drawing/2014/main" id="{DF67F629-03B2-6288-3639-A22E556A64EB}"/>
              </a:ext>
            </a:extLst>
          </p:cNvPr>
          <p:cNvSpPr txBox="1">
            <a:spLocks/>
          </p:cNvSpPr>
          <p:nvPr/>
        </p:nvSpPr>
        <p:spPr>
          <a:xfrm>
            <a:off x="3377245" y="5780865"/>
            <a:ext cx="1800000"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pitchFamily="2" charset="0"/>
                <a:ea typeface="+mn-ea"/>
                <a:cs typeface="+mn-cs"/>
              </a:rPr>
              <a:t>Les</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 moyens de transport</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sp>
        <p:nvSpPr>
          <p:cNvPr id="4" name="ZoneTexte 3">
            <a:extLst>
              <a:ext uri="{FF2B5EF4-FFF2-40B4-BE49-F238E27FC236}">
                <a16:creationId xmlns:a16="http://schemas.microsoft.com/office/drawing/2014/main" id="{F36C8B9B-703F-188A-D131-7E07D37D8C5D}"/>
              </a:ext>
            </a:extLst>
          </p:cNvPr>
          <p:cNvSpPr txBox="1"/>
          <p:nvPr/>
        </p:nvSpPr>
        <p:spPr>
          <a:xfrm>
            <a:off x="5862662" y="5685574"/>
            <a:ext cx="207674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0070C0"/>
                </a:solidFill>
                <a:effectLst/>
                <a:uLnTx/>
                <a:uFillTx/>
                <a:latin typeface="Dosis" pitchFamily="2" charset="0"/>
                <a:ea typeface="+mn-ea"/>
                <a:cs typeface="+mn-cs"/>
              </a:rPr>
              <a:t>Les</a:t>
            </a:r>
            <a:r>
              <a:rPr kumimoji="0" lang="fr-FR" sz="1800" b="0" i="0" u="none" strike="noStrike" kern="1200" cap="none" spc="0" normalizeH="0" baseline="0" noProof="0" dirty="0">
                <a:ln>
                  <a:noFill/>
                </a:ln>
                <a:solidFill>
                  <a:srgbClr val="424D7B"/>
                </a:solidFill>
                <a:effectLst/>
                <a:uLnTx/>
                <a:uFillTx/>
                <a:latin typeface="Calibri" panose="020F0502020204030204"/>
                <a:ea typeface="+mn-ea"/>
                <a:cs typeface="+mn-cs"/>
              </a:rPr>
              <a:t> </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passagers</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pic>
        <p:nvPicPr>
          <p:cNvPr id="8" name="Image 7" descr="Une image contenant transport, Ferroviaire, véhicule, train&#10;&#10;Le contenu généré par l’IA peut être incorrect.">
            <a:extLst>
              <a:ext uri="{FF2B5EF4-FFF2-40B4-BE49-F238E27FC236}">
                <a16:creationId xmlns:a16="http://schemas.microsoft.com/office/drawing/2014/main" id="{19F1B401-1E70-1E05-53D2-04914B7CD9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986" y="1898379"/>
            <a:ext cx="1357187" cy="1484622"/>
          </a:xfrm>
          <a:prstGeom prst="rect">
            <a:avLst/>
          </a:prstGeom>
        </p:spPr>
      </p:pic>
      <p:pic>
        <p:nvPicPr>
          <p:cNvPr id="12" name="Image 11" descr="Une image contenant ciel, eau, nuage, transport&#10;&#10;Le contenu généré par l’IA peut être incorrect.">
            <a:extLst>
              <a:ext uri="{FF2B5EF4-FFF2-40B4-BE49-F238E27FC236}">
                <a16:creationId xmlns:a16="http://schemas.microsoft.com/office/drawing/2014/main" id="{66E2C9ED-C9F4-3B77-72F6-FD9090309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16" name="Image 15" descr="Une image contenant transport, Ferroviaire, train, véhicule&#10;&#10;Le contenu généré par l’IA peut être incorrect.">
            <a:extLst>
              <a:ext uri="{FF2B5EF4-FFF2-40B4-BE49-F238E27FC236}">
                <a16:creationId xmlns:a16="http://schemas.microsoft.com/office/drawing/2014/main" id="{FEB1D03A-A84F-E5CE-0155-22D8546A66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18" name="Image 17" descr="Une image contenant ciel, véhicule, capture d’écran, avion&#10;&#10;Le contenu généré par l’IA peut être incorrect.">
            <a:extLst>
              <a:ext uri="{FF2B5EF4-FFF2-40B4-BE49-F238E27FC236}">
                <a16:creationId xmlns:a16="http://schemas.microsoft.com/office/drawing/2014/main" id="{13685CC1-B107-75F2-AE32-1D3EDC5351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23" name="Image 22" descr="Une image contenant véhicule, Véhicule terrestre, ciel, route&#10;&#10;Le contenu généré par l’IA peut être incorrect.">
            <a:extLst>
              <a:ext uri="{FF2B5EF4-FFF2-40B4-BE49-F238E27FC236}">
                <a16:creationId xmlns:a16="http://schemas.microsoft.com/office/drawing/2014/main" id="{3C99A772-11C5-FC1F-526F-860CF31BE4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7114" y="4225587"/>
            <a:ext cx="1421778" cy="1555278"/>
          </a:xfrm>
          <a:prstGeom prst="rect">
            <a:avLst/>
          </a:prstGeom>
        </p:spPr>
      </p:pic>
      <p:pic>
        <p:nvPicPr>
          <p:cNvPr id="27" name="Image 26" descr="Une image contenant ciel, habits, chaussures, personne&#10;&#10;Le contenu généré par l’IA peut être incorrect.">
            <a:extLst>
              <a:ext uri="{FF2B5EF4-FFF2-40B4-BE49-F238E27FC236}">
                <a16:creationId xmlns:a16="http://schemas.microsoft.com/office/drawing/2014/main" id="{3562DE24-173B-6C47-BA7E-FC5F1B5080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grpSp>
        <p:nvGrpSpPr>
          <p:cNvPr id="6" name="Groupe 5">
            <a:extLst>
              <a:ext uri="{FF2B5EF4-FFF2-40B4-BE49-F238E27FC236}">
                <a16:creationId xmlns:a16="http://schemas.microsoft.com/office/drawing/2014/main" id="{30D882D4-ED87-FC16-E745-D23C68B0916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A9A0844-80BA-FA1D-B732-6D098C648A0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F4925D-5D4B-003B-4D39-11D3BCA947D4}"/>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323290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556351" y="1641268"/>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3168311" y="4132323"/>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3" name="Image 2" descr="Une image contenant ciel, eau, nuage, transport&#10;&#10;Le contenu généré par l’IA peut être incorrect.">
            <a:extLst>
              <a:ext uri="{FF2B5EF4-FFF2-40B4-BE49-F238E27FC236}">
                <a16:creationId xmlns:a16="http://schemas.microsoft.com/office/drawing/2014/main" id="{3B90A575-A43C-EB06-FD0D-A0979A1D82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4" name="Image 3" descr="Une image contenant transport, Ferroviaire, train, véhicule&#10;&#10;Le contenu généré par l’IA peut être incorrect.">
            <a:extLst>
              <a:ext uri="{FF2B5EF4-FFF2-40B4-BE49-F238E27FC236}">
                <a16:creationId xmlns:a16="http://schemas.microsoft.com/office/drawing/2014/main" id="{0FB1BC3E-E7F7-C8BB-A1E4-3188189D89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6" name="Image 5" descr="Une image contenant ciel, véhicule, capture d’écran, avion&#10;&#10;Le contenu généré par l’IA peut être incorrect.">
            <a:extLst>
              <a:ext uri="{FF2B5EF4-FFF2-40B4-BE49-F238E27FC236}">
                <a16:creationId xmlns:a16="http://schemas.microsoft.com/office/drawing/2014/main" id="{DA95E6CC-78E5-134C-76A7-1A8F320BB4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9" name="Image 8" descr="Une image contenant ciel, habits, chaussures, personne&#10;&#10;Le contenu généré par l’IA peut être incorrect.">
            <a:extLst>
              <a:ext uri="{FF2B5EF4-FFF2-40B4-BE49-F238E27FC236}">
                <a16:creationId xmlns:a16="http://schemas.microsoft.com/office/drawing/2014/main" id="{39635911-21A5-D5DB-F856-F5CFCF6345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manquent sont : le train et les moyens de transport. </a:t>
            </a:r>
            <a:endParaRPr lang="fr-MA" dirty="0">
              <a:solidFill>
                <a:schemeClr val="tx1">
                  <a:lumMod val="65000"/>
                  <a:lumOff val="35000"/>
                </a:schemeClr>
              </a:solidFill>
            </a:endParaRPr>
          </a:p>
        </p:txBody>
      </p:sp>
      <p:pic>
        <p:nvPicPr>
          <p:cNvPr id="7" name="Image 6" descr="Une image contenant transport, Ferroviaire, véhicule, train&#10;&#10;Le contenu généré par l’IA peut être incorrect.">
            <a:extLst>
              <a:ext uri="{FF2B5EF4-FFF2-40B4-BE49-F238E27FC236}">
                <a16:creationId xmlns:a16="http://schemas.microsoft.com/office/drawing/2014/main" id="{F2191229-53FF-5BA4-1273-146F7EA1C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986" y="1898379"/>
            <a:ext cx="1357187" cy="1484622"/>
          </a:xfrm>
          <a:prstGeom prst="rect">
            <a:avLst/>
          </a:prstGeom>
          <a:ln w="57150">
            <a:solidFill>
              <a:srgbClr val="E84234"/>
            </a:solidFill>
          </a:ln>
        </p:spPr>
      </p:pic>
      <p:pic>
        <p:nvPicPr>
          <p:cNvPr id="9" name="Image 8" descr="Une image contenant ciel, eau, nuage, transport&#10;&#10;Le contenu généré par l’IA peut être incorrect.">
            <a:extLst>
              <a:ext uri="{FF2B5EF4-FFF2-40B4-BE49-F238E27FC236}">
                <a16:creationId xmlns:a16="http://schemas.microsoft.com/office/drawing/2014/main" id="{BF47F718-FE39-F6F9-C620-2AD8563911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11" name="Image 10" descr="Une image contenant transport, Ferroviaire, train, véhicule&#10;&#10;Le contenu généré par l’IA peut être incorrect.">
            <a:extLst>
              <a:ext uri="{FF2B5EF4-FFF2-40B4-BE49-F238E27FC236}">
                <a16:creationId xmlns:a16="http://schemas.microsoft.com/office/drawing/2014/main" id="{568CA0EA-F27C-0615-ECF0-4B89A3DE6A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12" name="Image 11" descr="Une image contenant ciel, véhicule, capture d’écran, avion&#10;&#10;Le contenu généré par l’IA peut être incorrect.">
            <a:extLst>
              <a:ext uri="{FF2B5EF4-FFF2-40B4-BE49-F238E27FC236}">
                <a16:creationId xmlns:a16="http://schemas.microsoft.com/office/drawing/2014/main" id="{71B3C049-20A9-FD67-C661-7D6BC0EB37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13" name="Image 12" descr="Une image contenant véhicule, Véhicule terrestre, ciel, route&#10;&#10;Le contenu généré par l’IA peut être incorrect.">
            <a:extLst>
              <a:ext uri="{FF2B5EF4-FFF2-40B4-BE49-F238E27FC236}">
                <a16:creationId xmlns:a16="http://schemas.microsoft.com/office/drawing/2014/main" id="{B638D104-E0F8-2D76-6C34-FA4547CB4B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7114" y="4225587"/>
            <a:ext cx="1421778" cy="1555278"/>
          </a:xfrm>
          <a:prstGeom prst="rect">
            <a:avLst/>
          </a:prstGeom>
          <a:ln w="57150">
            <a:solidFill>
              <a:srgbClr val="F26553"/>
            </a:solidFill>
          </a:ln>
        </p:spPr>
      </p:pic>
      <p:pic>
        <p:nvPicPr>
          <p:cNvPr id="14" name="Image 13" descr="Une image contenant ciel, habits, chaussures, personne&#10;&#10;Le contenu généré par l’IA peut être incorrect.">
            <a:extLst>
              <a:ext uri="{FF2B5EF4-FFF2-40B4-BE49-F238E27FC236}">
                <a16:creationId xmlns:a16="http://schemas.microsoft.com/office/drawing/2014/main" id="{7AC71326-433B-4B44-4237-A26A85F9E9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mécanicien – Le chauffeur – L’hôtesse de l’air – Le capitaine Le pilote d’avion – L’avion.</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0CBC92BB-9599-0F10-7678-6D87B58DEF20}"/>
              </a:ext>
            </a:extLst>
          </p:cNvPr>
          <p:cNvSpPr>
            <a:spLocks noGrp="1"/>
          </p:cNvSpPr>
          <p:nvPr>
            <p:ph type="body" sz="quarter" idx="11"/>
          </p:nvPr>
        </p:nvSpPr>
        <p:spPr>
          <a:xfrm>
            <a:off x="672877" y="3499333"/>
            <a:ext cx="2101028" cy="342703"/>
          </a:xfrm>
        </p:spPr>
        <p:txBody>
          <a:bodyPr/>
          <a:lstStyle/>
          <a:p>
            <a:r>
              <a:rPr lang="fr-FR" dirty="0">
                <a:solidFill>
                  <a:srgbClr val="0070C0"/>
                </a:solidFill>
              </a:rPr>
              <a:t>Le</a:t>
            </a:r>
            <a:r>
              <a:rPr lang="fr-MA" dirty="0">
                <a:solidFill>
                  <a:srgbClr val="424D7B"/>
                </a:solidFill>
              </a:rPr>
              <a:t> mécanicien</a:t>
            </a:r>
          </a:p>
        </p:txBody>
      </p:sp>
      <p:sp>
        <p:nvSpPr>
          <p:cNvPr id="9" name="Espace réservé du texte 8">
            <a:extLst>
              <a:ext uri="{FF2B5EF4-FFF2-40B4-BE49-F238E27FC236}">
                <a16:creationId xmlns:a16="http://schemas.microsoft.com/office/drawing/2014/main" id="{BFC38AF6-9462-4195-7CA4-16A74095F1DD}"/>
              </a:ext>
            </a:extLst>
          </p:cNvPr>
          <p:cNvSpPr>
            <a:spLocks noGrp="1"/>
          </p:cNvSpPr>
          <p:nvPr>
            <p:ph type="body" sz="quarter" idx="23"/>
          </p:nvPr>
        </p:nvSpPr>
        <p:spPr>
          <a:xfrm>
            <a:off x="3693453" y="3526786"/>
            <a:ext cx="1800000" cy="342703"/>
          </a:xfrm>
        </p:spPr>
        <p:txBody>
          <a:bodyPr/>
          <a:lstStyle/>
          <a:p>
            <a:r>
              <a:rPr lang="fr-FR" dirty="0">
                <a:solidFill>
                  <a:srgbClr val="0070C0"/>
                </a:solidFill>
              </a:rPr>
              <a:t>Le</a:t>
            </a:r>
            <a:r>
              <a:rPr lang="fr-MA" dirty="0">
                <a:solidFill>
                  <a:srgbClr val="424D7B"/>
                </a:solidFill>
              </a:rPr>
              <a:t> chauffeur</a:t>
            </a:r>
          </a:p>
        </p:txBody>
      </p:sp>
      <p:sp>
        <p:nvSpPr>
          <p:cNvPr id="11" name="Espace réservé du texte 10">
            <a:extLst>
              <a:ext uri="{FF2B5EF4-FFF2-40B4-BE49-F238E27FC236}">
                <a16:creationId xmlns:a16="http://schemas.microsoft.com/office/drawing/2014/main" id="{D12BF1FC-F46F-4ED2-5183-016B2FB6243E}"/>
              </a:ext>
            </a:extLst>
          </p:cNvPr>
          <p:cNvSpPr>
            <a:spLocks noGrp="1"/>
          </p:cNvSpPr>
          <p:nvPr>
            <p:ph type="body" sz="quarter" idx="24"/>
          </p:nvPr>
        </p:nvSpPr>
        <p:spPr>
          <a:xfrm>
            <a:off x="6033359" y="3429000"/>
            <a:ext cx="2213266" cy="784359"/>
          </a:xfrm>
        </p:spPr>
        <p:txBody>
          <a:bodyPr/>
          <a:lstStyle/>
          <a:p>
            <a:r>
              <a:rPr lang="fr-MA" dirty="0">
                <a:solidFill>
                  <a:srgbClr val="424D7B"/>
                </a:solidFill>
              </a:rPr>
              <a:t>L’hôtesse de l’air</a:t>
            </a:r>
          </a:p>
        </p:txBody>
      </p:sp>
      <p:sp>
        <p:nvSpPr>
          <p:cNvPr id="15" name="Espace réservé du texte 14">
            <a:extLst>
              <a:ext uri="{FF2B5EF4-FFF2-40B4-BE49-F238E27FC236}">
                <a16:creationId xmlns:a16="http://schemas.microsoft.com/office/drawing/2014/main" id="{35F12D89-735C-1940-2210-15F2F6018D1F}"/>
              </a:ext>
            </a:extLst>
          </p:cNvPr>
          <p:cNvSpPr>
            <a:spLocks noGrp="1"/>
          </p:cNvSpPr>
          <p:nvPr>
            <p:ph type="body" sz="quarter" idx="25"/>
          </p:nvPr>
        </p:nvSpPr>
        <p:spPr>
          <a:xfrm>
            <a:off x="823391" y="5922001"/>
            <a:ext cx="1800000" cy="360000"/>
          </a:xfrm>
        </p:spPr>
        <p:txBody>
          <a:bodyPr/>
          <a:lstStyle/>
          <a:p>
            <a:r>
              <a:rPr lang="fr-FR" dirty="0">
                <a:solidFill>
                  <a:srgbClr val="0070C0"/>
                </a:solidFill>
              </a:rPr>
              <a:t>Le</a:t>
            </a:r>
            <a:r>
              <a:rPr lang="fr-MA" dirty="0">
                <a:solidFill>
                  <a:srgbClr val="424D7B"/>
                </a:solidFill>
              </a:rPr>
              <a:t> capitaine</a:t>
            </a:r>
          </a:p>
        </p:txBody>
      </p:sp>
      <p:sp>
        <p:nvSpPr>
          <p:cNvPr id="13" name="Espace réservé du texte 14">
            <a:extLst>
              <a:ext uri="{FF2B5EF4-FFF2-40B4-BE49-F238E27FC236}">
                <a16:creationId xmlns:a16="http://schemas.microsoft.com/office/drawing/2014/main" id="{C10C358D-A8DA-FE77-57C5-F213E729C162}"/>
              </a:ext>
            </a:extLst>
          </p:cNvPr>
          <p:cNvSpPr txBox="1">
            <a:spLocks/>
          </p:cNvSpPr>
          <p:nvPr/>
        </p:nvSpPr>
        <p:spPr>
          <a:xfrm>
            <a:off x="3505201" y="5787239"/>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pitchFamily="2" charset="0"/>
                <a:ea typeface="+mn-ea"/>
                <a:cs typeface="+mn-cs"/>
              </a:rPr>
              <a:t>Le</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 pilote d’avion</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sp>
        <p:nvSpPr>
          <p:cNvPr id="4" name="ZoneTexte 3">
            <a:extLst>
              <a:ext uri="{FF2B5EF4-FFF2-40B4-BE49-F238E27FC236}">
                <a16:creationId xmlns:a16="http://schemas.microsoft.com/office/drawing/2014/main" id="{15217EBF-6612-BA8D-761A-9A948D453F57}"/>
              </a:ext>
            </a:extLst>
          </p:cNvPr>
          <p:cNvSpPr txBox="1"/>
          <p:nvPr/>
        </p:nvSpPr>
        <p:spPr>
          <a:xfrm>
            <a:off x="6101621" y="5820336"/>
            <a:ext cx="20767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Calibri" panose="020F0502020204030204"/>
                <a:ea typeface="+mn-ea"/>
                <a:cs typeface="+mn-cs"/>
              </a:rPr>
              <a:t> </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L’avion</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pic>
        <p:nvPicPr>
          <p:cNvPr id="6" name="Image 5" descr="Une image contenant véhicule, roue, Véhicule terrestre, habits&#10;&#10;Le contenu généré par l’IA peut être incorrect.">
            <a:extLst>
              <a:ext uri="{FF2B5EF4-FFF2-40B4-BE49-F238E27FC236}">
                <a16:creationId xmlns:a16="http://schemas.microsoft.com/office/drawing/2014/main" id="{1FD79012-FDCE-BCA7-A59F-1B95B746B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365" y="1849336"/>
            <a:ext cx="1533463" cy="1677450"/>
          </a:xfrm>
          <a:prstGeom prst="rect">
            <a:avLst/>
          </a:prstGeom>
        </p:spPr>
      </p:pic>
      <p:pic>
        <p:nvPicPr>
          <p:cNvPr id="14" name="Image 13" descr="Une image contenant dessin humoristique, sourire, véhicule, personne&#10;&#10;Le contenu généré par l’IA peut être incorrect.">
            <a:extLst>
              <a:ext uri="{FF2B5EF4-FFF2-40B4-BE49-F238E27FC236}">
                <a16:creationId xmlns:a16="http://schemas.microsoft.com/office/drawing/2014/main" id="{885C6156-6097-5619-6E72-4352035020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268" y="1849336"/>
            <a:ext cx="1533463" cy="1677450"/>
          </a:xfrm>
          <a:prstGeom prst="rect">
            <a:avLst/>
          </a:prstGeom>
        </p:spPr>
      </p:pic>
      <p:pic>
        <p:nvPicPr>
          <p:cNvPr id="19" name="Image 18" descr="Une image contenant habits, dessin humoristique, sourire&#10;&#10;Le contenu généré par l’IA peut être incorrect.">
            <a:extLst>
              <a:ext uri="{FF2B5EF4-FFF2-40B4-BE49-F238E27FC236}">
                <a16:creationId xmlns:a16="http://schemas.microsoft.com/office/drawing/2014/main" id="{E5FC6527-AEF4-0A50-26D2-8D57DC4A07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351416" y="1849336"/>
            <a:ext cx="1587988" cy="1737095"/>
          </a:xfrm>
          <a:prstGeom prst="rect">
            <a:avLst/>
          </a:prstGeom>
        </p:spPr>
      </p:pic>
      <p:pic>
        <p:nvPicPr>
          <p:cNvPr id="21" name="Image 20" descr="Une image contenant habits, ciel, dessin humoristique, personne&#10;&#10;Le contenu généré par l’IA peut être incorrect.">
            <a:extLst>
              <a:ext uri="{FF2B5EF4-FFF2-40B4-BE49-F238E27FC236}">
                <a16:creationId xmlns:a16="http://schemas.microsoft.com/office/drawing/2014/main" id="{A2C06C71-139A-916A-1F7A-74D044D3C1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364" y="4213359"/>
            <a:ext cx="1533463" cy="1677450"/>
          </a:xfrm>
          <a:prstGeom prst="rect">
            <a:avLst/>
          </a:prstGeom>
        </p:spPr>
      </p:pic>
      <p:pic>
        <p:nvPicPr>
          <p:cNvPr id="24" name="Image 23" descr="Une image contenant dessin humoristique, ciel, chapeau&#10;&#10;Le contenu généré par l’IA peut être incorrect.">
            <a:extLst>
              <a:ext uri="{FF2B5EF4-FFF2-40B4-BE49-F238E27FC236}">
                <a16:creationId xmlns:a16="http://schemas.microsoft.com/office/drawing/2014/main" id="{E22DEC31-B4A3-E222-8314-C1651E4D7E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2383" y="4238956"/>
            <a:ext cx="1533463" cy="1677450"/>
          </a:xfrm>
          <a:prstGeom prst="rect">
            <a:avLst/>
          </a:prstGeom>
        </p:spPr>
      </p:pic>
      <p:pic>
        <p:nvPicPr>
          <p:cNvPr id="26" name="Image 25" descr="Une image contenant avion, transport, Transport aérien, avion de ligne&#10;&#10;Le contenu généré par l’IA peut être incorrect.">
            <a:extLst>
              <a:ext uri="{FF2B5EF4-FFF2-40B4-BE49-F238E27FC236}">
                <a16:creationId xmlns:a16="http://schemas.microsoft.com/office/drawing/2014/main" id="{1BE2CD74-46AD-5B60-7938-B3DE9A3D89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2541" y="4226157"/>
            <a:ext cx="1556863" cy="1703047"/>
          </a:xfrm>
          <a:prstGeom prst="rect">
            <a:avLst/>
          </a:prstGeom>
        </p:spPr>
      </p:pic>
      <p:grpSp>
        <p:nvGrpSpPr>
          <p:cNvPr id="8" name="Groupe 7">
            <a:extLst>
              <a:ext uri="{FF2B5EF4-FFF2-40B4-BE49-F238E27FC236}">
                <a16:creationId xmlns:a16="http://schemas.microsoft.com/office/drawing/2014/main" id="{8B8135EF-5EC0-FCFF-2090-B045DC5702B3}"/>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DD370AB-14C1-8B7E-F856-EE1A10E73EC0}"/>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7481B8B-DB7E-8076-AC03-160E2A52A21E}"/>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36947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descr="Une image contenant véhicule, roue, Véhicule terrestre, habits&#10;&#10;Le contenu généré par l’IA peut être incorrect.">
            <a:extLst>
              <a:ext uri="{FF2B5EF4-FFF2-40B4-BE49-F238E27FC236}">
                <a16:creationId xmlns:a16="http://schemas.microsoft.com/office/drawing/2014/main" id="{8C9F5BDA-7074-AA52-38CF-D9B7EB8C4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728" y="1849336"/>
            <a:ext cx="1533463" cy="1677450"/>
          </a:xfrm>
          <a:prstGeom prst="rect">
            <a:avLst/>
          </a:prstGeom>
        </p:spPr>
      </p:pic>
      <p:pic>
        <p:nvPicPr>
          <p:cNvPr id="11" name="Image 10" descr="Une image contenant dessin humoristique, sourire, véhicule, personne&#10;&#10;Le contenu généré par l’IA peut être incorrect.">
            <a:extLst>
              <a:ext uri="{FF2B5EF4-FFF2-40B4-BE49-F238E27FC236}">
                <a16:creationId xmlns:a16="http://schemas.microsoft.com/office/drawing/2014/main" id="{40C18A87-C5D0-71FD-59FD-D83C0E30ED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631" y="1849336"/>
            <a:ext cx="1533463" cy="1677450"/>
          </a:xfrm>
          <a:prstGeom prst="rect">
            <a:avLst/>
          </a:prstGeom>
        </p:spPr>
      </p:pic>
      <p:pic>
        <p:nvPicPr>
          <p:cNvPr id="12" name="Image 11" descr="Une image contenant habits, dessin humoristique, sourire&#10;&#10;Le contenu généré par l’IA peut être incorrect.">
            <a:extLst>
              <a:ext uri="{FF2B5EF4-FFF2-40B4-BE49-F238E27FC236}">
                <a16:creationId xmlns:a16="http://schemas.microsoft.com/office/drawing/2014/main" id="{B7D2CF99-014B-A24C-E270-6D53D7139A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7779" y="1849336"/>
            <a:ext cx="1587988" cy="1737095"/>
          </a:xfrm>
          <a:prstGeom prst="rect">
            <a:avLst/>
          </a:prstGeom>
        </p:spPr>
      </p:pic>
      <p:pic>
        <p:nvPicPr>
          <p:cNvPr id="13" name="Image 12" descr="Une image contenant habits, ciel, dessin humoristique, personne&#10;&#10;Le contenu généré par l’IA peut être incorrect.">
            <a:extLst>
              <a:ext uri="{FF2B5EF4-FFF2-40B4-BE49-F238E27FC236}">
                <a16:creationId xmlns:a16="http://schemas.microsoft.com/office/drawing/2014/main" id="{3802006C-CEEB-6C56-22E9-404A9E1064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8727" y="4213359"/>
            <a:ext cx="1533463" cy="1677450"/>
          </a:xfrm>
          <a:prstGeom prst="rect">
            <a:avLst/>
          </a:prstGeom>
        </p:spPr>
      </p:pic>
      <p:pic>
        <p:nvPicPr>
          <p:cNvPr id="14" name="Image 13" descr="Une image contenant dessin humoristique, ciel, chapeau&#10;&#10;Le contenu généré par l’IA peut être incorrect.">
            <a:extLst>
              <a:ext uri="{FF2B5EF4-FFF2-40B4-BE49-F238E27FC236}">
                <a16:creationId xmlns:a16="http://schemas.microsoft.com/office/drawing/2014/main" id="{07617F4F-EEDB-D689-56A1-D07E8F4D38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8746" y="4238956"/>
            <a:ext cx="1533463" cy="1677450"/>
          </a:xfrm>
          <a:prstGeom prst="rect">
            <a:avLst/>
          </a:prstGeom>
        </p:spPr>
      </p:pic>
      <p:pic>
        <p:nvPicPr>
          <p:cNvPr id="15" name="Image 14" descr="Une image contenant avion, transport, Transport aérien, avion de ligne&#10;&#10;Le contenu généré par l’IA peut être incorrect.">
            <a:extLst>
              <a:ext uri="{FF2B5EF4-FFF2-40B4-BE49-F238E27FC236}">
                <a16:creationId xmlns:a16="http://schemas.microsoft.com/office/drawing/2014/main" id="{41AF4CD8-F479-0EA1-26D9-C161A2132E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8904" y="4226157"/>
            <a:ext cx="1556863" cy="1703047"/>
          </a:xfrm>
          <a:prstGeom prst="rect">
            <a:avLst/>
          </a:prstGeom>
        </p:spPr>
      </p:pic>
    </p:spTree>
    <p:extLst>
      <p:ext uri="{BB962C8B-B14F-4D97-AF65-F5344CB8AC3E}">
        <p14:creationId xmlns:p14="http://schemas.microsoft.com/office/powerpoint/2010/main" val="772705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deux images qui ont bougé ? </a:t>
            </a:r>
            <a:endParaRPr lang="fr-MA" dirty="0">
              <a:solidFill>
                <a:schemeClr val="tx1">
                  <a:lumMod val="65000"/>
                  <a:lumOff val="35000"/>
                </a:schemeClr>
              </a:solidFill>
            </a:endParaRPr>
          </a:p>
        </p:txBody>
      </p:sp>
      <p:pic>
        <p:nvPicPr>
          <p:cNvPr id="5" name="Image 4" descr="Une image contenant véhicule, roue, Véhicule terrestre, habits&#10;&#10;Le contenu généré par l’IA peut être incorrect.">
            <a:extLst>
              <a:ext uri="{FF2B5EF4-FFF2-40B4-BE49-F238E27FC236}">
                <a16:creationId xmlns:a16="http://schemas.microsoft.com/office/drawing/2014/main" id="{829BE248-FDC4-895C-88F0-52E125F52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216" y="4251754"/>
            <a:ext cx="1533463" cy="1677450"/>
          </a:xfrm>
          <a:prstGeom prst="rect">
            <a:avLst/>
          </a:prstGeom>
          <a:ln>
            <a:solidFill>
              <a:schemeClr val="bg1"/>
            </a:solidFill>
          </a:ln>
        </p:spPr>
      </p:pic>
      <p:pic>
        <p:nvPicPr>
          <p:cNvPr id="11" name="Image 10" descr="Une image contenant dessin humoristique, sourire, véhicule, personne&#10;&#10;Le contenu généré par l’IA peut être incorrect.">
            <a:extLst>
              <a:ext uri="{FF2B5EF4-FFF2-40B4-BE49-F238E27FC236}">
                <a16:creationId xmlns:a16="http://schemas.microsoft.com/office/drawing/2014/main" id="{4EF60D42-EE06-5582-4826-44A66D442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631" y="1849336"/>
            <a:ext cx="1533463" cy="1677450"/>
          </a:xfrm>
          <a:prstGeom prst="rect">
            <a:avLst/>
          </a:prstGeom>
        </p:spPr>
      </p:pic>
      <p:pic>
        <p:nvPicPr>
          <p:cNvPr id="12" name="Image 11" descr="Une image contenant habits, dessin humoristique, sourire&#10;&#10;Le contenu généré par l’IA peut être incorrect.">
            <a:extLst>
              <a:ext uri="{FF2B5EF4-FFF2-40B4-BE49-F238E27FC236}">
                <a16:creationId xmlns:a16="http://schemas.microsoft.com/office/drawing/2014/main" id="{A1A778A1-2553-E736-1BCC-880F8F00BF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7779" y="1849336"/>
            <a:ext cx="1587988" cy="1737095"/>
          </a:xfrm>
          <a:prstGeom prst="rect">
            <a:avLst/>
          </a:prstGeom>
        </p:spPr>
      </p:pic>
      <p:pic>
        <p:nvPicPr>
          <p:cNvPr id="13" name="Image 12" descr="Une image contenant habits, ciel, dessin humoristique, personne&#10;&#10;Le contenu généré par l’IA peut être incorrect.">
            <a:extLst>
              <a:ext uri="{FF2B5EF4-FFF2-40B4-BE49-F238E27FC236}">
                <a16:creationId xmlns:a16="http://schemas.microsoft.com/office/drawing/2014/main" id="{BB9FB21F-77FD-ECA5-D5B9-7E02AFBEC1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8727" y="4213359"/>
            <a:ext cx="1533463" cy="1677450"/>
          </a:xfrm>
          <a:prstGeom prst="rect">
            <a:avLst/>
          </a:prstGeom>
        </p:spPr>
      </p:pic>
      <p:pic>
        <p:nvPicPr>
          <p:cNvPr id="14" name="Image 13" descr="Une image contenant dessin humoristique, ciel, chapeau&#10;&#10;Le contenu généré par l’IA peut être incorrect.">
            <a:extLst>
              <a:ext uri="{FF2B5EF4-FFF2-40B4-BE49-F238E27FC236}">
                <a16:creationId xmlns:a16="http://schemas.microsoft.com/office/drawing/2014/main" id="{CEC7556D-49D5-4D7B-15B3-BC857851C0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1820" y="1879158"/>
            <a:ext cx="1533463" cy="1677450"/>
          </a:xfrm>
          <a:prstGeom prst="rect">
            <a:avLst/>
          </a:prstGeom>
        </p:spPr>
      </p:pic>
      <p:pic>
        <p:nvPicPr>
          <p:cNvPr id="15" name="Image 14" descr="Une image contenant avion, transport, Transport aérien, avion de ligne&#10;&#10;Le contenu généré par l’IA peut être incorrect.">
            <a:extLst>
              <a:ext uri="{FF2B5EF4-FFF2-40B4-BE49-F238E27FC236}">
                <a16:creationId xmlns:a16="http://schemas.microsoft.com/office/drawing/2014/main" id="{9FCC3016-A76D-DD11-2401-60196E1D68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8904" y="4226157"/>
            <a:ext cx="1556863" cy="1703047"/>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CAD84-8273-7600-C009-6D255B3F1351}"/>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469DF4F4-4AA3-6E2B-F249-50305A9FB57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62AD9E52-688A-997A-7897-203050FBAEC3}"/>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 pilote d’avion et le mécanicien.</a:t>
            </a:r>
            <a:endParaRPr lang="fr-MA" dirty="0">
              <a:solidFill>
                <a:schemeClr val="tx1">
                  <a:lumMod val="65000"/>
                  <a:lumOff val="35000"/>
                </a:schemeClr>
              </a:solidFill>
            </a:endParaRPr>
          </a:p>
        </p:txBody>
      </p:sp>
      <p:pic>
        <p:nvPicPr>
          <p:cNvPr id="5" name="Image 4" descr="Une image contenant véhicule, roue, Véhicule terrestre, habits&#10;&#10;Le contenu généré par l’IA peut être incorrect.">
            <a:extLst>
              <a:ext uri="{FF2B5EF4-FFF2-40B4-BE49-F238E27FC236}">
                <a16:creationId xmlns:a16="http://schemas.microsoft.com/office/drawing/2014/main" id="{DEF71573-75D2-10BB-4DE1-6000E6786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216" y="4251754"/>
            <a:ext cx="1533463" cy="1677450"/>
          </a:xfrm>
          <a:prstGeom prst="rect">
            <a:avLst/>
          </a:prstGeom>
          <a:ln w="57150">
            <a:solidFill>
              <a:srgbClr val="E84234"/>
            </a:solidFill>
          </a:ln>
        </p:spPr>
      </p:pic>
      <p:pic>
        <p:nvPicPr>
          <p:cNvPr id="11" name="Image 10" descr="Une image contenant dessin humoristique, sourire, véhicule, personne&#10;&#10;Le contenu généré par l’IA peut être incorrect.">
            <a:extLst>
              <a:ext uri="{FF2B5EF4-FFF2-40B4-BE49-F238E27FC236}">
                <a16:creationId xmlns:a16="http://schemas.microsoft.com/office/drawing/2014/main" id="{6AC07A90-0EB2-1792-1F47-2D376167B7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631" y="1849336"/>
            <a:ext cx="1533463" cy="1677450"/>
          </a:xfrm>
          <a:prstGeom prst="rect">
            <a:avLst/>
          </a:prstGeom>
        </p:spPr>
      </p:pic>
      <p:pic>
        <p:nvPicPr>
          <p:cNvPr id="12" name="Image 11" descr="Une image contenant habits, dessin humoristique, sourire&#10;&#10;Le contenu généré par l’IA peut être incorrect.">
            <a:extLst>
              <a:ext uri="{FF2B5EF4-FFF2-40B4-BE49-F238E27FC236}">
                <a16:creationId xmlns:a16="http://schemas.microsoft.com/office/drawing/2014/main" id="{90990212-4B18-4DBA-8FBA-87DF123B11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7779" y="1849336"/>
            <a:ext cx="1587988" cy="1737095"/>
          </a:xfrm>
          <a:prstGeom prst="rect">
            <a:avLst/>
          </a:prstGeom>
        </p:spPr>
      </p:pic>
      <p:pic>
        <p:nvPicPr>
          <p:cNvPr id="13" name="Image 12" descr="Une image contenant habits, ciel, dessin humoristique, personne&#10;&#10;Le contenu généré par l’IA peut être incorrect.">
            <a:extLst>
              <a:ext uri="{FF2B5EF4-FFF2-40B4-BE49-F238E27FC236}">
                <a16:creationId xmlns:a16="http://schemas.microsoft.com/office/drawing/2014/main" id="{45109D44-DFDF-EE40-7353-F8975D927A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8727" y="4213359"/>
            <a:ext cx="1533463" cy="1677450"/>
          </a:xfrm>
          <a:prstGeom prst="rect">
            <a:avLst/>
          </a:prstGeom>
        </p:spPr>
      </p:pic>
      <p:pic>
        <p:nvPicPr>
          <p:cNvPr id="14" name="Image 13" descr="Une image contenant dessin humoristique, ciel, chapeau&#10;&#10;Le contenu généré par l’IA peut être incorrect.">
            <a:extLst>
              <a:ext uri="{FF2B5EF4-FFF2-40B4-BE49-F238E27FC236}">
                <a16:creationId xmlns:a16="http://schemas.microsoft.com/office/drawing/2014/main" id="{76EB63B3-E9A0-B98D-360A-71B10427A2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1820" y="1879158"/>
            <a:ext cx="1533463" cy="1677450"/>
          </a:xfrm>
          <a:prstGeom prst="rect">
            <a:avLst/>
          </a:prstGeom>
          <a:ln w="57150">
            <a:solidFill>
              <a:srgbClr val="E84234"/>
            </a:solidFill>
          </a:ln>
        </p:spPr>
      </p:pic>
      <p:pic>
        <p:nvPicPr>
          <p:cNvPr id="15" name="Image 14" descr="Une image contenant avion, transport, Transport aérien, avion de ligne&#10;&#10;Le contenu généré par l’IA peut être incorrect.">
            <a:extLst>
              <a:ext uri="{FF2B5EF4-FFF2-40B4-BE49-F238E27FC236}">
                <a16:creationId xmlns:a16="http://schemas.microsoft.com/office/drawing/2014/main" id="{92A341DA-5440-E05D-ED45-473A3A16A5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8904" y="4226157"/>
            <a:ext cx="1556863" cy="1703047"/>
          </a:xfrm>
          <a:prstGeom prst="rect">
            <a:avLst/>
          </a:prstGeom>
        </p:spPr>
      </p:pic>
    </p:spTree>
    <p:extLst>
      <p:ext uri="{BB962C8B-B14F-4D97-AF65-F5344CB8AC3E}">
        <p14:creationId xmlns:p14="http://schemas.microsoft.com/office/powerpoint/2010/main" val="4136753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77AAB986-AAF3-7D97-D91B-2D8FDC64D321}"/>
              </a:ext>
            </a:extLst>
          </p:cNvPr>
          <p:cNvSpPr txBox="1"/>
          <p:nvPr/>
        </p:nvSpPr>
        <p:spPr>
          <a:xfrm>
            <a:off x="616527" y="2305316"/>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A2DDDAFC-167C-CB47-7DA3-7CC58B35C828}"/>
              </a:ext>
            </a:extLst>
          </p:cNvPr>
          <p:cNvSpPr txBox="1"/>
          <p:nvPr/>
        </p:nvSpPr>
        <p:spPr>
          <a:xfrm>
            <a:off x="621054" y="2428966"/>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229552" y="1857686"/>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De quoi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 parlé la maitresse aujourd’hui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412752A6-3C96-164E-D438-F602E73A659C}"/>
              </a:ext>
            </a:extLst>
          </p:cNvPr>
          <p:cNvSpPr txBox="1"/>
          <p:nvPr/>
        </p:nvSpPr>
        <p:spPr>
          <a:xfrm>
            <a:off x="621054" y="2428966"/>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maitresse a parlé des métiers de transport.</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1FFD0183-1565-B478-2AF4-0ACBCB2BBB78}"/>
              </a:ext>
            </a:extLst>
          </p:cNvPr>
          <p:cNvSpPr txBox="1"/>
          <p:nvPr/>
        </p:nvSpPr>
        <p:spPr>
          <a:xfrm>
            <a:off x="1229552" y="1857686"/>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De quoi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 parlé la maitresse aujourd’hui ?</a:t>
            </a:r>
          </a:p>
        </p:txBody>
      </p:sp>
      <p:sp>
        <p:nvSpPr>
          <p:cNvPr id="9" name="ZoneTexte 8">
            <a:extLst>
              <a:ext uri="{FF2B5EF4-FFF2-40B4-BE49-F238E27FC236}">
                <a16:creationId xmlns:a16="http://schemas.microsoft.com/office/drawing/2014/main" id="{9228D970-562C-2502-F46D-CEC9352A9DCB}"/>
              </a:ext>
            </a:extLst>
          </p:cNvPr>
          <p:cNvSpPr txBox="1"/>
          <p:nvPr/>
        </p:nvSpPr>
        <p:spPr>
          <a:xfrm>
            <a:off x="621054" y="2428966"/>
            <a:ext cx="7910946" cy="2804614"/>
          </a:xfrm>
          <a:prstGeom prst="rect">
            <a:avLst/>
          </a:prstGeom>
          <a:noFill/>
        </p:spPr>
        <p:txBody>
          <a:bodyPr wrap="square">
            <a:spAutoFit/>
          </a:bodyPr>
          <a:lstStyle/>
          <a:p>
            <a:pPr algn="just">
              <a:lnSpc>
                <a:spcPct val="150000"/>
              </a:lnSpc>
            </a:pPr>
            <a:r>
              <a:rPr lang="fr-FR" sz="2000" b="1" dirty="0">
                <a:solidFill>
                  <a:srgbClr val="C00000"/>
                </a:solidFill>
                <a:latin typeface="Dosis SemiBold" pitchFamily="2" charset="0"/>
              </a:rPr>
              <a:t>Aujourd’hui, notre maîtresse nous a parlé des métiers du transport</a:t>
            </a:r>
            <a:r>
              <a:rPr lang="fr-FR" sz="2000" b="1" dirty="0">
                <a:solidFill>
                  <a:srgbClr val="424D7B"/>
                </a:solidFill>
                <a:latin typeface="Dosis SemiBold" pitchFamily="2" charset="0"/>
              </a:rPr>
              <a: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FFD3C44B-F751-34EB-44AE-0D1EA45EB73C}"/>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4472C4">
                    <a:lumMod val="50000"/>
                  </a:srgbClr>
                </a:solidFill>
                <a:latin typeface="Dosis" pitchFamily="2" charset="0"/>
              </a:rPr>
              <a:t>conduit</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4472C4">
                    <a:lumMod val="50000"/>
                  </a:srgbClr>
                </a:solidFill>
                <a:latin typeface="Dosis" pitchFamily="2" charset="0"/>
              </a:rPr>
              <a:t>le capitaine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t>
            </a:r>
          </a:p>
        </p:txBody>
      </p:sp>
      <p:sp>
        <p:nvSpPr>
          <p:cNvPr id="5" name="ZoneTexte 4">
            <a:extLst>
              <a:ext uri="{FF2B5EF4-FFF2-40B4-BE49-F238E27FC236}">
                <a16:creationId xmlns:a16="http://schemas.microsoft.com/office/drawing/2014/main" id="{D9777BAA-4585-AF5F-DAC5-21591FD8839C}"/>
              </a:ext>
            </a:extLst>
          </p:cNvPr>
          <p:cNvSpPr txBox="1"/>
          <p:nvPr/>
        </p:nvSpPr>
        <p:spPr>
          <a:xfrm>
            <a:off x="621054" y="2698879"/>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Un bateau, guidé par un capitaine, qui navigue sur la mer. Et enfin, le mécanicien, qui répare les véhicules quand ils ne marchent plus.</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 marin conduit un bateau. </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349ECB13-64F2-27CF-A084-AD95AB323FA8}"/>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4472C4">
                    <a:lumMod val="50000"/>
                  </a:srgbClr>
                </a:solidFill>
                <a:latin typeface="Dosis" pitchFamily="2" charset="0"/>
              </a:rPr>
              <a:t>conduit</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4472C4">
                    <a:lumMod val="50000"/>
                  </a:srgbClr>
                </a:solidFill>
                <a:latin typeface="Dosis" pitchFamily="2" charset="0"/>
              </a:rPr>
              <a:t>le capitaine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t>
            </a:r>
          </a:p>
        </p:txBody>
      </p:sp>
      <p:sp>
        <p:nvSpPr>
          <p:cNvPr id="8" name="ZoneTexte 7">
            <a:extLst>
              <a:ext uri="{FF2B5EF4-FFF2-40B4-BE49-F238E27FC236}">
                <a16:creationId xmlns:a16="http://schemas.microsoft.com/office/drawing/2014/main" id="{F5631F22-E989-A9DF-06BB-78D104C21422}"/>
              </a:ext>
            </a:extLst>
          </p:cNvPr>
          <p:cNvSpPr txBox="1"/>
          <p:nvPr/>
        </p:nvSpPr>
        <p:spPr>
          <a:xfrm>
            <a:off x="621054" y="2698879"/>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Aujourd’hui, notre maîtresse nous a parlé des métiers du transport. Elle nous a montré des images : Un bus avec son conducteur, qui transporte les passagers en ville. Un train, conduit par un chef de train, qui voyage très loin. Un avion, piloté par un pilote, qui vole haut dans le ciel. </a:t>
            </a:r>
            <a:r>
              <a:rPr lang="fr-FR" sz="2000" b="1" dirty="0">
                <a:solidFill>
                  <a:srgbClr val="C00000"/>
                </a:solidFill>
                <a:latin typeface="Dosis SemiBold" pitchFamily="2" charset="0"/>
              </a:rPr>
              <a:t>Un bateau, guidé par un capitaine, </a:t>
            </a:r>
            <a:r>
              <a:rPr lang="fr-FR" sz="2000" b="1" dirty="0">
                <a:solidFill>
                  <a:srgbClr val="424D7B"/>
                </a:solidFill>
                <a:latin typeface="Dosis SemiBold" pitchFamily="2" charset="0"/>
              </a:rPr>
              <a:t>qui navigue sur la mer. Et enfin, le mécanicien, qui répare les véhicules quand ils ne marchent plus.</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08135261-0100-D12C-FFB4-02513B92E701}"/>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698228" y="2532607"/>
            <a:ext cx="2296944" cy="1691502"/>
          </a:xfrm>
          <a:prstGeom prst="roundRect">
            <a:avLst>
              <a:gd name="adj" fmla="val 6988"/>
            </a:avLst>
          </a:prstGeom>
        </p:spPr>
      </p:pic>
      <p:sp>
        <p:nvSpPr>
          <p:cNvPr id="9" name="ZoneTexte 8">
            <a:extLst>
              <a:ext uri="{FF2B5EF4-FFF2-40B4-BE49-F238E27FC236}">
                <a16:creationId xmlns:a16="http://schemas.microsoft.com/office/drawing/2014/main" id="{38E7DA2A-AA7A-C183-5219-D8913F0051A0}"/>
              </a:ext>
            </a:extLst>
          </p:cNvPr>
          <p:cNvSpPr txBox="1"/>
          <p:nvPr/>
        </p:nvSpPr>
        <p:spPr>
          <a:xfrm>
            <a:off x="3177331" y="2395502"/>
            <a:ext cx="6840000" cy="2342949"/>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Où  </a:t>
            </a:r>
            <a:r>
              <a:rPr lang="fr-FR" sz="2000" b="1" dirty="0">
                <a:solidFill>
                  <a:srgbClr val="4B5377"/>
                </a:solidFill>
                <a:latin typeface="Dosis SemiBold" pitchFamily="2" charset="0"/>
              </a:rPr>
              <a:t>je suis allé hier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y avait </a:t>
            </a:r>
            <a:r>
              <a:rPr kumimoji="0" lang="fr-FR" sz="2000" b="1" i="0" u="none" strike="noStrike" kern="1200" cap="none" spc="0" normalizeH="0" baseline="0" noProof="0" dirty="0">
                <a:ln>
                  <a:noFill/>
                </a:ln>
                <a:solidFill>
                  <a:srgbClr val="4B5377"/>
                </a:solidFill>
                <a:effectLst/>
                <a:uLnTx/>
                <a:uFillTx/>
                <a:latin typeface="Dosis SemiBold" pitchFamily="2" charset="0"/>
                <a:ea typeface="+mn-ea"/>
                <a:cs typeface="+mn-cs"/>
              </a:rPr>
              <a:t>à ____________ ?</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lang="fr-FR" sz="2000" b="1" dirty="0">
                <a:solidFill>
                  <a:srgbClr val="00ACA4"/>
                </a:solidFill>
                <a:latin typeface="Dosis SemiBold" pitchFamily="2" charset="0"/>
              </a:rPr>
              <a:t>Qui</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 </a:t>
            </a:r>
            <a:r>
              <a:rPr lang="fr-FR" sz="2000" b="1" dirty="0">
                <a:solidFill>
                  <a:schemeClr val="tx2"/>
                </a:solidFill>
                <a:latin typeface="Dosis SemiBold" pitchFamily="2" charset="0"/>
              </a:rPr>
              <a:t>conduit ____________________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lang="fr-FR" sz="2000" b="1" dirty="0">
                <a:solidFill>
                  <a:srgbClr val="00ACA4"/>
                </a:solidFill>
                <a:latin typeface="Dosis SemiBold" pitchFamily="2" charset="0"/>
              </a:rPr>
              <a:t>Est-ce que j’ai déjà pris </a:t>
            </a:r>
            <a:r>
              <a:rPr lang="fr-FR" sz="2000" b="1" dirty="0">
                <a:solidFill>
                  <a:schemeClr val="tx2"/>
                </a:solidFill>
                <a:latin typeface="Dosis SemiBold" pitchFamily="2" charset="0"/>
              </a:rPr>
              <a:t>___________ pour voyager ?</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a:p>
            <a:pPr marR="0" lvl="0" defTabSz="457200" rtl="0" eaLnBrk="1" fontAlgn="auto" latinLnBrk="0" hangingPunct="1">
              <a:lnSpc>
                <a:spcPct val="150000"/>
              </a:lnSpc>
              <a:spcBef>
                <a:spcPts val="0"/>
              </a:spcBef>
              <a:spcAft>
                <a:spcPts val="0"/>
              </a:spcAft>
              <a:buClrTx/>
              <a:buSzTx/>
              <a:tabLst/>
              <a:defRPr/>
            </a:pP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MA" sz="3200" b="1" dirty="0">
                <a:ln w="0"/>
                <a:solidFill>
                  <a:srgbClr val="2196B1"/>
                </a:solidFill>
                <a:latin typeface="Dosis SemiBold" pitchFamily="2" charset="0"/>
              </a:rPr>
              <a:t>Comment ça va ?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041D-AFDF-9EA7-C9D8-3C79CC1C44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CBBC48-7E2C-D1C8-4804-D951A19B384A}"/>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5D76D36C-CC73-898E-6FBA-BA0B0D61A625}"/>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F1D96-9B21-DA36-47BC-D73ECDFACD3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E0CC8474-1CE7-92E7-988E-8D91AE0021EF}"/>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9711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 conduit le capitaine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 conduit le capitaine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493561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064520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9642-7636-F83B-F863-35D7151CBA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8A9EC7-953F-B433-5800-12EB1C439582}"/>
              </a:ext>
            </a:extLst>
          </p:cNvPr>
          <p:cNvSpPr>
            <a:spLocks noGrp="1"/>
          </p:cNvSpPr>
          <p:nvPr>
            <p:ph type="title"/>
          </p:nvPr>
        </p:nvSpPr>
        <p:spPr/>
        <p:txBody>
          <a:bodyPr/>
          <a:lstStyle/>
          <a:p>
            <a:r>
              <a:rPr lang="fr-FR" dirty="0">
                <a:solidFill>
                  <a:schemeClr val="tx1">
                    <a:lumMod val="65000"/>
                    <a:lumOff val="35000"/>
                  </a:schemeClr>
                </a:solidFill>
              </a:rPr>
              <a:t>As-tu déjà voyagé en avion ?</a:t>
            </a:r>
          </a:p>
        </p:txBody>
      </p:sp>
      <p:sp>
        <p:nvSpPr>
          <p:cNvPr id="3" name="Titre 1">
            <a:extLst>
              <a:ext uri="{FF2B5EF4-FFF2-40B4-BE49-F238E27FC236}">
                <a16:creationId xmlns:a16="http://schemas.microsoft.com/office/drawing/2014/main" id="{F1E46197-CAB1-08F7-CE6F-7D6C2E22E5A3}"/>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a:t>
            </a:r>
            <a:r>
              <a:rPr lang="fr-FR" sz="2800" b="1" dirty="0">
                <a:ln w="0"/>
                <a:solidFill>
                  <a:srgbClr val="2196B1"/>
                </a:solidFill>
                <a:latin typeface="Dosis SemiBold" pitchFamily="2" charset="0"/>
              </a:rPr>
              <a:t>avion</a:t>
            </a:r>
            <a:r>
              <a:rPr kumimoji="0" lang="fr-FR" sz="2800" b="1" i="0" u="none" strike="noStrike" kern="1200" cap="none" spc="0" normalizeH="0" baseline="0" noProof="0" dirty="0">
                <a:ln w="0"/>
                <a:solidFill>
                  <a:srgbClr val="2196B1"/>
                </a:solidFill>
                <a:effectLst/>
                <a:uLnTx/>
                <a:uFillTx/>
                <a:latin typeface="Dosis SemiBold" pitchFamily="2" charset="0"/>
              </a:rPr>
              <a:t>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E163FA-7CCB-80A5-43D0-52282B9929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E2055796-6BA4-4FDA-570E-B8FE7FCF13B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10800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295E9-AE10-2488-3639-84923ED863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764510-BA94-58B6-66B2-79D4F83C1BC8}"/>
              </a:ext>
            </a:extLst>
          </p:cNvPr>
          <p:cNvSpPr>
            <a:spLocks noGrp="1"/>
          </p:cNvSpPr>
          <p:nvPr>
            <p:ph type="title"/>
          </p:nvPr>
        </p:nvSpPr>
        <p:spPr/>
        <p:txBody>
          <a:bodyPr/>
          <a:lstStyle/>
          <a:p>
            <a:r>
              <a:rPr lang="fr-FR" dirty="0">
                <a:solidFill>
                  <a:schemeClr val="tx1">
                    <a:lumMod val="65000"/>
                    <a:lumOff val="35000"/>
                  </a:schemeClr>
                </a:solidFill>
              </a:rPr>
              <a:t>As-tu déjà voyagé en bus ?</a:t>
            </a:r>
          </a:p>
        </p:txBody>
      </p:sp>
      <p:sp>
        <p:nvSpPr>
          <p:cNvPr id="3" name="Titre 1">
            <a:extLst>
              <a:ext uri="{FF2B5EF4-FFF2-40B4-BE49-F238E27FC236}">
                <a16:creationId xmlns:a16="http://schemas.microsoft.com/office/drawing/2014/main" id="{8010F237-E58F-E4A7-FD6A-BA59E53CE83A}"/>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As-tu déjà voyagé en bus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02E79B3A-E0F3-3476-D7BC-9A8B09D1C57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81CAAFA9-BBD2-014E-6E2C-AE5900E413F4}"/>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2507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premier épisode de l’histoire « les rêves de Meriem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78E2587E-572C-E897-385E-17BC7CE99FCC}"/>
              </a:ext>
            </a:extLst>
          </p:cNvPr>
          <p:cNvPicPr>
            <a:picLocks noChangeAspect="1"/>
          </p:cNvPicPr>
          <p:nvPr/>
        </p:nvPicPr>
        <p:blipFill>
          <a:blip r:embed="rId3"/>
          <a:stretch>
            <a:fillRect/>
          </a:stretch>
        </p:blipFill>
        <p:spPr>
          <a:xfrm>
            <a:off x="825683" y="1889299"/>
            <a:ext cx="7492633" cy="4212701"/>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premier épisode une nouvelle fois. Après, on verra le deuxième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4A0911E4-0795-147E-B5D5-C6B13EB4FB71}"/>
              </a:ext>
            </a:extLst>
          </p:cNvPr>
          <p:cNvPicPr>
            <a:picLocks noChangeAspect="1"/>
          </p:cNvPicPr>
          <p:nvPr/>
        </p:nvPicPr>
        <p:blipFill>
          <a:blip r:embed="rId4"/>
          <a:stretch>
            <a:fillRect/>
          </a:stretch>
        </p:blipFill>
        <p:spPr>
          <a:xfrm>
            <a:off x="1192576" y="2167693"/>
            <a:ext cx="6758848" cy="3421601"/>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INALE - 5AP - Les rêves de Meriem - E01 DONE-720p-260130">
            <a:hlinkClick r:id="" action="ppaction://media"/>
            <a:extLst>
              <a:ext uri="{FF2B5EF4-FFF2-40B4-BE49-F238E27FC236}">
                <a16:creationId xmlns:a16="http://schemas.microsoft.com/office/drawing/2014/main" id="{16C11055-B49E-64E3-74F2-2C193303BCC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92366" y="1921649"/>
            <a:ext cx="7489702" cy="4213369"/>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50" fill="hold"/>
                                        <p:tgtEl>
                                          <p:spTgt spid="3"/>
                                        </p:tgtEl>
                                      </p:cBhvr>
                                    </p:cmd>
                                  </p:childTnLst>
                                </p:cTn>
                              </p:par>
                            </p:childTnLst>
                          </p:cTn>
                        </p:par>
                        <p:par>
                          <p:cTn id="7" fill="hold">
                            <p:stCondLst>
                              <p:cond delay="9745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les rêves de Meriem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901DFB2C-3737-BC3E-4CAB-5EA2834F3098}"/>
              </a:ext>
            </a:extLst>
          </p:cNvPr>
          <p:cNvPicPr>
            <a:picLocks noChangeAspect="1"/>
          </p:cNvPicPr>
          <p:nvPr/>
        </p:nvPicPr>
        <p:blipFill>
          <a:blip r:embed="rId4"/>
          <a:stretch>
            <a:fillRect/>
          </a:stretch>
        </p:blipFill>
        <p:spPr>
          <a:xfrm>
            <a:off x="1041094" y="1960815"/>
            <a:ext cx="7061812" cy="3742355"/>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N5 SEM2">
            <a:hlinkClick r:id="" action="ppaction://media"/>
            <a:extLst>
              <a:ext uri="{FF2B5EF4-FFF2-40B4-BE49-F238E27FC236}">
                <a16:creationId xmlns:a16="http://schemas.microsoft.com/office/drawing/2014/main" id="{176FC48E-8E34-6700-5105-733213E35D1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4184" y="1962518"/>
            <a:ext cx="7120980" cy="4005943"/>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7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N5 SEM2">
            <a:hlinkClick r:id="" action="ppaction://media"/>
            <a:extLst>
              <a:ext uri="{FF2B5EF4-FFF2-40B4-BE49-F238E27FC236}">
                <a16:creationId xmlns:a16="http://schemas.microsoft.com/office/drawing/2014/main" id="{176FC48E-8E34-6700-5105-733213E35D1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4184" y="1962518"/>
            <a:ext cx="7120980" cy="4005943"/>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7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Qu’est-ce que Meriem passe son temps à faire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intérieur, bureau, meubles&#10;&#10;Le contenu généré par l’IA peut être incorrect.">
            <a:extLst>
              <a:ext uri="{FF2B5EF4-FFF2-40B4-BE49-F238E27FC236}">
                <a16:creationId xmlns:a16="http://schemas.microsoft.com/office/drawing/2014/main" id="{E6F69E88-F383-1944-DFF6-EDD1F8BE8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424" y="1933460"/>
            <a:ext cx="3089151" cy="3122637"/>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Elle passe son temps à chercher des informations sur les transports aériens.</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800" b="1" i="0" u="none" strike="noStrike" kern="1200" cap="none" spc="0" normalizeH="0" baseline="0" noProof="0" dirty="0">
                <a:ln w="0"/>
                <a:solidFill>
                  <a:srgbClr val="2196B1"/>
                </a:solidFill>
                <a:effectLst/>
                <a:uLnTx/>
                <a:uFillTx/>
                <a:latin typeface="Dosis SemiBold" pitchFamily="2" charset="0"/>
              </a:rPr>
              <a:t>Elle </a:t>
            </a:r>
            <a:r>
              <a:rPr lang="fr-FR" sz="2800" b="1" dirty="0">
                <a:ln w="0"/>
                <a:solidFill>
                  <a:srgbClr val="2196B1"/>
                </a:solidFill>
                <a:latin typeface="Dosis SemiBold" pitchFamily="2" charset="0"/>
              </a:rPr>
              <a:t>passe son temps à chercher des informations sur les transports aériens.</a:t>
            </a: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ordinateur, habits, personne&#10;&#10;Le contenu généré par l’IA peut être incorrect.">
            <a:extLst>
              <a:ext uri="{FF2B5EF4-FFF2-40B4-BE49-F238E27FC236}">
                <a16:creationId xmlns:a16="http://schemas.microsoft.com/office/drawing/2014/main" id="{AA141748-9367-0075-B546-6C710B98EC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7163" y="3059810"/>
            <a:ext cx="5629674" cy="3042190"/>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Où veut-elle aller étudier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E814238B-67C7-683A-EE24-4CE2174E6D11}"/>
              </a:ext>
            </a:extLst>
          </p:cNvPr>
          <p:cNvPicPr>
            <a:picLocks noChangeAspect="1"/>
          </p:cNvPicPr>
          <p:nvPr/>
        </p:nvPicPr>
        <p:blipFill>
          <a:blip r:embed="rId3"/>
          <a:srcRect r="49325"/>
          <a:stretch>
            <a:fillRect/>
          </a:stretch>
        </p:blipFill>
        <p:spPr>
          <a:xfrm>
            <a:off x="2938749" y="2214391"/>
            <a:ext cx="3266502" cy="3325315"/>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Elle va aller étudier à l’Académie internationale Mohammed VI de l’Aviation Civile.</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Elle va aller étudier à l’Académie internationale Mohammed VI de l’Aviation Civile.</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habits, Visage humain, capture d’écran&#10;&#10;Le contenu généré par l’IA peut être incorrect.">
            <a:extLst>
              <a:ext uri="{FF2B5EF4-FFF2-40B4-BE49-F238E27FC236}">
                <a16:creationId xmlns:a16="http://schemas.microsoft.com/office/drawing/2014/main" id="{CCCDF4FC-87C2-6742-F7B2-CB9118703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1605" y="2993205"/>
            <a:ext cx="5715019" cy="3015010"/>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A-t-elle déjà voyagé en avion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habits, dessin humoristique, Visage humain, personne&#10;&#10;Le contenu généré par l’IA peut être incorrect.">
            <a:extLst>
              <a:ext uri="{FF2B5EF4-FFF2-40B4-BE49-F238E27FC236}">
                <a16:creationId xmlns:a16="http://schemas.microsoft.com/office/drawing/2014/main" id="{D44D6A43-4399-FA10-5005-1FFAB556C4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2699" y="2124762"/>
            <a:ext cx="3014018" cy="3167673"/>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ED6B-3D05-FF93-8FC7-1BE3FEC542B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0418410-004D-4F06-E47E-07CF79B5D316}"/>
              </a:ext>
            </a:extLst>
          </p:cNvPr>
          <p:cNvSpPr>
            <a:spLocks noGrp="1"/>
          </p:cNvSpPr>
          <p:nvPr>
            <p:ph type="title"/>
          </p:nvPr>
        </p:nvSpPr>
        <p:spPr/>
        <p:txBody>
          <a:bodyPr>
            <a:normAutofit/>
          </a:bodyPr>
          <a:lstStyle/>
          <a:p>
            <a:r>
              <a:rPr lang="fr-FR" dirty="0">
                <a:ln w="0"/>
                <a:solidFill>
                  <a:schemeClr val="tx1">
                    <a:lumMod val="50000"/>
                    <a:lumOff val="50000"/>
                  </a:schemeClr>
                </a:solidFill>
                <a:latin typeface="Dosis SemiBold" pitchFamily="2" charset="0"/>
              </a:rPr>
              <a:t>Non, elle n’a jamais pris l’avion.</a:t>
            </a:r>
            <a:r>
              <a:rPr lang="fr-FR" dirty="0">
                <a:solidFill>
                  <a:schemeClr val="tx1">
                    <a:lumMod val="50000"/>
                    <a:lumOff val="50000"/>
                  </a:schemeClr>
                </a:solidFill>
              </a:rPr>
              <a:t> </a:t>
            </a:r>
          </a:p>
        </p:txBody>
      </p:sp>
      <p:sp>
        <p:nvSpPr>
          <p:cNvPr id="6" name="Titre 1">
            <a:extLst>
              <a:ext uri="{FF2B5EF4-FFF2-40B4-BE49-F238E27FC236}">
                <a16:creationId xmlns:a16="http://schemas.microsoft.com/office/drawing/2014/main" id="{573EA6A8-22D1-8971-5403-575C4B114278}"/>
              </a:ext>
            </a:extLst>
          </p:cNvPr>
          <p:cNvSpPr txBox="1">
            <a:spLocks/>
          </p:cNvSpPr>
          <p:nvPr/>
        </p:nvSpPr>
        <p:spPr>
          <a:xfrm>
            <a:off x="1399143" y="1538338"/>
            <a:ext cx="6742322" cy="11522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Non, elle n’a jamais pris l’avion.</a:t>
            </a:r>
          </a:p>
        </p:txBody>
      </p:sp>
      <p:grpSp>
        <p:nvGrpSpPr>
          <p:cNvPr id="8" name="Groupe 7">
            <a:extLst>
              <a:ext uri="{FF2B5EF4-FFF2-40B4-BE49-F238E27FC236}">
                <a16:creationId xmlns:a16="http://schemas.microsoft.com/office/drawing/2014/main" id="{DB5C54D4-E91C-706B-F4AC-DDCD499D046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BA352C-1CF8-1719-ADFA-B0901151488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9CE5C4-2927-9294-7B3F-1FD5983F3C0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descr="Une image contenant texte, Visage humain, habits, dessin humoristique&#10;&#10;Le contenu généré par l’IA peut être incorrect.">
            <a:extLst>
              <a:ext uri="{FF2B5EF4-FFF2-40B4-BE49-F238E27FC236}">
                <a16:creationId xmlns:a16="http://schemas.microsoft.com/office/drawing/2014/main" id="{813E10DD-CEB4-D514-A4B7-D4AC6CD394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560" y="2690560"/>
            <a:ext cx="7020905" cy="3610479"/>
          </a:xfrm>
          <a:prstGeom prst="rect">
            <a:avLst/>
          </a:prstGeom>
        </p:spPr>
      </p:pic>
    </p:spTree>
    <p:extLst>
      <p:ext uri="{BB962C8B-B14F-4D97-AF65-F5344CB8AC3E}">
        <p14:creationId xmlns:p14="http://schemas.microsoft.com/office/powerpoint/2010/main" val="1390094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B382A-A873-E7A5-6021-97C030B9CB5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D5E2F728-6B4B-CAAF-9194-E2C9FBA718BC}"/>
              </a:ext>
            </a:extLst>
          </p:cNvPr>
          <p:cNvSpPr>
            <a:spLocks noGrp="1"/>
          </p:cNvSpPr>
          <p:nvPr>
            <p:ph type="title"/>
          </p:nvPr>
        </p:nvSpPr>
        <p:spPr/>
        <p:txBody>
          <a:bodyPr>
            <a:normAutofit/>
          </a:bodyPr>
          <a:lstStyle/>
          <a:p>
            <a:r>
              <a:rPr lang="fr-FR" dirty="0">
                <a:solidFill>
                  <a:schemeClr val="tx1">
                    <a:lumMod val="65000"/>
                    <a:lumOff val="35000"/>
                  </a:schemeClr>
                </a:solidFill>
              </a:rPr>
              <a:t>Pourquoi Meriem va –t- elle voyagé en avion </a:t>
            </a:r>
            <a:r>
              <a:rPr lang="fr-MA" dirty="0">
                <a:solidFill>
                  <a:schemeClr val="tx1">
                    <a:lumMod val="65000"/>
                    <a:lumOff val="35000"/>
                  </a:schemeClr>
                </a:solidFill>
              </a:rPr>
              <a:t>? </a:t>
            </a:r>
            <a:endParaRPr lang="fr-FR" dirty="0">
              <a:solidFill>
                <a:schemeClr val="tx1">
                  <a:lumMod val="65000"/>
                  <a:lumOff val="35000"/>
                </a:schemeClr>
              </a:solidFill>
            </a:endParaRPr>
          </a:p>
        </p:txBody>
      </p:sp>
      <p:grpSp>
        <p:nvGrpSpPr>
          <p:cNvPr id="8" name="Groupe 7">
            <a:extLst>
              <a:ext uri="{FF2B5EF4-FFF2-40B4-BE49-F238E27FC236}">
                <a16:creationId xmlns:a16="http://schemas.microsoft.com/office/drawing/2014/main" id="{371AB370-F778-4323-47D1-2B3FFD5043F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D7B0234-06D1-3A6D-D8CD-62C5E16515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4C18613-40F0-E6E7-F195-0B43DF81246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habits, dessin humoristique, Visage humain, personne&#10;&#10;Le contenu généré par l’IA peut être incorrect.">
            <a:extLst>
              <a:ext uri="{FF2B5EF4-FFF2-40B4-BE49-F238E27FC236}">
                <a16:creationId xmlns:a16="http://schemas.microsoft.com/office/drawing/2014/main" id="{236E28E6-4731-2E2A-5BB8-154BB04D7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2699" y="2124762"/>
            <a:ext cx="3014018" cy="3167673"/>
          </a:xfrm>
          <a:prstGeom prst="rect">
            <a:avLst/>
          </a:prstGeom>
        </p:spPr>
      </p:pic>
    </p:spTree>
    <p:extLst>
      <p:ext uri="{BB962C8B-B14F-4D97-AF65-F5344CB8AC3E}">
        <p14:creationId xmlns:p14="http://schemas.microsoft.com/office/powerpoint/2010/main" val="2169326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8DEB8-817C-1C19-8C79-9DCD4E8229E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E050AC8A-0849-258C-C9EA-6A540F8D5642}"/>
              </a:ext>
            </a:extLst>
          </p:cNvPr>
          <p:cNvSpPr>
            <a:spLocks noGrp="1"/>
          </p:cNvSpPr>
          <p:nvPr>
            <p:ph type="title"/>
          </p:nvPr>
        </p:nvSpPr>
        <p:spPr/>
        <p:txBody>
          <a:bodyPr>
            <a:normAutofit/>
          </a:bodyPr>
          <a:lstStyle/>
          <a:p>
            <a:pPr lvl="0" defTabSz="914400">
              <a:defRPr/>
            </a:pPr>
            <a:r>
              <a:rPr lang="fr-FR" dirty="0">
                <a:ln w="0"/>
                <a:solidFill>
                  <a:schemeClr val="tx1">
                    <a:lumMod val="50000"/>
                    <a:lumOff val="50000"/>
                  </a:schemeClr>
                </a:solidFill>
                <a:latin typeface="Dosis SemiBold" pitchFamily="2" charset="0"/>
              </a:rPr>
              <a:t>Elle va voyagé en avion pour aller étudier dans un autre pays.</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85058B8-1986-32DF-F8DE-BE26F6A246E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descr="Une image contenant texte, habits, Visage humain, garçon&#10;&#10;Le contenu généré par l’IA peut être incorrect.">
            <a:extLst>
              <a:ext uri="{FF2B5EF4-FFF2-40B4-BE49-F238E27FC236}">
                <a16:creationId xmlns:a16="http://schemas.microsoft.com/office/drawing/2014/main" id="{36CFA64E-3183-99C0-DCE9-EEF4CCBAE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2000" y="2798553"/>
            <a:ext cx="5906197" cy="3158583"/>
          </a:xfrm>
          <a:prstGeom prst="rect">
            <a:avLst/>
          </a:prstGeom>
        </p:spPr>
      </p:pic>
      <p:sp>
        <p:nvSpPr>
          <p:cNvPr id="8" name="Titre 1">
            <a:extLst>
              <a:ext uri="{FF2B5EF4-FFF2-40B4-BE49-F238E27FC236}">
                <a16:creationId xmlns:a16="http://schemas.microsoft.com/office/drawing/2014/main" id="{30F8A14C-BBC9-76BD-5439-957492D8A908}"/>
              </a:ext>
            </a:extLst>
          </p:cNvPr>
          <p:cNvSpPr txBox="1">
            <a:spLocks/>
          </p:cNvSpPr>
          <p:nvPr/>
        </p:nvSpPr>
        <p:spPr>
          <a:xfrm>
            <a:off x="1399143" y="1538338"/>
            <a:ext cx="6742322" cy="11522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Elle va voyagé en avion pour aller étudier dans un autre pays.</a:t>
            </a:r>
          </a:p>
        </p:txBody>
      </p:sp>
    </p:spTree>
    <p:extLst>
      <p:ext uri="{BB962C8B-B14F-4D97-AF65-F5344CB8AC3E}">
        <p14:creationId xmlns:p14="http://schemas.microsoft.com/office/powerpoint/2010/main" val="1837894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41AC-6C75-2C60-207D-027A967BCA1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96CF4B-E311-E874-DC30-D400C4D20835}"/>
              </a:ext>
            </a:extLst>
          </p:cNvPr>
          <p:cNvSpPr>
            <a:spLocks noGrp="1"/>
          </p:cNvSpPr>
          <p:nvPr>
            <p:ph type="title"/>
          </p:nvPr>
        </p:nvSpPr>
        <p:spPr/>
        <p:txBody>
          <a:bodyPr>
            <a:normAutofit/>
          </a:bodyPr>
          <a:lstStyle/>
          <a:p>
            <a:r>
              <a:rPr lang="fr-FR" dirty="0">
                <a:solidFill>
                  <a:schemeClr val="tx1">
                    <a:lumMod val="65000"/>
                    <a:lumOff val="35000"/>
                  </a:schemeClr>
                </a:solidFill>
              </a:rPr>
              <a:t>Est-ce que Meriem aimerait devenir capitaine d’un bateau </a:t>
            </a:r>
            <a:r>
              <a:rPr lang="fr-MA" dirty="0">
                <a:solidFill>
                  <a:schemeClr val="tx1">
                    <a:lumMod val="65000"/>
                    <a:lumOff val="35000"/>
                  </a:schemeClr>
                </a:solidFill>
              </a:rPr>
              <a:t>?  Pourquoi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5383CBE-2D5E-452D-A55C-1D7B119DDCC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7047EFB3-D547-6F2A-1ED3-9A345A248AEE}"/>
              </a:ext>
            </a:extLst>
          </p:cNvPr>
          <p:cNvPicPr>
            <a:picLocks noChangeAspect="1"/>
          </p:cNvPicPr>
          <p:nvPr/>
        </p:nvPicPr>
        <p:blipFill>
          <a:blip r:embed="rId3"/>
          <a:srcRect r="50547"/>
          <a:stretch>
            <a:fillRect/>
          </a:stretch>
        </p:blipFill>
        <p:spPr>
          <a:xfrm>
            <a:off x="3201312" y="2197864"/>
            <a:ext cx="2643138" cy="2685903"/>
          </a:xfrm>
          <a:prstGeom prst="rect">
            <a:avLst/>
          </a:prstGeom>
        </p:spPr>
      </p:pic>
    </p:spTree>
    <p:extLst>
      <p:ext uri="{BB962C8B-B14F-4D97-AF65-F5344CB8AC3E}">
        <p14:creationId xmlns:p14="http://schemas.microsoft.com/office/powerpoint/2010/main" val="40354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1167-E013-A5C1-75F9-6C7AD47657A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5EA9C66-C79A-BB68-9939-D9DCF1F3EEB4}"/>
              </a:ext>
            </a:extLst>
          </p:cNvPr>
          <p:cNvSpPr>
            <a:spLocks noGrp="1"/>
          </p:cNvSpPr>
          <p:nvPr>
            <p:ph type="title"/>
          </p:nvPr>
        </p:nvSpPr>
        <p:spPr/>
        <p:txBody>
          <a:bodyPr>
            <a:normAutofit/>
          </a:bodyPr>
          <a:lstStyle/>
          <a:p>
            <a:r>
              <a:rPr lang="fr-FR" dirty="0">
                <a:solidFill>
                  <a:schemeClr val="tx1">
                    <a:lumMod val="65000"/>
                    <a:lumOff val="35000"/>
                  </a:schemeClr>
                </a:solidFill>
              </a:rPr>
              <a:t>Elle n’aimerait pas devenir capitaine d’un bateau car elle veut être pilote d’avion. </a:t>
            </a:r>
          </a:p>
        </p:txBody>
      </p:sp>
      <p:sp>
        <p:nvSpPr>
          <p:cNvPr id="6" name="Titre 1">
            <a:extLst>
              <a:ext uri="{FF2B5EF4-FFF2-40B4-BE49-F238E27FC236}">
                <a16:creationId xmlns:a16="http://schemas.microsoft.com/office/drawing/2014/main" id="{C786E219-D0AD-8310-6C42-9D50A6112425}"/>
              </a:ext>
            </a:extLst>
          </p:cNvPr>
          <p:cNvSpPr txBox="1">
            <a:spLocks/>
          </p:cNvSpPr>
          <p:nvPr/>
        </p:nvSpPr>
        <p:spPr>
          <a:xfrm>
            <a:off x="1793475" y="1619254"/>
            <a:ext cx="555704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rPr>
              <a:t>Elle n’aimerait pas devenir capitaine d’un bateau car elle veut être pilote d’avion. </a:t>
            </a:r>
          </a:p>
        </p:txBody>
      </p:sp>
      <p:grpSp>
        <p:nvGrpSpPr>
          <p:cNvPr id="8" name="Groupe 7">
            <a:extLst>
              <a:ext uri="{FF2B5EF4-FFF2-40B4-BE49-F238E27FC236}">
                <a16:creationId xmlns:a16="http://schemas.microsoft.com/office/drawing/2014/main" id="{AD9CD72D-BBE8-89BC-9E11-E1188AB84331}"/>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8DF4F082-CAF2-FBB2-8B20-79DE6D01A9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A6336E-3C45-AD50-610A-19271E0B657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Visage humain, habits, dessin humoristique&#10;&#10;Le contenu généré par l’IA peut être incorrect.">
            <a:extLst>
              <a:ext uri="{FF2B5EF4-FFF2-40B4-BE49-F238E27FC236}">
                <a16:creationId xmlns:a16="http://schemas.microsoft.com/office/drawing/2014/main" id="{C782A4B8-8E50-1FF0-0292-884AC5AFF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000" y="2904378"/>
            <a:ext cx="6218067" cy="3197622"/>
          </a:xfrm>
          <a:prstGeom prst="rect">
            <a:avLst/>
          </a:prstGeom>
        </p:spPr>
      </p:pic>
    </p:spTree>
    <p:extLst>
      <p:ext uri="{BB962C8B-B14F-4D97-AF65-F5344CB8AC3E}">
        <p14:creationId xmlns:p14="http://schemas.microsoft.com/office/powerpoint/2010/main" val="2674073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Meriem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8197</TotalTime>
  <Words>1765</Words>
  <Application>Microsoft Office PowerPoint</Application>
  <PresentationFormat>Affichage à l'écran (4:3)</PresentationFormat>
  <Paragraphs>200</Paragraphs>
  <Slides>61</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61</vt:i4>
      </vt:variant>
    </vt:vector>
  </HeadingPairs>
  <TitlesOfParts>
    <vt:vector size="86" baseType="lpstr">
      <vt:lpstr>Wingdings</vt:lpstr>
      <vt:lpstr>Aptos Display</vt:lpstr>
      <vt:lpstr>Dosis</vt:lpstr>
      <vt:lpstr>Dosis ExtraBold</vt:lpstr>
      <vt:lpstr>Dosis Medium</vt:lpstr>
      <vt:lpstr>Aptos</vt:lpstr>
      <vt:lpstr>Dosis SemiBold</vt:lpstr>
      <vt:lpstr>Mistral</vt:lpstr>
      <vt:lpstr>Arial</vt:lpstr>
      <vt:lpstr>Calibri</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Avoir confiance – Courageux – Avoir peur– Fier– Surpris  - Calme.</vt:lpstr>
      <vt:lpstr>Répétons ensemble : Triste– Fatigué – Fier - dangereux– Avoir honte – Être en colère -  Joyeux.</vt:lpstr>
      <vt:lpstr>Répétons ensemble : Le spectacle - Le musicien - Le théâtre  - Un acteur  -  La danseuse – Le sculpteur.</vt:lpstr>
      <vt:lpstr>Répétons ensemble : Le peintre -  L'écrivain  - Le créateur de vidéos  - Un studio -  Le chanteur - Les spectateurs.</vt:lpstr>
      <vt:lpstr>Nous allons jouer au jeu des mots invisibles. </vt:lpstr>
      <vt:lpstr>Observez bien les images. Je vais masquer deux images. </vt:lpstr>
      <vt:lpstr>Quelles sont les images qui manquent ? </vt:lpstr>
      <vt:lpstr>Les deux images qui manquent sont : le train et les moyens de transport. </vt:lpstr>
      <vt:lpstr>Nous allons jouer au jeu des mots qui bougent. </vt:lpstr>
      <vt:lpstr>Répétons ensemble : Le mécanicien – Le chauffeur – L’hôtesse de l’air – Le capitaine Le pilote d’avion – L’avion.</vt:lpstr>
      <vt:lpstr>Observez bien. Je vais faire bouger deux images. </vt:lpstr>
      <vt:lpstr>Quelles sont les deux images qui ont bougé ? </vt:lpstr>
      <vt:lpstr>Les deux images  qui ont bougé sont : le pilote d’avion et le mécanicien.</vt:lpstr>
      <vt:lpstr>Maintenant, nous allons faire de la lecture. Qui veut lire ce paragraphe ? </vt:lpstr>
      <vt:lpstr>Qui veut expliquer ce paragraphe dans sa langue ? </vt:lpstr>
      <vt:lpstr>Qui veut lire la question et y répondre ? </vt:lpstr>
      <vt:lpstr>La maitresse a parlé des métiers de transport.</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Que conduit le capitaine ?</vt:lpstr>
      <vt:lpstr>Qui conduit un avion ?</vt:lpstr>
      <vt:lpstr>Qui répare les voitures en panne ?</vt:lpstr>
      <vt:lpstr>As-tu déjà voyagé en train ?</vt:lpstr>
      <vt:lpstr>As-tu déjà voyagé en avion ?</vt:lpstr>
      <vt:lpstr>As-tu déjà voyagé en bus ?</vt:lpstr>
      <vt:lpstr>Plan de la séance 6</vt:lpstr>
      <vt:lpstr>Nous avons déjà vu le premier épisode de l’histoire « les rêves de Meriem ». Qui veut nous rappeler ce qu’on a vu dans cet épisode ? </vt:lpstr>
      <vt:lpstr>On va  regarder  le premier épisode une nouvelle fois. Après, on verra le deuxième épisode. Soyez attentifs.</vt:lpstr>
      <vt:lpstr>Lecture de la vidéo.</vt:lpstr>
      <vt:lpstr>Maintenant, nous allons découvrir un nouvel épisode de l’histoire « les rêves de Meriem ». Est-ce que vous êtes prêts ? Ecoutez bien. </vt:lpstr>
      <vt:lpstr>Lecture de la vidéo.</vt:lpstr>
      <vt:lpstr>Nous allons écouter l’histoire une deuxième fois. Soyez attentifs.</vt:lpstr>
      <vt:lpstr>Lecture de la vidéo.</vt:lpstr>
      <vt:lpstr>Qu’est-ce que Meriem passe son temps à faire ?</vt:lpstr>
      <vt:lpstr>Elle passe son temps à chercher des informations sur les transports aériens.</vt:lpstr>
      <vt:lpstr>Où veut-elle aller étudier ?  </vt:lpstr>
      <vt:lpstr>Elle va aller étudier à l’Académie internationale Mohammed VI de l’Aviation Civile.</vt:lpstr>
      <vt:lpstr>A-t-elle déjà voyagé en avion ? </vt:lpstr>
      <vt:lpstr>Non, elle n’a jamais pris l’avion. </vt:lpstr>
      <vt:lpstr>Pourquoi Meriem va –t- elle voyagé en avion ? </vt:lpstr>
      <vt:lpstr>Elle va voyagé en avion pour aller étudier dans un autre pays.</vt:lpstr>
      <vt:lpstr>Est-ce que Meriem aimerait devenir capitaine d’un bateau ?  Pourquoi ? </vt:lpstr>
      <vt:lpstr>Elle n’aimerait pas devenir capitaine d’un bateau car elle veut être pilote d’avion. </vt:lpstr>
      <vt:lpstr>On va retrouver Meriem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dounianadarim@gmail.com</cp:lastModifiedBy>
  <cp:revision>29</cp:revision>
  <cp:lastPrinted>2025-08-13T10:11:39Z</cp:lastPrinted>
  <dcterms:created xsi:type="dcterms:W3CDTF">2025-08-01T12:31:49Z</dcterms:created>
  <dcterms:modified xsi:type="dcterms:W3CDTF">2026-02-10T20:29:21Z</dcterms:modified>
</cp:coreProperties>
</file>