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9" r:id="rId8"/>
    <p:sldMasterId id="2147483790" r:id="rId9"/>
    <p:sldMasterId id="2147483800" r:id="rId10"/>
  </p:sldMasterIdLst>
  <p:notesMasterIdLst>
    <p:notesMasterId r:id="rId67"/>
  </p:notesMasterIdLst>
  <p:sldIdLst>
    <p:sldId id="257" r:id="rId11"/>
    <p:sldId id="1030" r:id="rId12"/>
    <p:sldId id="998" r:id="rId13"/>
    <p:sldId id="1097" r:id="rId14"/>
    <p:sldId id="1122" r:id="rId15"/>
    <p:sldId id="947" r:id="rId16"/>
    <p:sldId id="902" r:id="rId17"/>
    <p:sldId id="1036" r:id="rId18"/>
    <p:sldId id="942" r:id="rId19"/>
    <p:sldId id="1118" r:id="rId20"/>
    <p:sldId id="1064" r:id="rId21"/>
    <p:sldId id="1065" r:id="rId22"/>
    <p:sldId id="1037" r:id="rId23"/>
    <p:sldId id="912" r:id="rId24"/>
    <p:sldId id="1100" r:id="rId25"/>
    <p:sldId id="1042" r:id="rId26"/>
    <p:sldId id="1095" r:id="rId27"/>
    <p:sldId id="1066" r:id="rId28"/>
    <p:sldId id="1123" r:id="rId29"/>
    <p:sldId id="1124" r:id="rId30"/>
    <p:sldId id="1125" r:id="rId31"/>
    <p:sldId id="1078" r:id="rId32"/>
    <p:sldId id="800" r:id="rId33"/>
    <p:sldId id="906" r:id="rId34"/>
    <p:sldId id="907" r:id="rId35"/>
    <p:sldId id="1119" r:id="rId36"/>
    <p:sldId id="972" r:id="rId37"/>
    <p:sldId id="1088" r:id="rId38"/>
    <p:sldId id="1089" r:id="rId39"/>
    <p:sldId id="1090" r:id="rId40"/>
    <p:sldId id="1091" r:id="rId41"/>
    <p:sldId id="1092" r:id="rId42"/>
    <p:sldId id="1093" r:id="rId43"/>
    <p:sldId id="1108" r:id="rId44"/>
    <p:sldId id="1109" r:id="rId45"/>
    <p:sldId id="1110" r:id="rId46"/>
    <p:sldId id="1126" r:id="rId47"/>
    <p:sldId id="1127" r:id="rId48"/>
    <p:sldId id="1128" r:id="rId49"/>
    <p:sldId id="1073" r:id="rId50"/>
    <p:sldId id="949" r:id="rId51"/>
    <p:sldId id="932" r:id="rId52"/>
    <p:sldId id="1025" r:id="rId53"/>
    <p:sldId id="950" r:id="rId54"/>
    <p:sldId id="1121" r:id="rId55"/>
    <p:sldId id="1111" r:id="rId56"/>
    <p:sldId id="1046" r:id="rId57"/>
    <p:sldId id="1054" r:id="rId58"/>
    <p:sldId id="1055" r:id="rId59"/>
    <p:sldId id="937" r:id="rId60"/>
    <p:sldId id="945" r:id="rId61"/>
    <p:sldId id="941" r:id="rId62"/>
    <p:sldId id="817" r:id="rId63"/>
    <p:sldId id="943" r:id="rId64"/>
    <p:sldId id="1056" r:id="rId65"/>
    <p:sldId id="1116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  <p:bold r:id="rId72"/>
    </p:embeddedFont>
    <p:embeddedFont>
      <p:font typeface="Dosis SemiBold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2AB6D7"/>
    <a:srgbClr val="E84234"/>
    <a:srgbClr val="565F88"/>
    <a:srgbClr val="445C7E"/>
    <a:srgbClr val="CD783F"/>
    <a:srgbClr val="8D6F91"/>
    <a:srgbClr val="D58E5F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3246" autoAdjust="0"/>
  </p:normalViewPr>
  <p:slideViewPr>
    <p:cSldViewPr snapToGrid="0">
      <p:cViewPr varScale="1">
        <p:scale>
          <a:sx n="77" d="100"/>
          <a:sy n="77" d="100"/>
        </p:scale>
        <p:origin x="8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1.fntdata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font" Target="fonts/font7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6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2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3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53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FE22C-0318-563F-9118-C5F957B96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71B390-6764-AB17-F6A7-C2F6D5F5C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71EDAC2-0FA7-5DD1-8DCA-8E08E9551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89C416-FCD5-6677-1733-6B74B1F7D1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899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653C7E-4F41-C1BF-E508-41F926725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6" b="5091"/>
          <a:stretch>
            <a:fillRect/>
          </a:stretch>
        </p:blipFill>
        <p:spPr>
          <a:xfrm>
            <a:off x="0" y="-93133"/>
            <a:ext cx="9144000" cy="695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2,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932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4250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0465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48083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75236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0348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97618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38894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5153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14064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2107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817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7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18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69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7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43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306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948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86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859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662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18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718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146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933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8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16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82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9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00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29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11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83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74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552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55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15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0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207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03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72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8225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7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5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74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634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02671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389947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24432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customXml" Target="../ink/ink1.xml"/><Relationship Id="rId7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50.png"/><Relationship Id="rId5" Type="http://schemas.openxmlformats.org/officeDocument/2006/relationships/customXml" Target="../ink/ink2.xml"/><Relationship Id="rId4" Type="http://schemas.openxmlformats.org/officeDocument/2006/relationships/image" Target="../media/image5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5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20.png"/><Relationship Id="rId7" Type="http://schemas.openxmlformats.org/officeDocument/2006/relationships/image" Target="../media/image2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6.png"/><Relationship Id="rId5" Type="http://schemas.openxmlformats.org/officeDocument/2006/relationships/image" Target="../media/image630.png"/><Relationship Id="rId4" Type="http://schemas.openxmlformats.org/officeDocument/2006/relationships/customXml" Target="../ink/ink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7.png"/><Relationship Id="rId5" Type="http://schemas.openxmlformats.org/officeDocument/2006/relationships/image" Target="../media/image31.gif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6.png"/><Relationship Id="rId5" Type="http://schemas.openxmlformats.org/officeDocument/2006/relationships/image" Target="../media/image66.png"/><Relationship Id="rId4" Type="http://schemas.openxmlformats.org/officeDocument/2006/relationships/customXml" Target="../ink/ink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541.png"/><Relationship Id="rId12" Type="http://schemas.openxmlformats.org/officeDocument/2006/relationships/image" Target="../media/image58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11" Type="http://schemas.openxmlformats.org/officeDocument/2006/relationships/image" Target="../media/image31.gif"/><Relationship Id="rId10" Type="http://schemas.openxmlformats.org/officeDocument/2006/relationships/image" Target="../media/image47.png"/><Relationship Id="rId4" Type="http://schemas.openxmlformats.org/officeDocument/2006/relationships/customXml" Target="../ink/ink9.xml"/><Relationship Id="rId9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66.png"/><Relationship Id="rId4" Type="http://schemas.openxmlformats.org/officeDocument/2006/relationships/customXml" Target="../ink/ink1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customXml" Target="../ink/ink13.xml"/><Relationship Id="rId7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51.png"/><Relationship Id="rId5" Type="http://schemas.openxmlformats.org/officeDocument/2006/relationships/customXml" Target="../ink/ink14.xml"/><Relationship Id="rId4" Type="http://schemas.openxmlformats.org/officeDocument/2006/relationships/image" Target="../media/image5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0.emf"/><Relationship Id="rId7" Type="http://schemas.openxmlformats.org/officeDocument/2006/relationships/image" Target="../media/image2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6.png"/><Relationship Id="rId5" Type="http://schemas.openxmlformats.org/officeDocument/2006/relationships/image" Target="../media/image69.emf"/><Relationship Id="rId4" Type="http://schemas.openxmlformats.org/officeDocument/2006/relationships/customXml" Target="../ink/ink16.xml"/><Relationship Id="rId9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10.mp4"/><Relationship Id="rId7" Type="http://schemas.openxmlformats.org/officeDocument/2006/relationships/image" Target="../media/image6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31.xml"/><Relationship Id="rId4" Type="http://schemas.openxmlformats.org/officeDocument/2006/relationships/video" Target="../media/media10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84C83F-6B79-CD8C-BF28-31B39FF9B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0" b="325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F20018-E921-58F2-4B87-A16BEF07C30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C3750A-D4F7-DF7A-64F8-B0B4E9D24C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6186DA-4009-1771-3810-55DBBDB7E61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0C86E624-8B17-C856-D006-BDDC43FCFCA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3BE8345A-59E8-BE90-2782-C6CA75BDB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87" y="2763906"/>
            <a:ext cx="1710621" cy="262385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3115A9-109B-F84B-454A-756CFCBE9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76" y="2763906"/>
            <a:ext cx="1710620" cy="26238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C2EB4B6-2405-DAB9-3355-48AC30B61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22" y="2782501"/>
            <a:ext cx="1710621" cy="26238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2B5D83-CBCF-21A5-3A69-BDA522B7A8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2" y="2765833"/>
            <a:ext cx="1735741" cy="2662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8DE81B-0A4A-385E-1908-91DE082355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934" y="2753112"/>
            <a:ext cx="1710621" cy="26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63DB757-7C3D-BA35-87C1-AACF4198E876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42FDABA-C7C8-E3A0-6491-582EC66A5821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1ACA2B-BFD3-B131-6BF7-D2A7955F9D5B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0A118541-6BA8-BB7E-AE58-3425554DD650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B0CEE0E-931E-BC8E-6E37-F46F71039430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DB4F95E1-E3C8-4F00-C2F5-F2BDCB6E2DCC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Ecriture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Mots avec difficultés </a:t>
            </a:r>
          </a:p>
        </p:txBody>
      </p:sp>
      <p:sp>
        <p:nvSpPr>
          <p:cNvPr id="20" name="Titre 30">
            <a:extLst>
              <a:ext uri="{FF2B5EF4-FFF2-40B4-BE49-F238E27FC236}">
                <a16:creationId xmlns:a16="http://schemas.microsoft.com/office/drawing/2014/main" id="{32810026-5F34-F9FA-D80E-E50AFB04BD15}"/>
              </a:ext>
            </a:extLst>
          </p:cNvPr>
          <p:cNvSpPr txBox="1">
            <a:spLocks/>
          </p:cNvSpPr>
          <p:nvPr/>
        </p:nvSpPr>
        <p:spPr>
          <a:xfrm>
            <a:off x="429300" y="1076588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Dosis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j-ea"/>
                <a:cs typeface="Arial" panose="020B0604020202020204" pitchFamily="34" charset="0"/>
              </a:rPr>
              <a:t>Organisation de la semaine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05167C-6008-9D73-C668-A2506D636D4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C427B5-0910-4D26-8972-5FDA44B4B8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B3778-AF11-363D-931E-EF9B0455927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itre 53">
              <a:extLst>
                <a:ext uri="{FF2B5EF4-FFF2-40B4-BE49-F238E27FC236}">
                  <a16:creationId xmlns:a16="http://schemas.microsoft.com/office/drawing/2014/main" id="{966875DD-AAE1-5C5C-0B04-A348CD64F30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18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B0AD656-7CF6-177A-ED78-98EC2F6B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ABEC941-4459-132D-9D0C-7FCB3C845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2CB27E79-FEB1-C366-F1BB-CC8AE09D10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307E91-A0AB-857F-75D0-E77D44231EE6}"/>
              </a:ext>
            </a:extLst>
          </p:cNvPr>
          <p:cNvSpPr txBox="1">
            <a:spLocks/>
          </p:cNvSpPr>
          <p:nvPr/>
        </p:nvSpPr>
        <p:spPr>
          <a:xfrm>
            <a:off x="2239321" y="2555362"/>
            <a:ext cx="5311881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Quel métier souhaiterais-tu faire ?</a:t>
            </a:r>
          </a:p>
          <a:p>
            <a:r>
              <a:rPr lang="fr-FR" sz="1400" dirty="0"/>
              <a:t>Répondre à la question : Je souhaiterais devenir_______ ?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A7906260-EF1B-B3D6-E32A-9435FED480C6}"/>
              </a:ext>
            </a:extLst>
          </p:cNvPr>
          <p:cNvSpPr txBox="1">
            <a:spLocks/>
          </p:cNvSpPr>
          <p:nvPr/>
        </p:nvSpPr>
        <p:spPr>
          <a:xfrm>
            <a:off x="2306167" y="399772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Conjugaison : Les verbes du 1</a:t>
            </a:r>
            <a:r>
              <a:rPr kumimoji="0" lang="fr-FR" sz="1400" b="0" i="0" u="none" strike="noStrike" kern="1200" cap="none" spc="0" normalizeH="0" baseline="3000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groupe au conditionnel présent.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DC0B5F48-0F85-9050-A2AF-B2C4ABA1A68C}"/>
              </a:ext>
            </a:extLst>
          </p:cNvPr>
          <p:cNvSpPr txBox="1">
            <a:spLocks/>
          </p:cNvSpPr>
          <p:nvPr/>
        </p:nvSpPr>
        <p:spPr>
          <a:xfrm>
            <a:off x="2239320" y="5404168"/>
            <a:ext cx="507872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Mots avec difficultés : Mots avec graphèmes « </a:t>
            </a:r>
            <a:r>
              <a:rPr lang="fr-FR" sz="1400" dirty="0" err="1">
                <a:solidFill>
                  <a:schemeClr val="bg2">
                    <a:lumMod val="75000"/>
                  </a:schemeClr>
                </a:solidFill>
              </a:rPr>
              <a:t>ette</a:t>
            </a:r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 – esse - erre ».</a:t>
            </a:r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D40B-5686-CFDB-2B8A-D36D1E708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2238F1BB-7996-EB28-7E3A-5CFA322A5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F65193-B5F4-FD68-D507-8432932A52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5573" y="558264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4CA2EFBD-4162-8CD8-90C1-D6E6CD5727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89D8358-B4CD-2373-68CF-12C06B73714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1466"/>
          <a:stretch>
            <a:fillRect/>
          </a:stretch>
        </p:blipFill>
        <p:spPr>
          <a:xfrm>
            <a:off x="2589242" y="2362200"/>
            <a:ext cx="1996613" cy="3497484"/>
          </a:xfrm>
        </p:spPr>
      </p:pic>
    </p:spTree>
    <p:extLst>
      <p:ext uri="{BB962C8B-B14F-4D97-AF65-F5344CB8AC3E}">
        <p14:creationId xmlns:p14="http://schemas.microsoft.com/office/powerpoint/2010/main" val="421783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D40B-5686-CFDB-2B8A-D36D1E708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88D6EE-C2FF-17CA-E8F4-EDA5ADC9B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617" y="1389795"/>
            <a:ext cx="3456766" cy="5302198"/>
          </a:xfrm>
          <a:prstGeom prst="rect">
            <a:avLst/>
          </a:prstGeom>
        </p:spPr>
      </p:pic>
      <p:sp>
        <p:nvSpPr>
          <p:cNvPr id="14" name="Titre 8">
            <a:extLst>
              <a:ext uri="{FF2B5EF4-FFF2-40B4-BE49-F238E27FC236}">
                <a16:creationId xmlns:a16="http://schemas.microsoft.com/office/drawing/2014/main" id="{2238F1BB-7996-EB28-7E3A-5CFA322A5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commencer, nous allons corriger les activités de vocabulaire.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0CE5F9F-7549-BF05-ACAD-FEFE53629C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D8F97FA-7460-B7F7-FF8C-8BFAD2A7F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844607-843A-F646-B179-4582C0BF29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E1E81-DC59-D02F-4260-6BA8346F1493}"/>
              </a:ext>
            </a:extLst>
          </p:cNvPr>
          <p:cNvSpPr/>
          <p:nvPr/>
        </p:nvSpPr>
        <p:spPr>
          <a:xfrm>
            <a:off x="2843617" y="1472925"/>
            <a:ext cx="3456766" cy="482607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29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80D40-C5C4-42C1-766D-847A0AE90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85F4576C-EA13-9FC4-B255-F8E016D01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561" y="1624017"/>
            <a:ext cx="6812587" cy="480953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E1B8A15-E2D4-5B4D-CB18-463972E9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874" y="794501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 sur votre livret.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50A591-A1B3-14EE-3E50-B7145F2BE7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389E8CB-9AF8-9F1E-BD65-E3EAD7B35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26D8D-00C6-C864-74D4-A51AAB33D3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148E524D-B9AA-176F-6183-64776C0E2784}"/>
              </a:ext>
            </a:extLst>
          </p:cNvPr>
          <p:cNvSpPr txBox="1"/>
          <p:nvPr/>
        </p:nvSpPr>
        <p:spPr>
          <a:xfrm>
            <a:off x="1643874" y="2829961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ingénieure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54F5F6-B982-9CCA-ED44-04BD7672E4D3}"/>
              </a:ext>
            </a:extLst>
          </p:cNvPr>
          <p:cNvSpPr txBox="1"/>
          <p:nvPr/>
        </p:nvSpPr>
        <p:spPr>
          <a:xfrm>
            <a:off x="3515962" y="2823313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4E5702-B8DB-F8A3-495B-27E07619F149}"/>
              </a:ext>
            </a:extLst>
          </p:cNvPr>
          <p:cNvSpPr txBox="1"/>
          <p:nvPr/>
        </p:nvSpPr>
        <p:spPr>
          <a:xfrm>
            <a:off x="5166355" y="2802214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4C9417-BC0F-4FEA-2A7F-07DEB7533ED2}"/>
              </a:ext>
            </a:extLst>
          </p:cNvPr>
          <p:cNvSpPr txBox="1"/>
          <p:nvPr/>
        </p:nvSpPr>
        <p:spPr>
          <a:xfrm>
            <a:off x="6680085" y="282995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pont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996CEE-9C6B-A18D-0D72-CCCE5937E348}"/>
              </a:ext>
            </a:extLst>
          </p:cNvPr>
          <p:cNvSpPr txBox="1"/>
          <p:nvPr/>
        </p:nvSpPr>
        <p:spPr>
          <a:xfrm>
            <a:off x="1643874" y="441995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vétérinaire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A2271BB-534F-7301-3295-5316E2F5FAD7}"/>
              </a:ext>
            </a:extLst>
          </p:cNvPr>
          <p:cNvSpPr txBox="1"/>
          <p:nvPr/>
        </p:nvSpPr>
        <p:spPr>
          <a:xfrm>
            <a:off x="3336325" y="441995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planètes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A9586F-F97D-5306-3C99-ACDD44EB87F2}"/>
              </a:ext>
            </a:extLst>
          </p:cNvPr>
          <p:cNvSpPr txBox="1"/>
          <p:nvPr/>
        </p:nvSpPr>
        <p:spPr>
          <a:xfrm>
            <a:off x="4986896" y="441995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footballeur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1AF521-4E1F-E0D3-26F1-2C9EF371C2AC}"/>
              </a:ext>
            </a:extLst>
          </p:cNvPr>
          <p:cNvSpPr txBox="1"/>
          <p:nvPr/>
        </p:nvSpPr>
        <p:spPr>
          <a:xfrm>
            <a:off x="6603885" y="4385321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barrage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BDEC230-F5AA-DDBE-1A4B-FBF83E0DC37C}"/>
              </a:ext>
            </a:extLst>
          </p:cNvPr>
          <p:cNvSpPr txBox="1"/>
          <p:nvPr/>
        </p:nvSpPr>
        <p:spPr>
          <a:xfrm>
            <a:off x="1691133" y="6009955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L’espace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3E7FE7-9C11-C3AE-B105-D259AC2FE472}"/>
              </a:ext>
            </a:extLst>
          </p:cNvPr>
          <p:cNvSpPr txBox="1"/>
          <p:nvPr/>
        </p:nvSpPr>
        <p:spPr>
          <a:xfrm>
            <a:off x="3423421" y="5996306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fusée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9D6CC61-A6D7-CC3A-0E5B-266A2CA0B694}"/>
              </a:ext>
            </a:extLst>
          </p:cNvPr>
          <p:cNvSpPr txBox="1"/>
          <p:nvPr/>
        </p:nvSpPr>
        <p:spPr>
          <a:xfrm>
            <a:off x="5013351" y="6010014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Construire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E52D0C-E344-3C62-D550-0DD08F22840D}"/>
              </a:ext>
            </a:extLst>
          </p:cNvPr>
          <p:cNvSpPr txBox="1"/>
          <p:nvPr/>
        </p:nvSpPr>
        <p:spPr>
          <a:xfrm>
            <a:off x="6603281" y="6009955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astronaute</a:t>
            </a:r>
          </a:p>
        </p:txBody>
      </p:sp>
    </p:spTree>
    <p:extLst>
      <p:ext uri="{BB962C8B-B14F-4D97-AF65-F5344CB8AC3E}">
        <p14:creationId xmlns:p14="http://schemas.microsoft.com/office/powerpoint/2010/main" val="264585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4D8DB-EB25-1830-5A5C-7B289C842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3CD37F19-8BCD-4C4F-D33A-93BFF2796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211" y="1651727"/>
            <a:ext cx="6953172" cy="490878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692BF53-D551-2BB5-B981-780C292B71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7077441-A62F-E555-38B2-D72A4254F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4C09BE-5718-1CDA-BB2E-CB24BF012A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70AB230-BF17-99CD-9533-0394745AA4ED}"/>
              </a:ext>
            </a:extLst>
          </p:cNvPr>
          <p:cNvSpPr txBox="1"/>
          <p:nvPr/>
        </p:nvSpPr>
        <p:spPr>
          <a:xfrm>
            <a:off x="1643874" y="2899236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ingénieure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89EA99-B4E6-1947-51C7-E6D2AA1BDE31}"/>
              </a:ext>
            </a:extLst>
          </p:cNvPr>
          <p:cNvSpPr txBox="1"/>
          <p:nvPr/>
        </p:nvSpPr>
        <p:spPr>
          <a:xfrm>
            <a:off x="3515962" y="289258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EAA06E-D135-1404-FD09-36004B1B2796}"/>
              </a:ext>
            </a:extLst>
          </p:cNvPr>
          <p:cNvSpPr txBox="1"/>
          <p:nvPr/>
        </p:nvSpPr>
        <p:spPr>
          <a:xfrm>
            <a:off x="5166355" y="2871489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905CC9-7EE1-CDD9-A9A0-D180BD4C282E}"/>
              </a:ext>
            </a:extLst>
          </p:cNvPr>
          <p:cNvSpPr txBox="1"/>
          <p:nvPr/>
        </p:nvSpPr>
        <p:spPr>
          <a:xfrm>
            <a:off x="6680085" y="2899233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pont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2EFD2E-9F1E-C483-5F05-A3DC90AA3C49}"/>
              </a:ext>
            </a:extLst>
          </p:cNvPr>
          <p:cNvSpPr txBox="1"/>
          <p:nvPr/>
        </p:nvSpPr>
        <p:spPr>
          <a:xfrm>
            <a:off x="1699294" y="450308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vétérinaire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19894B-DC93-158E-F007-08BC64BFCB1C}"/>
              </a:ext>
            </a:extLst>
          </p:cNvPr>
          <p:cNvSpPr txBox="1"/>
          <p:nvPr/>
        </p:nvSpPr>
        <p:spPr>
          <a:xfrm>
            <a:off x="3391745" y="450308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planètes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316EAA-E01A-9AEF-430C-D85939F17DEB}"/>
              </a:ext>
            </a:extLst>
          </p:cNvPr>
          <p:cNvSpPr txBox="1"/>
          <p:nvPr/>
        </p:nvSpPr>
        <p:spPr>
          <a:xfrm>
            <a:off x="5042316" y="4503088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footballeur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1398E2-F5E4-987A-1C22-CD2C4E9B4470}"/>
              </a:ext>
            </a:extLst>
          </p:cNvPr>
          <p:cNvSpPr txBox="1"/>
          <p:nvPr/>
        </p:nvSpPr>
        <p:spPr>
          <a:xfrm>
            <a:off x="6659305" y="4468451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barrage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1B194C-B0A3-65F2-4D21-67BE4D233109}"/>
              </a:ext>
            </a:extLst>
          </p:cNvPr>
          <p:cNvSpPr txBox="1"/>
          <p:nvPr/>
        </p:nvSpPr>
        <p:spPr>
          <a:xfrm>
            <a:off x="1691133" y="6079230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L’espace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9FE9F-F265-21F3-77A7-D6999EF297B2}"/>
              </a:ext>
            </a:extLst>
          </p:cNvPr>
          <p:cNvSpPr txBox="1"/>
          <p:nvPr/>
        </p:nvSpPr>
        <p:spPr>
          <a:xfrm>
            <a:off x="3423421" y="6065581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fusée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E27662-F09E-F0E3-06A4-3E345F4B11BC}"/>
              </a:ext>
            </a:extLst>
          </p:cNvPr>
          <p:cNvSpPr txBox="1"/>
          <p:nvPr/>
        </p:nvSpPr>
        <p:spPr>
          <a:xfrm>
            <a:off x="5013351" y="6079289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Construire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CBBD70-71BB-975C-11AB-543C1B9D84E6}"/>
              </a:ext>
            </a:extLst>
          </p:cNvPr>
          <p:cNvSpPr txBox="1"/>
          <p:nvPr/>
        </p:nvSpPr>
        <p:spPr>
          <a:xfrm>
            <a:off x="6603281" y="6079230"/>
            <a:ext cx="143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astronaute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589725F1-C18C-45CA-5003-4A567FB89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874" y="794501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mots en français. </a:t>
            </a:r>
          </a:p>
        </p:txBody>
      </p:sp>
    </p:spTree>
    <p:extLst>
      <p:ext uri="{BB962C8B-B14F-4D97-AF65-F5344CB8AC3E}">
        <p14:creationId xmlns:p14="http://schemas.microsoft.com/office/powerpoint/2010/main" val="342516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B102358-AB30-611A-3A58-0F9386F391F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2D23E1C-C603-7396-D136-0EC6131D2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A5D2D2-8619-30ED-BC95-26540C3AF9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696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876ED49-9D6C-265D-7257-3F1B6C9DB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9C968453-2005-C61C-5624-8F19E526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70D5A4-820E-84BD-AE03-9A8B40AE87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2FCB57-AFC7-9296-2900-E90999EDB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FR_N5-N6_P3_W4_S2_AdP_P01">
            <a:hlinkClick r:id="" action="ppaction://media"/>
            <a:extLst>
              <a:ext uri="{FF2B5EF4-FFF2-40B4-BE49-F238E27FC236}">
                <a16:creationId xmlns:a16="http://schemas.microsoft.com/office/drawing/2014/main" id="{84F910ED-4793-DDCA-00B0-B158104430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28764" y="1827548"/>
            <a:ext cx="6840001" cy="384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7A6433-EC55-36CA-26BE-475EBF958AF6}"/>
              </a:ext>
            </a:extLst>
          </p:cNvPr>
          <p:cNvSpPr/>
          <p:nvPr/>
        </p:nvSpPr>
        <p:spPr>
          <a:xfrm>
            <a:off x="712269" y="2563876"/>
            <a:ext cx="748385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la question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1565636" y="3274806"/>
            <a:ext cx="60127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souhaiterais-tu faire ?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EE2B87-3B10-E81B-4CC3-06437073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à la question : « Quel métier souhaiterais-tu faire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EE7078-D12D-8920-3FD9-9D5832F56B5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8552BEB-59E4-54DF-BA64-28A94156B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1B94FD-251F-69A6-6006-8FE171DB0F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356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03CAB-EF09-DB83-D038-9EC39F30A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768DF5-D606-C537-6F58-9726D485F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9FD8738A-31C6-5CC4-D4C3-A53EB4AD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A3DBAD-87C4-FCC4-A934-917228FB98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4DD0719-3513-4218-A601-9A5C62943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70870"/>
            <a:ext cx="764413" cy="764413"/>
          </a:xfrm>
          <a:prstGeom prst="rect">
            <a:avLst/>
          </a:prstGeom>
        </p:spPr>
      </p:pic>
      <p:pic>
        <p:nvPicPr>
          <p:cNvPr id="2" name="FR_N5-N6_P3_W3_S2_AdP_P02">
            <a:hlinkClick r:id="" action="ppaction://media"/>
            <a:extLst>
              <a:ext uri="{FF2B5EF4-FFF2-40B4-BE49-F238E27FC236}">
                <a16:creationId xmlns:a16="http://schemas.microsoft.com/office/drawing/2014/main" id="{4E1409DD-F240-56D5-354E-E6A75EE9FF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8505" y="1981243"/>
            <a:ext cx="8003495" cy="347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9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8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9A161-45D9-5641-B40F-4927CBDB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E04DAF-1057-17A9-EDC6-8CE229A61E81}"/>
              </a:ext>
            </a:extLst>
          </p:cNvPr>
          <p:cNvSpPr/>
          <p:nvPr/>
        </p:nvSpPr>
        <p:spPr>
          <a:xfrm>
            <a:off x="838960" y="2629323"/>
            <a:ext cx="7401654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9F62DB-3006-1C67-AF07-F91E84F4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répondre à la question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A8C3477-602B-0E51-95FC-7657A9E6DD3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E9B6680-712D-C304-2731-056D85EA1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1FFA5-C3DF-A83A-4A55-F25552FBEF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6EA9C6-87FC-E1B6-3E56-885BBD4814D0}"/>
              </a:ext>
            </a:extLst>
          </p:cNvPr>
          <p:cNvSpPr txBox="1"/>
          <p:nvPr/>
        </p:nvSpPr>
        <p:spPr>
          <a:xfrm>
            <a:off x="2018055" y="2588385"/>
            <a:ext cx="6021629" cy="168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ingénieure.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astronaute.</a:t>
            </a:r>
          </a:p>
        </p:txBody>
      </p:sp>
    </p:spTree>
    <p:extLst>
      <p:ext uri="{BB962C8B-B14F-4D97-AF65-F5344CB8AC3E}">
        <p14:creationId xmlns:p14="http://schemas.microsoft.com/office/powerpoint/2010/main" val="63969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0953-4FB5-0B81-D598-E7AFB4E68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23CEE2-7639-4F96-EE66-9E5CE2FC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BFE4888-02E2-1A68-5DCD-10375B18E5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D3849CF-6AFB-EF1A-822B-938BE72BC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13D26D-2FD6-5DDA-864D-87AA0828A5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038F162-F3E5-2F15-D5A7-4D370687F489}"/>
              </a:ext>
            </a:extLst>
          </p:cNvPr>
          <p:cNvSpPr/>
          <p:nvPr/>
        </p:nvSpPr>
        <p:spPr>
          <a:xfrm>
            <a:off x="838960" y="2629323"/>
            <a:ext cx="7401654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84BFFD-F4D5-FF9A-F65D-4F8B75CD5F3D}"/>
              </a:ext>
            </a:extLst>
          </p:cNvPr>
          <p:cNvSpPr txBox="1"/>
          <p:nvPr/>
        </p:nvSpPr>
        <p:spPr>
          <a:xfrm>
            <a:off x="2018055" y="2588385"/>
            <a:ext cx="6021629" cy="168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vétérinaire.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footballeur.</a:t>
            </a:r>
          </a:p>
        </p:txBody>
      </p:sp>
    </p:spTree>
    <p:extLst>
      <p:ext uri="{BB962C8B-B14F-4D97-AF65-F5344CB8AC3E}">
        <p14:creationId xmlns:p14="http://schemas.microsoft.com/office/powerpoint/2010/main" val="254554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0B306A-0395-19C5-7C21-74992BF45C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434587" y="3784167"/>
            <a:ext cx="24335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7376BA-0E52-F287-D426-8F2DA6C96C12}"/>
              </a:ext>
            </a:extLst>
          </p:cNvPr>
          <p:cNvSpPr txBox="1"/>
          <p:nvPr/>
        </p:nvSpPr>
        <p:spPr>
          <a:xfrm>
            <a:off x="6239840" y="3509131"/>
            <a:ext cx="2387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9" name="Image 18" descr="Une image contenant habits, personne, garçon, Dessin d’enfant&#10;&#10;Le contenu généré par l’IA peut être incorrect.">
            <a:extLst>
              <a:ext uri="{FF2B5EF4-FFF2-40B4-BE49-F238E27FC236}">
                <a16:creationId xmlns:a16="http://schemas.microsoft.com/office/drawing/2014/main" id="{45E1C6EB-33AB-33D3-DD3A-56D0C6ED49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89" y="4281360"/>
            <a:ext cx="1372837" cy="150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B328A-03E3-48A1-29FE-8BD267CD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8D869A7-DB5A-3A28-C18C-C73E252CB3E3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968BFE9-B1B3-C1A7-EF91-3C6942868C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1583" y="2770444"/>
            <a:ext cx="4408211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F251A7-50B8-2992-9964-0ED3358E25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74B17EFF-2CF7-7950-26F3-7F6EA3307C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42FE9D-EAA1-E957-D4B3-5A57BDBB7E83}"/>
              </a:ext>
            </a:extLst>
          </p:cNvPr>
          <p:cNvSpPr txBox="1"/>
          <p:nvPr/>
        </p:nvSpPr>
        <p:spPr>
          <a:xfrm>
            <a:off x="434587" y="3784167"/>
            <a:ext cx="24335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CDA7035-1727-5E1F-8536-33540F48A818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43F988-211B-E20D-B351-6342D0D6517A}"/>
              </a:ext>
            </a:extLst>
          </p:cNvPr>
          <p:cNvSpPr txBox="1"/>
          <p:nvPr/>
        </p:nvSpPr>
        <p:spPr>
          <a:xfrm>
            <a:off x="6239840" y="3509131"/>
            <a:ext cx="2387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25BCFB-BECE-DDCE-5189-BE514AA87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32E61A-390F-C849-8744-D62E2F53D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3" name="Image 2" descr="Une image contenant football, personne, joueur de foot, balle&#10;&#10;Le contenu généré par l’IA peut être incorrect.">
            <a:extLst>
              <a:ext uri="{FF2B5EF4-FFF2-40B4-BE49-F238E27FC236}">
                <a16:creationId xmlns:a16="http://schemas.microsoft.com/office/drawing/2014/main" id="{CB4EC883-925A-83FB-7339-E413AB9CCB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2"/>
          <a:stretch>
            <a:fillRect/>
          </a:stretch>
        </p:blipFill>
        <p:spPr>
          <a:xfrm>
            <a:off x="6842418" y="4235205"/>
            <a:ext cx="1377870" cy="131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0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EC4B9-1BCE-CA9F-F090-B7E284871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052BEDD-B28C-F48D-62A0-72B5F588BA92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4AD9FD0-3C4A-DDBC-C238-BC09BEDEA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3FC095-3498-D365-7FC4-E8CF78EF33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DF4F01FF-FC41-604C-0157-12AAB38063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FF3FCD-73EB-1200-8E0F-2B0C4733344C}"/>
              </a:ext>
            </a:extLst>
          </p:cNvPr>
          <p:cNvSpPr txBox="1"/>
          <p:nvPr/>
        </p:nvSpPr>
        <p:spPr>
          <a:xfrm>
            <a:off x="434587" y="3784167"/>
            <a:ext cx="24335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6A9F07BD-91CC-9EDB-9C0D-7514CD5CBA7A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851D6C-0A72-DF04-A3F7-9FF547E88080}"/>
              </a:ext>
            </a:extLst>
          </p:cNvPr>
          <p:cNvSpPr txBox="1"/>
          <p:nvPr/>
        </p:nvSpPr>
        <p:spPr>
          <a:xfrm>
            <a:off x="6239840" y="3509131"/>
            <a:ext cx="2387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4103BD3-2A51-D93B-C9EB-071155645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EBB76E-3C96-E4D3-A158-78240E5A5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3" name="Image 2" descr="Une image contenant habits, dessin humoristique, meubles, ordinateur&#10;&#10;Le contenu généré par l’IA peut être incorrect.">
            <a:extLst>
              <a:ext uri="{FF2B5EF4-FFF2-40B4-BE49-F238E27FC236}">
                <a16:creationId xmlns:a16="http://schemas.microsoft.com/office/drawing/2014/main" id="{E8EE1E37-C238-92B1-00F1-464F7D694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4"/>
          <a:stretch>
            <a:fillRect/>
          </a:stretch>
        </p:blipFill>
        <p:spPr>
          <a:xfrm>
            <a:off x="6765362" y="4238976"/>
            <a:ext cx="1370976" cy="131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7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8920-69B0-7F31-12E5-B5BE16B48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2409CFB-87C9-9723-D550-259CE1C36EF3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6E73D4E-CF6B-C3CC-516C-9D068CFDC3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3857" y="3014400"/>
            <a:ext cx="4516770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AE2A82-D4BC-FAD1-FB05-AD75FA3288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F3D1B806-807D-7A9E-FCBB-15E0F02100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46F964-9D98-5882-7344-D16038728541}"/>
              </a:ext>
            </a:extLst>
          </p:cNvPr>
          <p:cNvSpPr txBox="1"/>
          <p:nvPr/>
        </p:nvSpPr>
        <p:spPr>
          <a:xfrm>
            <a:off x="434587" y="3784167"/>
            <a:ext cx="24335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39286ED3-A66F-0807-4A22-E7727F00BB93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1D0506-87C8-D28F-76AC-B9343CAC0D15}"/>
              </a:ext>
            </a:extLst>
          </p:cNvPr>
          <p:cNvSpPr txBox="1"/>
          <p:nvPr/>
        </p:nvSpPr>
        <p:spPr>
          <a:xfrm>
            <a:off x="6239840" y="3509131"/>
            <a:ext cx="23873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E34DA3-F997-410D-BEFF-C32610E19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6B5E9A-EB92-043A-12E3-E4F5CDCF7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3" name="Image 2" descr="Une image contenant croquis, dessin, Visage humain, illustration&#10;&#10;Le contenu généré par l’IA peut être incorrect.">
            <a:extLst>
              <a:ext uri="{FF2B5EF4-FFF2-40B4-BE49-F238E27FC236}">
                <a16:creationId xmlns:a16="http://schemas.microsoft.com/office/drawing/2014/main" id="{4F19E95D-EDF5-6A96-365E-1ABA379F05F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67" y="4204908"/>
            <a:ext cx="1433258" cy="156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6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21320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55310B-7557-BCF6-0352-9DFD89F329CE}"/>
              </a:ext>
            </a:extLst>
          </p:cNvPr>
          <p:cNvSpPr txBox="1"/>
          <p:nvPr/>
        </p:nvSpPr>
        <p:spPr>
          <a:xfrm>
            <a:off x="526266" y="3585251"/>
            <a:ext cx="258766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00" b="1" dirty="0">
                <a:solidFill>
                  <a:srgbClr val="424D7B"/>
                </a:solidFill>
                <a:latin typeface="Dosis SemiBold" pitchFamily="2" charset="0"/>
              </a:rPr>
              <a:t>Quel métier souhaiterais-tu faire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36CC55-1AAC-23FA-98B5-BC97267E057A}"/>
              </a:ext>
            </a:extLst>
          </p:cNvPr>
          <p:cNvSpPr txBox="1"/>
          <p:nvPr/>
        </p:nvSpPr>
        <p:spPr>
          <a:xfrm>
            <a:off x="6198275" y="3509131"/>
            <a:ext cx="26303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souhaiterais devenir _________ .</a:t>
            </a:r>
          </a:p>
        </p:txBody>
      </p:sp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79B3F49-6424-9DBD-D59B-9EFB33F172A0}"/>
              </a:ext>
            </a:extLst>
          </p:cNvPr>
          <p:cNvSpPr txBox="1">
            <a:spLocks/>
          </p:cNvSpPr>
          <p:nvPr/>
        </p:nvSpPr>
        <p:spPr>
          <a:xfrm>
            <a:off x="738462" y="1464640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Plan de la séance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442481-0518-6824-999B-DFFCDE659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pic>
        <p:nvPicPr>
          <p:cNvPr id="11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06AC2DC-8366-7294-43DA-30D8F44ED5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C0E43A8-B595-39AF-3FD5-1F56D0E24C7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C0936D-6D28-5747-7904-79F50E1B756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130003B-B502-3941-20E2-3BF792E1D61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itre 53">
              <a:extLst>
                <a:ext uri="{FF2B5EF4-FFF2-40B4-BE49-F238E27FC236}">
                  <a16:creationId xmlns:a16="http://schemas.microsoft.com/office/drawing/2014/main" id="{6408872F-A55B-B8E6-E33F-5AD793C642F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06167" y="399772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Conjugaison : Les verbes du 1</a:t>
            </a:r>
            <a:r>
              <a:rPr kumimoji="0" lang="fr-FR" sz="1400" b="0" i="0" u="none" strike="noStrike" kern="1200" cap="none" spc="0" normalizeH="0" baseline="3000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groupe au conditionnel présent.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B19A46-2D2D-7141-6251-5DD5C37A7D7B}"/>
              </a:ext>
            </a:extLst>
          </p:cNvPr>
          <p:cNvSpPr txBox="1"/>
          <p:nvPr/>
        </p:nvSpPr>
        <p:spPr>
          <a:xfrm>
            <a:off x="2201410" y="3621487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Écrit : Point de langue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A305147-69F5-AE8E-9410-51A052062427}"/>
              </a:ext>
            </a:extLst>
          </p:cNvPr>
          <p:cNvSpPr txBox="1">
            <a:spLocks/>
          </p:cNvSpPr>
          <p:nvPr/>
        </p:nvSpPr>
        <p:spPr>
          <a:xfrm>
            <a:off x="2267724" y="2486381"/>
            <a:ext cx="5311881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Quel métier souhaiterais-tu faire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Je souhaiterais devenir_______ ?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84680481-2204-C619-5343-DA58E225A897}"/>
              </a:ext>
            </a:extLst>
          </p:cNvPr>
          <p:cNvSpPr txBox="1">
            <a:spLocks/>
          </p:cNvSpPr>
          <p:nvPr/>
        </p:nvSpPr>
        <p:spPr>
          <a:xfrm>
            <a:off x="2239320" y="5404168"/>
            <a:ext cx="507872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Mots avec difficultés : Mots avec graphèmes « </a:t>
            </a:r>
            <a:r>
              <a:rPr lang="fr-FR" sz="1400" dirty="0" err="1">
                <a:solidFill>
                  <a:schemeClr val="bg2">
                    <a:lumMod val="75000"/>
                  </a:schemeClr>
                </a:solidFill>
              </a:rPr>
              <a:t>ette</a:t>
            </a:r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 – esse - erre ».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CC92BE9-1DFB-CA6D-6E57-A01423010F5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C6C1173-5C96-417D-1DEC-0A08A5C3B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0BA8D5-887F-B622-B390-4AE80DF7E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552606" y="2895496"/>
            <a:ext cx="6518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verbes du 1</a:t>
            </a:r>
            <a:r>
              <a:rPr kumimoji="0" lang="fr-FR" sz="3600" b="1" i="0" u="none" strike="noStrike" kern="0" cap="none" spc="0" normalizeH="0" baseline="3000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groupe au conditionnel présent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conjuguer les verbes du 1</a:t>
            </a:r>
            <a:r>
              <a:rPr lang="fr-FR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groupe au conditionnel présent.</a:t>
            </a:r>
          </a:p>
        </p:txBody>
      </p:sp>
    </p:spTree>
    <p:extLst>
      <p:ext uri="{BB962C8B-B14F-4D97-AF65-F5344CB8AC3E}">
        <p14:creationId xmlns:p14="http://schemas.microsoft.com/office/powerpoint/2010/main" val="236727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8" name="WhatsApp Video 2026-02-20 at 12.03.08">
            <a:hlinkClick r:id="" action="ppaction://media"/>
            <a:extLst>
              <a:ext uri="{FF2B5EF4-FFF2-40B4-BE49-F238E27FC236}">
                <a16:creationId xmlns:a16="http://schemas.microsoft.com/office/drawing/2014/main" id="{8FE06CBD-8DFF-F9B8-6372-BA54145139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4184" y="1875652"/>
            <a:ext cx="7314073" cy="411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2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6DB7-8117-E7EC-6156-000873F75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7B36345-0C93-B571-E578-76D2214B727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E58ED5E-2801-9775-8851-67A345CF5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64D754-D9CF-94CF-0A16-7346BB75D8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83626027-0CEB-25D3-6634-7B9A0405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4FC9116-0B3F-0F49-6AB5-4C2098F24F31}"/>
              </a:ext>
            </a:extLst>
          </p:cNvPr>
          <p:cNvSpPr txBox="1"/>
          <p:nvPr/>
        </p:nvSpPr>
        <p:spPr>
          <a:xfrm>
            <a:off x="1176762" y="2466538"/>
            <a:ext cx="345669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A267F-23A9-718B-584E-9B57ADA0B6B7}"/>
              </a:ext>
            </a:extLst>
          </p:cNvPr>
          <p:cNvSpPr txBox="1"/>
          <p:nvPr/>
        </p:nvSpPr>
        <p:spPr>
          <a:xfrm>
            <a:off x="2046813" y="1615550"/>
            <a:ext cx="50503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verbes du 1</a:t>
            </a:r>
            <a:r>
              <a:rPr kumimoji="0" lang="fr-FR" sz="2800" b="1" i="0" u="none" strike="noStrike" kern="0" cap="none" spc="0" normalizeH="0" baseline="3000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groupe au conditionnel présent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F25D56C-3404-92A1-A3E4-96010F7484AC}"/>
              </a:ext>
            </a:extLst>
          </p:cNvPr>
          <p:cNvSpPr txBox="1"/>
          <p:nvPr/>
        </p:nvSpPr>
        <p:spPr>
          <a:xfrm>
            <a:off x="4921637" y="2626244"/>
            <a:ext cx="345669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ions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Vous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iez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Ils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aient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Elles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aient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40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7C91938-60B6-4B31-3E75-2D6280244BF0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562896-CC0E-BECB-63AB-20158D34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AA3F8C-A269-F331-326A-45D65FD07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complétez la phrase avec le verbe « travailler » au conditionnel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C116D2-DDF9-1F11-080C-A6B934CBE228}"/>
              </a:ext>
            </a:extLst>
          </p:cNvPr>
          <p:cNvSpPr txBox="1"/>
          <p:nvPr/>
        </p:nvSpPr>
        <p:spPr>
          <a:xfrm>
            <a:off x="1692000" y="2978877"/>
            <a:ext cx="664776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(travailler) à l’école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9">
            <a:extLst>
              <a:ext uri="{FF2B5EF4-FFF2-40B4-BE49-F238E27FC236}">
                <a16:creationId xmlns:a16="http://schemas.microsoft.com/office/drawing/2014/main" id="{A3D569F8-CFFD-6D45-5BDD-45DA8CE0D80E}"/>
              </a:ext>
            </a:extLst>
          </p:cNvPr>
          <p:cNvGrpSpPr/>
          <p:nvPr/>
        </p:nvGrpSpPr>
        <p:grpSpPr>
          <a:xfrm>
            <a:off x="139050" y="571601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934C2-2EB4-BDA2-102B-0A09973E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32D32D-2CF4-449A-61C1-8EA6B16A38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B0BCC-2A8A-ADD1-5FE9-954F5DFA63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DBADE9-2F76-5848-3036-FA06022CB6F9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3E25699-226F-74AF-E254-4314C3CE6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2402ED-32A0-5735-D32D-0891D1F4A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9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grpSp>
        <p:nvGrpSpPr>
          <p:cNvPr id="4" name="Groupe 10">
            <a:extLst>
              <a:ext uri="{FF2B5EF4-FFF2-40B4-BE49-F238E27FC236}">
                <a16:creationId xmlns:a16="http://schemas.microsoft.com/office/drawing/2014/main" id="{308ACF1A-B5D3-7AC6-53CF-878E0344393D}"/>
              </a:ext>
            </a:extLst>
          </p:cNvPr>
          <p:cNvGrpSpPr/>
          <p:nvPr/>
        </p:nvGrpSpPr>
        <p:grpSpPr>
          <a:xfrm>
            <a:off x="180614" y="571601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F9AC371-18EE-43BA-F3A9-9760F392D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84E81F-9854-DC8B-1BBF-4BA8E2CB7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A002C72-0D50-9293-1BB4-4F9884EC3AE1}"/>
              </a:ext>
            </a:extLst>
          </p:cNvPr>
          <p:cNvSpPr txBox="1"/>
          <p:nvPr/>
        </p:nvSpPr>
        <p:spPr>
          <a:xfrm>
            <a:off x="1692000" y="2978877"/>
            <a:ext cx="554973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travaillerais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à l’école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5706A0-7940-35AE-8769-9853675C2F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BC1477-FF99-173F-2EDA-C8E346D8FE12}"/>
              </a:ext>
            </a:extLst>
          </p:cNvPr>
          <p:cNvSpPr txBox="1"/>
          <p:nvPr/>
        </p:nvSpPr>
        <p:spPr>
          <a:xfrm>
            <a:off x="900545" y="2978877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______________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(jouer) au ballon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D6354B5-1355-C566-F9BC-81ACA0284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jouer »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conditionnel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28B2B7-35AE-0C83-05C3-36B54E1B4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057D02-3A2B-6A76-D138-2F434E7F2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61E0B7-4906-26C5-9CA3-EA31333D296D}"/>
              </a:ext>
            </a:extLst>
          </p:cNvPr>
          <p:cNvSpPr txBox="1"/>
          <p:nvPr/>
        </p:nvSpPr>
        <p:spPr>
          <a:xfrm>
            <a:off x="900545" y="2978877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jouerions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au ballon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EBF354-2F2E-1E6F-3294-F527D9741C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900545" y="2978877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(chanter) en la classe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8196106-E888-68EF-3FE6-82B5359A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chanter »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conditionnel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FF91-CDEF-3486-5186-5E4C6C29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9463D-2F39-2DBB-3EB3-3B592B8B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8AC11B-A5F4-D7C5-6527-0D5C24F31E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65C103-B909-FAE6-2757-487E13F6C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0580D0-8A7C-F3C5-0124-E074D3FD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704E07-1A49-5C23-6B38-A94B9A436982}"/>
              </a:ext>
            </a:extLst>
          </p:cNvPr>
          <p:cNvSpPr txBox="1"/>
          <p:nvPr/>
        </p:nvSpPr>
        <p:spPr>
          <a:xfrm>
            <a:off x="900545" y="2978877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chanterait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en la classe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3D354-0CCF-9412-E02A-EA06C421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8726ED-D2B0-D1DE-7AC7-7589283724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BC68BE2-8ED3-AF59-C248-37A94BFC42FC}"/>
              </a:ext>
            </a:extLst>
          </p:cNvPr>
          <p:cNvSpPr txBox="1"/>
          <p:nvPr/>
        </p:nvSpPr>
        <p:spPr>
          <a:xfrm>
            <a:off x="900545" y="2978877"/>
            <a:ext cx="734290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</a:rPr>
              <a:t>Il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  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(souhaiter) devenir astronaute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32BD8BF-FBF6-462D-2C48-7B1106C34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souhaiter »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conditionnel présent.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E090A-9EF5-29E6-966F-AA50FAA1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62DC3-55C4-3B8C-CD15-892E012B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77B76E-DED9-303A-2AED-06DDC0A240A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EFF3FA-0AF0-59C6-49D4-A26CD919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AE249-1E12-4E00-E1B0-4B1A4FCFB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9A863-EA21-65E6-D1FB-CE1F54E6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07DC88-658D-AB19-9C04-E87DECCE6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2DDFB8-ED8B-F35A-78D9-F6C39CCABCF1}"/>
              </a:ext>
            </a:extLst>
          </p:cNvPr>
          <p:cNvSpPr txBox="1"/>
          <p:nvPr/>
        </p:nvSpPr>
        <p:spPr>
          <a:xfrm>
            <a:off x="900545" y="2978877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</a:rPr>
              <a:t>Il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souhaiterait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devenir astronaute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33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550F-09FA-A1CE-0E1A-45BA489E9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F99FCF4-54DC-CD1E-4669-BCA51A2E958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6C34C-7083-66FC-55C4-080432FBC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2E58B6AF-FAC1-AEF7-817B-44A85F3E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9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34FC1E18-B5FE-B5E2-167A-AD0F8BF1C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5C0C6-EFB8-F482-578F-451A69C15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39022D9-C225-F2A4-17AF-1EDB347EB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664" y="1411130"/>
            <a:ext cx="3361811" cy="51565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CBE62C7-A76A-0283-D05A-7CB281E0363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16DFAB-C6D8-AD66-6286-7FAE952856C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3">
            <a:extLst>
              <a:ext uri="{FF2B5EF4-FFF2-40B4-BE49-F238E27FC236}">
                <a16:creationId xmlns:a16="http://schemas.microsoft.com/office/drawing/2014/main" id="{5E96820D-D230-4AB5-2713-B02DBF53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79.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5BF547-AA18-C109-2C5E-06D8456262C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CBE5F2F-B3C6-A757-B46C-A0F6A9396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C7741C-EF94-12C6-7DEF-72FA90DFD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39F325-9E57-101D-A2E5-3D65A81C5E47}"/>
              </a:ext>
            </a:extLst>
          </p:cNvPr>
          <p:cNvSpPr/>
          <p:nvPr/>
        </p:nvSpPr>
        <p:spPr>
          <a:xfrm>
            <a:off x="2575994" y="2124262"/>
            <a:ext cx="3470481" cy="158991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06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3CF6892-FE25-2694-6D08-9C9D0774AD6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C6672D0-F792-87CC-E653-95BBF2552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69926-7FFB-2C80-4333-38C61E30AC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16" y="1841164"/>
            <a:ext cx="3175672" cy="31756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31AD23-46D4-7C9C-3CF2-650274881A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049" y="2324558"/>
            <a:ext cx="5282211" cy="301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D98AEE-078A-A4B4-3D34-05B6E33C4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686" y="2074661"/>
            <a:ext cx="6880119" cy="39221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Faites attention à l’orthographe.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57DC3FB-5316-A7D1-1958-0C1D8E33B2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B5D171-DECB-3BC1-EE4C-BC49EF2C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4B41A-5055-8F09-D449-2E9B8F3E3A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EE89A23-8F73-1024-973E-36E90BB7C861}"/>
              </a:ext>
            </a:extLst>
          </p:cNvPr>
          <p:cNvSpPr txBox="1"/>
          <p:nvPr/>
        </p:nvSpPr>
        <p:spPr>
          <a:xfrm>
            <a:off x="2253479" y="2074661"/>
            <a:ext cx="131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écouterais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43A36ED-12FB-4D40-C872-D6F115291B61}"/>
              </a:ext>
            </a:extLst>
          </p:cNvPr>
          <p:cNvSpPr txBox="1"/>
          <p:nvPr/>
        </p:nvSpPr>
        <p:spPr>
          <a:xfrm>
            <a:off x="2466037" y="2721801"/>
            <a:ext cx="131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parlerions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A39C02-9302-AAC6-1076-C24FAB47EA25}"/>
              </a:ext>
            </a:extLst>
          </p:cNvPr>
          <p:cNvSpPr txBox="1"/>
          <p:nvPr/>
        </p:nvSpPr>
        <p:spPr>
          <a:xfrm>
            <a:off x="2165247" y="3319369"/>
            <a:ext cx="131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aiderais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4965FE-B62E-55E6-007D-1F0FFE786177}"/>
              </a:ext>
            </a:extLst>
          </p:cNvPr>
          <p:cNvSpPr txBox="1"/>
          <p:nvPr/>
        </p:nvSpPr>
        <p:spPr>
          <a:xfrm>
            <a:off x="2574611" y="3989260"/>
            <a:ext cx="131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joueraient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B15E77-BC11-2CA6-41FC-B1550600559C}"/>
              </a:ext>
            </a:extLst>
          </p:cNvPr>
          <p:cNvSpPr txBox="1"/>
          <p:nvPr/>
        </p:nvSpPr>
        <p:spPr>
          <a:xfrm>
            <a:off x="2349380" y="4674536"/>
            <a:ext cx="131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étudierait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EC3F70E-014F-2CF4-0634-4C38A8BB8625}"/>
              </a:ext>
            </a:extLst>
          </p:cNvPr>
          <p:cNvSpPr txBox="1"/>
          <p:nvPr/>
        </p:nvSpPr>
        <p:spPr>
          <a:xfrm>
            <a:off x="2574611" y="5256719"/>
            <a:ext cx="131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chanteriez</a:t>
            </a:r>
          </a:p>
        </p:txBody>
      </p:sp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02C2E08-1789-6D91-9E06-5C25944E5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21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C30A4622-046B-7D56-C2AE-E32B7FD55F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Conjugaison : Les verbes du 1</a:t>
            </a:r>
            <a:r>
              <a:rPr lang="fr-FR" sz="1400" baseline="30000" dirty="0"/>
              <a:t>er</a:t>
            </a:r>
            <a:r>
              <a:rPr lang="fr-FR" sz="1400" dirty="0"/>
              <a:t> groupe au conditionnel présent.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4B9620-7F2D-6D8B-964C-F9E416D31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4986687"/>
            <a:ext cx="6254069" cy="14461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6F3EE8-5516-4B04-450A-3F12860ED01B}"/>
              </a:ext>
            </a:extLst>
          </p:cNvPr>
          <p:cNvSpPr txBox="1"/>
          <p:nvPr/>
        </p:nvSpPr>
        <p:spPr>
          <a:xfrm>
            <a:off x="2347644" y="5098191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Lecture</a:t>
            </a:r>
          </a:p>
        </p:txBody>
      </p:sp>
      <p:pic>
        <p:nvPicPr>
          <p:cNvPr id="10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3EF3219-3FB7-062A-680F-3D8F8E9968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3475642"/>
            <a:ext cx="540000" cy="540000"/>
          </a:xfrm>
          <a:prstGeom prst="rect">
            <a:avLst/>
          </a:prstGeom>
          <a:noFill/>
        </p:spPr>
      </p:pic>
      <p:pic>
        <p:nvPicPr>
          <p:cNvPr id="12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324CFD7-C7CB-1779-4419-57FE04C9CD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F7262573-611F-0756-88F4-93726E1FDB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54975" y="4949634"/>
            <a:ext cx="539750" cy="539750"/>
          </a:xfrm>
          <a:prstGeom prst="rect">
            <a:avLst/>
          </a:prstGeom>
          <a:noFill/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E0B350AB-B46D-CD11-81CF-EB53021A4DE0}"/>
              </a:ext>
            </a:extLst>
          </p:cNvPr>
          <p:cNvSpPr txBox="1">
            <a:spLocks/>
          </p:cNvSpPr>
          <p:nvPr/>
        </p:nvSpPr>
        <p:spPr>
          <a:xfrm>
            <a:off x="2267724" y="2486381"/>
            <a:ext cx="5311881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Quel métier souhaiterais-tu faire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Je souhaiterais devenir_______ ?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059AEFE-6C8A-F5F6-C4C9-7D15870DC749}"/>
              </a:ext>
            </a:extLst>
          </p:cNvPr>
          <p:cNvSpPr txBox="1">
            <a:spLocks/>
          </p:cNvSpPr>
          <p:nvPr/>
        </p:nvSpPr>
        <p:spPr>
          <a:xfrm>
            <a:off x="2239320" y="5404168"/>
            <a:ext cx="507872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Mots avec difficultés : Mots avec graphèmes « </a:t>
            </a:r>
            <a:r>
              <a:rPr lang="fr-FR" sz="1400" dirty="0" err="1"/>
              <a:t>ette</a:t>
            </a:r>
            <a:r>
              <a:rPr lang="fr-FR" sz="1400" dirty="0"/>
              <a:t> – esse - erre ».</a:t>
            </a:r>
          </a:p>
        </p:txBody>
      </p:sp>
    </p:spTree>
    <p:extLst>
      <p:ext uri="{BB962C8B-B14F-4D97-AF65-F5344CB8AC3E}">
        <p14:creationId xmlns:p14="http://schemas.microsoft.com/office/powerpoint/2010/main" val="395923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4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lire des mots avec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esse – erre ».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B22B8BC-8D92-ED99-86AA-981CA29BE17E}"/>
              </a:ext>
            </a:extLst>
          </p:cNvPr>
          <p:cNvSpPr txBox="1"/>
          <p:nvPr/>
        </p:nvSpPr>
        <p:spPr>
          <a:xfrm>
            <a:off x="555832" y="2556461"/>
            <a:ext cx="79761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8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kumimoji="0" lang="fr-MA" sz="8000" b="1" i="0" u="none" strike="noStrike" kern="1200" cap="none" spc="0" normalizeH="0" baseline="0" noProof="0" dirty="0" err="1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tte</a:t>
            </a:r>
            <a:r>
              <a:rPr kumimoji="0" lang="fr-MA" sz="8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esse - erre</a:t>
            </a:r>
            <a:r>
              <a:rPr kumimoji="0" lang="fr-MA" sz="8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004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98C3-A082-3168-7263-8C08B31C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D638C1-A877-D40C-B865-A269FA0C8C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91CE958-4A21-A2A7-8BE1-99BBAC7FCC65}"/>
              </a:ext>
            </a:extLst>
          </p:cNvPr>
          <p:cNvSpPr txBox="1">
            <a:spLocks/>
          </p:cNvSpPr>
          <p:nvPr/>
        </p:nvSpPr>
        <p:spPr>
          <a:xfrm>
            <a:off x="1663123" y="74387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57A92E-B7BE-09FA-EE30-746D0EEBFB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WhatsApp Video 2026-02-21 at 12.00.10">
            <a:hlinkClick r:id="" action="ppaction://media"/>
            <a:extLst>
              <a:ext uri="{FF2B5EF4-FFF2-40B4-BE49-F238E27FC236}">
                <a16:creationId xmlns:a16="http://schemas.microsoft.com/office/drawing/2014/main" id="{DA89497B-C628-3BAA-5440-AFADE86E8F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2681" y="1895566"/>
            <a:ext cx="7520442" cy="370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80A6E3-FAD3-D7A9-56E4-2E086FFA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en silence.</a:t>
            </a:r>
            <a:endParaRPr lang="fr-MA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DAFDF3E-03D8-ABF8-5EAD-FFF54409206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AF5226-A3B8-CF04-BCED-F47ECF9A3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50892-0858-56CF-E92C-5B9629135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8F86E84-4351-9A65-F27B-835A31CF33D0}"/>
              </a:ext>
            </a:extLst>
          </p:cNvPr>
          <p:cNvSpPr txBox="1"/>
          <p:nvPr/>
        </p:nvSpPr>
        <p:spPr>
          <a:xfrm>
            <a:off x="3585267" y="3052771"/>
            <a:ext cx="1861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MA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erre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E6D1B1-403B-AD0C-5CF0-5B9529E6A93A}"/>
              </a:ext>
            </a:extLst>
          </p:cNvPr>
          <p:cNvSpPr txBox="1"/>
          <p:nvPr/>
        </p:nvSpPr>
        <p:spPr>
          <a:xfrm>
            <a:off x="709639" y="3086842"/>
            <a:ext cx="2595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maîtr</a:t>
            </a: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esse</a:t>
            </a: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30DDB2-1C76-F5F2-73C0-751E4BF97CBE}"/>
              </a:ext>
            </a:extLst>
          </p:cNvPr>
          <p:cNvSpPr txBox="1"/>
          <p:nvPr/>
        </p:nvSpPr>
        <p:spPr>
          <a:xfrm>
            <a:off x="5813231" y="3044279"/>
            <a:ext cx="2347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man</a:t>
            </a:r>
            <a:r>
              <a:rPr lang="fr-MA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434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C46E7-424E-6CD9-A8F1-55E2AA0E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lire à voix haute ?</a:t>
            </a:r>
            <a:endParaRPr lang="fr-MA" sz="1400" dirty="0"/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FB88E9-B1C4-EA2E-40DF-395EDFA3B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980272-88E9-3271-2E1A-6F26A4443D98}"/>
              </a:ext>
            </a:extLst>
          </p:cNvPr>
          <p:cNvSpPr txBox="1"/>
          <p:nvPr/>
        </p:nvSpPr>
        <p:spPr>
          <a:xfrm>
            <a:off x="3585267" y="3052771"/>
            <a:ext cx="1861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MA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erre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733557-D936-90E7-BF68-47A1ABF7DAB5}"/>
              </a:ext>
            </a:extLst>
          </p:cNvPr>
          <p:cNvSpPr txBox="1"/>
          <p:nvPr/>
        </p:nvSpPr>
        <p:spPr>
          <a:xfrm>
            <a:off x="709639" y="3086842"/>
            <a:ext cx="2595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maîtr</a:t>
            </a: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esse</a:t>
            </a: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888A5F-B5F8-006E-A508-179143F35F99}"/>
              </a:ext>
            </a:extLst>
          </p:cNvPr>
          <p:cNvSpPr txBox="1"/>
          <p:nvPr/>
        </p:nvSpPr>
        <p:spPr>
          <a:xfrm>
            <a:off x="5813231" y="3044279"/>
            <a:ext cx="2347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man</a:t>
            </a:r>
            <a:r>
              <a:rPr lang="fr-MA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05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Après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1A4BAB4-156E-9E6C-81B5-EF4233FE06C4}"/>
              </a:ext>
            </a:extLst>
          </p:cNvPr>
          <p:cNvSpPr txBox="1"/>
          <p:nvPr/>
        </p:nvSpPr>
        <p:spPr>
          <a:xfrm>
            <a:off x="763451" y="2444581"/>
            <a:ext cx="7739389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Sur le tableau de bord, il y a une man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des gaz.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nav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spatiale a fait le tour de la t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erre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 présenter différents métiers. </a:t>
            </a:r>
          </a:p>
        </p:txBody>
      </p:sp>
    </p:spTree>
    <p:extLst>
      <p:ext uri="{BB962C8B-B14F-4D97-AF65-F5344CB8AC3E}">
        <p14:creationId xmlns:p14="http://schemas.microsoft.com/office/powerpoint/2010/main" val="212327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3CED-BC92-8A3A-1633-B7C3C29D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DBDB0-991E-4D61-FDC9-E15B53EB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3D9FEAF-1E49-B80D-24D7-B3405EFAFB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5CFFD8F-A082-5E0D-89E2-D67EF840CA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3" name="Phrases N5 S2">
            <a:hlinkClick r:id="" action="ppaction://media"/>
            <a:extLst>
              <a:ext uri="{FF2B5EF4-FFF2-40B4-BE49-F238E27FC236}">
                <a16:creationId xmlns:a16="http://schemas.microsoft.com/office/drawing/2014/main" id="{1294593D-AF2E-9628-8282-1ADAF9DF3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96893" y="926268"/>
            <a:ext cx="271463" cy="27146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010397-F486-A916-1D3D-E1A449B39544}"/>
              </a:ext>
            </a:extLst>
          </p:cNvPr>
          <p:cNvSpPr txBox="1"/>
          <p:nvPr/>
        </p:nvSpPr>
        <p:spPr>
          <a:xfrm>
            <a:off x="763451" y="2444581"/>
            <a:ext cx="7739389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Sur le tableau de bord, il y a une man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des gaz.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nav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spatiale a fait le tour de la t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erre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 présenter différents métiers. </a:t>
            </a:r>
          </a:p>
        </p:txBody>
      </p:sp>
    </p:spTree>
    <p:extLst>
      <p:ext uri="{BB962C8B-B14F-4D97-AF65-F5344CB8AC3E}">
        <p14:creationId xmlns:p14="http://schemas.microsoft.com/office/powerpoint/2010/main" val="40594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A238-85B9-00CA-1FD9-75C790DC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B6536-AF10-8D35-84CD-271ED835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EBC369E-965A-5C64-57FC-83E112C646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0479FC0A-437D-89C7-35E1-5DA9474F7F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09765-1651-617C-121F-903350D7E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EEBB86A-E435-3647-8A42-FDB0EAAD800C}"/>
              </a:ext>
            </a:extLst>
          </p:cNvPr>
          <p:cNvSpPr txBox="1"/>
          <p:nvPr/>
        </p:nvSpPr>
        <p:spPr>
          <a:xfrm>
            <a:off x="699426" y="2157498"/>
            <a:ext cx="7739389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Sur le tableau de bord, il y a une man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des gaz.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nav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ette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spatiale a fait le tour de la t</a:t>
            </a:r>
            <a:r>
              <a:rPr lang="fr-FR" sz="2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erre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 présenter différents métiers. </a:t>
            </a:r>
          </a:p>
        </p:txBody>
      </p:sp>
    </p:spTree>
    <p:extLst>
      <p:ext uri="{BB962C8B-B14F-4D97-AF65-F5344CB8AC3E}">
        <p14:creationId xmlns:p14="http://schemas.microsoft.com/office/powerpoint/2010/main" val="5517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456374-9737-4584-5802-7D61B43CD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552" y="1519346"/>
            <a:ext cx="3342737" cy="51272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3">
            <a:extLst>
              <a:ext uri="{FF2B5EF4-FFF2-40B4-BE49-F238E27FC236}">
                <a16:creationId xmlns:a16="http://schemas.microsoft.com/office/drawing/2014/main" id="{C4964C34-F498-994C-39D3-D849E73A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77.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81DF387-5E9D-99BD-3B5B-2103A34F7B0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7E86EB7-D5D7-C851-92BD-4FDAA8FFB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DEA7-5B5B-29D9-68DD-4426BFC09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8B7FBF7-EBAF-1037-EDA6-61FFE13845E9}"/>
              </a:ext>
            </a:extLst>
          </p:cNvPr>
          <p:cNvSpPr/>
          <p:nvPr/>
        </p:nvSpPr>
        <p:spPr>
          <a:xfrm>
            <a:off x="2955425" y="2084892"/>
            <a:ext cx="2882989" cy="8148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26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les mots et les phrases à votre voisin. Je vais passer entre les rangs pour vous aider.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79D7943-B446-63EB-79F1-0926EEBCD93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A5BE9B8-9FED-9615-EA70-B9C3E458E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055891-5BE0-ADF5-1C50-16AB04C42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6" name="AutoShape 2">
            <a:extLst>
              <a:ext uri="{FF2B5EF4-FFF2-40B4-BE49-F238E27FC236}">
                <a16:creationId xmlns:a16="http://schemas.microsoft.com/office/drawing/2014/main" id="{DD87A592-C772-47A0-F2F0-0A25FA5A3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EFEFF5C-6634-019D-B65A-7039A2B41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6619438" y="2667640"/>
            <a:ext cx="2097916" cy="201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8940BFF-ECEA-10E3-2EF1-04D6A4B93F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297" y="2296273"/>
            <a:ext cx="5925805" cy="33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48CA12-6016-B2B0-1806-4A0381FCC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869" y="1730702"/>
            <a:ext cx="3342737" cy="51272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1B770B-2A12-C553-08B0-4B0733D56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23" y="1730701"/>
            <a:ext cx="3342737" cy="51272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9560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relisez les mots et les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 la page 77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Vous allez aussi faire l’activité 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 la page 79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E54E93-1F9D-F50E-39F0-6F76062D117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0D9A01E-838C-C7D9-C818-4AF8F29A5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BD039D-42CC-59D7-4174-578A60CC68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AB0B1A7-94D7-9F96-3893-F15B206DF767}"/>
              </a:ext>
            </a:extLst>
          </p:cNvPr>
          <p:cNvSpPr/>
          <p:nvPr/>
        </p:nvSpPr>
        <p:spPr>
          <a:xfrm>
            <a:off x="1247259" y="2448731"/>
            <a:ext cx="2882989" cy="16106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583EB01-CB74-1814-6C64-32A73AE8FCF4}"/>
              </a:ext>
            </a:extLst>
          </p:cNvPr>
          <p:cNvSpPr/>
          <p:nvPr/>
        </p:nvSpPr>
        <p:spPr>
          <a:xfrm>
            <a:off x="4617125" y="2274325"/>
            <a:ext cx="3470481" cy="158991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74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 !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241F4F7-DE13-5D43-4862-EA328C5800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8C6C1C95-C999-428F-07E5-39433CD4B58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3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13248</TotalTime>
  <Words>1100</Words>
  <Application>Microsoft Office PowerPoint</Application>
  <PresentationFormat>Affichage à l'écran (4:3)</PresentationFormat>
  <Paragraphs>187</Paragraphs>
  <Slides>56</Slides>
  <Notes>5</Notes>
  <HiddenSlides>0</HiddenSlides>
  <MMClips>10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56</vt:i4>
      </vt:variant>
    </vt:vector>
  </HeadingPairs>
  <TitlesOfParts>
    <vt:vector size="75" baseType="lpstr">
      <vt:lpstr>Dosis Medium</vt:lpstr>
      <vt:lpstr>Aptos Display</vt:lpstr>
      <vt:lpstr>Aptos</vt:lpstr>
      <vt:lpstr>Dosis</vt:lpstr>
      <vt:lpstr>Wingdings</vt:lpstr>
      <vt:lpstr>Dosis SemiBold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Thème Office</vt:lpstr>
      <vt:lpstr>1_Ecriture</vt:lpstr>
      <vt:lpstr>2_Lecture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Présentation PowerPoint</vt:lpstr>
      <vt:lpstr>Plan de la séance 2</vt:lpstr>
      <vt:lpstr>Bonjour les enfants ! La leçon de français commence maintenant. Soyez attentifs.</vt:lpstr>
      <vt:lpstr>Avant de commencer, nous allons corriger les activités de vocabulaire.</vt:lpstr>
      <vt:lpstr>Corrigez sur votre livret. </vt:lpstr>
      <vt:lpstr>Répétons ensemble les mots en français. </vt:lpstr>
      <vt:lpstr>Aujourd’hui, nous allons apprendre à poser une question avec Majd et Nada.  Soyez attentifs. </vt:lpstr>
      <vt:lpstr>Lecture de la vidéo.</vt:lpstr>
      <vt:lpstr>Maintenant, on va poser la question comme Majd et Nada. Répétons ensemble. </vt:lpstr>
      <vt:lpstr>Maintenant, nous allons apprendre à répondre à la question : « Quel métier souhaiterais-tu faire ? ».</vt:lpstr>
      <vt:lpstr>Lecture de la vidéo.</vt:lpstr>
      <vt:lpstr>Maintenant, on va répondre à la question comme Majd et Nada. Répétons ensemble. </vt:lpstr>
      <vt:lpstr>Voici d’autres exemples : 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Présentation PowerPoint</vt:lpstr>
      <vt:lpstr>Nous allons apprendre à conjuguer les verbes du 1er groupe au conditionnel présent.</vt:lpstr>
      <vt:lpstr>Lecture de la vidéo.</vt:lpstr>
      <vt:lpstr>Répétons ensemble.</vt:lpstr>
      <vt:lpstr>Prenez vos ardoises.</vt:lpstr>
      <vt:lpstr>Sur vos ardoises, complétez la phrase avec le verbe « travailler » au conditionnel présent.</vt:lpstr>
      <vt:lpstr>Levez les ardoises. </vt:lpstr>
      <vt:lpstr>Corrigez. </vt:lpstr>
      <vt:lpstr>Compétez la phrase avec le verbe « jouer »  au conditionnel présent.</vt:lpstr>
      <vt:lpstr>Levez les ardoises. </vt:lpstr>
      <vt:lpstr>Corrigez.</vt:lpstr>
      <vt:lpstr>Compétez la phrase avec le verbe « chanter »  au conditionnel présent.</vt:lpstr>
      <vt:lpstr>Levez les ardoises. </vt:lpstr>
      <vt:lpstr>Corrigez.</vt:lpstr>
      <vt:lpstr>Compétez la phrase avec le verbe « souhaiter »  au conditionnel présent.</vt:lpstr>
      <vt:lpstr>Levez les ardoises. </vt:lpstr>
      <vt:lpstr>Corrigez.</vt:lpstr>
      <vt:lpstr>Rangez vos ardoises. </vt:lpstr>
      <vt:lpstr>Prenez vos livrets à la page 79.</vt:lpstr>
      <vt:lpstr>Présentation PowerPoint</vt:lpstr>
      <vt:lpstr>Présentation PowerPoint</vt:lpstr>
      <vt:lpstr>Plan de la séance 2</vt:lpstr>
      <vt:lpstr>Maintenant, nous allons faire de la lecture.</vt:lpstr>
      <vt:lpstr>Nous allons lire des mots avec le son « ette – esse – erre ». Soyez attentifs.</vt:lpstr>
      <vt:lpstr>Présentation PowerPoint</vt:lpstr>
      <vt:lpstr>Lisez en silence.</vt:lpstr>
      <vt:lpstr>Qui veut lire à voix haute ?</vt:lpstr>
      <vt:lpstr>Lisez ces phrases silencieusement. Après je vais diffuser une lecture audio. </vt:lpstr>
      <vt:lpstr>Lecture audio. </vt:lpstr>
      <vt:lpstr>Qui veut lire à voix haute ?</vt:lpstr>
      <vt:lpstr>Prenez vos livrets à la page 77.</vt:lpstr>
      <vt:lpstr>Présentation PowerPoint</vt:lpstr>
      <vt:lpstr>Notez les devoirs à faire à la maison. À la maison, relisez les mots et les phrases de la page 77. Vous allez aussi faire l’activité 1 de la page 79. </vt:lpstr>
      <vt:lpstr>La séance d’aujourd’hui est terminée. À bientôt 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WINDOWS 10</dc:creator>
  <cp:lastModifiedBy>KHALID.RAMNI</cp:lastModifiedBy>
  <cp:revision>177</cp:revision>
  <cp:lastPrinted>2025-08-13T10:11:39Z</cp:lastPrinted>
  <dcterms:created xsi:type="dcterms:W3CDTF">2025-08-01T12:31:49Z</dcterms:created>
  <dcterms:modified xsi:type="dcterms:W3CDTF">2026-02-22T20:32:55Z</dcterms:modified>
</cp:coreProperties>
</file>