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77"/>
  </p:notesMasterIdLst>
  <p:sldIdLst>
    <p:sldId id="257" r:id="rId16"/>
    <p:sldId id="1029" r:id="rId17"/>
    <p:sldId id="951" r:id="rId18"/>
    <p:sldId id="1208" r:id="rId19"/>
    <p:sldId id="728" r:id="rId20"/>
    <p:sldId id="1098" r:id="rId21"/>
    <p:sldId id="1184" r:id="rId22"/>
    <p:sldId id="1147" r:id="rId23"/>
    <p:sldId id="866" r:id="rId24"/>
    <p:sldId id="878" r:id="rId25"/>
    <p:sldId id="1269" r:id="rId26"/>
    <p:sldId id="1270" r:id="rId27"/>
    <p:sldId id="1159" r:id="rId28"/>
    <p:sldId id="1258" r:id="rId29"/>
    <p:sldId id="1249" r:id="rId30"/>
    <p:sldId id="1250" r:id="rId31"/>
    <p:sldId id="1124" r:id="rId32"/>
    <p:sldId id="1073" r:id="rId33"/>
    <p:sldId id="1264" r:id="rId34"/>
    <p:sldId id="1265" r:id="rId35"/>
    <p:sldId id="1266" r:id="rId36"/>
    <p:sldId id="1095" r:id="rId37"/>
    <p:sldId id="1126" r:id="rId38"/>
    <p:sldId id="1102" r:id="rId39"/>
    <p:sldId id="1101" r:id="rId40"/>
    <p:sldId id="1129" r:id="rId41"/>
    <p:sldId id="1148" r:id="rId42"/>
    <p:sldId id="1092" r:id="rId43"/>
    <p:sldId id="1156" r:id="rId44"/>
    <p:sldId id="1035" r:id="rId45"/>
    <p:sldId id="715" r:id="rId46"/>
    <p:sldId id="1205" r:id="rId47"/>
    <p:sldId id="1206" r:id="rId48"/>
    <p:sldId id="1256" r:id="rId49"/>
    <p:sldId id="1153" r:id="rId50"/>
    <p:sldId id="1271" r:id="rId51"/>
    <p:sldId id="1272" r:id="rId52"/>
    <p:sldId id="1273" r:id="rId53"/>
    <p:sldId id="1274" r:id="rId54"/>
    <p:sldId id="1275" r:id="rId55"/>
    <p:sldId id="1103" r:id="rId56"/>
    <p:sldId id="1161" r:id="rId57"/>
    <p:sldId id="1212" r:id="rId58"/>
    <p:sldId id="1216" r:id="rId59"/>
    <p:sldId id="1104" r:id="rId60"/>
    <p:sldId id="1162" r:id="rId61"/>
    <p:sldId id="1034" r:id="rId62"/>
    <p:sldId id="1276" r:id="rId63"/>
    <p:sldId id="1186" r:id="rId64"/>
    <p:sldId id="1187" r:id="rId65"/>
    <p:sldId id="1036" r:id="rId66"/>
    <p:sldId id="1051" r:id="rId67"/>
    <p:sldId id="1267" r:id="rId68"/>
    <p:sldId id="1189" r:id="rId69"/>
    <p:sldId id="1268" r:id="rId70"/>
    <p:sldId id="1192" r:id="rId71"/>
    <p:sldId id="1194" r:id="rId72"/>
    <p:sldId id="1195" r:id="rId73"/>
    <p:sldId id="1056" r:id="rId74"/>
    <p:sldId id="1057" r:id="rId75"/>
    <p:sldId id="689" r:id="rId76"/>
  </p:sldIdLst>
  <p:sldSz cx="9144000" cy="6858000" type="screen4x3"/>
  <p:notesSz cx="6735763" cy="9866313"/>
  <p:embeddedFontLst>
    <p:embeddedFont>
      <p:font typeface="Dosis" pitchFamily="2" charset="0"/>
      <p:regular r:id="rId78"/>
      <p:bold r:id="rId79"/>
    </p:embeddedFont>
    <p:embeddedFont>
      <p:font typeface="Dosis ExtraBold" pitchFamily="2" charset="0"/>
      <p:bold r:id="rId80"/>
    </p:embeddedFont>
    <p:embeddedFont>
      <p:font typeface="Dosis Medium" pitchFamily="2" charset="0"/>
      <p:regular r:id="rId81"/>
    </p:embeddedFont>
    <p:embeddedFont>
      <p:font typeface="Dosis SemiBold" pitchFamily="2" charset="0"/>
      <p:bold r:id="rId82"/>
    </p:embeddedFont>
    <p:embeddedFont>
      <p:font typeface="Mistral" panose="03090702030407020403" pitchFamily="66" charset="0"/>
      <p:regular r:id="rId8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6494BF-EECB-4763-96AC-A4A390F57381}" v="75" dt="2026-02-08T18:26:30.60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5363" autoAdjust="0"/>
  </p:normalViewPr>
  <p:slideViewPr>
    <p:cSldViewPr snapToGrid="0">
      <p:cViewPr varScale="1">
        <p:scale>
          <a:sx n="85" d="100"/>
          <a:sy n="85" d="100"/>
        </p:scale>
        <p:origin x="1402" y="6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presProps" Target="presProps.xml"/><Relationship Id="rId89" Type="http://schemas.microsoft.com/office/2018/10/relationships/authors" Target="authors.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font" Target="fonts/font2.fntdata"/><Relationship Id="rId5" Type="http://schemas.openxmlformats.org/officeDocument/2006/relationships/slideMaster" Target="slideMasters/slideMaster5.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font" Target="fonts/font3.fntdata"/><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font" Target="fonts/font6.fntdata"/><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tableStyles" Target="tableStyles.xml"/><Relationship Id="rId61" Type="http://schemas.openxmlformats.org/officeDocument/2006/relationships/slide" Target="slides/slide46.xml"/><Relationship Id="rId82" Type="http://schemas.openxmlformats.org/officeDocument/2006/relationships/font" Target="fonts/font5.fntdata"/><Relationship Id="rId19"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10/02/2026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10/02/2026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9.jpg"/><Relationship Id="rId1" Type="http://schemas.openxmlformats.org/officeDocument/2006/relationships/slideLayout" Target="../slideLayouts/slideLayout109.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5.jpg"/><Relationship Id="rId7" Type="http://schemas.openxmlformats.org/officeDocument/2006/relationships/image" Target="../media/image48.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7.jpg"/><Relationship Id="rId5" Type="http://schemas.openxmlformats.org/officeDocument/2006/relationships/image" Target="../media/image42.jpg"/><Relationship Id="rId4" Type="http://schemas.openxmlformats.org/officeDocument/2006/relationships/image" Target="../media/image46.jp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jpg"/><Relationship Id="rId1" Type="http://schemas.openxmlformats.org/officeDocument/2006/relationships/slideLayout" Target="../slideLayouts/slideLayout10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7.png"/><Relationship Id="rId7" Type="http://schemas.openxmlformats.org/officeDocument/2006/relationships/image" Target="../media/image61.jpg"/><Relationship Id="rId2" Type="http://schemas.openxmlformats.org/officeDocument/2006/relationships/image" Target="../media/image56.png"/><Relationship Id="rId1" Type="http://schemas.openxmlformats.org/officeDocument/2006/relationships/slideLayout" Target="../slideLayouts/slideLayout10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3.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2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69.png"/><Relationship Id="rId5" Type="http://schemas.openxmlformats.org/officeDocument/2006/relationships/image" Target="../media/image67.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109.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77.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7" Type="http://schemas.openxmlformats.org/officeDocument/2006/relationships/image" Target="../media/image77.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4.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62.png"/><Relationship Id="rId1" Type="http://schemas.openxmlformats.org/officeDocument/2006/relationships/slideLayout" Target="../slideLayouts/slideLayout115.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2.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4.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3.png"/><Relationship Id="rId5" Type="http://schemas.openxmlformats.org/officeDocument/2006/relationships/image" Target="../media/image82.gif"/><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5.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3.png"/><Relationship Id="rId5" Type="http://schemas.openxmlformats.org/officeDocument/2006/relationships/image" Target="../media/image82.gif"/><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7.png"/></Relationships>
</file>

<file path=ppt/slides/_rels/slide5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9.pn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1.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5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1.png"/></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4.png"/></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5.png"/></Relationships>
</file>

<file path=ppt/slides/_rels/slide61.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6.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D80AC2AC-499F-05C6-3DDB-C75536D60641}"/>
              </a:ext>
            </a:extLst>
          </p:cNvPr>
          <p:cNvPicPr>
            <a:picLocks noChangeAspect="1"/>
          </p:cNvPicPr>
          <p:nvPr/>
        </p:nvPicPr>
        <p:blipFill>
          <a:blip r:embed="rId2">
            <a:extLst>
              <a:ext uri="{28A0092B-C50C-407E-A947-70E740481C1C}">
                <a14:useLocalDpi xmlns:a14="http://schemas.microsoft.com/office/drawing/2010/main" val="0"/>
              </a:ext>
            </a:extLst>
          </a:blip>
          <a:srcRect t="3272" b="2996"/>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7" name="Image 6" descr="Une image contenant texte, capture d’écran, Publicité en ligne, Page web&#10;&#10;Le contenu généré par l’IA peut être incorrect.">
            <a:extLst>
              <a:ext uri="{FF2B5EF4-FFF2-40B4-BE49-F238E27FC236}">
                <a16:creationId xmlns:a16="http://schemas.microsoft.com/office/drawing/2014/main" id="{F7511AA6-4D48-B4D9-C984-A7376FD521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803" y="2447535"/>
            <a:ext cx="1734954" cy="2661178"/>
          </a:xfrm>
          <a:prstGeom prst="rect">
            <a:avLst/>
          </a:prstGeom>
        </p:spPr>
      </p:pic>
      <p:grpSp>
        <p:nvGrpSpPr>
          <p:cNvPr id="8" name="Groupe 7">
            <a:extLst>
              <a:ext uri="{FF2B5EF4-FFF2-40B4-BE49-F238E27FC236}">
                <a16:creationId xmlns:a16="http://schemas.microsoft.com/office/drawing/2014/main" id="{25372E8A-6A7A-BA75-9256-79B948122A95}"/>
              </a:ext>
            </a:extLst>
          </p:cNvPr>
          <p:cNvGrpSpPr/>
          <p:nvPr/>
        </p:nvGrpSpPr>
        <p:grpSpPr>
          <a:xfrm>
            <a:off x="1938987" y="2447534"/>
            <a:ext cx="6884697" cy="2661179"/>
            <a:chOff x="1938987" y="2447534"/>
            <a:chExt cx="6884697" cy="2661179"/>
          </a:xfrm>
        </p:grpSpPr>
        <p:pic>
          <p:nvPicPr>
            <p:cNvPr id="9" name="Image 8" descr="Une image contenant texte, capture d’écran, Police&#10;&#10;Le contenu généré par l’IA peut être incorrect.">
              <a:extLst>
                <a:ext uri="{FF2B5EF4-FFF2-40B4-BE49-F238E27FC236}">
                  <a16:creationId xmlns:a16="http://schemas.microsoft.com/office/drawing/2014/main" id="{820E9725-CD7E-6AFB-EA53-C5C17419F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637" y="2447534"/>
              <a:ext cx="1734952" cy="2661177"/>
            </a:xfrm>
            <a:prstGeom prst="rect">
              <a:avLst/>
            </a:prstGeom>
          </p:spPr>
        </p:pic>
        <p:pic>
          <p:nvPicPr>
            <p:cNvPr id="11" name="Image 10" descr="Une image contenant texte, Appareils électroniques, ordinateur, capture d’écran&#10;&#10;Le contenu généré par l’IA peut être incorrect.">
              <a:extLst>
                <a:ext uri="{FF2B5EF4-FFF2-40B4-BE49-F238E27FC236}">
                  <a16:creationId xmlns:a16="http://schemas.microsoft.com/office/drawing/2014/main" id="{69907CB8-6047-3F56-CC10-4219712308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5471" y="2447535"/>
              <a:ext cx="1734952" cy="2661176"/>
            </a:xfrm>
            <a:prstGeom prst="rect">
              <a:avLst/>
            </a:prstGeom>
          </p:spPr>
        </p:pic>
        <p:pic>
          <p:nvPicPr>
            <p:cNvPr id="12" name="Image 11" descr="Une image contenant texte, capture d’écran, personne, Publicité en ligne&#10;&#10;Le contenu généré par l’IA peut être incorrect.">
              <a:extLst>
                <a:ext uri="{FF2B5EF4-FFF2-40B4-BE49-F238E27FC236}">
                  <a16:creationId xmlns:a16="http://schemas.microsoft.com/office/drawing/2014/main" id="{9240FE72-33E0-4DF2-E24D-31133EE702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8987" y="2447536"/>
              <a:ext cx="1734953" cy="2661177"/>
            </a:xfrm>
            <a:prstGeom prst="rect">
              <a:avLst/>
            </a:prstGeom>
          </p:spPr>
        </p:pic>
        <p:pic>
          <p:nvPicPr>
            <p:cNvPr id="13" name="Image 12" descr="Une image contenant texte, capture d’écran, menu&#10;&#10;Le contenu généré par l’IA peut être incorrect.">
              <a:extLst>
                <a:ext uri="{FF2B5EF4-FFF2-40B4-BE49-F238E27FC236}">
                  <a16:creationId xmlns:a16="http://schemas.microsoft.com/office/drawing/2014/main" id="{2E1AEC32-D665-F823-2DF5-04B8489199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8733" y="2447536"/>
              <a:ext cx="1734951" cy="2661175"/>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2</a:t>
            </a:r>
          </a:p>
          <a:p>
            <a:pPr marL="269875" indent="-269875">
              <a:lnSpc>
                <a:spcPct val="100000"/>
              </a:lnSpc>
              <a:spcBef>
                <a:spcPts val="300"/>
              </a:spcBef>
              <a:buFont typeface="Wingdings" panose="05000000000000000000" pitchFamily="2" charset="2"/>
              <a:buChar char="m"/>
            </a:pPr>
            <a:r>
              <a:rPr lang="fr-FR" dirty="0"/>
              <a:t>Ecrit – Point de langue 2</a:t>
            </a:r>
          </a:p>
          <a:p>
            <a:pPr marL="269875" indent="-269875">
              <a:lnSpc>
                <a:spcPct val="100000"/>
              </a:lnSpc>
              <a:spcBef>
                <a:spcPts val="300"/>
              </a:spcBef>
              <a:buFont typeface="Wingdings" panose="05000000000000000000" pitchFamily="2" charset="2"/>
              <a:buChar char="m"/>
            </a:pPr>
            <a:r>
              <a:rPr lang="fr-FR" dirty="0"/>
              <a:t>Lecture – Phrases</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895736" y="2395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et compréhension)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4" name="Titre 1">
            <a:extLst>
              <a:ext uri="{FF2B5EF4-FFF2-40B4-BE49-F238E27FC236}">
                <a16:creationId xmlns:a16="http://schemas.microsoft.com/office/drawing/2014/main" id="{E30FF5E5-2A03-9C55-FE58-1A60B18806B2}"/>
              </a:ext>
            </a:extLst>
          </p:cNvPr>
          <p:cNvSpPr>
            <a:spLocks noGrp="1"/>
          </p:cNvSpPr>
          <p:nvPr>
            <p:ph type="title"/>
          </p:nvPr>
        </p:nvSpPr>
        <p:spPr>
          <a:xfrm>
            <a:off x="555219" y="1067138"/>
            <a:ext cx="7886700" cy="720000"/>
          </a:xfrm>
        </p:spPr>
        <p:txBody>
          <a:bodyPr/>
          <a:lstStyle/>
          <a:p>
            <a:r>
              <a:rPr lang="fr-MA" sz="3200" dirty="0"/>
              <a:t>Organisation de la semaine</a:t>
            </a:r>
          </a:p>
        </p:txBody>
      </p:sp>
      <p:grpSp>
        <p:nvGrpSpPr>
          <p:cNvPr id="8" name="Groupe 7">
            <a:extLst>
              <a:ext uri="{FF2B5EF4-FFF2-40B4-BE49-F238E27FC236}">
                <a16:creationId xmlns:a16="http://schemas.microsoft.com/office/drawing/2014/main" id="{89D549B6-AD2E-6C40-345C-BE2E1EF01B4F}"/>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09F35E8-8EF4-77BB-E633-7805B9C766B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F44902-1F21-A533-063B-C2C07D67D5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itre 53">
              <a:extLst>
                <a:ext uri="{FF2B5EF4-FFF2-40B4-BE49-F238E27FC236}">
                  <a16:creationId xmlns:a16="http://schemas.microsoft.com/office/drawing/2014/main" id="{1BA6C605-8D0E-9FDA-A9AC-27E17BBB73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12" name="Image 11">
            <a:extLst>
              <a:ext uri="{FF2B5EF4-FFF2-40B4-BE49-F238E27FC236}">
                <a16:creationId xmlns:a16="http://schemas.microsoft.com/office/drawing/2014/main" id="{F7ED17C7-1763-2B8B-348F-B42DA7ADE774}"/>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3" name="ZoneTexte 12">
            <a:extLst>
              <a:ext uri="{FF2B5EF4-FFF2-40B4-BE49-F238E27FC236}">
                <a16:creationId xmlns:a16="http://schemas.microsoft.com/office/drawing/2014/main" id="{06A9D204-A0F3-C7E2-9D46-02097E58CFA7}"/>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b="1" dirty="0">
                <a:solidFill>
                  <a:srgbClr val="565F88"/>
                </a:solidFill>
                <a:latin typeface="Dosis SemiBold" pitchFamily="2" charset="0"/>
              </a:rPr>
              <a:t>Lecture offerte</a:t>
            </a:r>
            <a:endPar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
        <p:nvSpPr>
          <p:cNvPr id="15" name="Organigramme : Terminateur 14">
            <a:extLst>
              <a:ext uri="{FF2B5EF4-FFF2-40B4-BE49-F238E27FC236}">
                <a16:creationId xmlns:a16="http://schemas.microsoft.com/office/drawing/2014/main" id="{8DA228D0-7657-8D64-0E1F-D94DDA2F7560}"/>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grpSp>
        <p:nvGrpSpPr>
          <p:cNvPr id="19" name="Groupe 18">
            <a:extLst>
              <a:ext uri="{FF2B5EF4-FFF2-40B4-BE49-F238E27FC236}">
                <a16:creationId xmlns:a16="http://schemas.microsoft.com/office/drawing/2014/main" id="{F8018BB3-AC7E-2C29-F121-217F17C61637}"/>
              </a:ext>
            </a:extLst>
          </p:cNvPr>
          <p:cNvGrpSpPr/>
          <p:nvPr/>
        </p:nvGrpSpPr>
        <p:grpSpPr>
          <a:xfrm>
            <a:off x="648000" y="1944000"/>
            <a:ext cx="3780000" cy="1332000"/>
            <a:chOff x="648000" y="1944000"/>
            <a:chExt cx="3780000" cy="1332000"/>
          </a:xfrm>
        </p:grpSpPr>
        <p:sp>
          <p:nvSpPr>
            <p:cNvPr id="21" name="Rectangle : coins arrondis 20">
              <a:extLst>
                <a:ext uri="{FF2B5EF4-FFF2-40B4-BE49-F238E27FC236}">
                  <a16:creationId xmlns:a16="http://schemas.microsoft.com/office/drawing/2014/main" id="{20C2EFDD-D49E-18CD-515B-E47512F24E5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rganigramme : Terminateur 21">
              <a:extLst>
                <a:ext uri="{FF2B5EF4-FFF2-40B4-BE49-F238E27FC236}">
                  <a16:creationId xmlns:a16="http://schemas.microsoft.com/office/drawing/2014/main" id="{5B92482C-FCDB-5589-C99C-ACF2230446F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5" name="Espace réservé du texte 5">
              <a:extLst>
                <a:ext uri="{FF2B5EF4-FFF2-40B4-BE49-F238E27FC236}">
                  <a16:creationId xmlns:a16="http://schemas.microsoft.com/office/drawing/2014/main" id="{780EA24D-55FD-E206-F151-A747F6C6558D}"/>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Avoir confiance – Courageux – Avoir peur– Fier– Surpris </a:t>
            </a:r>
            <a:br>
              <a:rPr lang="fr-FR" dirty="0">
                <a:solidFill>
                  <a:schemeClr val="tx1">
                    <a:lumMod val="65000"/>
                    <a:lumOff val="35000"/>
                  </a:schemeClr>
                </a:solidFill>
              </a:rPr>
            </a:br>
            <a:r>
              <a:rPr lang="fr-FR" dirty="0">
                <a:solidFill>
                  <a:schemeClr val="tx1">
                    <a:lumMod val="65000"/>
                    <a:lumOff val="35000"/>
                  </a:schemeClr>
                </a:solidFill>
              </a:rPr>
              <a:t>- Calme.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1" y="3499059"/>
            <a:ext cx="1800000" cy="360000"/>
          </a:xfrm>
        </p:spPr>
        <p:txBody>
          <a:bodyPr/>
          <a:lstStyle/>
          <a:p>
            <a:r>
              <a:rPr lang="fr-MA" sz="2000" dirty="0">
                <a:latin typeface="Dosis SemiBold" pitchFamily="2" charset="0"/>
              </a:rPr>
              <a:t>Avoir confiance  </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latin typeface="Dosis SemiBold" pitchFamily="2" charset="0"/>
              </a:rPr>
              <a:t>Fier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318637" y="5752776"/>
            <a:ext cx="1800000" cy="360000"/>
          </a:xfrm>
        </p:spPr>
        <p:txBody>
          <a:bodyPr/>
          <a:lstStyle/>
          <a:p>
            <a:r>
              <a:rPr lang="fr-MA" dirty="0">
                <a:latin typeface="Dosis SemiBold" pitchFamily="2" charset="0"/>
              </a:rPr>
              <a:t>Calme </a:t>
            </a:r>
          </a:p>
        </p:txBody>
      </p:sp>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Courageux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40769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Surpris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318637"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Avoir peur</a:t>
            </a:r>
          </a:p>
        </p:txBody>
      </p:sp>
      <p:pic>
        <p:nvPicPr>
          <p:cNvPr id="14" name="Image 13">
            <a:extLst>
              <a:ext uri="{FF2B5EF4-FFF2-40B4-BE49-F238E27FC236}">
                <a16:creationId xmlns:a16="http://schemas.microsoft.com/office/drawing/2014/main" id="{1BE2859D-5C63-1803-CE8C-88B1701D3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452" y="1771477"/>
            <a:ext cx="1487448" cy="1627279"/>
          </a:xfrm>
          <a:prstGeom prst="rect">
            <a:avLst/>
          </a:prstGeom>
        </p:spPr>
      </p:pic>
      <p:pic>
        <p:nvPicPr>
          <p:cNvPr id="17" name="Image 16">
            <a:extLst>
              <a:ext uri="{FF2B5EF4-FFF2-40B4-BE49-F238E27FC236}">
                <a16:creationId xmlns:a16="http://schemas.microsoft.com/office/drawing/2014/main" id="{2F49ED54-566E-2BDE-0927-961C34AA2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2093" y="1771477"/>
            <a:ext cx="1645072" cy="1612480"/>
          </a:xfrm>
          <a:prstGeom prst="rect">
            <a:avLst/>
          </a:prstGeom>
        </p:spPr>
      </p:pic>
      <p:pic>
        <p:nvPicPr>
          <p:cNvPr id="20" name="Image 19">
            <a:extLst>
              <a:ext uri="{FF2B5EF4-FFF2-40B4-BE49-F238E27FC236}">
                <a16:creationId xmlns:a16="http://schemas.microsoft.com/office/drawing/2014/main" id="{823E6EDC-3F5D-F939-6835-696F554188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5921" y="1771477"/>
            <a:ext cx="1870301" cy="1587464"/>
          </a:xfrm>
          <a:prstGeom prst="rect">
            <a:avLst/>
          </a:prstGeom>
        </p:spPr>
      </p:pic>
      <p:pic>
        <p:nvPicPr>
          <p:cNvPr id="22" name="Image 21">
            <a:extLst>
              <a:ext uri="{FF2B5EF4-FFF2-40B4-BE49-F238E27FC236}">
                <a16:creationId xmlns:a16="http://schemas.microsoft.com/office/drawing/2014/main" id="{8FCDF288-9279-1D32-7871-1DE0BF435F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567901" y="3959362"/>
            <a:ext cx="1560360" cy="1707045"/>
          </a:xfrm>
          <a:prstGeom prst="rect">
            <a:avLst/>
          </a:prstGeom>
        </p:spPr>
      </p:pic>
      <p:pic>
        <p:nvPicPr>
          <p:cNvPr id="24" name="Image 23">
            <a:extLst>
              <a:ext uri="{FF2B5EF4-FFF2-40B4-BE49-F238E27FC236}">
                <a16:creationId xmlns:a16="http://schemas.microsoft.com/office/drawing/2014/main" id="{C70486F4-79E0-CC88-ECCE-180AE06758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9928" y="3907028"/>
            <a:ext cx="1656032" cy="1811711"/>
          </a:xfrm>
          <a:prstGeom prst="rect">
            <a:avLst/>
          </a:prstGeom>
        </p:spPr>
      </p:pic>
      <p:pic>
        <p:nvPicPr>
          <p:cNvPr id="28" name="Image 27">
            <a:extLst>
              <a:ext uri="{FF2B5EF4-FFF2-40B4-BE49-F238E27FC236}">
                <a16:creationId xmlns:a16="http://schemas.microsoft.com/office/drawing/2014/main" id="{C83E9DA5-A640-92BE-678B-C30018D708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5703" y="3999177"/>
            <a:ext cx="1680519" cy="1598434"/>
          </a:xfrm>
          <a:prstGeom prst="rect">
            <a:avLst/>
          </a:prstGeom>
        </p:spPr>
      </p:pic>
      <p:grpSp>
        <p:nvGrpSpPr>
          <p:cNvPr id="4" name="Groupe 3">
            <a:extLst>
              <a:ext uri="{FF2B5EF4-FFF2-40B4-BE49-F238E27FC236}">
                <a16:creationId xmlns:a16="http://schemas.microsoft.com/office/drawing/2014/main" id="{2CF8354B-B5A3-1CC2-D17A-1E3882A3D6A7}"/>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26D412F9-BCF5-47B9-512C-ABE06FDCE99A}"/>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3D631C-AA24-FDBA-7BA2-9820680A89D8}"/>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613746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Triste– Fatigué – Fier - dangereux– Avoir honte</a:t>
            </a:r>
            <a:br>
              <a:rPr lang="fr-FR" dirty="0">
                <a:solidFill>
                  <a:schemeClr val="tx1">
                    <a:lumMod val="65000"/>
                    <a:lumOff val="35000"/>
                  </a:schemeClr>
                </a:solidFill>
              </a:rPr>
            </a:br>
            <a:r>
              <a:rPr lang="fr-FR" dirty="0">
                <a:solidFill>
                  <a:schemeClr val="tx1">
                    <a:lumMod val="65000"/>
                    <a:lumOff val="35000"/>
                  </a:schemeClr>
                </a:solidFill>
              </a:rPr>
              <a:t>– </a:t>
            </a:r>
            <a:r>
              <a:rPr lang="fr-FR" dirty="0">
                <a:latin typeface="Dosis SemiBold" pitchFamily="2" charset="0"/>
              </a:rPr>
              <a:t>Ê</a:t>
            </a:r>
            <a:r>
              <a:rPr lang="fr-FR" dirty="0">
                <a:solidFill>
                  <a:schemeClr val="tx1">
                    <a:lumMod val="65000"/>
                    <a:lumOff val="35000"/>
                  </a:schemeClr>
                </a:solidFill>
              </a:rPr>
              <a:t>tre en colère -  Joyeux.</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9" y="3382019"/>
            <a:ext cx="2025024" cy="360000"/>
          </a:xfrm>
        </p:spPr>
        <p:txBody>
          <a:bodyPr/>
          <a:lstStyle/>
          <a:p>
            <a:r>
              <a:rPr lang="fr-FR" dirty="0">
                <a:latin typeface="Dosis SemiBold" pitchFamily="2" charset="0"/>
              </a:rPr>
              <a:t>Triste</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48460" y="5520026"/>
            <a:ext cx="1800000" cy="360000"/>
          </a:xfrm>
        </p:spPr>
        <p:txBody>
          <a:bodyPr/>
          <a:lstStyle/>
          <a:p>
            <a:r>
              <a:rPr lang="fr-FR" dirty="0">
                <a:latin typeface="Dosis SemiBold" pitchFamily="2" charset="0"/>
              </a:rPr>
              <a:t>    Joyeux   </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87889" y="3382019"/>
            <a:ext cx="2682494" cy="360000"/>
          </a:xfrm>
        </p:spPr>
        <p:txBody>
          <a:bodyPr/>
          <a:lstStyle/>
          <a:p>
            <a:r>
              <a:rPr lang="fr-FR" dirty="0">
                <a:latin typeface="Dosis SemiBold" pitchFamily="2" charset="0"/>
              </a:rPr>
              <a:t>Fatigué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32370" y="5524522"/>
            <a:ext cx="2025024" cy="291980"/>
          </a:xfrm>
        </p:spPr>
        <p:txBody>
          <a:bodyPr/>
          <a:lstStyle/>
          <a:p>
            <a:r>
              <a:rPr lang="fr-FR" dirty="0">
                <a:latin typeface="Dosis SemiBold" pitchFamily="2" charset="0"/>
              </a:rPr>
              <a:t>Avoir honte</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76802" y="552002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474F71"/>
                </a:solidFill>
                <a:effectLst/>
                <a:uLnTx/>
                <a:uFillTx/>
                <a:latin typeface="Dosis SemiBold" pitchFamily="2" charset="0"/>
                <a:ea typeface="+mn-ea"/>
                <a:cs typeface="+mn-cs"/>
              </a:rPr>
              <a:t>Être en colère</a:t>
            </a:r>
            <a:endPar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85481" y="3383151"/>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Fier </a:t>
            </a:r>
          </a:p>
        </p:txBody>
      </p:sp>
      <p:pic>
        <p:nvPicPr>
          <p:cNvPr id="14" name="Image 13">
            <a:extLst>
              <a:ext uri="{FF2B5EF4-FFF2-40B4-BE49-F238E27FC236}">
                <a16:creationId xmlns:a16="http://schemas.microsoft.com/office/drawing/2014/main" id="{E5997718-F32F-88B1-9B6F-998AC28A7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824" y="1853190"/>
            <a:ext cx="1386624" cy="1516976"/>
          </a:xfrm>
          <a:prstGeom prst="rect">
            <a:avLst/>
          </a:prstGeom>
        </p:spPr>
      </p:pic>
      <p:pic>
        <p:nvPicPr>
          <p:cNvPr id="17" name="Image 16">
            <a:extLst>
              <a:ext uri="{FF2B5EF4-FFF2-40B4-BE49-F238E27FC236}">
                <a16:creationId xmlns:a16="http://schemas.microsoft.com/office/drawing/2014/main" id="{D80964BC-EFFB-B220-8A7E-068B5B34D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5306" y="1806992"/>
            <a:ext cx="1364303" cy="1599650"/>
          </a:xfrm>
          <a:prstGeom prst="rect">
            <a:avLst/>
          </a:prstGeom>
        </p:spPr>
      </p:pic>
      <p:pic>
        <p:nvPicPr>
          <p:cNvPr id="19" name="Image 18">
            <a:extLst>
              <a:ext uri="{FF2B5EF4-FFF2-40B4-BE49-F238E27FC236}">
                <a16:creationId xmlns:a16="http://schemas.microsoft.com/office/drawing/2014/main" id="{C44C7D61-189F-EA8C-E6BC-A87E2DF144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8663" y="1850248"/>
            <a:ext cx="1380367" cy="1510131"/>
          </a:xfrm>
          <a:prstGeom prst="rect">
            <a:avLst/>
          </a:prstGeom>
        </p:spPr>
      </p:pic>
      <p:pic>
        <p:nvPicPr>
          <p:cNvPr id="21" name="Image 20">
            <a:extLst>
              <a:ext uri="{FF2B5EF4-FFF2-40B4-BE49-F238E27FC236}">
                <a16:creationId xmlns:a16="http://schemas.microsoft.com/office/drawing/2014/main" id="{B26740DD-CCB2-501B-A4BF-6B0ED99FEA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95763" y="3813729"/>
            <a:ext cx="1498237" cy="1639082"/>
          </a:xfrm>
          <a:prstGeom prst="rect">
            <a:avLst/>
          </a:prstGeom>
        </p:spPr>
      </p:pic>
      <p:pic>
        <p:nvPicPr>
          <p:cNvPr id="23" name="Image 22">
            <a:extLst>
              <a:ext uri="{FF2B5EF4-FFF2-40B4-BE49-F238E27FC236}">
                <a16:creationId xmlns:a16="http://schemas.microsoft.com/office/drawing/2014/main" id="{DF84BCE2-90EE-B8EF-972F-90042050DA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5824" y="3845732"/>
            <a:ext cx="1589046" cy="1738428"/>
          </a:xfrm>
          <a:prstGeom prst="rect">
            <a:avLst/>
          </a:prstGeom>
        </p:spPr>
      </p:pic>
      <p:pic>
        <p:nvPicPr>
          <p:cNvPr id="27" name="Image 26">
            <a:extLst>
              <a:ext uri="{FF2B5EF4-FFF2-40B4-BE49-F238E27FC236}">
                <a16:creationId xmlns:a16="http://schemas.microsoft.com/office/drawing/2014/main" id="{DC7E5941-96D9-4D7D-68B6-29F883731A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4451" y="3845732"/>
            <a:ext cx="1589047" cy="1738428"/>
          </a:xfrm>
          <a:prstGeom prst="rect">
            <a:avLst/>
          </a:prstGeom>
        </p:spPr>
      </p:pic>
    </p:spTree>
    <p:extLst>
      <p:ext uri="{BB962C8B-B14F-4D97-AF65-F5344CB8AC3E}">
        <p14:creationId xmlns:p14="http://schemas.microsoft.com/office/powerpoint/2010/main" val="34170068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Autofit/>
          </a:bodyPr>
          <a:lstStyle/>
          <a:p>
            <a:r>
              <a:rPr lang="fr-FR" dirty="0">
                <a:solidFill>
                  <a:schemeClr val="tx1">
                    <a:lumMod val="65000"/>
                    <a:lumOff val="35000"/>
                  </a:schemeClr>
                </a:solidFill>
              </a:rPr>
              <a:t>Répétons ensemble : Le spectacle - Le musicien - Le théâtre  - Un acteur </a:t>
            </a:r>
            <a:br>
              <a:rPr lang="fr-FR" dirty="0">
                <a:solidFill>
                  <a:schemeClr val="tx1">
                    <a:lumMod val="65000"/>
                    <a:lumOff val="35000"/>
                  </a:schemeClr>
                </a:solidFill>
              </a:rPr>
            </a:br>
            <a:r>
              <a:rPr lang="fr-FR" dirty="0">
                <a:solidFill>
                  <a:schemeClr val="tx1">
                    <a:lumMod val="65000"/>
                    <a:lumOff val="35000"/>
                  </a:schemeClr>
                </a:solidFill>
              </a:rPr>
              <a:t>-  La danseuse – Le sculpteur.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1" y="3499059"/>
            <a:ext cx="1800000" cy="360000"/>
          </a:xfrm>
        </p:spPr>
        <p:txBody>
          <a:bodyPr/>
          <a:lstStyle/>
          <a:p>
            <a:r>
              <a:rPr lang="fr-MA" dirty="0">
                <a:solidFill>
                  <a:srgbClr val="0070C0"/>
                </a:solidFill>
                <a:latin typeface="Dosis SemiBold" pitchFamily="2" charset="0"/>
              </a:rPr>
              <a:t>Le</a:t>
            </a:r>
            <a:r>
              <a:rPr lang="fr-MA" dirty="0">
                <a:latin typeface="Dosis SemiBold" pitchFamily="2" charset="0"/>
              </a:rPr>
              <a:t> spectacle </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solidFill>
                  <a:srgbClr val="0070C0"/>
                </a:solidFill>
                <a:latin typeface="Dosis SemiBold" pitchFamily="2" charset="0"/>
              </a:rPr>
              <a:t>Un</a:t>
            </a:r>
            <a:r>
              <a:rPr lang="fr-FR" dirty="0">
                <a:latin typeface="Dosis SemiBold" pitchFamily="2" charset="0"/>
              </a:rPr>
              <a:t> acteur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085703" y="5752776"/>
            <a:ext cx="2032934" cy="360000"/>
          </a:xfrm>
        </p:spPr>
        <p:txBody>
          <a:bodyPr/>
          <a:lstStyle/>
          <a:p>
            <a:r>
              <a:rPr lang="fr-MA" dirty="0">
                <a:solidFill>
                  <a:srgbClr val="0070C0"/>
                </a:solidFill>
                <a:latin typeface="Dosis SemiBold" pitchFamily="2" charset="0"/>
              </a:rPr>
              <a:t>Le</a:t>
            </a:r>
            <a:r>
              <a:rPr lang="fr-MA" dirty="0">
                <a:latin typeface="Dosis SemiBold" pitchFamily="2" charset="0"/>
              </a:rPr>
              <a:t>   sculpteur </a:t>
            </a:r>
          </a:p>
        </p:txBody>
      </p:sp>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musicien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40769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danseuse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318637"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théâtre </a:t>
            </a:r>
          </a:p>
        </p:txBody>
      </p:sp>
      <p:pic>
        <p:nvPicPr>
          <p:cNvPr id="6" name="Image 5">
            <a:extLst>
              <a:ext uri="{FF2B5EF4-FFF2-40B4-BE49-F238E27FC236}">
                <a16:creationId xmlns:a16="http://schemas.microsoft.com/office/drawing/2014/main" id="{720BB38E-B96E-9ADF-9D46-E44A0CD34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298" y="1822484"/>
            <a:ext cx="1459393" cy="1536456"/>
          </a:xfrm>
          <a:prstGeom prst="rect">
            <a:avLst/>
          </a:prstGeom>
        </p:spPr>
      </p:pic>
      <p:pic>
        <p:nvPicPr>
          <p:cNvPr id="8" name="Image 7">
            <a:extLst>
              <a:ext uri="{FF2B5EF4-FFF2-40B4-BE49-F238E27FC236}">
                <a16:creationId xmlns:a16="http://schemas.microsoft.com/office/drawing/2014/main" id="{A8CD10B4-BB06-649D-2701-A9A95F9D151F}"/>
              </a:ext>
            </a:extLst>
          </p:cNvPr>
          <p:cNvPicPr>
            <a:picLocks noChangeAspect="1"/>
          </p:cNvPicPr>
          <p:nvPr/>
        </p:nvPicPr>
        <p:blipFill>
          <a:blip r:embed="rId3"/>
          <a:stretch>
            <a:fillRect/>
          </a:stretch>
        </p:blipFill>
        <p:spPr>
          <a:xfrm>
            <a:off x="3867534" y="1822484"/>
            <a:ext cx="1568065" cy="1536325"/>
          </a:xfrm>
          <a:prstGeom prst="rect">
            <a:avLst/>
          </a:prstGeom>
        </p:spPr>
      </p:pic>
      <p:pic>
        <p:nvPicPr>
          <p:cNvPr id="9" name="Image 8">
            <a:extLst>
              <a:ext uri="{FF2B5EF4-FFF2-40B4-BE49-F238E27FC236}">
                <a16:creationId xmlns:a16="http://schemas.microsoft.com/office/drawing/2014/main" id="{9615F51A-2A8F-CAEF-8745-F2BD50646063}"/>
              </a:ext>
            </a:extLst>
          </p:cNvPr>
          <p:cNvPicPr>
            <a:picLocks noChangeAspect="1"/>
          </p:cNvPicPr>
          <p:nvPr/>
        </p:nvPicPr>
        <p:blipFill>
          <a:blip r:embed="rId4"/>
          <a:stretch>
            <a:fillRect/>
          </a:stretch>
        </p:blipFill>
        <p:spPr>
          <a:xfrm>
            <a:off x="6288442" y="1791429"/>
            <a:ext cx="1780769" cy="1598434"/>
          </a:xfrm>
          <a:prstGeom prst="rect">
            <a:avLst/>
          </a:prstGeom>
        </p:spPr>
      </p:pic>
      <p:pic>
        <p:nvPicPr>
          <p:cNvPr id="10" name="Image 9">
            <a:extLst>
              <a:ext uri="{FF2B5EF4-FFF2-40B4-BE49-F238E27FC236}">
                <a16:creationId xmlns:a16="http://schemas.microsoft.com/office/drawing/2014/main" id="{BE0CCE8E-428A-41A3-04AD-6308AC7CC08D}"/>
              </a:ext>
            </a:extLst>
          </p:cNvPr>
          <p:cNvPicPr>
            <a:picLocks noChangeAspect="1"/>
          </p:cNvPicPr>
          <p:nvPr/>
        </p:nvPicPr>
        <p:blipFill>
          <a:blip r:embed="rId5"/>
          <a:stretch>
            <a:fillRect/>
          </a:stretch>
        </p:blipFill>
        <p:spPr>
          <a:xfrm>
            <a:off x="1555298" y="3999177"/>
            <a:ext cx="1459393" cy="1753599"/>
          </a:xfrm>
          <a:prstGeom prst="rect">
            <a:avLst/>
          </a:prstGeom>
        </p:spPr>
      </p:pic>
      <p:pic>
        <p:nvPicPr>
          <p:cNvPr id="12" name="Image 11">
            <a:extLst>
              <a:ext uri="{FF2B5EF4-FFF2-40B4-BE49-F238E27FC236}">
                <a16:creationId xmlns:a16="http://schemas.microsoft.com/office/drawing/2014/main" id="{A05C53A7-6A8C-1324-249D-3AA9C74A913A}"/>
              </a:ext>
            </a:extLst>
          </p:cNvPr>
          <p:cNvPicPr>
            <a:picLocks noChangeAspect="1"/>
          </p:cNvPicPr>
          <p:nvPr/>
        </p:nvPicPr>
        <p:blipFill>
          <a:blip r:embed="rId6"/>
          <a:stretch>
            <a:fillRect/>
          </a:stretch>
        </p:blipFill>
        <p:spPr>
          <a:xfrm>
            <a:off x="3811306" y="3939280"/>
            <a:ext cx="1680519" cy="1835967"/>
          </a:xfrm>
          <a:prstGeom prst="rect">
            <a:avLst/>
          </a:prstGeom>
        </p:spPr>
      </p:pic>
      <p:pic>
        <p:nvPicPr>
          <p:cNvPr id="13" name="Image 12">
            <a:extLst>
              <a:ext uri="{FF2B5EF4-FFF2-40B4-BE49-F238E27FC236}">
                <a16:creationId xmlns:a16="http://schemas.microsoft.com/office/drawing/2014/main" id="{CF6924C9-473D-56B0-CCCF-A4B1EB3F7A59}"/>
              </a:ext>
            </a:extLst>
          </p:cNvPr>
          <p:cNvPicPr>
            <a:picLocks noChangeAspect="1"/>
          </p:cNvPicPr>
          <p:nvPr/>
        </p:nvPicPr>
        <p:blipFill>
          <a:blip r:embed="rId7"/>
          <a:stretch>
            <a:fillRect/>
          </a:stretch>
        </p:blipFill>
        <p:spPr>
          <a:xfrm>
            <a:off x="6288716" y="3896738"/>
            <a:ext cx="1859842" cy="1905384"/>
          </a:xfrm>
          <a:prstGeom prst="rect">
            <a:avLst/>
          </a:prstGeom>
        </p:spPr>
      </p:pic>
      <p:grpSp>
        <p:nvGrpSpPr>
          <p:cNvPr id="4" name="Groupe 3">
            <a:extLst>
              <a:ext uri="{FF2B5EF4-FFF2-40B4-BE49-F238E27FC236}">
                <a16:creationId xmlns:a16="http://schemas.microsoft.com/office/drawing/2014/main" id="{1FF84DFE-5AEB-6E4F-668A-3F7FE7118361}"/>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214DA5F6-1AF7-D0A9-8884-5D2A573EE273}"/>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68D2409-C54A-5D3D-156C-C17CBC3B4206}"/>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893157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BB0FFE0-150B-D01B-DCE5-908C712DF1B0}"/>
              </a:ext>
            </a:extLst>
          </p:cNvPr>
          <p:cNvPicPr>
            <a:picLocks noChangeAspect="1"/>
          </p:cNvPicPr>
          <p:nvPr/>
        </p:nvPicPr>
        <p:blipFill>
          <a:blip r:embed="rId2"/>
          <a:stretch>
            <a:fillRect/>
          </a:stretch>
        </p:blipFill>
        <p:spPr>
          <a:xfrm>
            <a:off x="1383389" y="3962695"/>
            <a:ext cx="1723927" cy="1781888"/>
          </a:xfrm>
          <a:prstGeom prst="rect">
            <a:avLst/>
          </a:prstGeom>
        </p:spPr>
      </p:pic>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61637" y="3508704"/>
            <a:ext cx="2025024" cy="360000"/>
          </a:xfrm>
        </p:spPr>
        <p:txBody>
          <a:bodyPr/>
          <a:lstStyle/>
          <a:p>
            <a:r>
              <a:rPr lang="fr-FR" dirty="0">
                <a:solidFill>
                  <a:srgbClr val="0070C0"/>
                </a:solidFill>
                <a:latin typeface="Dosis SemiBold" pitchFamily="2" charset="0"/>
              </a:rPr>
              <a:t>Le</a:t>
            </a:r>
            <a:r>
              <a:rPr lang="fr-FR" dirty="0">
                <a:latin typeface="Dosis SemiBold" pitchFamily="2" charset="0"/>
              </a:rPr>
              <a:t> peintre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5946638" y="5646711"/>
            <a:ext cx="2385790" cy="360000"/>
          </a:xfrm>
        </p:spPr>
        <p:txBody>
          <a:bodyPr/>
          <a:lstStyle/>
          <a:p>
            <a:r>
              <a:rPr lang="fr-FR" dirty="0">
                <a:latin typeface="Dosis SemiBold" pitchFamily="2" charset="0"/>
              </a:rPr>
              <a:t>   Les spectateurs</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38317" y="3508704"/>
            <a:ext cx="2682494" cy="360000"/>
          </a:xfrm>
        </p:spPr>
        <p:txBody>
          <a:bodyPr/>
          <a:lstStyle/>
          <a:p>
            <a:r>
              <a:rPr lang="fr-FR" dirty="0">
                <a:latin typeface="Dosis SemiBold" pitchFamily="2" charset="0"/>
              </a:rPr>
              <a:t>L'écrivain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161637" y="5705004"/>
            <a:ext cx="2025024" cy="291980"/>
          </a:xfrm>
        </p:spPr>
        <p:txBody>
          <a:bodyPr/>
          <a:lstStyle/>
          <a:p>
            <a:r>
              <a:rPr lang="fr-FR" dirty="0">
                <a:solidFill>
                  <a:srgbClr val="0070C0"/>
                </a:solidFill>
                <a:latin typeface="Dosis SemiBold" pitchFamily="2" charset="0"/>
              </a:rPr>
              <a:t>Un</a:t>
            </a:r>
            <a:r>
              <a:rPr lang="fr-FR" dirty="0">
                <a:latin typeface="Dosis SemiBold" pitchFamily="2" charset="0"/>
              </a:rPr>
              <a:t> studio</a:t>
            </a:r>
            <a:endParaRPr lang="fr-MA" dirty="0">
              <a:latin typeface="Dosis SemiBold" pitchFamily="2" charset="0"/>
            </a:endParaRPr>
          </a:p>
        </p:txBody>
      </p:sp>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27230" y="5646711"/>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chanteur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35909" y="3509836"/>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créateur de vidéos  </a:t>
            </a:r>
          </a:p>
        </p:txBody>
      </p:sp>
      <p:pic>
        <p:nvPicPr>
          <p:cNvPr id="3" name="Image 2">
            <a:extLst>
              <a:ext uri="{FF2B5EF4-FFF2-40B4-BE49-F238E27FC236}">
                <a16:creationId xmlns:a16="http://schemas.microsoft.com/office/drawing/2014/main" id="{AE6D7463-D64A-4327-7702-C4EDCC9E7E03}"/>
              </a:ext>
            </a:extLst>
          </p:cNvPr>
          <p:cNvPicPr>
            <a:picLocks noChangeAspect="1"/>
          </p:cNvPicPr>
          <p:nvPr/>
        </p:nvPicPr>
        <p:blipFill>
          <a:blip r:embed="rId3"/>
          <a:stretch>
            <a:fillRect/>
          </a:stretch>
        </p:blipFill>
        <p:spPr>
          <a:xfrm>
            <a:off x="6218929" y="3908283"/>
            <a:ext cx="1707099" cy="1738428"/>
          </a:xfrm>
          <a:prstGeom prst="rect">
            <a:avLst/>
          </a:prstGeom>
        </p:spPr>
      </p:pic>
      <p:pic>
        <p:nvPicPr>
          <p:cNvPr id="8" name="Image 7">
            <a:extLst>
              <a:ext uri="{FF2B5EF4-FFF2-40B4-BE49-F238E27FC236}">
                <a16:creationId xmlns:a16="http://schemas.microsoft.com/office/drawing/2014/main" id="{E41B4D91-FD52-9CA3-524D-DA1DF73A658B}"/>
              </a:ext>
            </a:extLst>
          </p:cNvPr>
          <p:cNvPicPr>
            <a:picLocks noChangeAspect="1"/>
          </p:cNvPicPr>
          <p:nvPr/>
        </p:nvPicPr>
        <p:blipFill>
          <a:blip r:embed="rId4"/>
          <a:stretch>
            <a:fillRect/>
          </a:stretch>
        </p:blipFill>
        <p:spPr>
          <a:xfrm>
            <a:off x="6218929" y="1872837"/>
            <a:ext cx="1664290" cy="1675446"/>
          </a:xfrm>
          <a:prstGeom prst="rect">
            <a:avLst/>
          </a:prstGeom>
        </p:spPr>
      </p:pic>
      <p:pic>
        <p:nvPicPr>
          <p:cNvPr id="10" name="Image 9">
            <a:extLst>
              <a:ext uri="{FF2B5EF4-FFF2-40B4-BE49-F238E27FC236}">
                <a16:creationId xmlns:a16="http://schemas.microsoft.com/office/drawing/2014/main" id="{C4108D22-EE14-7198-BE6D-72E80768A364}"/>
              </a:ext>
            </a:extLst>
          </p:cNvPr>
          <p:cNvPicPr>
            <a:picLocks noChangeAspect="1"/>
          </p:cNvPicPr>
          <p:nvPr/>
        </p:nvPicPr>
        <p:blipFill>
          <a:blip r:embed="rId5"/>
          <a:stretch>
            <a:fillRect/>
          </a:stretch>
        </p:blipFill>
        <p:spPr>
          <a:xfrm>
            <a:off x="3831384" y="1816456"/>
            <a:ext cx="1591691" cy="1728667"/>
          </a:xfrm>
          <a:prstGeom prst="rect">
            <a:avLst/>
          </a:prstGeom>
        </p:spPr>
      </p:pic>
      <p:pic>
        <p:nvPicPr>
          <p:cNvPr id="12" name="Image 11">
            <a:extLst>
              <a:ext uri="{FF2B5EF4-FFF2-40B4-BE49-F238E27FC236}">
                <a16:creationId xmlns:a16="http://schemas.microsoft.com/office/drawing/2014/main" id="{B1C4EB8F-AA72-151A-1259-2732A3539AC6}"/>
              </a:ext>
            </a:extLst>
          </p:cNvPr>
          <p:cNvPicPr>
            <a:picLocks noChangeAspect="1"/>
          </p:cNvPicPr>
          <p:nvPr/>
        </p:nvPicPr>
        <p:blipFill>
          <a:blip r:embed="rId6"/>
          <a:stretch>
            <a:fillRect/>
          </a:stretch>
        </p:blipFill>
        <p:spPr>
          <a:xfrm>
            <a:off x="1486959" y="1816456"/>
            <a:ext cx="1620357" cy="1692248"/>
          </a:xfrm>
          <a:prstGeom prst="rect">
            <a:avLst/>
          </a:prstGeom>
        </p:spPr>
      </p:pic>
      <p:pic>
        <p:nvPicPr>
          <p:cNvPr id="13" name="Image 12" descr="Une image contenant habits, garçon, illustration, dessin&#10;&#10;Le contenu généré par l’IA peut être incorrect.">
            <a:extLst>
              <a:ext uri="{FF2B5EF4-FFF2-40B4-BE49-F238E27FC236}">
                <a16:creationId xmlns:a16="http://schemas.microsoft.com/office/drawing/2014/main" id="{11B64B44-6F97-C443-2E78-890AF103C8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5831" y="4003971"/>
            <a:ext cx="1542795" cy="1556981"/>
          </a:xfrm>
          <a:prstGeom prst="rect">
            <a:avLst/>
          </a:prstGeom>
        </p:spPr>
      </p:pic>
      <p:grpSp>
        <p:nvGrpSpPr>
          <p:cNvPr id="4" name="Groupe 3">
            <a:extLst>
              <a:ext uri="{FF2B5EF4-FFF2-40B4-BE49-F238E27FC236}">
                <a16:creationId xmlns:a16="http://schemas.microsoft.com/office/drawing/2014/main" id="{9E18853E-E22D-44DF-6C1E-9D322FA0AD77}"/>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A9D620FE-7AAB-082E-A47F-4EE457626E58}"/>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1ED6F4-EF98-B50D-3470-081AE0906A64}"/>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859570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01E58-4962-AC21-0691-8DB71C4F57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8F48EE-CE23-684F-EDC8-3F7DC8CB0894}"/>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D999B783-2286-F773-5CC6-2C33BCD35576}"/>
              </a:ext>
            </a:extLst>
          </p:cNvPr>
          <p:cNvSpPr>
            <a:spLocks noGrp="1"/>
          </p:cNvSpPr>
          <p:nvPr>
            <p:ph type="body" sz="quarter" idx="11"/>
          </p:nvPr>
        </p:nvSpPr>
        <p:spPr>
          <a:xfrm>
            <a:off x="723010" y="3433141"/>
            <a:ext cx="1682818" cy="342703"/>
          </a:xfrm>
        </p:spPr>
        <p:txBody>
          <a:bodyPr/>
          <a:lstStyle/>
          <a:p>
            <a:r>
              <a:rPr lang="fr-FR" dirty="0">
                <a:solidFill>
                  <a:srgbClr val="0070C0"/>
                </a:solidFill>
              </a:rPr>
              <a:t>Le</a:t>
            </a:r>
            <a:r>
              <a:rPr lang="fr-MA" dirty="0">
                <a:solidFill>
                  <a:srgbClr val="424D7B"/>
                </a:solidFill>
              </a:rPr>
              <a:t> train</a:t>
            </a:r>
          </a:p>
        </p:txBody>
      </p:sp>
      <p:sp>
        <p:nvSpPr>
          <p:cNvPr id="9" name="Espace réservé du texte 8">
            <a:extLst>
              <a:ext uri="{FF2B5EF4-FFF2-40B4-BE49-F238E27FC236}">
                <a16:creationId xmlns:a16="http://schemas.microsoft.com/office/drawing/2014/main" id="{D0BCAE3C-C1FF-A779-1DA5-E52488E5F791}"/>
              </a:ext>
            </a:extLst>
          </p:cNvPr>
          <p:cNvSpPr>
            <a:spLocks noGrp="1"/>
          </p:cNvSpPr>
          <p:nvPr>
            <p:ph type="body" sz="quarter" idx="23"/>
          </p:nvPr>
        </p:nvSpPr>
        <p:spPr>
          <a:xfrm>
            <a:off x="3165983" y="3433141"/>
            <a:ext cx="1800000" cy="342703"/>
          </a:xfrm>
        </p:spPr>
        <p:txBody>
          <a:bodyPr/>
          <a:lstStyle/>
          <a:p>
            <a:r>
              <a:rPr lang="fr-FR" dirty="0">
                <a:solidFill>
                  <a:srgbClr val="0070C0"/>
                </a:solidFill>
              </a:rPr>
              <a:t>Le</a:t>
            </a:r>
            <a:r>
              <a:rPr lang="fr-MA" dirty="0">
                <a:solidFill>
                  <a:srgbClr val="424D7B"/>
                </a:solidFill>
              </a:rPr>
              <a:t> port</a:t>
            </a:r>
          </a:p>
        </p:txBody>
      </p:sp>
      <p:sp>
        <p:nvSpPr>
          <p:cNvPr id="11" name="Espace réservé du texte 10">
            <a:extLst>
              <a:ext uri="{FF2B5EF4-FFF2-40B4-BE49-F238E27FC236}">
                <a16:creationId xmlns:a16="http://schemas.microsoft.com/office/drawing/2014/main" id="{3BA70C68-5F80-C30F-3AF0-344991BDD1AB}"/>
              </a:ext>
            </a:extLst>
          </p:cNvPr>
          <p:cNvSpPr>
            <a:spLocks noGrp="1"/>
          </p:cNvSpPr>
          <p:nvPr>
            <p:ph type="body" sz="quarter" idx="24"/>
          </p:nvPr>
        </p:nvSpPr>
        <p:spPr>
          <a:xfrm>
            <a:off x="5726138" y="3277101"/>
            <a:ext cx="2076742" cy="784359"/>
          </a:xfrm>
        </p:spPr>
        <p:txBody>
          <a:bodyPr/>
          <a:lstStyle/>
          <a:p>
            <a:r>
              <a:rPr lang="fr-FR" dirty="0">
                <a:solidFill>
                  <a:srgbClr val="0070C0"/>
                </a:solidFill>
              </a:rPr>
              <a:t>Le</a:t>
            </a:r>
            <a:r>
              <a:rPr lang="fr-MA" dirty="0">
                <a:solidFill>
                  <a:srgbClr val="424D7B"/>
                </a:solidFill>
              </a:rPr>
              <a:t> conducteur de train</a:t>
            </a:r>
          </a:p>
        </p:txBody>
      </p:sp>
      <p:sp>
        <p:nvSpPr>
          <p:cNvPr id="15" name="Espace réservé du texte 14">
            <a:extLst>
              <a:ext uri="{FF2B5EF4-FFF2-40B4-BE49-F238E27FC236}">
                <a16:creationId xmlns:a16="http://schemas.microsoft.com/office/drawing/2014/main" id="{6E02FCEA-34B8-335E-4700-83D41E1E9D4E}"/>
              </a:ext>
            </a:extLst>
          </p:cNvPr>
          <p:cNvSpPr>
            <a:spLocks noGrp="1"/>
          </p:cNvSpPr>
          <p:nvPr>
            <p:ph type="body" sz="quarter" idx="25"/>
          </p:nvPr>
        </p:nvSpPr>
        <p:spPr>
          <a:xfrm>
            <a:off x="753499" y="5787239"/>
            <a:ext cx="1800000" cy="360000"/>
          </a:xfrm>
        </p:spPr>
        <p:txBody>
          <a:bodyPr/>
          <a:lstStyle/>
          <a:p>
            <a:r>
              <a:rPr lang="fr-MA" dirty="0">
                <a:solidFill>
                  <a:srgbClr val="424D7B"/>
                </a:solidFill>
              </a:rPr>
              <a:t>L’aéroport</a:t>
            </a:r>
          </a:p>
        </p:txBody>
      </p:sp>
      <p:sp>
        <p:nvSpPr>
          <p:cNvPr id="13" name="Espace réservé du texte 14">
            <a:extLst>
              <a:ext uri="{FF2B5EF4-FFF2-40B4-BE49-F238E27FC236}">
                <a16:creationId xmlns:a16="http://schemas.microsoft.com/office/drawing/2014/main" id="{DF67F629-03B2-6288-3639-A22E556A64EB}"/>
              </a:ext>
            </a:extLst>
          </p:cNvPr>
          <p:cNvSpPr txBox="1">
            <a:spLocks/>
          </p:cNvSpPr>
          <p:nvPr/>
        </p:nvSpPr>
        <p:spPr>
          <a:xfrm>
            <a:off x="3377245" y="5780865"/>
            <a:ext cx="1800000"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pitchFamily="2" charset="0"/>
                <a:ea typeface="+mn-ea"/>
                <a:cs typeface="+mn-cs"/>
              </a:rPr>
              <a:t>Les</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 moyens de transport</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sp>
        <p:nvSpPr>
          <p:cNvPr id="4" name="ZoneTexte 3">
            <a:extLst>
              <a:ext uri="{FF2B5EF4-FFF2-40B4-BE49-F238E27FC236}">
                <a16:creationId xmlns:a16="http://schemas.microsoft.com/office/drawing/2014/main" id="{F36C8B9B-703F-188A-D131-7E07D37D8C5D}"/>
              </a:ext>
            </a:extLst>
          </p:cNvPr>
          <p:cNvSpPr txBox="1"/>
          <p:nvPr/>
        </p:nvSpPr>
        <p:spPr>
          <a:xfrm>
            <a:off x="5862662" y="5685574"/>
            <a:ext cx="207674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0070C0"/>
                </a:solidFill>
                <a:effectLst/>
                <a:uLnTx/>
                <a:uFillTx/>
                <a:latin typeface="Dosis" pitchFamily="2" charset="0"/>
                <a:ea typeface="+mn-ea"/>
                <a:cs typeface="+mn-cs"/>
              </a:rPr>
              <a:t>Les</a:t>
            </a:r>
            <a:r>
              <a:rPr kumimoji="0" lang="fr-FR" sz="1800" b="0" i="0" u="none" strike="noStrike" kern="1200" cap="none" spc="0" normalizeH="0" baseline="0" noProof="0" dirty="0">
                <a:ln>
                  <a:noFill/>
                </a:ln>
                <a:solidFill>
                  <a:srgbClr val="424D7B"/>
                </a:solidFill>
                <a:effectLst/>
                <a:uLnTx/>
                <a:uFillTx/>
                <a:latin typeface="Calibri" panose="020F0502020204030204"/>
                <a:ea typeface="+mn-ea"/>
                <a:cs typeface="+mn-cs"/>
              </a:rPr>
              <a:t> </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passagers</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pic>
        <p:nvPicPr>
          <p:cNvPr id="8" name="Image 7" descr="Une image contenant transport, Ferroviaire, véhicule, train&#10;&#10;Le contenu généré par l’IA peut être incorrect.">
            <a:extLst>
              <a:ext uri="{FF2B5EF4-FFF2-40B4-BE49-F238E27FC236}">
                <a16:creationId xmlns:a16="http://schemas.microsoft.com/office/drawing/2014/main" id="{19F1B401-1E70-1E05-53D2-04914B7CD9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986" y="1898379"/>
            <a:ext cx="1357187" cy="1484622"/>
          </a:xfrm>
          <a:prstGeom prst="rect">
            <a:avLst/>
          </a:prstGeom>
        </p:spPr>
      </p:pic>
      <p:pic>
        <p:nvPicPr>
          <p:cNvPr id="12" name="Image 11" descr="Une image contenant ciel, eau, nuage, transport&#10;&#10;Le contenu généré par l’IA peut être incorrect.">
            <a:extLst>
              <a:ext uri="{FF2B5EF4-FFF2-40B4-BE49-F238E27FC236}">
                <a16:creationId xmlns:a16="http://schemas.microsoft.com/office/drawing/2014/main" id="{66E2C9ED-C9F4-3B77-72F6-FD9090309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16" name="Image 15" descr="Une image contenant transport, Ferroviaire, train, véhicule&#10;&#10;Le contenu généré par l’IA peut être incorrect.">
            <a:extLst>
              <a:ext uri="{FF2B5EF4-FFF2-40B4-BE49-F238E27FC236}">
                <a16:creationId xmlns:a16="http://schemas.microsoft.com/office/drawing/2014/main" id="{FEB1D03A-A84F-E5CE-0155-22D8546A66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18" name="Image 17" descr="Une image contenant ciel, véhicule, capture d’écran, avion&#10;&#10;Le contenu généré par l’IA peut être incorrect.">
            <a:extLst>
              <a:ext uri="{FF2B5EF4-FFF2-40B4-BE49-F238E27FC236}">
                <a16:creationId xmlns:a16="http://schemas.microsoft.com/office/drawing/2014/main" id="{13685CC1-B107-75F2-AE32-1D3EDC5351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23" name="Image 22" descr="Une image contenant véhicule, Véhicule terrestre, ciel, route&#10;&#10;Le contenu généré par l’IA peut être incorrect.">
            <a:extLst>
              <a:ext uri="{FF2B5EF4-FFF2-40B4-BE49-F238E27FC236}">
                <a16:creationId xmlns:a16="http://schemas.microsoft.com/office/drawing/2014/main" id="{3C99A772-11C5-FC1F-526F-860CF31BE4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7114" y="4225587"/>
            <a:ext cx="1421778" cy="1555278"/>
          </a:xfrm>
          <a:prstGeom prst="rect">
            <a:avLst/>
          </a:prstGeom>
        </p:spPr>
      </p:pic>
      <p:pic>
        <p:nvPicPr>
          <p:cNvPr id="27" name="Image 26" descr="Une image contenant ciel, habits, chaussures, personne&#10;&#10;Le contenu généré par l’IA peut être incorrect.">
            <a:extLst>
              <a:ext uri="{FF2B5EF4-FFF2-40B4-BE49-F238E27FC236}">
                <a16:creationId xmlns:a16="http://schemas.microsoft.com/office/drawing/2014/main" id="{3562DE24-173B-6C47-BA7E-FC5F1B5080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grpSp>
        <p:nvGrpSpPr>
          <p:cNvPr id="6" name="Groupe 5">
            <a:extLst>
              <a:ext uri="{FF2B5EF4-FFF2-40B4-BE49-F238E27FC236}">
                <a16:creationId xmlns:a16="http://schemas.microsoft.com/office/drawing/2014/main" id="{30D882D4-ED87-FC16-E745-D23C68B0916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A9A0844-80BA-FA1D-B732-6D098C648A0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F4925D-5D4B-003B-4D39-11D3BCA947D4}"/>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323290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556351" y="1641268"/>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3168311" y="4132323"/>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3" name="Image 2" descr="Une image contenant ciel, eau, nuage, transport&#10;&#10;Le contenu généré par l’IA peut être incorrect.">
            <a:extLst>
              <a:ext uri="{FF2B5EF4-FFF2-40B4-BE49-F238E27FC236}">
                <a16:creationId xmlns:a16="http://schemas.microsoft.com/office/drawing/2014/main" id="{3B90A575-A43C-EB06-FD0D-A0979A1D82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4" name="Image 3" descr="Une image contenant transport, Ferroviaire, train, véhicule&#10;&#10;Le contenu généré par l’IA peut être incorrect.">
            <a:extLst>
              <a:ext uri="{FF2B5EF4-FFF2-40B4-BE49-F238E27FC236}">
                <a16:creationId xmlns:a16="http://schemas.microsoft.com/office/drawing/2014/main" id="{0FB1BC3E-E7F7-C8BB-A1E4-3188189D89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6" name="Image 5" descr="Une image contenant ciel, véhicule, capture d’écran, avion&#10;&#10;Le contenu généré par l’IA peut être incorrect.">
            <a:extLst>
              <a:ext uri="{FF2B5EF4-FFF2-40B4-BE49-F238E27FC236}">
                <a16:creationId xmlns:a16="http://schemas.microsoft.com/office/drawing/2014/main" id="{DA95E6CC-78E5-134C-76A7-1A8F320BB4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9" name="Image 8" descr="Une image contenant ciel, habits, chaussures, personne&#10;&#10;Le contenu généré par l’IA peut être incorrect.">
            <a:extLst>
              <a:ext uri="{FF2B5EF4-FFF2-40B4-BE49-F238E27FC236}">
                <a16:creationId xmlns:a16="http://schemas.microsoft.com/office/drawing/2014/main" id="{39635911-21A5-D5DB-F856-F5CFCF6345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manquent sont : le train et les moyens de transport. </a:t>
            </a:r>
            <a:endParaRPr lang="fr-MA" dirty="0">
              <a:solidFill>
                <a:schemeClr val="tx1">
                  <a:lumMod val="65000"/>
                  <a:lumOff val="35000"/>
                </a:schemeClr>
              </a:solidFill>
            </a:endParaRPr>
          </a:p>
        </p:txBody>
      </p:sp>
      <p:pic>
        <p:nvPicPr>
          <p:cNvPr id="7" name="Image 6" descr="Une image contenant transport, Ferroviaire, véhicule, train&#10;&#10;Le contenu généré par l’IA peut être incorrect.">
            <a:extLst>
              <a:ext uri="{FF2B5EF4-FFF2-40B4-BE49-F238E27FC236}">
                <a16:creationId xmlns:a16="http://schemas.microsoft.com/office/drawing/2014/main" id="{F2191229-53FF-5BA4-1273-146F7EA1C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986" y="1898379"/>
            <a:ext cx="1357187" cy="1484622"/>
          </a:xfrm>
          <a:prstGeom prst="rect">
            <a:avLst/>
          </a:prstGeom>
          <a:ln w="57150">
            <a:solidFill>
              <a:srgbClr val="E84234"/>
            </a:solidFill>
          </a:ln>
        </p:spPr>
      </p:pic>
      <p:pic>
        <p:nvPicPr>
          <p:cNvPr id="9" name="Image 8" descr="Une image contenant ciel, eau, nuage, transport&#10;&#10;Le contenu généré par l’IA peut être incorrect.">
            <a:extLst>
              <a:ext uri="{FF2B5EF4-FFF2-40B4-BE49-F238E27FC236}">
                <a16:creationId xmlns:a16="http://schemas.microsoft.com/office/drawing/2014/main" id="{BF47F718-FE39-F6F9-C620-2AD8563911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11" name="Image 10" descr="Une image contenant transport, Ferroviaire, train, véhicule&#10;&#10;Le contenu généré par l’IA peut être incorrect.">
            <a:extLst>
              <a:ext uri="{FF2B5EF4-FFF2-40B4-BE49-F238E27FC236}">
                <a16:creationId xmlns:a16="http://schemas.microsoft.com/office/drawing/2014/main" id="{568CA0EA-F27C-0615-ECF0-4B89A3DE6A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12" name="Image 11" descr="Une image contenant ciel, véhicule, capture d’écran, avion&#10;&#10;Le contenu généré par l’IA peut être incorrect.">
            <a:extLst>
              <a:ext uri="{FF2B5EF4-FFF2-40B4-BE49-F238E27FC236}">
                <a16:creationId xmlns:a16="http://schemas.microsoft.com/office/drawing/2014/main" id="{71B3C049-20A9-FD67-C661-7D6BC0EB37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13" name="Image 12" descr="Une image contenant véhicule, Véhicule terrestre, ciel, route&#10;&#10;Le contenu généré par l’IA peut être incorrect.">
            <a:extLst>
              <a:ext uri="{FF2B5EF4-FFF2-40B4-BE49-F238E27FC236}">
                <a16:creationId xmlns:a16="http://schemas.microsoft.com/office/drawing/2014/main" id="{B638D104-E0F8-2D76-6C34-FA4547CB4B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7114" y="4225587"/>
            <a:ext cx="1421778" cy="1555278"/>
          </a:xfrm>
          <a:prstGeom prst="rect">
            <a:avLst/>
          </a:prstGeom>
          <a:ln w="57150">
            <a:solidFill>
              <a:srgbClr val="F26553"/>
            </a:solidFill>
          </a:ln>
        </p:spPr>
      </p:pic>
      <p:pic>
        <p:nvPicPr>
          <p:cNvPr id="14" name="Image 13" descr="Une image contenant ciel, habits, chaussures, personne&#10;&#10;Le contenu généré par l’IA peut être incorrect.">
            <a:extLst>
              <a:ext uri="{FF2B5EF4-FFF2-40B4-BE49-F238E27FC236}">
                <a16:creationId xmlns:a16="http://schemas.microsoft.com/office/drawing/2014/main" id="{7AC71326-433B-4B44-4237-A26A85F9E9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mécanicien – Le chauffeur – L’hôtesse de l’air – Le capitaine Le pilote d’avion – L’avion.</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0CBC92BB-9599-0F10-7678-6D87B58DEF20}"/>
              </a:ext>
            </a:extLst>
          </p:cNvPr>
          <p:cNvSpPr>
            <a:spLocks noGrp="1"/>
          </p:cNvSpPr>
          <p:nvPr>
            <p:ph type="body" sz="quarter" idx="11"/>
          </p:nvPr>
        </p:nvSpPr>
        <p:spPr>
          <a:xfrm>
            <a:off x="672877" y="3499333"/>
            <a:ext cx="2101028" cy="342703"/>
          </a:xfrm>
        </p:spPr>
        <p:txBody>
          <a:bodyPr/>
          <a:lstStyle/>
          <a:p>
            <a:r>
              <a:rPr lang="fr-FR" dirty="0">
                <a:solidFill>
                  <a:srgbClr val="0070C0"/>
                </a:solidFill>
              </a:rPr>
              <a:t>Le</a:t>
            </a:r>
            <a:r>
              <a:rPr lang="fr-MA" dirty="0">
                <a:solidFill>
                  <a:srgbClr val="424D7B"/>
                </a:solidFill>
              </a:rPr>
              <a:t> mécanicien</a:t>
            </a:r>
          </a:p>
        </p:txBody>
      </p:sp>
      <p:sp>
        <p:nvSpPr>
          <p:cNvPr id="9" name="Espace réservé du texte 8">
            <a:extLst>
              <a:ext uri="{FF2B5EF4-FFF2-40B4-BE49-F238E27FC236}">
                <a16:creationId xmlns:a16="http://schemas.microsoft.com/office/drawing/2014/main" id="{BFC38AF6-9462-4195-7CA4-16A74095F1DD}"/>
              </a:ext>
            </a:extLst>
          </p:cNvPr>
          <p:cNvSpPr>
            <a:spLocks noGrp="1"/>
          </p:cNvSpPr>
          <p:nvPr>
            <p:ph type="body" sz="quarter" idx="23"/>
          </p:nvPr>
        </p:nvSpPr>
        <p:spPr>
          <a:xfrm>
            <a:off x="3693453" y="3526786"/>
            <a:ext cx="1800000" cy="342703"/>
          </a:xfrm>
        </p:spPr>
        <p:txBody>
          <a:bodyPr/>
          <a:lstStyle/>
          <a:p>
            <a:r>
              <a:rPr lang="fr-FR" dirty="0">
                <a:solidFill>
                  <a:srgbClr val="0070C0"/>
                </a:solidFill>
              </a:rPr>
              <a:t>Le</a:t>
            </a:r>
            <a:r>
              <a:rPr lang="fr-MA" dirty="0">
                <a:solidFill>
                  <a:srgbClr val="424D7B"/>
                </a:solidFill>
              </a:rPr>
              <a:t> chauffeur</a:t>
            </a:r>
          </a:p>
        </p:txBody>
      </p:sp>
      <p:sp>
        <p:nvSpPr>
          <p:cNvPr id="11" name="Espace réservé du texte 10">
            <a:extLst>
              <a:ext uri="{FF2B5EF4-FFF2-40B4-BE49-F238E27FC236}">
                <a16:creationId xmlns:a16="http://schemas.microsoft.com/office/drawing/2014/main" id="{D12BF1FC-F46F-4ED2-5183-016B2FB6243E}"/>
              </a:ext>
            </a:extLst>
          </p:cNvPr>
          <p:cNvSpPr>
            <a:spLocks noGrp="1"/>
          </p:cNvSpPr>
          <p:nvPr>
            <p:ph type="body" sz="quarter" idx="24"/>
          </p:nvPr>
        </p:nvSpPr>
        <p:spPr>
          <a:xfrm>
            <a:off x="6033359" y="3429000"/>
            <a:ext cx="2213266" cy="784359"/>
          </a:xfrm>
        </p:spPr>
        <p:txBody>
          <a:bodyPr/>
          <a:lstStyle/>
          <a:p>
            <a:r>
              <a:rPr lang="fr-MA" dirty="0">
                <a:solidFill>
                  <a:srgbClr val="424D7B"/>
                </a:solidFill>
              </a:rPr>
              <a:t>L’hôtesse de l’air</a:t>
            </a:r>
          </a:p>
        </p:txBody>
      </p:sp>
      <p:sp>
        <p:nvSpPr>
          <p:cNvPr id="15" name="Espace réservé du texte 14">
            <a:extLst>
              <a:ext uri="{FF2B5EF4-FFF2-40B4-BE49-F238E27FC236}">
                <a16:creationId xmlns:a16="http://schemas.microsoft.com/office/drawing/2014/main" id="{35F12D89-735C-1940-2210-15F2F6018D1F}"/>
              </a:ext>
            </a:extLst>
          </p:cNvPr>
          <p:cNvSpPr>
            <a:spLocks noGrp="1"/>
          </p:cNvSpPr>
          <p:nvPr>
            <p:ph type="body" sz="quarter" idx="25"/>
          </p:nvPr>
        </p:nvSpPr>
        <p:spPr>
          <a:xfrm>
            <a:off x="823391" y="5922001"/>
            <a:ext cx="1800000" cy="360000"/>
          </a:xfrm>
        </p:spPr>
        <p:txBody>
          <a:bodyPr/>
          <a:lstStyle/>
          <a:p>
            <a:r>
              <a:rPr lang="fr-FR" dirty="0">
                <a:solidFill>
                  <a:srgbClr val="0070C0"/>
                </a:solidFill>
              </a:rPr>
              <a:t>Le</a:t>
            </a:r>
            <a:r>
              <a:rPr lang="fr-MA" dirty="0">
                <a:solidFill>
                  <a:srgbClr val="424D7B"/>
                </a:solidFill>
              </a:rPr>
              <a:t> capitaine</a:t>
            </a:r>
          </a:p>
        </p:txBody>
      </p:sp>
      <p:sp>
        <p:nvSpPr>
          <p:cNvPr id="13" name="Espace réservé du texte 14">
            <a:extLst>
              <a:ext uri="{FF2B5EF4-FFF2-40B4-BE49-F238E27FC236}">
                <a16:creationId xmlns:a16="http://schemas.microsoft.com/office/drawing/2014/main" id="{C10C358D-A8DA-FE77-57C5-F213E729C162}"/>
              </a:ext>
            </a:extLst>
          </p:cNvPr>
          <p:cNvSpPr txBox="1">
            <a:spLocks/>
          </p:cNvSpPr>
          <p:nvPr/>
        </p:nvSpPr>
        <p:spPr>
          <a:xfrm>
            <a:off x="3505201" y="5787239"/>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pitchFamily="2" charset="0"/>
                <a:ea typeface="+mn-ea"/>
                <a:cs typeface="+mn-cs"/>
              </a:rPr>
              <a:t>Le</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 pilote d’avion</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sp>
        <p:nvSpPr>
          <p:cNvPr id="4" name="ZoneTexte 3">
            <a:extLst>
              <a:ext uri="{FF2B5EF4-FFF2-40B4-BE49-F238E27FC236}">
                <a16:creationId xmlns:a16="http://schemas.microsoft.com/office/drawing/2014/main" id="{15217EBF-6612-BA8D-761A-9A948D453F57}"/>
              </a:ext>
            </a:extLst>
          </p:cNvPr>
          <p:cNvSpPr txBox="1"/>
          <p:nvPr/>
        </p:nvSpPr>
        <p:spPr>
          <a:xfrm>
            <a:off x="6101621" y="5820336"/>
            <a:ext cx="20767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Calibri" panose="020F0502020204030204"/>
                <a:ea typeface="+mn-ea"/>
                <a:cs typeface="+mn-cs"/>
              </a:rPr>
              <a:t> </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L’avion</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pic>
        <p:nvPicPr>
          <p:cNvPr id="6" name="Image 5" descr="Une image contenant véhicule, roue, Véhicule terrestre, habits&#10;&#10;Le contenu généré par l’IA peut être incorrect.">
            <a:extLst>
              <a:ext uri="{FF2B5EF4-FFF2-40B4-BE49-F238E27FC236}">
                <a16:creationId xmlns:a16="http://schemas.microsoft.com/office/drawing/2014/main" id="{1FD79012-FDCE-BCA7-A59F-1B95B746B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365" y="1849336"/>
            <a:ext cx="1533463" cy="1677450"/>
          </a:xfrm>
          <a:prstGeom prst="rect">
            <a:avLst/>
          </a:prstGeom>
        </p:spPr>
      </p:pic>
      <p:pic>
        <p:nvPicPr>
          <p:cNvPr id="14" name="Image 13" descr="Une image contenant dessin humoristique, sourire, véhicule, personne&#10;&#10;Le contenu généré par l’IA peut être incorrect.">
            <a:extLst>
              <a:ext uri="{FF2B5EF4-FFF2-40B4-BE49-F238E27FC236}">
                <a16:creationId xmlns:a16="http://schemas.microsoft.com/office/drawing/2014/main" id="{885C6156-6097-5619-6E72-4352035020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268" y="1849336"/>
            <a:ext cx="1533463" cy="1677450"/>
          </a:xfrm>
          <a:prstGeom prst="rect">
            <a:avLst/>
          </a:prstGeom>
        </p:spPr>
      </p:pic>
      <p:pic>
        <p:nvPicPr>
          <p:cNvPr id="19" name="Image 18" descr="Une image contenant habits, dessin humoristique, sourire&#10;&#10;Le contenu généré par l’IA peut être incorrect.">
            <a:extLst>
              <a:ext uri="{FF2B5EF4-FFF2-40B4-BE49-F238E27FC236}">
                <a16:creationId xmlns:a16="http://schemas.microsoft.com/office/drawing/2014/main" id="{E5FC6527-AEF4-0A50-26D2-8D57DC4A07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351416" y="1849336"/>
            <a:ext cx="1587988" cy="1737095"/>
          </a:xfrm>
          <a:prstGeom prst="rect">
            <a:avLst/>
          </a:prstGeom>
        </p:spPr>
      </p:pic>
      <p:pic>
        <p:nvPicPr>
          <p:cNvPr id="21" name="Image 20" descr="Une image contenant habits, ciel, dessin humoristique, personne&#10;&#10;Le contenu généré par l’IA peut être incorrect.">
            <a:extLst>
              <a:ext uri="{FF2B5EF4-FFF2-40B4-BE49-F238E27FC236}">
                <a16:creationId xmlns:a16="http://schemas.microsoft.com/office/drawing/2014/main" id="{A2C06C71-139A-916A-1F7A-74D044D3C1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364" y="4213359"/>
            <a:ext cx="1533463" cy="1677450"/>
          </a:xfrm>
          <a:prstGeom prst="rect">
            <a:avLst/>
          </a:prstGeom>
        </p:spPr>
      </p:pic>
      <p:pic>
        <p:nvPicPr>
          <p:cNvPr id="24" name="Image 23" descr="Une image contenant dessin humoristique, ciel, chapeau&#10;&#10;Le contenu généré par l’IA peut être incorrect.">
            <a:extLst>
              <a:ext uri="{FF2B5EF4-FFF2-40B4-BE49-F238E27FC236}">
                <a16:creationId xmlns:a16="http://schemas.microsoft.com/office/drawing/2014/main" id="{E22DEC31-B4A3-E222-8314-C1651E4D7E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2383" y="4238956"/>
            <a:ext cx="1533463" cy="1677450"/>
          </a:xfrm>
          <a:prstGeom prst="rect">
            <a:avLst/>
          </a:prstGeom>
        </p:spPr>
      </p:pic>
      <p:pic>
        <p:nvPicPr>
          <p:cNvPr id="26" name="Image 25" descr="Une image contenant avion, transport, Transport aérien, avion de ligne&#10;&#10;Le contenu généré par l’IA peut être incorrect.">
            <a:extLst>
              <a:ext uri="{FF2B5EF4-FFF2-40B4-BE49-F238E27FC236}">
                <a16:creationId xmlns:a16="http://schemas.microsoft.com/office/drawing/2014/main" id="{1BE2CD74-46AD-5B60-7938-B3DE9A3D89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2541" y="4226157"/>
            <a:ext cx="1556863" cy="1703047"/>
          </a:xfrm>
          <a:prstGeom prst="rect">
            <a:avLst/>
          </a:prstGeom>
        </p:spPr>
      </p:pic>
      <p:grpSp>
        <p:nvGrpSpPr>
          <p:cNvPr id="8" name="Groupe 7">
            <a:extLst>
              <a:ext uri="{FF2B5EF4-FFF2-40B4-BE49-F238E27FC236}">
                <a16:creationId xmlns:a16="http://schemas.microsoft.com/office/drawing/2014/main" id="{8B8135EF-5EC0-FCFF-2090-B045DC5702B3}"/>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DD370AB-14C1-8B7E-F856-EE1A10E73EC0}"/>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7481B8B-DB7E-8076-AC03-160E2A52A21E}"/>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36947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descr="Une image contenant véhicule, roue, Véhicule terrestre, habits&#10;&#10;Le contenu généré par l’IA peut être incorrect.">
            <a:extLst>
              <a:ext uri="{FF2B5EF4-FFF2-40B4-BE49-F238E27FC236}">
                <a16:creationId xmlns:a16="http://schemas.microsoft.com/office/drawing/2014/main" id="{8C9F5BDA-7074-AA52-38CF-D9B7EB8C4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728" y="1849336"/>
            <a:ext cx="1533463" cy="1677450"/>
          </a:xfrm>
          <a:prstGeom prst="rect">
            <a:avLst/>
          </a:prstGeom>
        </p:spPr>
      </p:pic>
      <p:pic>
        <p:nvPicPr>
          <p:cNvPr id="11" name="Image 10" descr="Une image contenant dessin humoristique, sourire, véhicule, personne&#10;&#10;Le contenu généré par l’IA peut être incorrect.">
            <a:extLst>
              <a:ext uri="{FF2B5EF4-FFF2-40B4-BE49-F238E27FC236}">
                <a16:creationId xmlns:a16="http://schemas.microsoft.com/office/drawing/2014/main" id="{40C18A87-C5D0-71FD-59FD-D83C0E30ED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631" y="1849336"/>
            <a:ext cx="1533463" cy="1677450"/>
          </a:xfrm>
          <a:prstGeom prst="rect">
            <a:avLst/>
          </a:prstGeom>
        </p:spPr>
      </p:pic>
      <p:pic>
        <p:nvPicPr>
          <p:cNvPr id="12" name="Image 11" descr="Une image contenant habits, dessin humoristique, sourire&#10;&#10;Le contenu généré par l’IA peut être incorrect.">
            <a:extLst>
              <a:ext uri="{FF2B5EF4-FFF2-40B4-BE49-F238E27FC236}">
                <a16:creationId xmlns:a16="http://schemas.microsoft.com/office/drawing/2014/main" id="{B7D2CF99-014B-A24C-E270-6D53D7139A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7779" y="1849336"/>
            <a:ext cx="1587988" cy="1737095"/>
          </a:xfrm>
          <a:prstGeom prst="rect">
            <a:avLst/>
          </a:prstGeom>
        </p:spPr>
      </p:pic>
      <p:pic>
        <p:nvPicPr>
          <p:cNvPr id="13" name="Image 12" descr="Une image contenant habits, ciel, dessin humoristique, personne&#10;&#10;Le contenu généré par l’IA peut être incorrect.">
            <a:extLst>
              <a:ext uri="{FF2B5EF4-FFF2-40B4-BE49-F238E27FC236}">
                <a16:creationId xmlns:a16="http://schemas.microsoft.com/office/drawing/2014/main" id="{3802006C-CEEB-6C56-22E9-404A9E1064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8727" y="4213359"/>
            <a:ext cx="1533463" cy="1677450"/>
          </a:xfrm>
          <a:prstGeom prst="rect">
            <a:avLst/>
          </a:prstGeom>
        </p:spPr>
      </p:pic>
      <p:pic>
        <p:nvPicPr>
          <p:cNvPr id="14" name="Image 13" descr="Une image contenant dessin humoristique, ciel, chapeau&#10;&#10;Le contenu généré par l’IA peut être incorrect.">
            <a:extLst>
              <a:ext uri="{FF2B5EF4-FFF2-40B4-BE49-F238E27FC236}">
                <a16:creationId xmlns:a16="http://schemas.microsoft.com/office/drawing/2014/main" id="{07617F4F-EEDB-D689-56A1-D07E8F4D38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8746" y="4238956"/>
            <a:ext cx="1533463" cy="1677450"/>
          </a:xfrm>
          <a:prstGeom prst="rect">
            <a:avLst/>
          </a:prstGeom>
        </p:spPr>
      </p:pic>
      <p:pic>
        <p:nvPicPr>
          <p:cNvPr id="15" name="Image 14" descr="Une image contenant avion, transport, Transport aérien, avion de ligne&#10;&#10;Le contenu généré par l’IA peut être incorrect.">
            <a:extLst>
              <a:ext uri="{FF2B5EF4-FFF2-40B4-BE49-F238E27FC236}">
                <a16:creationId xmlns:a16="http://schemas.microsoft.com/office/drawing/2014/main" id="{41AF4CD8-F479-0EA1-26D9-C161A2132E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8904" y="4226157"/>
            <a:ext cx="1556863" cy="1703047"/>
          </a:xfrm>
          <a:prstGeom prst="rect">
            <a:avLst/>
          </a:prstGeom>
        </p:spPr>
      </p:pic>
    </p:spTree>
    <p:extLst>
      <p:ext uri="{BB962C8B-B14F-4D97-AF65-F5344CB8AC3E}">
        <p14:creationId xmlns:p14="http://schemas.microsoft.com/office/powerpoint/2010/main" val="772705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deux images qui ont bougé ? </a:t>
            </a:r>
            <a:endParaRPr lang="fr-MA" dirty="0">
              <a:solidFill>
                <a:schemeClr val="tx1">
                  <a:lumMod val="65000"/>
                  <a:lumOff val="35000"/>
                </a:schemeClr>
              </a:solidFill>
            </a:endParaRPr>
          </a:p>
        </p:txBody>
      </p:sp>
      <p:pic>
        <p:nvPicPr>
          <p:cNvPr id="5" name="Image 4" descr="Une image contenant véhicule, roue, Véhicule terrestre, habits&#10;&#10;Le contenu généré par l’IA peut être incorrect.">
            <a:extLst>
              <a:ext uri="{FF2B5EF4-FFF2-40B4-BE49-F238E27FC236}">
                <a16:creationId xmlns:a16="http://schemas.microsoft.com/office/drawing/2014/main" id="{829BE248-FDC4-895C-88F0-52E125F52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216" y="4251754"/>
            <a:ext cx="1533463" cy="1677450"/>
          </a:xfrm>
          <a:prstGeom prst="rect">
            <a:avLst/>
          </a:prstGeom>
          <a:ln>
            <a:solidFill>
              <a:schemeClr val="bg1"/>
            </a:solidFill>
          </a:ln>
        </p:spPr>
      </p:pic>
      <p:pic>
        <p:nvPicPr>
          <p:cNvPr id="11" name="Image 10" descr="Une image contenant dessin humoristique, sourire, véhicule, personne&#10;&#10;Le contenu généré par l’IA peut être incorrect.">
            <a:extLst>
              <a:ext uri="{FF2B5EF4-FFF2-40B4-BE49-F238E27FC236}">
                <a16:creationId xmlns:a16="http://schemas.microsoft.com/office/drawing/2014/main" id="{4EF60D42-EE06-5582-4826-44A66D442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631" y="1849336"/>
            <a:ext cx="1533463" cy="1677450"/>
          </a:xfrm>
          <a:prstGeom prst="rect">
            <a:avLst/>
          </a:prstGeom>
        </p:spPr>
      </p:pic>
      <p:pic>
        <p:nvPicPr>
          <p:cNvPr id="12" name="Image 11" descr="Une image contenant habits, dessin humoristique, sourire&#10;&#10;Le contenu généré par l’IA peut être incorrect.">
            <a:extLst>
              <a:ext uri="{FF2B5EF4-FFF2-40B4-BE49-F238E27FC236}">
                <a16:creationId xmlns:a16="http://schemas.microsoft.com/office/drawing/2014/main" id="{A1A778A1-2553-E736-1BCC-880F8F00BF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7779" y="1849336"/>
            <a:ext cx="1587988" cy="1737095"/>
          </a:xfrm>
          <a:prstGeom prst="rect">
            <a:avLst/>
          </a:prstGeom>
        </p:spPr>
      </p:pic>
      <p:pic>
        <p:nvPicPr>
          <p:cNvPr id="13" name="Image 12" descr="Une image contenant habits, ciel, dessin humoristique, personne&#10;&#10;Le contenu généré par l’IA peut être incorrect.">
            <a:extLst>
              <a:ext uri="{FF2B5EF4-FFF2-40B4-BE49-F238E27FC236}">
                <a16:creationId xmlns:a16="http://schemas.microsoft.com/office/drawing/2014/main" id="{BB9FB21F-77FD-ECA5-D5B9-7E02AFBEC1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8727" y="4213359"/>
            <a:ext cx="1533463" cy="1677450"/>
          </a:xfrm>
          <a:prstGeom prst="rect">
            <a:avLst/>
          </a:prstGeom>
        </p:spPr>
      </p:pic>
      <p:pic>
        <p:nvPicPr>
          <p:cNvPr id="14" name="Image 13" descr="Une image contenant dessin humoristique, ciel, chapeau&#10;&#10;Le contenu généré par l’IA peut être incorrect.">
            <a:extLst>
              <a:ext uri="{FF2B5EF4-FFF2-40B4-BE49-F238E27FC236}">
                <a16:creationId xmlns:a16="http://schemas.microsoft.com/office/drawing/2014/main" id="{CEC7556D-49D5-4D7B-15B3-BC857851C0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1820" y="1879158"/>
            <a:ext cx="1533463" cy="1677450"/>
          </a:xfrm>
          <a:prstGeom prst="rect">
            <a:avLst/>
          </a:prstGeom>
        </p:spPr>
      </p:pic>
      <p:pic>
        <p:nvPicPr>
          <p:cNvPr id="15" name="Image 14" descr="Une image contenant avion, transport, Transport aérien, avion de ligne&#10;&#10;Le contenu généré par l’IA peut être incorrect.">
            <a:extLst>
              <a:ext uri="{FF2B5EF4-FFF2-40B4-BE49-F238E27FC236}">
                <a16:creationId xmlns:a16="http://schemas.microsoft.com/office/drawing/2014/main" id="{9FCC3016-A76D-DD11-2401-60196E1D68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8904" y="4226157"/>
            <a:ext cx="1556863" cy="1703047"/>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CAD84-8273-7600-C009-6D255B3F1351}"/>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469DF4F4-4AA3-6E2B-F249-50305A9FB57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62AD9E52-688A-997A-7897-203050FBAEC3}"/>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 pilote d’avion et le mécanicien.</a:t>
            </a:r>
            <a:endParaRPr lang="fr-MA" dirty="0">
              <a:solidFill>
                <a:schemeClr val="tx1">
                  <a:lumMod val="65000"/>
                  <a:lumOff val="35000"/>
                </a:schemeClr>
              </a:solidFill>
            </a:endParaRPr>
          </a:p>
        </p:txBody>
      </p:sp>
      <p:pic>
        <p:nvPicPr>
          <p:cNvPr id="5" name="Image 4" descr="Une image contenant véhicule, roue, Véhicule terrestre, habits&#10;&#10;Le contenu généré par l’IA peut être incorrect.">
            <a:extLst>
              <a:ext uri="{FF2B5EF4-FFF2-40B4-BE49-F238E27FC236}">
                <a16:creationId xmlns:a16="http://schemas.microsoft.com/office/drawing/2014/main" id="{DEF71573-75D2-10BB-4DE1-6000E6786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216" y="4251754"/>
            <a:ext cx="1533463" cy="1677450"/>
          </a:xfrm>
          <a:prstGeom prst="rect">
            <a:avLst/>
          </a:prstGeom>
          <a:ln w="57150">
            <a:solidFill>
              <a:srgbClr val="E84234"/>
            </a:solidFill>
          </a:ln>
        </p:spPr>
      </p:pic>
      <p:pic>
        <p:nvPicPr>
          <p:cNvPr id="11" name="Image 10" descr="Une image contenant dessin humoristique, sourire, véhicule, personne&#10;&#10;Le contenu généré par l’IA peut être incorrect.">
            <a:extLst>
              <a:ext uri="{FF2B5EF4-FFF2-40B4-BE49-F238E27FC236}">
                <a16:creationId xmlns:a16="http://schemas.microsoft.com/office/drawing/2014/main" id="{6AC07A90-0EB2-1792-1F47-2D376167B7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631" y="1849336"/>
            <a:ext cx="1533463" cy="1677450"/>
          </a:xfrm>
          <a:prstGeom prst="rect">
            <a:avLst/>
          </a:prstGeom>
        </p:spPr>
      </p:pic>
      <p:pic>
        <p:nvPicPr>
          <p:cNvPr id="12" name="Image 11" descr="Une image contenant habits, dessin humoristique, sourire&#10;&#10;Le contenu généré par l’IA peut être incorrect.">
            <a:extLst>
              <a:ext uri="{FF2B5EF4-FFF2-40B4-BE49-F238E27FC236}">
                <a16:creationId xmlns:a16="http://schemas.microsoft.com/office/drawing/2014/main" id="{90990212-4B18-4DBA-8FBA-87DF123B11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7779" y="1849336"/>
            <a:ext cx="1587988" cy="1737095"/>
          </a:xfrm>
          <a:prstGeom prst="rect">
            <a:avLst/>
          </a:prstGeom>
        </p:spPr>
      </p:pic>
      <p:pic>
        <p:nvPicPr>
          <p:cNvPr id="13" name="Image 12" descr="Une image contenant habits, ciel, dessin humoristique, personne&#10;&#10;Le contenu généré par l’IA peut être incorrect.">
            <a:extLst>
              <a:ext uri="{FF2B5EF4-FFF2-40B4-BE49-F238E27FC236}">
                <a16:creationId xmlns:a16="http://schemas.microsoft.com/office/drawing/2014/main" id="{45109D44-DFDF-EE40-7353-F8975D927A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8727" y="4213359"/>
            <a:ext cx="1533463" cy="1677450"/>
          </a:xfrm>
          <a:prstGeom prst="rect">
            <a:avLst/>
          </a:prstGeom>
        </p:spPr>
      </p:pic>
      <p:pic>
        <p:nvPicPr>
          <p:cNvPr id="14" name="Image 13" descr="Une image contenant dessin humoristique, ciel, chapeau&#10;&#10;Le contenu généré par l’IA peut être incorrect.">
            <a:extLst>
              <a:ext uri="{FF2B5EF4-FFF2-40B4-BE49-F238E27FC236}">
                <a16:creationId xmlns:a16="http://schemas.microsoft.com/office/drawing/2014/main" id="{76EB63B3-E9A0-B98D-360A-71B10427A2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1820" y="1879158"/>
            <a:ext cx="1533463" cy="1677450"/>
          </a:xfrm>
          <a:prstGeom prst="rect">
            <a:avLst/>
          </a:prstGeom>
          <a:ln w="57150">
            <a:solidFill>
              <a:srgbClr val="E84234"/>
            </a:solidFill>
          </a:ln>
        </p:spPr>
      </p:pic>
      <p:pic>
        <p:nvPicPr>
          <p:cNvPr id="15" name="Image 14" descr="Une image contenant avion, transport, Transport aérien, avion de ligne&#10;&#10;Le contenu généré par l’IA peut être incorrect.">
            <a:extLst>
              <a:ext uri="{FF2B5EF4-FFF2-40B4-BE49-F238E27FC236}">
                <a16:creationId xmlns:a16="http://schemas.microsoft.com/office/drawing/2014/main" id="{92A341DA-5440-E05D-ED45-473A3A16A5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8904" y="4226157"/>
            <a:ext cx="1556863" cy="1703047"/>
          </a:xfrm>
          <a:prstGeom prst="rect">
            <a:avLst/>
          </a:prstGeom>
        </p:spPr>
      </p:pic>
    </p:spTree>
    <p:extLst>
      <p:ext uri="{BB962C8B-B14F-4D97-AF65-F5344CB8AC3E}">
        <p14:creationId xmlns:p14="http://schemas.microsoft.com/office/powerpoint/2010/main" val="4136753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77AAB986-AAF3-7D97-D91B-2D8FDC64D321}"/>
              </a:ext>
            </a:extLst>
          </p:cNvPr>
          <p:cNvSpPr txBox="1"/>
          <p:nvPr/>
        </p:nvSpPr>
        <p:spPr>
          <a:xfrm>
            <a:off x="616527" y="2305316"/>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A2DDDAFC-167C-CB47-7DA3-7CC58B35C828}"/>
              </a:ext>
            </a:extLst>
          </p:cNvPr>
          <p:cNvSpPr txBox="1"/>
          <p:nvPr/>
        </p:nvSpPr>
        <p:spPr>
          <a:xfrm>
            <a:off x="621054" y="2428966"/>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229552" y="1857686"/>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De quoi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 parlé la maitresse aujourd’hui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412752A6-3C96-164E-D438-F602E73A659C}"/>
              </a:ext>
            </a:extLst>
          </p:cNvPr>
          <p:cNvSpPr txBox="1"/>
          <p:nvPr/>
        </p:nvSpPr>
        <p:spPr>
          <a:xfrm>
            <a:off x="621054" y="2428966"/>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maitresse a parlé des métiers de transport.</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1FFD0183-1565-B478-2AF4-0ACBCB2BBB78}"/>
              </a:ext>
            </a:extLst>
          </p:cNvPr>
          <p:cNvSpPr txBox="1"/>
          <p:nvPr/>
        </p:nvSpPr>
        <p:spPr>
          <a:xfrm>
            <a:off x="1229552" y="1857686"/>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De quoi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 parlé la maitresse aujourd’hui ?</a:t>
            </a:r>
          </a:p>
        </p:txBody>
      </p:sp>
      <p:sp>
        <p:nvSpPr>
          <p:cNvPr id="9" name="ZoneTexte 8">
            <a:extLst>
              <a:ext uri="{FF2B5EF4-FFF2-40B4-BE49-F238E27FC236}">
                <a16:creationId xmlns:a16="http://schemas.microsoft.com/office/drawing/2014/main" id="{9228D970-562C-2502-F46D-CEC9352A9DCB}"/>
              </a:ext>
            </a:extLst>
          </p:cNvPr>
          <p:cNvSpPr txBox="1"/>
          <p:nvPr/>
        </p:nvSpPr>
        <p:spPr>
          <a:xfrm>
            <a:off x="621054" y="2428966"/>
            <a:ext cx="7910946" cy="2804614"/>
          </a:xfrm>
          <a:prstGeom prst="rect">
            <a:avLst/>
          </a:prstGeom>
          <a:noFill/>
        </p:spPr>
        <p:txBody>
          <a:bodyPr wrap="square">
            <a:spAutoFit/>
          </a:bodyPr>
          <a:lstStyle/>
          <a:p>
            <a:pPr algn="just">
              <a:lnSpc>
                <a:spcPct val="150000"/>
              </a:lnSpc>
            </a:pPr>
            <a:r>
              <a:rPr lang="fr-FR" sz="2000" b="1" dirty="0">
                <a:solidFill>
                  <a:srgbClr val="C00000"/>
                </a:solidFill>
                <a:latin typeface="Dosis SemiBold" pitchFamily="2" charset="0"/>
              </a:rPr>
              <a:t>Aujourd’hui, notre maîtresse nous a parlé des métiers du transport</a:t>
            </a:r>
            <a:r>
              <a:rPr lang="fr-FR" sz="2000" b="1" dirty="0">
                <a:solidFill>
                  <a:srgbClr val="424D7B"/>
                </a:solidFill>
                <a:latin typeface="Dosis SemiBold" pitchFamily="2" charset="0"/>
              </a:rPr>
              <a: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FFD3C44B-F751-34EB-44AE-0D1EA45EB73C}"/>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4472C4">
                    <a:lumMod val="50000"/>
                  </a:srgbClr>
                </a:solidFill>
                <a:latin typeface="Dosis" pitchFamily="2" charset="0"/>
              </a:rPr>
              <a:t>conduit</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4472C4">
                    <a:lumMod val="50000"/>
                  </a:srgbClr>
                </a:solidFill>
                <a:latin typeface="Dosis" pitchFamily="2" charset="0"/>
              </a:rPr>
              <a:t>le capitaine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t>
            </a:r>
          </a:p>
        </p:txBody>
      </p:sp>
      <p:sp>
        <p:nvSpPr>
          <p:cNvPr id="5" name="ZoneTexte 4">
            <a:extLst>
              <a:ext uri="{FF2B5EF4-FFF2-40B4-BE49-F238E27FC236}">
                <a16:creationId xmlns:a16="http://schemas.microsoft.com/office/drawing/2014/main" id="{D9777BAA-4585-AF5F-DAC5-21591FD8839C}"/>
              </a:ext>
            </a:extLst>
          </p:cNvPr>
          <p:cNvSpPr txBox="1"/>
          <p:nvPr/>
        </p:nvSpPr>
        <p:spPr>
          <a:xfrm>
            <a:off x="621054" y="2698879"/>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 marin conduit un bateau. </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349ECB13-64F2-27CF-A084-AD95AB323FA8}"/>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4472C4">
                    <a:lumMod val="50000"/>
                  </a:srgbClr>
                </a:solidFill>
                <a:latin typeface="Dosis" pitchFamily="2" charset="0"/>
              </a:rPr>
              <a:t>conduit</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4472C4">
                    <a:lumMod val="50000"/>
                  </a:srgbClr>
                </a:solidFill>
                <a:latin typeface="Dosis" pitchFamily="2" charset="0"/>
              </a:rPr>
              <a:t>le capitaine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t>
            </a:r>
          </a:p>
        </p:txBody>
      </p:sp>
      <p:sp>
        <p:nvSpPr>
          <p:cNvPr id="8" name="ZoneTexte 7">
            <a:extLst>
              <a:ext uri="{FF2B5EF4-FFF2-40B4-BE49-F238E27FC236}">
                <a16:creationId xmlns:a16="http://schemas.microsoft.com/office/drawing/2014/main" id="{F5631F22-E989-A9DF-06BB-78D104C21422}"/>
              </a:ext>
            </a:extLst>
          </p:cNvPr>
          <p:cNvSpPr txBox="1"/>
          <p:nvPr/>
        </p:nvSpPr>
        <p:spPr>
          <a:xfrm>
            <a:off x="621054" y="2698879"/>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a:t>
            </a:r>
            <a:r>
              <a:rPr lang="fr-FR" sz="2000" b="1" dirty="0">
                <a:solidFill>
                  <a:srgbClr val="C00000"/>
                </a:solidFill>
                <a:latin typeface="Dosis SemiBold" pitchFamily="2" charset="0"/>
              </a:rPr>
              <a:t>Un bateau, guidé par un capitaine, </a:t>
            </a:r>
            <a:r>
              <a:rPr lang="fr-FR" sz="2000" b="1" dirty="0">
                <a:solidFill>
                  <a:srgbClr val="424D7B"/>
                </a:solidFill>
                <a:latin typeface="Dosis SemiBold" pitchFamily="2" charset="0"/>
              </a:rPr>
              <a:t>qui navigue sur la mer. Et enfin, le mécanicien, qui répare les véhicules quand ils ne marchent plus.</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08135261-0100-D12C-FFB4-02513B92E701}"/>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698228" y="2532607"/>
            <a:ext cx="2296944" cy="1691502"/>
          </a:xfrm>
          <a:prstGeom prst="roundRect">
            <a:avLst>
              <a:gd name="adj" fmla="val 6988"/>
            </a:avLst>
          </a:prstGeom>
        </p:spPr>
      </p:pic>
      <p:sp>
        <p:nvSpPr>
          <p:cNvPr id="9" name="ZoneTexte 8">
            <a:extLst>
              <a:ext uri="{FF2B5EF4-FFF2-40B4-BE49-F238E27FC236}">
                <a16:creationId xmlns:a16="http://schemas.microsoft.com/office/drawing/2014/main" id="{38E7DA2A-AA7A-C183-5219-D8913F0051A0}"/>
              </a:ext>
            </a:extLst>
          </p:cNvPr>
          <p:cNvSpPr txBox="1"/>
          <p:nvPr/>
        </p:nvSpPr>
        <p:spPr>
          <a:xfrm>
            <a:off x="3177331" y="2395502"/>
            <a:ext cx="6840000" cy="2342949"/>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Où  </a:t>
            </a:r>
            <a:r>
              <a:rPr lang="fr-FR" sz="2000" b="1" dirty="0">
                <a:solidFill>
                  <a:srgbClr val="4B5377"/>
                </a:solidFill>
                <a:latin typeface="Dosis SemiBold" pitchFamily="2" charset="0"/>
              </a:rPr>
              <a:t>je suis allé hier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y avait </a:t>
            </a:r>
            <a:r>
              <a:rPr kumimoji="0" lang="fr-FR" sz="2000" b="1" i="0" u="none" strike="noStrike" kern="1200" cap="none" spc="0" normalizeH="0" baseline="0" noProof="0" dirty="0">
                <a:ln>
                  <a:noFill/>
                </a:ln>
                <a:solidFill>
                  <a:srgbClr val="4B5377"/>
                </a:solidFill>
                <a:effectLst/>
                <a:uLnTx/>
                <a:uFillTx/>
                <a:latin typeface="Dosis SemiBold" pitchFamily="2" charset="0"/>
                <a:ea typeface="+mn-ea"/>
                <a:cs typeface="+mn-cs"/>
              </a:rPr>
              <a:t>à ____________ ?</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lang="fr-FR" sz="2000" b="1" dirty="0">
                <a:solidFill>
                  <a:srgbClr val="00ACA4"/>
                </a:solidFill>
                <a:latin typeface="Dosis SemiBold" pitchFamily="2" charset="0"/>
              </a:rPr>
              <a:t>Qui</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 </a:t>
            </a:r>
            <a:r>
              <a:rPr lang="fr-FR" sz="2000" b="1" dirty="0">
                <a:solidFill>
                  <a:schemeClr val="tx2"/>
                </a:solidFill>
                <a:latin typeface="Dosis SemiBold" pitchFamily="2" charset="0"/>
              </a:rPr>
              <a:t>conduit ____________________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lang="fr-FR" sz="2000" b="1" dirty="0">
                <a:solidFill>
                  <a:srgbClr val="00ACA4"/>
                </a:solidFill>
                <a:latin typeface="Dosis SemiBold" pitchFamily="2" charset="0"/>
              </a:rPr>
              <a:t>Est-ce que j’ai déjà pris </a:t>
            </a:r>
            <a:r>
              <a:rPr lang="fr-FR" sz="2000" b="1" dirty="0">
                <a:solidFill>
                  <a:schemeClr val="tx2"/>
                </a:solidFill>
                <a:latin typeface="Dosis SemiBold" pitchFamily="2" charset="0"/>
              </a:rPr>
              <a:t>___________ pour voyager ?</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a:p>
            <a:pPr marR="0" lvl="0" defTabSz="457200" rtl="0" eaLnBrk="1" fontAlgn="auto" latinLnBrk="0" hangingPunct="1">
              <a:lnSpc>
                <a:spcPct val="150000"/>
              </a:lnSpc>
              <a:spcBef>
                <a:spcPts val="0"/>
              </a:spcBef>
              <a:spcAft>
                <a:spcPts val="0"/>
              </a:spcAft>
              <a:buClrTx/>
              <a:buSzTx/>
              <a:tabLst/>
              <a:defRPr/>
            </a:pP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MA" sz="3200" b="1" dirty="0">
                <a:ln w="0"/>
                <a:solidFill>
                  <a:srgbClr val="2196B1"/>
                </a:solidFill>
                <a:latin typeface="Dosis SemiBold" pitchFamily="2" charset="0"/>
              </a:rPr>
              <a:t>Comment ça va ?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041D-AFDF-9EA7-C9D8-3C79CC1C44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CBBC48-7E2C-D1C8-4804-D951A19B384A}"/>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5D76D36C-CC73-898E-6FBA-BA0B0D61A625}"/>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F1D96-9B21-DA36-47BC-D73ECDFACD3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E0CC8474-1CE7-92E7-988E-8D91AE0021EF}"/>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9711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 conduit le capitaine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 conduit le capitaine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493561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064520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9642-7636-F83B-F863-35D7151CBA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8A9EC7-953F-B433-5800-12EB1C439582}"/>
              </a:ext>
            </a:extLst>
          </p:cNvPr>
          <p:cNvSpPr>
            <a:spLocks noGrp="1"/>
          </p:cNvSpPr>
          <p:nvPr>
            <p:ph type="title"/>
          </p:nvPr>
        </p:nvSpPr>
        <p:spPr/>
        <p:txBody>
          <a:bodyPr/>
          <a:lstStyle/>
          <a:p>
            <a:r>
              <a:rPr lang="fr-FR" dirty="0">
                <a:solidFill>
                  <a:schemeClr val="tx1">
                    <a:lumMod val="65000"/>
                    <a:lumOff val="35000"/>
                  </a:schemeClr>
                </a:solidFill>
              </a:rPr>
              <a:t>As-tu déjà voyagé en avion ?</a:t>
            </a:r>
          </a:p>
        </p:txBody>
      </p:sp>
      <p:sp>
        <p:nvSpPr>
          <p:cNvPr id="3" name="Titre 1">
            <a:extLst>
              <a:ext uri="{FF2B5EF4-FFF2-40B4-BE49-F238E27FC236}">
                <a16:creationId xmlns:a16="http://schemas.microsoft.com/office/drawing/2014/main" id="{F1E46197-CAB1-08F7-CE6F-7D6C2E22E5A3}"/>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a:t>
            </a:r>
            <a:r>
              <a:rPr lang="fr-FR" sz="2800" b="1" dirty="0">
                <a:ln w="0"/>
                <a:solidFill>
                  <a:srgbClr val="2196B1"/>
                </a:solidFill>
                <a:latin typeface="Dosis SemiBold" pitchFamily="2" charset="0"/>
              </a:rPr>
              <a:t>avion</a:t>
            </a:r>
            <a:r>
              <a:rPr kumimoji="0" lang="fr-FR" sz="2800" b="1" i="0" u="none" strike="noStrike" kern="1200" cap="none" spc="0" normalizeH="0" baseline="0" noProof="0" dirty="0">
                <a:ln w="0"/>
                <a:solidFill>
                  <a:srgbClr val="2196B1"/>
                </a:solidFill>
                <a:effectLst/>
                <a:uLnTx/>
                <a:uFillTx/>
                <a:latin typeface="Dosis SemiBold" pitchFamily="2" charset="0"/>
              </a:rPr>
              <a:t>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E163FA-7CCB-80A5-43D0-52282B9929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E2055796-6BA4-4FDA-570E-B8FE7FCF13B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10800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295E9-AE10-2488-3639-84923ED863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764510-BA94-58B6-66B2-79D4F83C1BC8}"/>
              </a:ext>
            </a:extLst>
          </p:cNvPr>
          <p:cNvSpPr>
            <a:spLocks noGrp="1"/>
          </p:cNvSpPr>
          <p:nvPr>
            <p:ph type="title"/>
          </p:nvPr>
        </p:nvSpPr>
        <p:spPr/>
        <p:txBody>
          <a:bodyPr/>
          <a:lstStyle/>
          <a:p>
            <a:r>
              <a:rPr lang="fr-FR" dirty="0">
                <a:solidFill>
                  <a:schemeClr val="tx1">
                    <a:lumMod val="65000"/>
                    <a:lumOff val="35000"/>
                  </a:schemeClr>
                </a:solidFill>
              </a:rPr>
              <a:t>As-tu déjà voyagé en bus ?</a:t>
            </a:r>
          </a:p>
        </p:txBody>
      </p:sp>
      <p:sp>
        <p:nvSpPr>
          <p:cNvPr id="3" name="Titre 1">
            <a:extLst>
              <a:ext uri="{FF2B5EF4-FFF2-40B4-BE49-F238E27FC236}">
                <a16:creationId xmlns:a16="http://schemas.microsoft.com/office/drawing/2014/main" id="{8010F237-E58F-E4A7-FD6A-BA59E53CE83A}"/>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bus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02E79B3A-E0F3-3476-D7BC-9A8B09D1C57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81CAAFA9-BBD2-014E-6E2C-AE5900E413F4}"/>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2507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premier épisode de l’histoire « les rêves de Meriem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78E2587E-572C-E897-385E-17BC7CE99FCC}"/>
              </a:ext>
            </a:extLst>
          </p:cNvPr>
          <p:cNvPicPr>
            <a:picLocks noChangeAspect="1"/>
          </p:cNvPicPr>
          <p:nvPr/>
        </p:nvPicPr>
        <p:blipFill>
          <a:blip r:embed="rId3"/>
          <a:stretch>
            <a:fillRect/>
          </a:stretch>
        </p:blipFill>
        <p:spPr>
          <a:xfrm>
            <a:off x="825683" y="1889299"/>
            <a:ext cx="7492633" cy="4212701"/>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premier épisode une nouvelle fois. Après, on verra le deuxième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4A0911E4-0795-147E-B5D5-C6B13EB4FB71}"/>
              </a:ext>
            </a:extLst>
          </p:cNvPr>
          <p:cNvPicPr>
            <a:picLocks noChangeAspect="1"/>
          </p:cNvPicPr>
          <p:nvPr/>
        </p:nvPicPr>
        <p:blipFill>
          <a:blip r:embed="rId4"/>
          <a:stretch>
            <a:fillRect/>
          </a:stretch>
        </p:blipFill>
        <p:spPr>
          <a:xfrm>
            <a:off x="1192576" y="2167693"/>
            <a:ext cx="6758848" cy="3421601"/>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INALE - 5AP - Les rêves de Meriem - E01 DONE-720p-260130">
            <a:hlinkClick r:id="" action="ppaction://media"/>
            <a:extLst>
              <a:ext uri="{FF2B5EF4-FFF2-40B4-BE49-F238E27FC236}">
                <a16:creationId xmlns:a16="http://schemas.microsoft.com/office/drawing/2014/main" id="{16C11055-B49E-64E3-74F2-2C193303BCC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92366" y="1921649"/>
            <a:ext cx="7489702" cy="4213369"/>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50" fill="hold"/>
                                        <p:tgtEl>
                                          <p:spTgt spid="3"/>
                                        </p:tgtEl>
                                      </p:cBhvr>
                                    </p:cmd>
                                  </p:childTnLst>
                                </p:cTn>
                              </p:par>
                            </p:childTnLst>
                          </p:cTn>
                        </p:par>
                        <p:par>
                          <p:cTn id="7" fill="hold">
                            <p:stCondLst>
                              <p:cond delay="9745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les rêves de Meriem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901DFB2C-3737-BC3E-4CAB-5EA2834F3098}"/>
              </a:ext>
            </a:extLst>
          </p:cNvPr>
          <p:cNvPicPr>
            <a:picLocks noChangeAspect="1"/>
          </p:cNvPicPr>
          <p:nvPr/>
        </p:nvPicPr>
        <p:blipFill>
          <a:blip r:embed="rId4"/>
          <a:stretch>
            <a:fillRect/>
          </a:stretch>
        </p:blipFill>
        <p:spPr>
          <a:xfrm>
            <a:off x="1041094" y="1960815"/>
            <a:ext cx="7061812" cy="3742355"/>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N5 SEM2">
            <a:hlinkClick r:id="" action="ppaction://media"/>
            <a:extLst>
              <a:ext uri="{FF2B5EF4-FFF2-40B4-BE49-F238E27FC236}">
                <a16:creationId xmlns:a16="http://schemas.microsoft.com/office/drawing/2014/main" id="{176FC48E-8E34-6700-5105-733213E35D1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4184" y="1962518"/>
            <a:ext cx="7120980" cy="4005943"/>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7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N5 SEM2">
            <a:hlinkClick r:id="" action="ppaction://media"/>
            <a:extLst>
              <a:ext uri="{FF2B5EF4-FFF2-40B4-BE49-F238E27FC236}">
                <a16:creationId xmlns:a16="http://schemas.microsoft.com/office/drawing/2014/main" id="{176FC48E-8E34-6700-5105-733213E35D1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4184" y="1962518"/>
            <a:ext cx="7120980" cy="4005943"/>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7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Qu’est-ce que Meriem passe son temps à faire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intérieur, bureau, meubles&#10;&#10;Le contenu généré par l’IA peut être incorrect.">
            <a:extLst>
              <a:ext uri="{FF2B5EF4-FFF2-40B4-BE49-F238E27FC236}">
                <a16:creationId xmlns:a16="http://schemas.microsoft.com/office/drawing/2014/main" id="{E6F69E88-F383-1944-DFF6-EDD1F8BE8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424" y="1933460"/>
            <a:ext cx="3089151" cy="3122637"/>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Elle passe son temps à chercher des informations sur les transports aériens.</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800" b="1" i="0" u="none" strike="noStrike" kern="1200" cap="none" spc="0" normalizeH="0" baseline="0" noProof="0" dirty="0">
                <a:ln w="0"/>
                <a:solidFill>
                  <a:srgbClr val="2196B1"/>
                </a:solidFill>
                <a:effectLst/>
                <a:uLnTx/>
                <a:uFillTx/>
                <a:latin typeface="Dosis SemiBold" pitchFamily="2" charset="0"/>
              </a:rPr>
              <a:t>Elle </a:t>
            </a:r>
            <a:r>
              <a:rPr lang="fr-FR" sz="2800" b="1" dirty="0">
                <a:ln w="0"/>
                <a:solidFill>
                  <a:srgbClr val="2196B1"/>
                </a:solidFill>
                <a:latin typeface="Dosis SemiBold" pitchFamily="2" charset="0"/>
              </a:rPr>
              <a:t>passe son temps à chercher des informations sur les transports aériens.</a:t>
            </a: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ordinateur, habits, personne&#10;&#10;Le contenu généré par l’IA peut être incorrect.">
            <a:extLst>
              <a:ext uri="{FF2B5EF4-FFF2-40B4-BE49-F238E27FC236}">
                <a16:creationId xmlns:a16="http://schemas.microsoft.com/office/drawing/2014/main" id="{AA141748-9367-0075-B546-6C710B98EC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7163" y="3059810"/>
            <a:ext cx="5629674" cy="3042190"/>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Où veut-elle aller étudier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E814238B-67C7-683A-EE24-4CE2174E6D11}"/>
              </a:ext>
            </a:extLst>
          </p:cNvPr>
          <p:cNvPicPr>
            <a:picLocks noChangeAspect="1"/>
          </p:cNvPicPr>
          <p:nvPr/>
        </p:nvPicPr>
        <p:blipFill>
          <a:blip r:embed="rId3"/>
          <a:srcRect r="49325"/>
          <a:stretch>
            <a:fillRect/>
          </a:stretch>
        </p:blipFill>
        <p:spPr>
          <a:xfrm>
            <a:off x="2938749" y="2214391"/>
            <a:ext cx="3266502" cy="3325315"/>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Elle va aller étudier à l’Académie internationale Mohammed VI de l’Aviation Civile.</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Elle va aller étudier à l’Académie internationale Mohammed VI de l’Aviation Civile.</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habits, Visage humain, capture d’écran&#10;&#10;Le contenu généré par l’IA peut être incorrect.">
            <a:extLst>
              <a:ext uri="{FF2B5EF4-FFF2-40B4-BE49-F238E27FC236}">
                <a16:creationId xmlns:a16="http://schemas.microsoft.com/office/drawing/2014/main" id="{CCCDF4FC-87C2-6742-F7B2-CB9118703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1605" y="2993205"/>
            <a:ext cx="5715019" cy="3015010"/>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A-t-elle déjà voyagé en avion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habits, dessin humoristique, Visage humain, personne&#10;&#10;Le contenu généré par l’IA peut être incorrect.">
            <a:extLst>
              <a:ext uri="{FF2B5EF4-FFF2-40B4-BE49-F238E27FC236}">
                <a16:creationId xmlns:a16="http://schemas.microsoft.com/office/drawing/2014/main" id="{D44D6A43-4399-FA10-5005-1FFAB556C4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2699" y="2124762"/>
            <a:ext cx="3014018" cy="3167673"/>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ED6B-3D05-FF93-8FC7-1BE3FEC542B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0418410-004D-4F06-E47E-07CF79B5D316}"/>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Non, elle n’a jamais pris l’avion.</a:t>
            </a:r>
            <a:r>
              <a:rPr lang="fr-FR" dirty="0">
                <a:solidFill>
                  <a:schemeClr val="tx1">
                    <a:lumMod val="50000"/>
                    <a:lumOff val="50000"/>
                  </a:schemeClr>
                </a:solidFill>
              </a:rPr>
              <a:t> </a:t>
            </a:r>
          </a:p>
        </p:txBody>
      </p:sp>
      <p:sp>
        <p:nvSpPr>
          <p:cNvPr id="6" name="Titre 1">
            <a:extLst>
              <a:ext uri="{FF2B5EF4-FFF2-40B4-BE49-F238E27FC236}">
                <a16:creationId xmlns:a16="http://schemas.microsoft.com/office/drawing/2014/main" id="{573EA6A8-22D1-8971-5403-575C4B114278}"/>
              </a:ext>
            </a:extLst>
          </p:cNvPr>
          <p:cNvSpPr txBox="1">
            <a:spLocks/>
          </p:cNvSpPr>
          <p:nvPr/>
        </p:nvSpPr>
        <p:spPr>
          <a:xfrm>
            <a:off x="1399143" y="1538338"/>
            <a:ext cx="6742322" cy="11522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Non, elle n’a jamais pris l’avion.</a:t>
            </a:r>
          </a:p>
        </p:txBody>
      </p:sp>
      <p:grpSp>
        <p:nvGrpSpPr>
          <p:cNvPr id="8" name="Groupe 7">
            <a:extLst>
              <a:ext uri="{FF2B5EF4-FFF2-40B4-BE49-F238E27FC236}">
                <a16:creationId xmlns:a16="http://schemas.microsoft.com/office/drawing/2014/main" id="{DB5C54D4-E91C-706B-F4AC-DDCD499D046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BA352C-1CF8-1719-ADFA-B0901151488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9CE5C4-2927-9294-7B3F-1FD5983F3C0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descr="Une image contenant texte, Visage humain, habits, dessin humoristique&#10;&#10;Le contenu généré par l’IA peut être incorrect.">
            <a:extLst>
              <a:ext uri="{FF2B5EF4-FFF2-40B4-BE49-F238E27FC236}">
                <a16:creationId xmlns:a16="http://schemas.microsoft.com/office/drawing/2014/main" id="{813E10DD-CEB4-D514-A4B7-D4AC6CD394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560" y="2690560"/>
            <a:ext cx="7020905" cy="3610479"/>
          </a:xfrm>
          <a:prstGeom prst="rect">
            <a:avLst/>
          </a:prstGeom>
        </p:spPr>
      </p:pic>
    </p:spTree>
    <p:extLst>
      <p:ext uri="{BB962C8B-B14F-4D97-AF65-F5344CB8AC3E}">
        <p14:creationId xmlns:p14="http://schemas.microsoft.com/office/powerpoint/2010/main" val="1390094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B382A-A873-E7A5-6021-97C030B9CB5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D5E2F728-6B4B-CAAF-9194-E2C9FBA718BC}"/>
              </a:ext>
            </a:extLst>
          </p:cNvPr>
          <p:cNvSpPr>
            <a:spLocks noGrp="1"/>
          </p:cNvSpPr>
          <p:nvPr>
            <p:ph type="title"/>
          </p:nvPr>
        </p:nvSpPr>
        <p:spPr/>
        <p:txBody>
          <a:bodyPr>
            <a:normAutofit/>
          </a:bodyPr>
          <a:lstStyle/>
          <a:p>
            <a:r>
              <a:rPr lang="fr-FR" dirty="0">
                <a:solidFill>
                  <a:schemeClr val="tx1">
                    <a:lumMod val="65000"/>
                    <a:lumOff val="35000"/>
                  </a:schemeClr>
                </a:solidFill>
              </a:rPr>
              <a:t>Pourquoi Meriem va –t- elle voyagé en avion </a:t>
            </a:r>
            <a:r>
              <a:rPr lang="fr-MA" dirty="0">
                <a:solidFill>
                  <a:schemeClr val="tx1">
                    <a:lumMod val="65000"/>
                    <a:lumOff val="35000"/>
                  </a:schemeClr>
                </a:solidFill>
              </a:rPr>
              <a:t>? </a:t>
            </a:r>
            <a:endParaRPr lang="fr-FR" dirty="0">
              <a:solidFill>
                <a:schemeClr val="tx1">
                  <a:lumMod val="65000"/>
                  <a:lumOff val="35000"/>
                </a:schemeClr>
              </a:solidFill>
            </a:endParaRPr>
          </a:p>
        </p:txBody>
      </p:sp>
      <p:grpSp>
        <p:nvGrpSpPr>
          <p:cNvPr id="8" name="Groupe 7">
            <a:extLst>
              <a:ext uri="{FF2B5EF4-FFF2-40B4-BE49-F238E27FC236}">
                <a16:creationId xmlns:a16="http://schemas.microsoft.com/office/drawing/2014/main" id="{371AB370-F778-4323-47D1-2B3FFD5043F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D7B0234-06D1-3A6D-D8CD-62C5E16515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4C18613-40F0-E6E7-F195-0B43DF81246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habits, dessin humoristique, Visage humain, personne&#10;&#10;Le contenu généré par l’IA peut être incorrect.">
            <a:extLst>
              <a:ext uri="{FF2B5EF4-FFF2-40B4-BE49-F238E27FC236}">
                <a16:creationId xmlns:a16="http://schemas.microsoft.com/office/drawing/2014/main" id="{236E28E6-4731-2E2A-5BB8-154BB04D7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2699" y="2124762"/>
            <a:ext cx="3014018" cy="3167673"/>
          </a:xfrm>
          <a:prstGeom prst="rect">
            <a:avLst/>
          </a:prstGeom>
        </p:spPr>
      </p:pic>
    </p:spTree>
    <p:extLst>
      <p:ext uri="{BB962C8B-B14F-4D97-AF65-F5344CB8AC3E}">
        <p14:creationId xmlns:p14="http://schemas.microsoft.com/office/powerpoint/2010/main" val="2169326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8DEB8-817C-1C19-8C79-9DCD4E8229E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E050AC8A-0849-258C-C9EA-6A540F8D5642}"/>
              </a:ext>
            </a:extLst>
          </p:cNvPr>
          <p:cNvSpPr>
            <a:spLocks noGrp="1"/>
          </p:cNvSpPr>
          <p:nvPr>
            <p:ph type="title"/>
          </p:nvPr>
        </p:nvSpPr>
        <p:spPr/>
        <p:txBody>
          <a:bodyPr>
            <a:normAutofit/>
          </a:bodyPr>
          <a:lstStyle/>
          <a:p>
            <a:pPr lvl="0" defTabSz="914400">
              <a:defRPr/>
            </a:pPr>
            <a:r>
              <a:rPr lang="fr-FR" dirty="0">
                <a:ln w="0"/>
                <a:solidFill>
                  <a:schemeClr val="tx1">
                    <a:lumMod val="50000"/>
                    <a:lumOff val="50000"/>
                  </a:schemeClr>
                </a:solidFill>
                <a:latin typeface="Dosis SemiBold" pitchFamily="2" charset="0"/>
              </a:rPr>
              <a:t>Elle va voyagé en avion pour aller étudier dans un autre pays.</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85058B8-1986-32DF-F8DE-BE26F6A246E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descr="Une image contenant texte, habits, Visage humain, garçon&#10;&#10;Le contenu généré par l’IA peut être incorrect.">
            <a:extLst>
              <a:ext uri="{FF2B5EF4-FFF2-40B4-BE49-F238E27FC236}">
                <a16:creationId xmlns:a16="http://schemas.microsoft.com/office/drawing/2014/main" id="{36CFA64E-3183-99C0-DCE9-EEF4CCBAE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2000" y="2798553"/>
            <a:ext cx="5906197" cy="3158583"/>
          </a:xfrm>
          <a:prstGeom prst="rect">
            <a:avLst/>
          </a:prstGeom>
        </p:spPr>
      </p:pic>
      <p:sp>
        <p:nvSpPr>
          <p:cNvPr id="8" name="Titre 1">
            <a:extLst>
              <a:ext uri="{FF2B5EF4-FFF2-40B4-BE49-F238E27FC236}">
                <a16:creationId xmlns:a16="http://schemas.microsoft.com/office/drawing/2014/main" id="{30F8A14C-BBC9-76BD-5439-957492D8A908}"/>
              </a:ext>
            </a:extLst>
          </p:cNvPr>
          <p:cNvSpPr txBox="1">
            <a:spLocks/>
          </p:cNvSpPr>
          <p:nvPr/>
        </p:nvSpPr>
        <p:spPr>
          <a:xfrm>
            <a:off x="1399143" y="1538338"/>
            <a:ext cx="6742322" cy="11522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Elle va voyagé en avion pour aller étudier dans un autre pays.</a:t>
            </a:r>
          </a:p>
        </p:txBody>
      </p:sp>
    </p:spTree>
    <p:extLst>
      <p:ext uri="{BB962C8B-B14F-4D97-AF65-F5344CB8AC3E}">
        <p14:creationId xmlns:p14="http://schemas.microsoft.com/office/powerpoint/2010/main" val="1837894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41AC-6C75-2C60-207D-027A967BCA1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96CF4B-E311-E874-DC30-D400C4D20835}"/>
              </a:ext>
            </a:extLst>
          </p:cNvPr>
          <p:cNvSpPr>
            <a:spLocks noGrp="1"/>
          </p:cNvSpPr>
          <p:nvPr>
            <p:ph type="title"/>
          </p:nvPr>
        </p:nvSpPr>
        <p:spPr/>
        <p:txBody>
          <a:bodyPr>
            <a:normAutofit/>
          </a:bodyPr>
          <a:lstStyle/>
          <a:p>
            <a:r>
              <a:rPr lang="fr-FR" dirty="0">
                <a:solidFill>
                  <a:schemeClr val="tx1">
                    <a:lumMod val="65000"/>
                    <a:lumOff val="35000"/>
                  </a:schemeClr>
                </a:solidFill>
              </a:rPr>
              <a:t>Est-ce que Meriem aimerait devenir capitaine d’un bateau </a:t>
            </a:r>
            <a:r>
              <a:rPr lang="fr-MA" dirty="0">
                <a:solidFill>
                  <a:schemeClr val="tx1">
                    <a:lumMod val="65000"/>
                    <a:lumOff val="35000"/>
                  </a:schemeClr>
                </a:solidFill>
              </a:rPr>
              <a:t>?  Pourquoi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5383CBE-2D5E-452D-A55C-1D7B119DDCC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7047EFB3-D547-6F2A-1ED3-9A345A248AEE}"/>
              </a:ext>
            </a:extLst>
          </p:cNvPr>
          <p:cNvPicPr>
            <a:picLocks noChangeAspect="1"/>
          </p:cNvPicPr>
          <p:nvPr/>
        </p:nvPicPr>
        <p:blipFill>
          <a:blip r:embed="rId3"/>
          <a:srcRect r="50547"/>
          <a:stretch>
            <a:fillRect/>
          </a:stretch>
        </p:blipFill>
        <p:spPr>
          <a:xfrm>
            <a:off x="3201312" y="2197864"/>
            <a:ext cx="2643138" cy="2685903"/>
          </a:xfrm>
          <a:prstGeom prst="rect">
            <a:avLst/>
          </a:prstGeom>
        </p:spPr>
      </p:pic>
    </p:spTree>
    <p:extLst>
      <p:ext uri="{BB962C8B-B14F-4D97-AF65-F5344CB8AC3E}">
        <p14:creationId xmlns:p14="http://schemas.microsoft.com/office/powerpoint/2010/main" val="40354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1167-E013-A5C1-75F9-6C7AD47657A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5EA9C66-C79A-BB68-9939-D9DCF1F3EEB4}"/>
              </a:ext>
            </a:extLst>
          </p:cNvPr>
          <p:cNvSpPr>
            <a:spLocks noGrp="1"/>
          </p:cNvSpPr>
          <p:nvPr>
            <p:ph type="title"/>
          </p:nvPr>
        </p:nvSpPr>
        <p:spPr/>
        <p:txBody>
          <a:bodyPr>
            <a:normAutofit/>
          </a:bodyPr>
          <a:lstStyle/>
          <a:p>
            <a:r>
              <a:rPr lang="fr-FR" dirty="0">
                <a:solidFill>
                  <a:schemeClr val="tx1">
                    <a:lumMod val="65000"/>
                    <a:lumOff val="35000"/>
                  </a:schemeClr>
                </a:solidFill>
              </a:rPr>
              <a:t>Elle n’aimerait pas devenir capitaine d’un bateau car elle veut être pilote d’avion. </a:t>
            </a:r>
          </a:p>
        </p:txBody>
      </p:sp>
      <p:sp>
        <p:nvSpPr>
          <p:cNvPr id="6" name="Titre 1">
            <a:extLst>
              <a:ext uri="{FF2B5EF4-FFF2-40B4-BE49-F238E27FC236}">
                <a16:creationId xmlns:a16="http://schemas.microsoft.com/office/drawing/2014/main" id="{C786E219-D0AD-8310-6C42-9D50A6112425}"/>
              </a:ext>
            </a:extLst>
          </p:cNvPr>
          <p:cNvSpPr txBox="1">
            <a:spLocks/>
          </p:cNvSpPr>
          <p:nvPr/>
        </p:nvSpPr>
        <p:spPr>
          <a:xfrm>
            <a:off x="1793475" y="1619254"/>
            <a:ext cx="555704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rPr>
              <a:t>Elle n’aimerait pas devenir capitaine d’un bateau car elle veut être pilote d’avion. </a:t>
            </a:r>
          </a:p>
        </p:txBody>
      </p:sp>
      <p:grpSp>
        <p:nvGrpSpPr>
          <p:cNvPr id="8" name="Groupe 7">
            <a:extLst>
              <a:ext uri="{FF2B5EF4-FFF2-40B4-BE49-F238E27FC236}">
                <a16:creationId xmlns:a16="http://schemas.microsoft.com/office/drawing/2014/main" id="{AD9CD72D-BBE8-89BC-9E11-E1188AB84331}"/>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8DF4F082-CAF2-FBB2-8B20-79DE6D01A9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A6336E-3C45-AD50-610A-19271E0B657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Visage humain, habits, dessin humoristique&#10;&#10;Le contenu généré par l’IA peut être incorrect.">
            <a:extLst>
              <a:ext uri="{FF2B5EF4-FFF2-40B4-BE49-F238E27FC236}">
                <a16:creationId xmlns:a16="http://schemas.microsoft.com/office/drawing/2014/main" id="{C782A4B8-8E50-1FF0-0292-884AC5AFF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000" y="2904378"/>
            <a:ext cx="6218067" cy="3197622"/>
          </a:xfrm>
          <a:prstGeom prst="rect">
            <a:avLst/>
          </a:prstGeom>
        </p:spPr>
      </p:pic>
    </p:spTree>
    <p:extLst>
      <p:ext uri="{BB962C8B-B14F-4D97-AF65-F5344CB8AC3E}">
        <p14:creationId xmlns:p14="http://schemas.microsoft.com/office/powerpoint/2010/main" val="2674073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Meriem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8196</TotalTime>
  <Words>1755</Words>
  <Application>Microsoft Office PowerPoint</Application>
  <PresentationFormat>Affichage à l'écran (4:3)</PresentationFormat>
  <Paragraphs>197</Paragraphs>
  <Slides>61</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61</vt:i4>
      </vt:variant>
    </vt:vector>
  </HeadingPairs>
  <TitlesOfParts>
    <vt:vector size="86" baseType="lpstr">
      <vt:lpstr>Dosis</vt:lpstr>
      <vt:lpstr>Aptos Display</vt:lpstr>
      <vt:lpstr>Wingdings</vt:lpstr>
      <vt:lpstr>Dosis ExtraBold</vt:lpstr>
      <vt:lpstr>Aptos</vt:lpstr>
      <vt:lpstr>Dosis SemiBold</vt:lpstr>
      <vt:lpstr>Arial</vt:lpstr>
      <vt:lpstr>Mistral</vt:lpstr>
      <vt:lpstr>Calibri</vt:lpstr>
      <vt:lpstr>Dosis Medium</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Avoir confiance – Courageux – Avoir peur– Fier– Surpris  - Calme.</vt:lpstr>
      <vt:lpstr>Répétons ensemble : Triste– Fatigué – Fier - dangereux– Avoir honte – Être en colère -  Joyeux.</vt:lpstr>
      <vt:lpstr>Répétons ensemble : Le spectacle - Le musicien - Le théâtre  - Un acteur  -  La danseuse – Le sculpteur.</vt:lpstr>
      <vt:lpstr>Répétons ensemble : Le peintre -  L'écrivain  - Le créateur de vidéos  - Un studio -  Le chanteur - Les spectateurs.</vt:lpstr>
      <vt:lpstr>Nous allons jouer au jeu des mots invisibles. </vt:lpstr>
      <vt:lpstr>Observez bien les images. Je vais masquer deux images. </vt:lpstr>
      <vt:lpstr>Quelles sont les images qui manquent ? </vt:lpstr>
      <vt:lpstr>Les deux images qui manquent sont : le train et les moyens de transport. </vt:lpstr>
      <vt:lpstr>Nous allons jouer au jeu des mots qui bougent. </vt:lpstr>
      <vt:lpstr>Répétons ensemble : Le mécanicien – Le chauffeur – L’hôtesse de l’air – Le capitaine Le pilote d’avion – L’avion.</vt:lpstr>
      <vt:lpstr>Observez bien. Je vais faire bouger deux images. </vt:lpstr>
      <vt:lpstr>Quelles sont les deux images qui ont bougé ? </vt:lpstr>
      <vt:lpstr>Les deux images  qui ont bougé sont : le pilote d’avion et le mécanicien.</vt:lpstr>
      <vt:lpstr>Maintenant, nous allons faire de la lecture. Qui veut lire ce paragraphe ? </vt:lpstr>
      <vt:lpstr>Qui veut expliquer ce paragraphe dans sa langue ? </vt:lpstr>
      <vt:lpstr>Qui veut lire la question et y répondre ? </vt:lpstr>
      <vt:lpstr>La maitresse a parlé des métiers de transport.</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Que conduit le capitaine ?</vt:lpstr>
      <vt:lpstr>Qui conduit un avion ?</vt:lpstr>
      <vt:lpstr>Qui répare les voitures en panne ?</vt:lpstr>
      <vt:lpstr>As-tu déjà voyagé en train ?</vt:lpstr>
      <vt:lpstr>As-tu déjà voyagé en avion ?</vt:lpstr>
      <vt:lpstr>As-tu déjà voyagé en bus ?</vt:lpstr>
      <vt:lpstr>Plan de la séance 6</vt:lpstr>
      <vt:lpstr>Nous avons déjà vu le premier épisode de l’histoire « les rêves de Meriem ». Qui veut nous rappeler ce qu’on a vu dans cet épisode ? </vt:lpstr>
      <vt:lpstr>On va  regarder  le premier épisode une nouvelle fois. Après, on verra le deuxième épisode. Soyez attentifs.</vt:lpstr>
      <vt:lpstr>Lecture de la vidéo.</vt:lpstr>
      <vt:lpstr>Maintenant, nous allons découvrir un nouvel épisode de l’histoire « les rêves de Meriem ». Est-ce que vous êtes prêts ? Ecoutez bien. </vt:lpstr>
      <vt:lpstr>Lecture de la vidéo.</vt:lpstr>
      <vt:lpstr>Nous allons écouter l’histoire une deuxième fois. Soyez attentifs.</vt:lpstr>
      <vt:lpstr>Lecture de la vidéo.</vt:lpstr>
      <vt:lpstr>Qu’est-ce que Meriem passe son temps à faire ?</vt:lpstr>
      <vt:lpstr>Elle passe son temps à chercher des informations sur les transports aériens.</vt:lpstr>
      <vt:lpstr>Où veut-elle aller étudier ?  </vt:lpstr>
      <vt:lpstr>Elle va aller étudier à l’Académie internationale Mohammed VI de l’Aviation Civile.</vt:lpstr>
      <vt:lpstr>A-t-elle déjà voyagé en avion ? </vt:lpstr>
      <vt:lpstr>Non, elle n’a jamais pris l’avion. </vt:lpstr>
      <vt:lpstr>Pourquoi Meriem va –t- elle voyagé en avion ? </vt:lpstr>
      <vt:lpstr>Elle va voyagé en avion pour aller étudier dans un autre pays.</vt:lpstr>
      <vt:lpstr>Est-ce que Meriem aimerait devenir capitaine d’un bateau ?  Pourquoi ? </vt:lpstr>
      <vt:lpstr>Elle n’aimerait pas devenir capitaine d’un bateau car elle veut être pilote d’avion. </vt:lpstr>
      <vt:lpstr>On va retrouver Meriem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dounianadarim@gmail.com</cp:lastModifiedBy>
  <cp:revision>28</cp:revision>
  <cp:lastPrinted>2025-08-13T10:11:39Z</cp:lastPrinted>
  <dcterms:created xsi:type="dcterms:W3CDTF">2025-08-01T12:31:49Z</dcterms:created>
  <dcterms:modified xsi:type="dcterms:W3CDTF">2026-02-10T20:28:25Z</dcterms:modified>
</cp:coreProperties>
</file>