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1.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2.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3.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4.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5.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2" r:id="rId15"/>
    <p:sldMasterId id="2147483852" r:id="rId16"/>
  </p:sldMasterIdLst>
  <p:notesMasterIdLst>
    <p:notesMasterId r:id="rId66"/>
  </p:notesMasterIdLst>
  <p:sldIdLst>
    <p:sldId id="257" r:id="rId17"/>
    <p:sldId id="1029" r:id="rId18"/>
    <p:sldId id="951" r:id="rId19"/>
    <p:sldId id="1324" r:id="rId20"/>
    <p:sldId id="798" r:id="rId21"/>
    <p:sldId id="799" r:id="rId22"/>
    <p:sldId id="917" r:id="rId23"/>
    <p:sldId id="899" r:id="rId24"/>
    <p:sldId id="1240" r:id="rId25"/>
    <p:sldId id="1241" r:id="rId26"/>
    <p:sldId id="1332" r:id="rId27"/>
    <p:sldId id="1321" r:id="rId28"/>
    <p:sldId id="1243" r:id="rId29"/>
    <p:sldId id="1327" r:id="rId30"/>
    <p:sldId id="1274" r:id="rId31"/>
    <p:sldId id="1275" r:id="rId32"/>
    <p:sldId id="1276" r:id="rId33"/>
    <p:sldId id="1277" r:id="rId34"/>
    <p:sldId id="955" r:id="rId35"/>
    <p:sldId id="800" r:id="rId36"/>
    <p:sldId id="902" r:id="rId37"/>
    <p:sldId id="1272" r:id="rId38"/>
    <p:sldId id="1328" r:id="rId39"/>
    <p:sldId id="945" r:id="rId40"/>
    <p:sldId id="1323" r:id="rId41"/>
    <p:sldId id="952" r:id="rId42"/>
    <p:sldId id="1330" r:id="rId43"/>
    <p:sldId id="953" r:id="rId44"/>
    <p:sldId id="1262" r:id="rId45"/>
    <p:sldId id="1331" r:id="rId46"/>
    <p:sldId id="1264" r:id="rId47"/>
    <p:sldId id="987" r:id="rId48"/>
    <p:sldId id="988" r:id="rId49"/>
    <p:sldId id="1043" r:id="rId50"/>
    <p:sldId id="1044" r:id="rId51"/>
    <p:sldId id="1045" r:id="rId52"/>
    <p:sldId id="1049" r:id="rId53"/>
    <p:sldId id="1048" r:id="rId54"/>
    <p:sldId id="1047" r:id="rId55"/>
    <p:sldId id="1046" r:id="rId56"/>
    <p:sldId id="1265" r:id="rId57"/>
    <p:sldId id="1266" r:id="rId58"/>
    <p:sldId id="1267" r:id="rId59"/>
    <p:sldId id="1268" r:id="rId60"/>
    <p:sldId id="1031" r:id="rId61"/>
    <p:sldId id="832" r:id="rId62"/>
    <p:sldId id="1054" r:id="rId63"/>
    <p:sldId id="1270" r:id="rId64"/>
    <p:sldId id="1018" r:id="rId65"/>
  </p:sldIdLst>
  <p:sldSz cx="9144000" cy="6858000" type="screen4x3"/>
  <p:notesSz cx="6735763" cy="9866313"/>
  <p:embeddedFontLst>
    <p:embeddedFont>
      <p:font typeface="Dosis" pitchFamily="2" charset="0"/>
      <p:regular r:id="rId67"/>
      <p:bold r:id="rId68"/>
    </p:embeddedFont>
    <p:embeddedFont>
      <p:font typeface="Dosis ExtraBold" pitchFamily="2" charset="0"/>
      <p:bold r:id="rId69"/>
    </p:embeddedFont>
    <p:embeddedFont>
      <p:font typeface="Dosis Medium" pitchFamily="2" charset="0"/>
      <p:regular r:id="rId70"/>
      <p:bold r:id="rId71"/>
    </p:embeddedFont>
    <p:embeddedFont>
      <p:font typeface="Dosis SemiBold" pitchFamily="2" charset="0"/>
      <p:regular r:id="rId72"/>
      <p:bold r:id="rId73"/>
    </p:embeddedFont>
    <p:embeddedFont>
      <p:font typeface="Play" panose="020B0604020202020204" charset="0"/>
      <p:regular r:id="rId74"/>
      <p:bold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BE3F1"/>
    <a:srgbClr val="2AB6D7"/>
    <a:srgbClr val="565F88"/>
    <a:srgbClr val="00ACA4"/>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1B3A72-85BE-43D4-A656-302C84724BF7}" v="87" dt="2026-02-08T19:27:31.96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4" autoAdjust="0"/>
    <p:restoredTop sz="94605" autoAdjust="0"/>
  </p:normalViewPr>
  <p:slideViewPr>
    <p:cSldViewPr snapToGrid="0">
      <p:cViewPr varScale="1">
        <p:scale>
          <a:sx n="85" d="100"/>
          <a:sy n="85" d="100"/>
        </p:scale>
        <p:origin x="1363" y="62"/>
      </p:cViewPr>
      <p:guideLst>
        <p:guide orient="horz" pos="2160"/>
        <p:guide pos="2880"/>
      </p:guideLst>
    </p:cSldViewPr>
  </p:slideViewPr>
  <p:notesTextViewPr>
    <p:cViewPr>
      <p:scale>
        <a:sx n="3" d="2"/>
        <a:sy n="3" d="2"/>
      </p:scale>
      <p:origin x="0" y="0"/>
    </p:cViewPr>
  </p:notesTextViewPr>
  <p:sorterViewPr>
    <p:cViewPr>
      <p:scale>
        <a:sx n="100" d="100"/>
        <a:sy n="100" d="100"/>
      </p:scale>
      <p:origin x="0" y="-739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font" Target="fonts/font2.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font" Target="fonts/font8.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font" Target="fonts/font3.fntdata"/><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font" Target="fonts/font6.fntdata"/><Relationship Id="rId80"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font" Target="fonts/font1.fntdata"/><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font" Target="fonts/font4.fntdata"/><Relationship Id="rId75"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font" Target="fonts/font7.fntdata"/><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5.fntdata"/><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4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18:59.3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22:18.6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04.02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9T18:30:45.1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1:52.9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2T00:42:43.49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10/02/2026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pPr/>
              <a:t>1</a:t>
            </a:fld>
            <a:endParaRPr lang="fr-MA"/>
          </a:p>
        </p:txBody>
      </p:sp>
    </p:spTree>
    <p:extLst>
      <p:ext uri="{BB962C8B-B14F-4D97-AF65-F5344CB8AC3E}">
        <p14:creationId xmlns:p14="http://schemas.microsoft.com/office/powerpoint/2010/main" val="30008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358258"/>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32246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2296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340365"/>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44850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7" y="2358258"/>
            <a:ext cx="1370529" cy="338554"/>
          </a:xfrm>
          <a:prstGeom prst="rect">
            <a:avLst/>
          </a:prstGeom>
          <a:noFill/>
        </p:spPr>
        <p:txBody>
          <a:bodyPr wrap="squar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27597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844755"/>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873474"/>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844755"/>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723583"/>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140331"/>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674759"/>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Disposition personnalisée">
  <p:cSld name="12_Disposition personnalisée">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600"/>
              <a:buFont typeface="Play"/>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a:spLocks noGrp="1"/>
          </p:cNvSpPr>
          <p:nvPr>
            <p:ph type="pic" idx="2"/>
          </p:nvPr>
        </p:nvSpPr>
        <p:spPr>
          <a:xfrm>
            <a:off x="394184" y="792000"/>
            <a:ext cx="720000" cy="720000"/>
          </a:xfrm>
          <a:prstGeom prst="rect">
            <a:avLst/>
          </a:prstGeom>
          <a:noFill/>
          <a:ln>
            <a:noFill/>
          </a:ln>
        </p:spPr>
        <p:txBody>
          <a:bodyPr/>
          <a:lstStyle/>
          <a:p>
            <a:endParaRPr lang="fr-MA"/>
          </a:p>
        </p:txBody>
      </p:sp>
      <p:sp>
        <p:nvSpPr>
          <p:cNvPr id="18" name="Google Shape;18;p4"/>
          <p:cNvSpPr>
            <a:spLocks noGrp="1"/>
          </p:cNvSpPr>
          <p:nvPr>
            <p:ph type="media" idx="3"/>
          </p:nvPr>
        </p:nvSpPr>
        <p:spPr>
          <a:xfrm>
            <a:off x="2040385" y="1947285"/>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9" name="Google Shape;19;p4"/>
          <p:cNvSpPr>
            <a:spLocks noGrp="1"/>
          </p:cNvSpPr>
          <p:nvPr>
            <p:ph type="media" idx="4"/>
          </p:nvPr>
        </p:nvSpPr>
        <p:spPr>
          <a:xfrm>
            <a:off x="4763616" y="1962000"/>
            <a:ext cx="2340000" cy="4140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Arial"/>
                <a:ea typeface="Arial"/>
                <a:cs typeface="Arial"/>
                <a:sym typeface="Arial"/>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717690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92762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24722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042181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28582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1859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13550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949612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64736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0015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85922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9370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04932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84921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9896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50756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18291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16064152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13812530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72066270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9758607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90112706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66758530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3796027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40379993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28596203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7711767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10/02/2026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a:p>
        </p:txBody>
      </p:sp>
    </p:spTree>
    <p:extLst>
      <p:ext uri="{BB962C8B-B14F-4D97-AF65-F5344CB8AC3E}">
        <p14:creationId xmlns:p14="http://schemas.microsoft.com/office/powerpoint/2010/main" val="3393034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e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8.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7.jpeg"/><Relationship Id="rId2" Type="http://schemas.openxmlformats.org/officeDocument/2006/relationships/slideLayout" Target="../slideLayouts/slideLayout52.xml"/><Relationship Id="rId16" Type="http://schemas.openxmlformats.org/officeDocument/2006/relationships/theme" Target="../theme/theme7.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9.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7.xml"/><Relationship Id="rId1"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image" Target="../media/image10.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image" Target="../media/image8.png"/><Relationship Id="rId2" Type="http://schemas.openxmlformats.org/officeDocument/2006/relationships/slideLayout" Target="../slideLayouts/slideLayout69.xml"/><Relationship Id="rId16" Type="http://schemas.openxmlformats.org/officeDocument/2006/relationships/image" Target="../media/image7.jpe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9.xml"/><Relationship Id="rId10" Type="http://schemas.openxmlformats.org/officeDocument/2006/relationships/slideLayout" Target="../slideLayouts/slideLayout77.xml"/><Relationship Id="rId19" Type="http://schemas.openxmlformats.org/officeDocument/2006/relationships/image" Target="../media/image9.png"/><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84.xml"/><Relationship Id="rId7" Type="http://schemas.openxmlformats.org/officeDocument/2006/relationships/image" Target="../media/image8.png"/><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image" Target="../media/image7.jpeg"/><Relationship Id="rId5"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image" Target="../media/image10.png"/><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image" Target="../media/image8.pn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image" Target="../media/image11.jpeg"/><Relationship Id="rId5" Type="http://schemas.openxmlformats.org/officeDocument/2006/relationships/slideLayout" Target="../slideLayouts/slideLayout90.xml"/><Relationship Id="rId10" Type="http://schemas.openxmlformats.org/officeDocument/2006/relationships/theme" Target="../theme/theme11.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image" Target="../media/image9.pn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image" Target="../media/image8.pn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image" Target="../media/image7.jpeg"/><Relationship Id="rId5" Type="http://schemas.openxmlformats.org/officeDocument/2006/relationships/slideLayout" Target="../slideLayouts/slideLayout99.xml"/><Relationship Id="rId10" Type="http://schemas.openxmlformats.org/officeDocument/2006/relationships/theme" Target="../theme/theme12.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9.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image" Target="../media/image8.png"/><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image" Target="../media/image7.jpeg"/><Relationship Id="rId5" Type="http://schemas.openxmlformats.org/officeDocument/2006/relationships/slideLayout" Target="../slideLayouts/slideLayout108.xml"/><Relationship Id="rId10" Type="http://schemas.openxmlformats.org/officeDocument/2006/relationships/theme" Target="../theme/theme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5" Type="http://schemas.openxmlformats.org/officeDocument/2006/relationships/slideLayout" Target="../slideLayouts/slideLayout117.xml"/><Relationship Id="rId4" Type="http://schemas.openxmlformats.org/officeDocument/2006/relationships/slideLayout" Target="../slideLayouts/slideLayout116.xml"/><Relationship Id="rId9" Type="http://schemas.openxmlformats.org/officeDocument/2006/relationships/image" Target="../media/image2.jpe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image" Target="../media/image10.png"/><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image" Target="../media/image8.png"/><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image" Target="../media/image11.jpeg"/><Relationship Id="rId5" Type="http://schemas.openxmlformats.org/officeDocument/2006/relationships/slideLayout" Target="../slideLayouts/slideLayout124.xml"/><Relationship Id="rId10" Type="http://schemas.openxmlformats.org/officeDocument/2006/relationships/theme" Target="../theme/theme15.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image" Target="../media/image9.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16.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98071" y="194801"/>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197908" y="130335"/>
            <a:ext cx="1498077"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47542" y="165659"/>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46092" y="241967"/>
            <a:ext cx="243310" cy="243310"/>
          </a:xfrm>
          <a:prstGeom prst="rect">
            <a:avLst/>
          </a:prstGeom>
          <a:ln>
            <a:noFill/>
          </a:ln>
        </p:spPr>
      </p:pic>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2962166" y="183180"/>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3312000" y="143757"/>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731448" y="179301"/>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094447" y="142102"/>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864"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981597" y="24196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3312001" y="209732"/>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469672"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919095" y="209733"/>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3"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318535"/>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18333953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10/02/2026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a:p>
        </p:txBody>
      </p:sp>
    </p:spTree>
    <p:extLst>
      <p:ext uri="{BB962C8B-B14F-4D97-AF65-F5344CB8AC3E}">
        <p14:creationId xmlns:p14="http://schemas.microsoft.com/office/powerpoint/2010/main" val="142568013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35.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52.xml"/><Relationship Id="rId4" Type="http://schemas.openxmlformats.org/officeDocument/2006/relationships/video" Target="../media/media2.mp4"/><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4.gif"/><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4.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4.gif"/><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6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5" Type="http://schemas.openxmlformats.org/officeDocument/2006/relationships/image" Target="../media/image42.pn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2.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8.png"/><Relationship Id="rId1" Type="http://schemas.openxmlformats.org/officeDocument/2006/relationships/slideLayout" Target="../slideLayouts/slideLayout96.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5.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NULL"/><Relationship Id="rId7" Type="http://schemas.openxmlformats.org/officeDocument/2006/relationships/image" Target="../media/image28.png"/><Relationship Id="rId2" Type="http://schemas.openxmlformats.org/officeDocument/2006/relationships/customXml" Target="../ink/ink1.xml"/><Relationship Id="rId1" Type="http://schemas.openxmlformats.org/officeDocument/2006/relationships/slideLayout" Target="../slideLayouts/slideLayout128.xml"/><Relationship Id="rId6" Type="http://schemas.openxmlformats.org/officeDocument/2006/relationships/image" Target="NULL"/><Relationship Id="rId4" Type="http://schemas.openxmlformats.org/officeDocument/2006/relationships/customXml" Target="../ink/ink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8.xml"/><Relationship Id="rId12" Type="http://schemas.openxmlformats.org/officeDocument/2006/relationships/image" Target="../media/image5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customXml" Target="../ink/ink4.xml"/><Relationship Id="rId11" Type="http://schemas.openxmlformats.org/officeDocument/2006/relationships/image" Target="../media/image34.gif"/><Relationship Id="rId5" Type="http://schemas.openxmlformats.org/officeDocument/2006/relationships/image" Target="NULL"/><Relationship Id="rId10" Type="http://schemas.openxmlformats.org/officeDocument/2006/relationships/image" Target="../media/image49.png"/><Relationship Id="rId4" Type="http://schemas.openxmlformats.org/officeDocument/2006/relationships/customXml" Target="../ink/ink3.xml"/><Relationship Id="rId9" Type="http://schemas.openxmlformats.org/officeDocument/2006/relationships/image" Target="NUL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NULL"/><Relationship Id="rId7" Type="http://schemas.openxmlformats.org/officeDocument/2006/relationships/image" Target="../media/image28.png"/><Relationship Id="rId2" Type="http://schemas.openxmlformats.org/officeDocument/2006/relationships/customXml" Target="../ink/ink5.xml"/><Relationship Id="rId1" Type="http://schemas.openxmlformats.org/officeDocument/2006/relationships/slideLayout" Target="../slideLayouts/slideLayout128.xml"/><Relationship Id="rId6" Type="http://schemas.openxmlformats.org/officeDocument/2006/relationships/image" Target="NULL"/><Relationship Id="rId4" Type="http://schemas.openxmlformats.org/officeDocument/2006/relationships/customXml" Target="../ink/ink6.xml"/></Relationships>
</file>

<file path=ppt/slides/_rels/slide26.xml.rels><?xml version="1.0" encoding="UTF-8" standalone="yes"?>
<Relationships xmlns="http://schemas.openxmlformats.org/package/2006/relationships"><Relationship Id="rId12" Type="http://schemas.openxmlformats.org/officeDocument/2006/relationships/image" Target="../media/image29.png"/><Relationship Id="rId2" Type="http://schemas.openxmlformats.org/officeDocument/2006/relationships/customXml" Target="../ink/ink7.xml"/><Relationship Id="rId1" Type="http://schemas.openxmlformats.org/officeDocument/2006/relationships/slideLayout" Target="../slideLayouts/slideLayout128.xml"/><Relationship Id="rId6" Type="http://schemas.openxmlformats.org/officeDocument/2006/relationships/customXml" Target="../ink/ink8.xml"/><Relationship Id="rId11" Type="http://schemas.openxmlformats.org/officeDocument/2006/relationships/image" Target="../media/image28.png"/><Relationship Id="rId5" Type="http://schemas.openxmlformats.org/officeDocument/2006/relationships/image" Target="NULL"/><Relationship Id="rId10" Type="http://schemas.openxmlformats.org/officeDocument/2006/relationships/image" Target="../media/image34.gif"/><Relationship Id="rId9" Type="http://schemas.openxmlformats.org/officeDocument/2006/relationships/image" Target="NUL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8.xml"/><Relationship Id="rId12" Type="http://schemas.openxmlformats.org/officeDocument/2006/relationships/image" Target="../media/image5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customXml" Target="../ink/ink10.xml"/><Relationship Id="rId11" Type="http://schemas.openxmlformats.org/officeDocument/2006/relationships/image" Target="../media/image34.gif"/><Relationship Id="rId5" Type="http://schemas.openxmlformats.org/officeDocument/2006/relationships/image" Target="NULL"/><Relationship Id="rId10" Type="http://schemas.openxmlformats.org/officeDocument/2006/relationships/image" Target="../media/image49.png"/><Relationship Id="rId4" Type="http://schemas.openxmlformats.org/officeDocument/2006/relationships/customXml" Target="../ink/ink9.xml"/><Relationship Id="rId9" Type="http://schemas.openxmlformats.org/officeDocument/2006/relationships/image" Target="NULL"/></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128.xml"/><Relationship Id="rId4" Type="http://schemas.openxmlformats.org/officeDocument/2006/relationships/customXml" Target="../ink/ink1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29.png"/><Relationship Id="rId2" Type="http://schemas.openxmlformats.org/officeDocument/2006/relationships/customXml" Target="../ink/ink13.xml"/><Relationship Id="rId1" Type="http://schemas.openxmlformats.org/officeDocument/2006/relationships/slideLayout" Target="../slideLayouts/slideLayout128.xml"/><Relationship Id="rId6" Type="http://schemas.openxmlformats.org/officeDocument/2006/relationships/image" Target="../media/image28.png"/><Relationship Id="rId5" Type="http://schemas.openxmlformats.org/officeDocument/2006/relationships/image" Target="../media/image52.png"/><Relationship Id="rId4" Type="http://schemas.openxmlformats.org/officeDocument/2006/relationships/customXml" Target="../ink/ink1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8.xml"/><Relationship Id="rId12" Type="http://schemas.openxmlformats.org/officeDocument/2006/relationships/image" Target="../media/image50.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customXml" Target="../ink/ink16.xml"/><Relationship Id="rId11" Type="http://schemas.openxmlformats.org/officeDocument/2006/relationships/image" Target="../media/image34.gif"/><Relationship Id="rId5" Type="http://schemas.openxmlformats.org/officeDocument/2006/relationships/image" Target="NULL"/><Relationship Id="rId10" Type="http://schemas.openxmlformats.org/officeDocument/2006/relationships/image" Target="../media/image49.png"/><Relationship Id="rId4" Type="http://schemas.openxmlformats.org/officeDocument/2006/relationships/customXml" Target="../ink/ink15.xml"/><Relationship Id="rId9" Type="http://schemas.openxmlformats.org/officeDocument/2006/relationships/image" Target="NUL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17.xml"/><Relationship Id="rId1" Type="http://schemas.openxmlformats.org/officeDocument/2006/relationships/slideLayout" Target="../slideLayouts/slideLayout128.xml"/><Relationship Id="rId6" Type="http://schemas.openxmlformats.org/officeDocument/2006/relationships/image" Target="../media/image44.png"/><Relationship Id="rId5" Type="http://schemas.openxmlformats.org/officeDocument/2006/relationships/image" Target="../media/image52.png"/><Relationship Id="rId4" Type="http://schemas.openxmlformats.org/officeDocument/2006/relationships/customXml" Target="../ink/ink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4.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s>
</file>

<file path=ppt/slides/_rels/slide3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 Id="rId6" Type="http://schemas.openxmlformats.org/officeDocument/2006/relationships/customXml" Target="../ink/ink20.xml"/><Relationship Id="rId5" Type="http://schemas.openxmlformats.org/officeDocument/2006/relationships/image" Target="../media/image51.png"/><Relationship Id="rId4" Type="http://schemas.openxmlformats.org/officeDocument/2006/relationships/customXml" Target="../ink/ink19.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4.png"/><Relationship Id="rId2" Type="http://schemas.openxmlformats.org/officeDocument/2006/relationships/customXml" Target="../ink/ink21.xml"/><Relationship Id="rId1" Type="http://schemas.openxmlformats.org/officeDocument/2006/relationships/slideLayout" Target="../slideLayouts/slideLayout104.xml"/><Relationship Id="rId6" Type="http://schemas.openxmlformats.org/officeDocument/2006/relationships/image" Target="../media/image52.png"/><Relationship Id="rId4" Type="http://schemas.openxmlformats.org/officeDocument/2006/relationships/customXml" Target="../ink/ink2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1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2.png"/><Relationship Id="rId2" Type="http://schemas.openxmlformats.org/officeDocument/2006/relationships/image" Target="../media/image28.png"/><Relationship Id="rId1" Type="http://schemas.openxmlformats.org/officeDocument/2006/relationships/slideLayout" Target="../slideLayouts/slideLayout112.xml"/><Relationship Id="rId6" Type="http://schemas.openxmlformats.org/officeDocument/2006/relationships/customXml" Target="../ink/ink24.xml"/><Relationship Id="rId5" Type="http://schemas.openxmlformats.org/officeDocument/2006/relationships/image" Target="../media/image51.png"/><Relationship Id="rId4" Type="http://schemas.openxmlformats.org/officeDocument/2006/relationships/customXml" Target="../ink/ink23.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25.xml"/><Relationship Id="rId1" Type="http://schemas.openxmlformats.org/officeDocument/2006/relationships/slideLayout" Target="../slideLayouts/slideLayout112.xml"/><Relationship Id="rId6" Type="http://schemas.openxmlformats.org/officeDocument/2006/relationships/image" Target="../media/image44.png"/><Relationship Id="rId5" Type="http://schemas.openxmlformats.org/officeDocument/2006/relationships/image" Target="../media/image52.png"/><Relationship Id="rId4" Type="http://schemas.openxmlformats.org/officeDocument/2006/relationships/customXml" Target="../ink/ink26.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1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5.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 Id="rId5" Type="http://schemas.openxmlformats.org/officeDocument/2006/relationships/image" Target="../media/image54.png"/><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8" Type="http://schemas.openxmlformats.org/officeDocument/2006/relationships/image" Target="../media/image55.png"/><Relationship Id="rId3" Type="http://schemas.microsoft.com/office/2007/relationships/media" Target="../media/media8.mp4"/><Relationship Id="rId7" Type="http://schemas.openxmlformats.org/officeDocument/2006/relationships/image" Target="../media/image2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8.png"/><Relationship Id="rId5" Type="http://schemas.openxmlformats.org/officeDocument/2006/relationships/slideLayout" Target="../slideLayouts/slideLayout104.xml"/><Relationship Id="rId4" Type="http://schemas.openxmlformats.org/officeDocument/2006/relationships/video" Target="../media/media8.mp4"/><Relationship Id="rId9"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8.emf"/><Relationship Id="rId7" Type="http://schemas.openxmlformats.org/officeDocument/2006/relationships/image" Target="../media/image54.png"/><Relationship Id="rId2" Type="http://schemas.openxmlformats.org/officeDocument/2006/relationships/customXml" Target="../ink/ink27.xml"/><Relationship Id="rId1" Type="http://schemas.openxmlformats.org/officeDocument/2006/relationships/slideLayout" Target="../slideLayouts/slideLayout128.xml"/><Relationship Id="rId6" Type="http://schemas.openxmlformats.org/officeDocument/2006/relationships/image" Target="../media/image57.png"/><Relationship Id="rId5" Type="http://schemas.openxmlformats.org/officeDocument/2006/relationships/image" Target="../media/image59.emf"/><Relationship Id="rId4" Type="http://schemas.openxmlformats.org/officeDocument/2006/relationships/customXml" Target="../ink/ink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descr="Une image contenant texte, capture d’écran, dessin humoristique&#10;&#10;Le contenu généré par l’IA peut être incorrect.">
            <a:extLst>
              <a:ext uri="{FF2B5EF4-FFF2-40B4-BE49-F238E27FC236}">
                <a16:creationId xmlns:a16="http://schemas.microsoft.com/office/drawing/2014/main" id="{D6E54A02-5E40-F44A-7752-989C43CBBCA0}"/>
              </a:ext>
            </a:extLst>
          </p:cNvPr>
          <p:cNvPicPr>
            <a:picLocks noChangeAspect="1"/>
          </p:cNvPicPr>
          <p:nvPr/>
        </p:nvPicPr>
        <p:blipFill>
          <a:blip r:embed="rId3">
            <a:extLst>
              <a:ext uri="{28A0092B-C50C-407E-A947-70E740481C1C}">
                <a14:useLocalDpi xmlns:a14="http://schemas.microsoft.com/office/drawing/2010/main" val="0"/>
              </a:ext>
            </a:extLst>
          </a:blip>
          <a:srcRect t="3446" b="2821"/>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0D0310C7-8B7A-65C9-CDA2-9B031FFF9FCA}"/>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42A297D-FCA2-1158-8054-F1AC81C99EF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1BD7704-9EFD-1DDE-D8D4-C75F512C8F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10F6A3A-7786-3E09-175B-2A0FC33BDB0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7" name="Image 6" descr="Une image contenant texte, capture d’écran, Publicité en ligne, Page web&#10;&#10;Le contenu généré par l’IA peut être incorrect.">
            <a:extLst>
              <a:ext uri="{FF2B5EF4-FFF2-40B4-BE49-F238E27FC236}">
                <a16:creationId xmlns:a16="http://schemas.microsoft.com/office/drawing/2014/main" id="{E2128482-AD14-212C-C430-72EEDB92D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803" y="2447535"/>
            <a:ext cx="1734954" cy="2661178"/>
          </a:xfrm>
          <a:prstGeom prst="rect">
            <a:avLst/>
          </a:prstGeom>
        </p:spPr>
      </p:pic>
      <p:grpSp>
        <p:nvGrpSpPr>
          <p:cNvPr id="8" name="Groupe 7">
            <a:extLst>
              <a:ext uri="{FF2B5EF4-FFF2-40B4-BE49-F238E27FC236}">
                <a16:creationId xmlns:a16="http://schemas.microsoft.com/office/drawing/2014/main" id="{07B9536F-D83C-815D-727D-45341C0B5C67}"/>
              </a:ext>
            </a:extLst>
          </p:cNvPr>
          <p:cNvGrpSpPr/>
          <p:nvPr/>
        </p:nvGrpSpPr>
        <p:grpSpPr>
          <a:xfrm>
            <a:off x="1938987" y="2447534"/>
            <a:ext cx="6884697" cy="2661179"/>
            <a:chOff x="1938987" y="2447534"/>
            <a:chExt cx="6884697" cy="2661179"/>
          </a:xfrm>
        </p:grpSpPr>
        <p:pic>
          <p:nvPicPr>
            <p:cNvPr id="9" name="Image 8" descr="Une image contenant texte, capture d’écran, Police&#10;&#10;Le contenu généré par l’IA peut être incorrect.">
              <a:extLst>
                <a:ext uri="{FF2B5EF4-FFF2-40B4-BE49-F238E27FC236}">
                  <a16:creationId xmlns:a16="http://schemas.microsoft.com/office/drawing/2014/main" id="{1580DEDC-7AA3-41D3-D15D-6DAAF40B5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637" y="2447534"/>
              <a:ext cx="1734952" cy="2661177"/>
            </a:xfrm>
            <a:prstGeom prst="rect">
              <a:avLst/>
            </a:prstGeom>
          </p:spPr>
        </p:pic>
        <p:pic>
          <p:nvPicPr>
            <p:cNvPr id="11" name="Image 10" descr="Une image contenant texte, Appareils électroniques, ordinateur, capture d’écran&#10;&#10;Le contenu généré par l’IA peut être incorrect.">
              <a:extLst>
                <a:ext uri="{FF2B5EF4-FFF2-40B4-BE49-F238E27FC236}">
                  <a16:creationId xmlns:a16="http://schemas.microsoft.com/office/drawing/2014/main" id="{8868CE38-16AC-9404-DBDB-46833C5AE5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5471" y="2447535"/>
              <a:ext cx="1734952" cy="2661176"/>
            </a:xfrm>
            <a:prstGeom prst="rect">
              <a:avLst/>
            </a:prstGeom>
          </p:spPr>
        </p:pic>
        <p:pic>
          <p:nvPicPr>
            <p:cNvPr id="12" name="Image 11" descr="Une image contenant texte, capture d’écran, personne, Publicité en ligne&#10;&#10;Le contenu généré par l’IA peut être incorrect.">
              <a:extLst>
                <a:ext uri="{FF2B5EF4-FFF2-40B4-BE49-F238E27FC236}">
                  <a16:creationId xmlns:a16="http://schemas.microsoft.com/office/drawing/2014/main" id="{5A096FDC-F04A-F437-C1AF-0A6CD022F4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8987" y="2447536"/>
              <a:ext cx="1734953" cy="2661177"/>
            </a:xfrm>
            <a:prstGeom prst="rect">
              <a:avLst/>
            </a:prstGeom>
          </p:spPr>
        </p:pic>
        <p:pic>
          <p:nvPicPr>
            <p:cNvPr id="13" name="Image 12" descr="Une image contenant texte, capture d’écran, menu&#10;&#10;Le contenu généré par l’IA peut être incorrect.">
              <a:extLst>
                <a:ext uri="{FF2B5EF4-FFF2-40B4-BE49-F238E27FC236}">
                  <a16:creationId xmlns:a16="http://schemas.microsoft.com/office/drawing/2014/main" id="{576CE90B-57EE-842A-528A-C6F8C3F075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8733" y="2447536"/>
              <a:ext cx="1734951" cy="2661175"/>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6733C7-5264-4BA7-8B93-C1BD978C2780}"/>
              </a:ext>
            </a:extLst>
          </p:cNvPr>
          <p:cNvPicPr>
            <a:picLocks noChangeAspect="1"/>
          </p:cNvPicPr>
          <p:nvPr/>
        </p:nvPicPr>
        <p:blipFill>
          <a:blip r:embed="rId2"/>
          <a:stretch>
            <a:fillRect/>
          </a:stretch>
        </p:blipFill>
        <p:spPr>
          <a:xfrm>
            <a:off x="4706798" y="1923697"/>
            <a:ext cx="3828620" cy="136562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564856"/>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  ( fluidité et compréhension)</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D6530E-68DE-A2B9-480C-9C3941ECB5B0}"/>
              </a:ext>
            </a:extLst>
          </p:cNvPr>
          <p:cNvPicPr>
            <a:picLocks noChangeAspect="1"/>
          </p:cNvPicPr>
          <p:nvPr/>
        </p:nvPicPr>
        <p:blipFill>
          <a:blip r:embed="rId2"/>
          <a:srcRect l="1542" t="8381" r="3284" b="18195"/>
          <a:stretch>
            <a:fillRect/>
          </a:stretch>
        </p:blipFill>
        <p:spPr>
          <a:xfrm>
            <a:off x="1448602" y="2198645"/>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 et compréhension.</a:t>
            </a:r>
          </a:p>
        </p:txBody>
      </p:sp>
      <p:sp>
        <p:nvSpPr>
          <p:cNvPr id="16" name="ZoneTexte 15">
            <a:extLst>
              <a:ext uri="{FF2B5EF4-FFF2-40B4-BE49-F238E27FC236}">
                <a16:creationId xmlns:a16="http://schemas.microsoft.com/office/drawing/2014/main" id="{82B5FAC4-ACF8-1ECD-6767-F343568C1958}"/>
              </a:ext>
            </a:extLst>
          </p:cNvPr>
          <p:cNvSpPr txBox="1"/>
          <p:nvPr/>
        </p:nvSpPr>
        <p:spPr>
          <a:xfrm>
            <a:off x="2221200" y="2300286"/>
            <a:ext cx="1231448" cy="338554"/>
          </a:xfrm>
          <a:prstGeom prst="rect">
            <a:avLst/>
          </a:prstGeom>
          <a:noFill/>
        </p:spPr>
        <p:txBody>
          <a:bodyPr wrap="square" rtlCol="0">
            <a:spAutoFit/>
          </a:bodyPr>
          <a:lstStyle/>
          <a:p>
            <a:r>
              <a:rPr lang="fr-MA" sz="1600" dirty="0">
                <a:solidFill>
                  <a:srgbClr val="424D7B"/>
                </a:solidFill>
                <a:latin typeface="Dosis ExtraBold" pitchFamily="2" charset="0"/>
              </a:rPr>
              <a:t>1.  Dialogue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611164"/>
            <a:ext cx="5346248"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Jouer un dialogue en reprenant les actes de parole enseignés.</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26" r="-7526"/>
          <a:stretch>
            <a:fillRect/>
          </a:stretch>
        </p:blipFill>
        <p:spPr>
          <a:xfrm>
            <a:off x="7316796" y="1935719"/>
            <a:ext cx="540000" cy="540000"/>
          </a:xfrm>
          <a:prstGeom prst="rect">
            <a:avLst/>
          </a:prstGeom>
          <a:noFill/>
        </p:spPr>
      </p:pic>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5" name="Image 4">
            <a:extLst>
              <a:ext uri="{FF2B5EF4-FFF2-40B4-BE49-F238E27FC236}">
                <a16:creationId xmlns:a16="http://schemas.microsoft.com/office/drawing/2014/main" id="{EE0C5CD2-C847-A7AF-29FD-8B4969478916}"/>
              </a:ext>
            </a:extLst>
          </p:cNvPr>
          <p:cNvPicPr>
            <a:picLocks noChangeAspect="1"/>
          </p:cNvPicPr>
          <p:nvPr/>
        </p:nvPicPr>
        <p:blipFill>
          <a:blip r:embed="rId4" cstate="print">
            <a:clrChange>
              <a:clrFrom>
                <a:srgbClr val="000000"/>
              </a:clrFrom>
              <a:clrTo>
                <a:srgbClr val="000000">
                  <a:alpha val="0"/>
                </a:srgbClr>
              </a:clrTo>
            </a:clrChange>
          </a:blip>
          <a:stretch>
            <a:fillRect/>
          </a:stretch>
        </p:blipFill>
        <p:spPr>
          <a:xfrm>
            <a:off x="7314974" y="3647087"/>
            <a:ext cx="540000" cy="540000"/>
          </a:xfrm>
          <a:prstGeom prst="rect">
            <a:avLst/>
          </a:prstGeom>
        </p:spPr>
      </p:pic>
      <p:grpSp>
        <p:nvGrpSpPr>
          <p:cNvPr id="3" name="Groupe 2">
            <a:extLst>
              <a:ext uri="{FF2B5EF4-FFF2-40B4-BE49-F238E27FC236}">
                <a16:creationId xmlns:a16="http://schemas.microsoft.com/office/drawing/2014/main" id="{F68E17E7-3286-8C1D-FCA0-2F1D5581E71F}"/>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370463FB-EAD3-CDBA-340D-0D34FB5FBC9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17F5D18-D6DF-A37E-B7BA-C5A0B3AED26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9EE545F8-7089-CEF2-7991-F76986B46B2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9B4E084B-DCCF-793D-3DB3-C07AD2B4CA03}"/>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44AD6D55-9CCA-AF6C-FADD-C004619CFDD9}"/>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cstate="print"/>
          <a:srcRect b="1466"/>
          <a:stretch>
            <a:fillRect/>
          </a:stretch>
        </p:blipFill>
        <p:spPr>
          <a:xfrm flipH="1">
            <a:off x="2135345" y="2310148"/>
            <a:ext cx="2190013" cy="3497485"/>
          </a:xfr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17" name="Titre 8">
            <a:extLst>
              <a:ext uri="{FF2B5EF4-FFF2-40B4-BE49-F238E27FC236}">
                <a16:creationId xmlns:a16="http://schemas.microsoft.com/office/drawing/2014/main" id="{BE98E796-6839-6613-7734-54675A25BA9F}"/>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un dialogue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18" name="Groupe 17">
            <a:extLst>
              <a:ext uri="{FF2B5EF4-FFF2-40B4-BE49-F238E27FC236}">
                <a16:creationId xmlns:a16="http://schemas.microsoft.com/office/drawing/2014/main" id="{083F23F2-BEA6-CD7B-DB47-BBFF52271A0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C7B09657-85F7-9D63-74E5-C98D5AA75F8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C5E0A0-B9F6-9FE6-F4F7-00D556562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1" name="Image 20">
            <a:extLst>
              <a:ext uri="{FF2B5EF4-FFF2-40B4-BE49-F238E27FC236}">
                <a16:creationId xmlns:a16="http://schemas.microsoft.com/office/drawing/2014/main" id="{179C1DF5-959D-774A-0969-909207D91A64}"/>
              </a:ext>
            </a:extLst>
          </p:cNvPr>
          <p:cNvPicPr>
            <a:picLocks noChangeAspect="1"/>
          </p:cNvPicPr>
          <p:nvPr/>
        </p:nvPicPr>
        <p:blipFill>
          <a:blip r:embed="rId4"/>
          <a:stretch>
            <a:fillRect/>
          </a:stretch>
        </p:blipFill>
        <p:spPr>
          <a:xfrm>
            <a:off x="1603266" y="2397020"/>
            <a:ext cx="4710907" cy="3397867"/>
          </a:xfrm>
          <a:prstGeom prst="rect">
            <a:avLst/>
          </a:prstGeom>
        </p:spPr>
      </p:pic>
    </p:spTree>
    <p:extLst>
      <p:ext uri="{BB962C8B-B14F-4D97-AF65-F5344CB8AC3E}">
        <p14:creationId xmlns:p14="http://schemas.microsoft.com/office/powerpoint/2010/main" val="2793372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_P3_SEM2_S4 (dialogue)">
            <a:hlinkClick r:id="" action="ppaction://media"/>
            <a:extLst>
              <a:ext uri="{FF2B5EF4-FFF2-40B4-BE49-F238E27FC236}">
                <a16:creationId xmlns:a16="http://schemas.microsoft.com/office/drawing/2014/main" id="{D9141487-CB31-C46C-7549-2EE972B6A5C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45674" y="2314110"/>
            <a:ext cx="8052651" cy="2868757"/>
          </a:xfrm>
          <a:prstGeom prst="rect">
            <a:avLst/>
          </a:prstGeom>
        </p:spPr>
      </p:pic>
    </p:spTree>
    <p:extLst>
      <p:ext uri="{BB962C8B-B14F-4D97-AF65-F5344CB8AC3E}">
        <p14:creationId xmlns:p14="http://schemas.microsoft.com/office/powerpoint/2010/main" val="35474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802" fill="hold"/>
                                        <p:tgtEl>
                                          <p:spTgt spid="2"/>
                                        </p:tgtEl>
                                      </p:cBhvr>
                                    </p:cmd>
                                  </p:childTnLst>
                                </p:cTn>
                              </p:par>
                            </p:childTnLst>
                          </p:cTn>
                        </p:par>
                        <p:par>
                          <p:cTn id="7" fill="hold">
                            <p:stCondLst>
                              <p:cond delay="53802"/>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4D9E2E7E-2AC1-0EF4-3A51-DAD0EE6EF9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10" name="Groupe 9">
            <a:extLst>
              <a:ext uri="{FF2B5EF4-FFF2-40B4-BE49-F238E27FC236}">
                <a16:creationId xmlns:a16="http://schemas.microsoft.com/office/drawing/2014/main" id="{D17F793A-1DA5-22EB-2123-16A097276F65}"/>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76190981-7616-A898-0293-7E20B24B3D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49E663-BE6D-9795-A2B1-8EC260B948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0DFEAA44-B3EC-7101-F74C-1E3C98D82DE3}"/>
              </a:ext>
            </a:extLst>
          </p:cNvPr>
          <p:cNvPicPr>
            <a:picLocks noChangeAspect="1"/>
          </p:cNvPicPr>
          <p:nvPr/>
        </p:nvPicPr>
        <p:blipFill>
          <a:blip r:embed="rId4" cstate="print"/>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2663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_P3_SEM2_S4 (dialogue)">
            <a:hlinkClick r:id="" action="ppaction://media"/>
            <a:extLst>
              <a:ext uri="{FF2B5EF4-FFF2-40B4-BE49-F238E27FC236}">
                <a16:creationId xmlns:a16="http://schemas.microsoft.com/office/drawing/2014/main" id="{D9141487-CB31-C46C-7549-2EE972B6A5C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45674" y="2314110"/>
            <a:ext cx="8052651" cy="2868757"/>
          </a:xfrm>
          <a:prstGeom prst="rect">
            <a:avLst/>
          </a:prstGeom>
        </p:spPr>
      </p:pic>
    </p:spTree>
    <p:extLst>
      <p:ext uri="{BB962C8B-B14F-4D97-AF65-F5344CB8AC3E}">
        <p14:creationId xmlns:p14="http://schemas.microsoft.com/office/powerpoint/2010/main" val="2928124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802" fill="hold"/>
                                        <p:tgtEl>
                                          <p:spTgt spid="2"/>
                                        </p:tgtEl>
                                      </p:cBhvr>
                                    </p:cmd>
                                  </p:childTnLst>
                                </p:cTn>
                              </p:par>
                            </p:childTnLst>
                          </p:cTn>
                        </p:par>
                        <p:par>
                          <p:cTn id="7" fill="hold">
                            <p:stCondLst>
                              <p:cond delay="53802"/>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9EA4D-B888-5A32-6D18-E107126D4157}"/>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C122774D-7CCB-11A7-610B-6B8520701587}"/>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Puis, on va continuer à répéter le dialogue.</a:t>
            </a:r>
            <a:endParaRPr lang="fr-MA" dirty="0">
              <a:latin typeface="Dosis Medium" pitchFamily="2" charset="0"/>
            </a:endParaRPr>
          </a:p>
        </p:txBody>
      </p:sp>
      <p:grpSp>
        <p:nvGrpSpPr>
          <p:cNvPr id="2" name="Groupe 64">
            <a:extLst>
              <a:ext uri="{FF2B5EF4-FFF2-40B4-BE49-F238E27FC236}">
                <a16:creationId xmlns:a16="http://schemas.microsoft.com/office/drawing/2014/main" id="{BFD74FDC-98F8-814B-ACFC-3E91B7471AA3}"/>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11B6BB36-C4F9-347F-A2B8-84D1C11F5AE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92B39C3-B0A6-CE4A-2FFE-3C74C656C9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998F189-80CD-49AA-3335-051FAA00BFAA}"/>
              </a:ext>
            </a:extLst>
          </p:cNvPr>
          <p:cNvPicPr>
            <a:picLocks noChangeAspect="1"/>
          </p:cNvPicPr>
          <p:nvPr/>
        </p:nvPicPr>
        <p:blipFill>
          <a:blip r:embed="rId4"/>
          <a:stretch>
            <a:fillRect/>
          </a:stretch>
        </p:blipFill>
        <p:spPr>
          <a:xfrm>
            <a:off x="688931" y="1941327"/>
            <a:ext cx="7766137" cy="3936868"/>
          </a:xfrm>
          <a:prstGeom prst="rect">
            <a:avLst/>
          </a:prstGeom>
        </p:spPr>
      </p:pic>
    </p:spTree>
    <p:extLst>
      <p:ext uri="{BB962C8B-B14F-4D97-AF65-F5344CB8AC3E}">
        <p14:creationId xmlns:p14="http://schemas.microsoft.com/office/powerpoint/2010/main" val="339312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64" name="Titre 1">
            <a:extLst>
              <a:ext uri="{FF2B5EF4-FFF2-40B4-BE49-F238E27FC236}">
                <a16:creationId xmlns:a16="http://schemas.microsoft.com/office/drawing/2014/main" id="{D780D286-4275-1EE9-37EB-E82DE36ED331}"/>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65" name="Groupe 64">
            <a:extLst>
              <a:ext uri="{FF2B5EF4-FFF2-40B4-BE49-F238E27FC236}">
                <a16:creationId xmlns:a16="http://schemas.microsoft.com/office/drawing/2014/main" id="{F8E9047A-1211-4677-ECAD-84BB1217F832}"/>
              </a:ext>
            </a:extLst>
          </p:cNvPr>
          <p:cNvGrpSpPr/>
          <p:nvPr/>
        </p:nvGrpSpPr>
        <p:grpSpPr>
          <a:xfrm>
            <a:off x="113769" y="634753"/>
            <a:ext cx="1147140" cy="980797"/>
            <a:chOff x="113769" y="634753"/>
            <a:chExt cx="1147140" cy="980797"/>
          </a:xfrm>
        </p:grpSpPr>
        <p:pic>
          <p:nvPicPr>
            <p:cNvPr id="66" name="Image 65">
              <a:extLst>
                <a:ext uri="{FF2B5EF4-FFF2-40B4-BE49-F238E27FC236}">
                  <a16:creationId xmlns:a16="http://schemas.microsoft.com/office/drawing/2014/main" id="{936F0967-38DC-4981-5B37-129D9B3DA4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3795B70-C01C-5047-520B-0B58C8C274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CB8A3B9D-26DB-9D8E-A2FD-B4F859788B3A}"/>
              </a:ext>
            </a:extLst>
          </p:cNvPr>
          <p:cNvPicPr>
            <a:picLocks noChangeAspect="1"/>
          </p:cNvPicPr>
          <p:nvPr/>
        </p:nvPicPr>
        <p:blipFill>
          <a:blip r:embed="rId4"/>
          <a:stretch>
            <a:fillRect/>
          </a:stretch>
        </p:blipFill>
        <p:spPr>
          <a:xfrm>
            <a:off x="732774" y="1960323"/>
            <a:ext cx="7482640" cy="3952760"/>
          </a:xfrm>
          <a:prstGeom prst="rect">
            <a:avLst/>
          </a:prstGeom>
        </p:spPr>
      </p:pic>
    </p:spTree>
    <p:extLst>
      <p:ext uri="{BB962C8B-B14F-4D97-AF65-F5344CB8AC3E}">
        <p14:creationId xmlns:p14="http://schemas.microsoft.com/office/powerpoint/2010/main" val="2159478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92" name="Google Shape;192;p2"/>
          <p:cNvSpPr/>
          <p:nvPr/>
        </p:nvSpPr>
        <p:spPr>
          <a:xfrm>
            <a:off x="2497234" y="5902169"/>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2" name="Titre 1">
            <a:extLst>
              <a:ext uri="{FF2B5EF4-FFF2-40B4-BE49-F238E27FC236}">
                <a16:creationId xmlns:a16="http://schemas.microsoft.com/office/drawing/2014/main" id="{8DACDCD2-97D0-C124-6C2F-8B9B1AE90349}"/>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On va continuer la répétition du dialogue</a:t>
            </a:r>
            <a:r>
              <a:rPr lang="fr-FR" sz="1600" dirty="0">
                <a:solidFill>
                  <a:prstClr val="black">
                    <a:lumMod val="65000"/>
                    <a:lumOff val="35000"/>
                  </a:prstClr>
                </a:solidFill>
                <a:latin typeface="Dosis Medium" pitchFamily="2" charset="0"/>
              </a:rPr>
              <a:t>. Je vais lire chaque réplique et vous allez répéter après moi. </a:t>
            </a:r>
            <a:endParaRPr lang="fr-MA" sz="1600" dirty="0">
              <a:solidFill>
                <a:prstClr val="black">
                  <a:lumMod val="65000"/>
                  <a:lumOff val="35000"/>
                </a:prstClr>
              </a:solidFill>
              <a:latin typeface="Dosis Medium" pitchFamily="2" charset="0"/>
            </a:endParaRPr>
          </a:p>
        </p:txBody>
      </p:sp>
      <p:grpSp>
        <p:nvGrpSpPr>
          <p:cNvPr id="3" name="Groupe 2">
            <a:extLst>
              <a:ext uri="{FF2B5EF4-FFF2-40B4-BE49-F238E27FC236}">
                <a16:creationId xmlns:a16="http://schemas.microsoft.com/office/drawing/2014/main" id="{D38E8DC7-45C0-53D5-4597-3BCD1BC725B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C14A4E08-C844-B451-1082-C0EF7781483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2B39343-8E4E-51ED-8534-ED21695E38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11" name="Groupe 10">
            <a:extLst>
              <a:ext uri="{FF2B5EF4-FFF2-40B4-BE49-F238E27FC236}">
                <a16:creationId xmlns:a16="http://schemas.microsoft.com/office/drawing/2014/main" id="{B2925076-6F08-623A-793E-D4E1D069D368}"/>
              </a:ext>
            </a:extLst>
          </p:cNvPr>
          <p:cNvGrpSpPr/>
          <p:nvPr/>
        </p:nvGrpSpPr>
        <p:grpSpPr>
          <a:xfrm>
            <a:off x="1652068" y="1664561"/>
            <a:ext cx="5730986" cy="4549594"/>
            <a:chOff x="1970725" y="1664561"/>
            <a:chExt cx="5730986" cy="4549594"/>
          </a:xfrm>
        </p:grpSpPr>
        <p:sp>
          <p:nvSpPr>
            <p:cNvPr id="141" name="Google Shape;141;p2"/>
            <p:cNvSpPr/>
            <p:nvPr/>
          </p:nvSpPr>
          <p:spPr>
            <a:xfrm>
              <a:off x="2619957" y="1796508"/>
              <a:ext cx="4785001"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r>
                <a:rPr lang="fr-FR" b="1" dirty="0">
                  <a:solidFill>
                    <a:schemeClr val="lt1"/>
                  </a:solidFill>
                  <a:latin typeface="Dosis SemiBold"/>
                  <a:ea typeface="Dosis SemiBold"/>
                  <a:cs typeface="Dosis SemiBold"/>
                  <a:sym typeface="Dosis SemiBold"/>
                </a:rPr>
                <a:t>    </a:t>
              </a:r>
              <a:r>
                <a:rPr lang="fr-FR" dirty="0">
                  <a:solidFill>
                    <a:srgbClr val="474F71"/>
                  </a:solidFill>
                  <a:latin typeface="Dosis SemiBold"/>
                  <a:sym typeface="Dosis SemiBold"/>
                </a:rPr>
                <a:t>Connais-tu la personne qui conduit un bateau ?</a:t>
              </a:r>
              <a:endParaRPr dirty="0">
                <a:solidFill>
                  <a:srgbClr val="474F71"/>
                </a:solidFill>
                <a:latin typeface="Dosis SemiBold"/>
                <a:sym typeface="Dosis SemiBold"/>
              </a:endParaRPr>
            </a:p>
          </p:txBody>
        </p:sp>
        <p:sp>
          <p:nvSpPr>
            <p:cNvPr id="142" name="Google Shape;142;p2"/>
            <p:cNvSpPr/>
            <p:nvPr/>
          </p:nvSpPr>
          <p:spPr>
            <a:xfrm>
              <a:off x="2550819" y="1820144"/>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43" name="Google Shape;143;p2"/>
            <p:cNvSpPr/>
            <p:nvPr/>
          </p:nvSpPr>
          <p:spPr>
            <a:xfrm>
              <a:off x="2246087" y="1789461"/>
              <a:ext cx="519767" cy="509479"/>
            </a:xfrm>
            <a:prstGeom prst="ellipse">
              <a:avLst/>
            </a:prstGeom>
            <a:solidFill>
              <a:srgbClr val="D9BBDA"/>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45" name="Google Shape;145;p2" descr="Image générée"/>
            <p:cNvSpPr/>
            <p:nvPr/>
          </p:nvSpPr>
          <p:spPr>
            <a:xfrm>
              <a:off x="5534688" y="251413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SemiBold"/>
                <a:ea typeface="Dosis SemiBold"/>
                <a:cs typeface="Dosis SemiBold"/>
                <a:sym typeface="Dosis SemiBold"/>
              </a:endParaRPr>
            </a:p>
          </p:txBody>
        </p:sp>
        <p:sp>
          <p:nvSpPr>
            <p:cNvPr id="147" name="Google Shape;147;p2"/>
            <p:cNvSpPr/>
            <p:nvPr/>
          </p:nvSpPr>
          <p:spPr>
            <a:xfrm>
              <a:off x="2841842" y="2413319"/>
              <a:ext cx="3928899"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49" name="Google Shape;149;p2"/>
            <p:cNvSpPr/>
            <p:nvPr/>
          </p:nvSpPr>
          <p:spPr>
            <a:xfrm>
              <a:off x="6829067" y="2299216"/>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51" name="Google Shape;151;p2"/>
            <p:cNvSpPr txBox="1"/>
            <p:nvPr/>
          </p:nvSpPr>
          <p:spPr>
            <a:xfrm>
              <a:off x="2802626" y="2407236"/>
              <a:ext cx="4205645"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SemiBold"/>
                  <a:ea typeface="Dosis SemiBold"/>
                  <a:cs typeface="Dosis SemiBold"/>
                  <a:sym typeface="Dosis SemiBold"/>
                </a:rPr>
                <a:t> </a:t>
              </a:r>
              <a:r>
                <a:rPr lang="fr-FR" dirty="0">
                  <a:solidFill>
                    <a:srgbClr val="474F71"/>
                  </a:solidFill>
                  <a:latin typeface="Dosis SemiBold"/>
                  <a:ea typeface="Dosis SemiBold"/>
                  <a:cs typeface="Dosis SemiBold"/>
                  <a:sym typeface="Dosis SemiBold"/>
                </a:rPr>
                <a:t>Oui, c’est le capitaine qui conduit un bateau</a:t>
              </a:r>
              <a:r>
                <a:rPr lang="fr-FR" b="1" dirty="0">
                  <a:solidFill>
                    <a:srgbClr val="474F71"/>
                  </a:solidFill>
                  <a:latin typeface="Dosis SemiBold"/>
                  <a:ea typeface="Dosis SemiBold"/>
                  <a:cs typeface="Dosis SemiBold"/>
                  <a:sym typeface="Dosis SemiBold"/>
                </a:rPr>
                <a:t>.</a:t>
              </a:r>
              <a:endParaRPr b="1" dirty="0">
                <a:solidFill>
                  <a:schemeClr val="dk1"/>
                </a:solidFill>
                <a:latin typeface="Dosis SemiBold"/>
                <a:ea typeface="Dosis SemiBold"/>
                <a:cs typeface="Dosis SemiBold"/>
                <a:sym typeface="Dosis SemiBold"/>
              </a:endParaRPr>
            </a:p>
          </p:txBody>
        </p:sp>
        <p:pic>
          <p:nvPicPr>
            <p:cNvPr id="152" name="Google Shape;152;p2"/>
            <p:cNvPicPr preferRelativeResize="0"/>
            <p:nvPr/>
          </p:nvPicPr>
          <p:blipFill rotWithShape="1">
            <a:blip r:embed="rId5">
              <a:alphaModFix/>
            </a:blip>
            <a:srcRect/>
            <a:stretch/>
          </p:blipFill>
          <p:spPr>
            <a:xfrm>
              <a:off x="2231544" y="1664561"/>
              <a:ext cx="571082" cy="765140"/>
            </a:xfrm>
            <a:prstGeom prst="rect">
              <a:avLst/>
            </a:prstGeom>
            <a:noFill/>
            <a:ln>
              <a:noFill/>
            </a:ln>
          </p:spPr>
        </p:pic>
        <p:sp>
          <p:nvSpPr>
            <p:cNvPr id="153" name="Google Shape;153;p2"/>
            <p:cNvSpPr/>
            <p:nvPr/>
          </p:nvSpPr>
          <p:spPr>
            <a:xfrm>
              <a:off x="2680760" y="3065424"/>
              <a:ext cx="4318378"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55" name="Google Shape;155;p2"/>
            <p:cNvSpPr/>
            <p:nvPr/>
          </p:nvSpPr>
          <p:spPr>
            <a:xfrm>
              <a:off x="3497054" y="3471904"/>
              <a:ext cx="3374916"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r"/>
              <a:r>
                <a:rPr lang="fr-MA" dirty="0">
                  <a:solidFill>
                    <a:srgbClr val="474F71"/>
                  </a:solidFill>
                  <a:latin typeface="Dosis SemiBold"/>
                  <a:sym typeface="Dosis SemiBold"/>
                </a:rPr>
                <a:t>Non, je n’ai jamais pris de  bateau</a:t>
              </a:r>
              <a:r>
                <a:rPr lang="fr-MA" b="1" dirty="0">
                  <a:solidFill>
                    <a:srgbClr val="474F71"/>
                  </a:solidFill>
                  <a:latin typeface="Dosis SemiBold"/>
                  <a:sym typeface="Dosis SemiBold"/>
                </a:rPr>
                <a:t>. </a:t>
              </a:r>
              <a:endParaRPr b="1" dirty="0">
                <a:solidFill>
                  <a:srgbClr val="474F71"/>
                </a:solidFill>
                <a:latin typeface="Dosis SemiBold"/>
                <a:sym typeface="Dosis SemiBold"/>
              </a:endParaRPr>
            </a:p>
          </p:txBody>
        </p:sp>
        <p:sp>
          <p:nvSpPr>
            <p:cNvPr id="158" name="Google Shape;158;p2"/>
            <p:cNvSpPr txBox="1"/>
            <p:nvPr/>
          </p:nvSpPr>
          <p:spPr>
            <a:xfrm>
              <a:off x="2808476" y="3011170"/>
              <a:ext cx="3374915" cy="484718"/>
            </a:xfrm>
            <a:prstGeom prst="rect">
              <a:avLst/>
            </a:prstGeom>
            <a:noFill/>
            <a:ln>
              <a:noFill/>
            </a:ln>
          </p:spPr>
          <p:txBody>
            <a:bodyPr spcFirstLastPara="1" wrap="square" lIns="68569" tIns="34275" rIns="68569" bIns="34275" anchor="t" anchorCtr="0">
              <a:spAutoFit/>
            </a:bodyPr>
            <a:lstStyle/>
            <a:p>
              <a:pPr>
                <a:lnSpc>
                  <a:spcPct val="150000"/>
                </a:lnSpc>
              </a:pPr>
              <a:r>
                <a:rPr lang="fr-FR" b="1" dirty="0">
                  <a:solidFill>
                    <a:srgbClr val="474F71"/>
                  </a:solidFill>
                  <a:latin typeface="Dosis SemiBold"/>
                  <a:sym typeface="Dosis SemiBold"/>
                </a:rPr>
                <a:t> </a:t>
              </a:r>
              <a:r>
                <a:rPr lang="fr-FR" dirty="0">
                  <a:solidFill>
                    <a:srgbClr val="474F71"/>
                  </a:solidFill>
                  <a:latin typeface="Dosis SemiBold"/>
                  <a:sym typeface="Dosis SemiBold"/>
                </a:rPr>
                <a:t>As-tu déjà voyagé en bateau ? </a:t>
              </a:r>
              <a:endParaRPr dirty="0">
                <a:solidFill>
                  <a:srgbClr val="474F71"/>
                </a:solidFill>
                <a:latin typeface="Dosis SemiBold"/>
              </a:endParaRPr>
            </a:p>
          </p:txBody>
        </p:sp>
        <p:pic>
          <p:nvPicPr>
            <p:cNvPr id="161" name="Google Shape;161;p2"/>
            <p:cNvPicPr preferRelativeResize="0"/>
            <p:nvPr/>
          </p:nvPicPr>
          <p:blipFill rotWithShape="1">
            <a:blip r:embed="rId5">
              <a:alphaModFix/>
            </a:blip>
            <a:srcRect/>
            <a:stretch/>
          </p:blipFill>
          <p:spPr>
            <a:xfrm>
              <a:off x="6947036" y="3317593"/>
              <a:ext cx="571082" cy="765140"/>
            </a:xfrm>
            <a:prstGeom prst="rect">
              <a:avLst/>
            </a:prstGeom>
            <a:noFill/>
            <a:ln>
              <a:noFill/>
            </a:ln>
          </p:spPr>
        </p:pic>
        <p:sp>
          <p:nvSpPr>
            <p:cNvPr id="162" name="Google Shape;162;p2" descr="Image générée"/>
            <p:cNvSpPr/>
            <p:nvPr/>
          </p:nvSpPr>
          <p:spPr>
            <a:xfrm>
              <a:off x="5450665" y="5985555"/>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SemiBold"/>
                <a:ea typeface="Dosis SemiBold"/>
                <a:cs typeface="Dosis SemiBold"/>
                <a:sym typeface="Dosis SemiBold"/>
              </a:endParaRPr>
            </a:p>
          </p:txBody>
        </p:sp>
        <p:sp>
          <p:nvSpPr>
            <p:cNvPr id="163" name="Google Shape;163;p2"/>
            <p:cNvSpPr/>
            <p:nvPr/>
          </p:nvSpPr>
          <p:spPr>
            <a:xfrm>
              <a:off x="3905811" y="5439983"/>
              <a:ext cx="2911541"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64" name="Google Shape;164;p2"/>
            <p:cNvSpPr txBox="1"/>
            <p:nvPr/>
          </p:nvSpPr>
          <p:spPr>
            <a:xfrm>
              <a:off x="5702376" y="5395935"/>
              <a:ext cx="1750656" cy="484718"/>
            </a:xfrm>
            <a:prstGeom prst="rect">
              <a:avLst/>
            </a:prstGeom>
            <a:noFill/>
            <a:ln>
              <a:noFill/>
            </a:ln>
          </p:spPr>
          <p:txBody>
            <a:bodyPr spcFirstLastPara="1" wrap="square" lIns="68569" tIns="34275" rIns="68569" bIns="34275" anchor="t" anchorCtr="0">
              <a:spAutoFit/>
            </a:bodyPr>
            <a:lstStyle/>
            <a:p>
              <a:pPr>
                <a:lnSpc>
                  <a:spcPct val="150000"/>
                </a:lnSpc>
              </a:pPr>
              <a:r>
                <a:rPr lang="fr-FR" dirty="0">
                  <a:solidFill>
                    <a:srgbClr val="474F71"/>
                  </a:solidFill>
                  <a:latin typeface="Dosis SemiBold"/>
                  <a:ea typeface="Dosis SemiBold"/>
                  <a:cs typeface="Dosis SemiBold"/>
                  <a:sym typeface="Dosis SemiBold"/>
                </a:rPr>
                <a:t>À bientôt !  </a:t>
              </a:r>
              <a:endParaRPr dirty="0"/>
            </a:p>
          </p:txBody>
        </p:sp>
        <p:sp>
          <p:nvSpPr>
            <p:cNvPr id="165" name="Google Shape;165;p2"/>
            <p:cNvSpPr/>
            <p:nvPr/>
          </p:nvSpPr>
          <p:spPr>
            <a:xfrm>
              <a:off x="2543602" y="2771555"/>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pic>
          <p:nvPicPr>
            <p:cNvPr id="167" name="Google Shape;167;p2"/>
            <p:cNvPicPr preferRelativeResize="0"/>
            <p:nvPr/>
          </p:nvPicPr>
          <p:blipFill rotWithShape="1">
            <a:blip r:embed="rId6">
              <a:alphaModFix/>
            </a:blip>
            <a:srcRect/>
            <a:stretch/>
          </p:blipFill>
          <p:spPr>
            <a:xfrm>
              <a:off x="2100985" y="2836657"/>
              <a:ext cx="749921" cy="749921"/>
            </a:xfrm>
            <a:prstGeom prst="rect">
              <a:avLst/>
            </a:prstGeom>
            <a:noFill/>
            <a:ln>
              <a:noFill/>
            </a:ln>
          </p:spPr>
        </p:pic>
        <p:sp>
          <p:nvSpPr>
            <p:cNvPr id="168" name="Google Shape;168;p2" descr="Image générée"/>
            <p:cNvSpPr/>
            <p:nvPr/>
          </p:nvSpPr>
          <p:spPr>
            <a:xfrm>
              <a:off x="5432183" y="5638294"/>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SemiBold"/>
                <a:ea typeface="Dosis SemiBold"/>
                <a:cs typeface="Dosis SemiBold"/>
                <a:sym typeface="Dosis SemiBold"/>
              </a:endParaRPr>
            </a:p>
          </p:txBody>
        </p:sp>
        <p:sp>
          <p:nvSpPr>
            <p:cNvPr id="169" name="Google Shape;169;p2"/>
            <p:cNvSpPr/>
            <p:nvPr/>
          </p:nvSpPr>
          <p:spPr>
            <a:xfrm>
              <a:off x="2829524" y="4939488"/>
              <a:ext cx="2593386" cy="375513"/>
            </a:xfrm>
            <a:prstGeom prst="roundRect">
              <a:avLst>
                <a:gd name="adj" fmla="val 16667"/>
              </a:avLst>
            </a:prstGeom>
            <a:solidFill>
              <a:srgbClr val="DEEBF7"/>
            </a:solidFill>
            <a:ln>
              <a:noFill/>
            </a:ln>
          </p:spPr>
          <p:txBody>
            <a:bodyPr spcFirstLastPara="1" wrap="square" lIns="68569" tIns="34275" rIns="68569" bIns="34275" anchor="ctr" anchorCtr="0">
              <a:noAutofit/>
            </a:bodyPr>
            <a:lstStyle/>
            <a:p>
              <a:r>
                <a:rPr lang="fr-MA" dirty="0">
                  <a:solidFill>
                    <a:srgbClr val="474F71"/>
                  </a:solidFill>
                  <a:latin typeface="Dosis SemiBold"/>
                  <a:sym typeface="Dosis SemiBold"/>
                </a:rPr>
                <a:t>Au revoir !</a:t>
              </a:r>
              <a:endParaRPr dirty="0">
                <a:solidFill>
                  <a:srgbClr val="474F71"/>
                </a:solidFill>
                <a:latin typeface="Dosis SemiBold"/>
                <a:sym typeface="Dosis SemiBold"/>
              </a:endParaRPr>
            </a:p>
          </p:txBody>
        </p:sp>
        <p:sp>
          <p:nvSpPr>
            <p:cNvPr id="171" name="Google Shape;171;p2"/>
            <p:cNvSpPr/>
            <p:nvPr/>
          </p:nvSpPr>
          <p:spPr>
            <a:xfrm>
              <a:off x="2572919" y="4069128"/>
              <a:ext cx="3300299"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72" name="Google Shape;172;p2"/>
            <p:cNvSpPr/>
            <p:nvPr/>
          </p:nvSpPr>
          <p:spPr>
            <a:xfrm>
              <a:off x="2478480" y="3719373"/>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74" name="Google Shape;174;p2"/>
            <p:cNvSpPr/>
            <p:nvPr/>
          </p:nvSpPr>
          <p:spPr>
            <a:xfrm>
              <a:off x="6417118" y="3919685"/>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75" name="Google Shape;175;p2" descr="Image générée"/>
            <p:cNvSpPr/>
            <p:nvPr/>
          </p:nvSpPr>
          <p:spPr>
            <a:xfrm>
              <a:off x="5462349" y="4794564"/>
              <a:ext cx="228600" cy="228600"/>
            </a:xfrm>
            <a:prstGeom prst="rect">
              <a:avLst/>
            </a:prstGeom>
            <a:noFill/>
            <a:ln>
              <a:noFill/>
            </a:ln>
          </p:spPr>
          <p:txBody>
            <a:bodyPr spcFirstLastPara="1" wrap="square" lIns="68569" tIns="34275" rIns="68569" bIns="34275" anchor="t" anchorCtr="0">
              <a:noAutofit/>
            </a:bodyPr>
            <a:lstStyle/>
            <a:p>
              <a:endParaRPr sz="1350">
                <a:solidFill>
                  <a:schemeClr val="dk1"/>
                </a:solidFill>
                <a:latin typeface="Dosis SemiBold"/>
                <a:ea typeface="Dosis SemiBold"/>
                <a:cs typeface="Dosis SemiBold"/>
                <a:sym typeface="Dosis SemiBold"/>
              </a:endParaRPr>
            </a:p>
          </p:txBody>
        </p:sp>
        <p:pic>
          <p:nvPicPr>
            <p:cNvPr id="176" name="Google Shape;176;p2"/>
            <p:cNvPicPr preferRelativeResize="0"/>
            <p:nvPr/>
          </p:nvPicPr>
          <p:blipFill rotWithShape="1">
            <a:blip r:embed="rId6">
              <a:alphaModFix/>
            </a:blip>
            <a:srcRect/>
            <a:stretch/>
          </p:blipFill>
          <p:spPr>
            <a:xfrm>
              <a:off x="1970725" y="3804908"/>
              <a:ext cx="749921" cy="749921"/>
            </a:xfrm>
            <a:prstGeom prst="rect">
              <a:avLst/>
            </a:prstGeom>
            <a:noFill/>
            <a:ln>
              <a:noFill/>
            </a:ln>
          </p:spPr>
        </p:pic>
        <p:sp>
          <p:nvSpPr>
            <p:cNvPr id="178" name="Google Shape;178;p2"/>
            <p:cNvSpPr/>
            <p:nvPr/>
          </p:nvSpPr>
          <p:spPr>
            <a:xfrm>
              <a:off x="3851564" y="4500166"/>
              <a:ext cx="3031818" cy="375513"/>
            </a:xfrm>
            <a:prstGeom prst="roundRect">
              <a:avLst>
                <a:gd name="adj" fmla="val 16667"/>
              </a:avLst>
            </a:prstGeom>
            <a:solidFill>
              <a:srgbClr val="EBE3F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80" name="Google Shape;180;p2"/>
            <p:cNvSpPr/>
            <p:nvPr/>
          </p:nvSpPr>
          <p:spPr>
            <a:xfrm>
              <a:off x="6756728" y="4465904"/>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pic>
          <p:nvPicPr>
            <p:cNvPr id="183" name="Google Shape;183;p2"/>
            <p:cNvPicPr preferRelativeResize="0"/>
            <p:nvPr/>
          </p:nvPicPr>
          <p:blipFill rotWithShape="1">
            <a:blip r:embed="rId5">
              <a:alphaModFix/>
            </a:blip>
            <a:srcRect/>
            <a:stretch/>
          </p:blipFill>
          <p:spPr>
            <a:xfrm>
              <a:off x="6973329" y="4265911"/>
              <a:ext cx="571082" cy="765140"/>
            </a:xfrm>
            <a:prstGeom prst="rect">
              <a:avLst/>
            </a:prstGeom>
            <a:noFill/>
            <a:ln>
              <a:noFill/>
            </a:ln>
          </p:spPr>
        </p:pic>
        <p:sp>
          <p:nvSpPr>
            <p:cNvPr id="185" name="Google Shape;185;p2"/>
            <p:cNvSpPr/>
            <p:nvPr/>
          </p:nvSpPr>
          <p:spPr>
            <a:xfrm>
              <a:off x="2511425" y="4909810"/>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86" name="Google Shape;186;p2"/>
            <p:cNvSpPr/>
            <p:nvPr/>
          </p:nvSpPr>
          <p:spPr>
            <a:xfrm>
              <a:off x="2206693" y="4879127"/>
              <a:ext cx="519767" cy="509479"/>
            </a:xfrm>
            <a:prstGeom prst="ellipse">
              <a:avLst/>
            </a:prstGeom>
            <a:solidFill>
              <a:srgbClr val="D9BBDA"/>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pic>
          <p:nvPicPr>
            <p:cNvPr id="187" name="Google Shape;187;p2"/>
            <p:cNvPicPr preferRelativeResize="0"/>
            <p:nvPr/>
          </p:nvPicPr>
          <p:blipFill rotWithShape="1">
            <a:blip r:embed="rId6">
              <a:alphaModFix/>
            </a:blip>
            <a:srcRect/>
            <a:stretch/>
          </p:blipFill>
          <p:spPr>
            <a:xfrm>
              <a:off x="2046389" y="4717778"/>
              <a:ext cx="749921" cy="749921"/>
            </a:xfrm>
            <a:prstGeom prst="rect">
              <a:avLst/>
            </a:prstGeom>
            <a:noFill/>
            <a:ln>
              <a:noFill/>
            </a:ln>
          </p:spPr>
        </p:pic>
        <p:sp>
          <p:nvSpPr>
            <p:cNvPr id="189" name="Google Shape;189;p2"/>
            <p:cNvSpPr/>
            <p:nvPr/>
          </p:nvSpPr>
          <p:spPr>
            <a:xfrm>
              <a:off x="6753692" y="5422808"/>
              <a:ext cx="245446" cy="437276"/>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sp>
          <p:nvSpPr>
            <p:cNvPr id="190" name="Google Shape;190;p2"/>
            <p:cNvSpPr/>
            <p:nvPr/>
          </p:nvSpPr>
          <p:spPr>
            <a:xfrm>
              <a:off x="6782250" y="5390443"/>
              <a:ext cx="519767" cy="509479"/>
            </a:xfrm>
            <a:prstGeom prst="ellipse">
              <a:avLst/>
            </a:prstGeom>
            <a:solidFill>
              <a:srgbClr val="A7C9E9"/>
            </a:solidFill>
            <a:ln>
              <a:noFill/>
            </a:ln>
          </p:spPr>
          <p:txBody>
            <a:bodyPr spcFirstLastPara="1" wrap="square" lIns="68569" tIns="34275" rIns="68569" bIns="34275" anchor="ctr" anchorCtr="0">
              <a:noAutofit/>
            </a:bodyPr>
            <a:lstStyle/>
            <a:p>
              <a:pPr algn="ctr"/>
              <a:endParaRPr sz="1350">
                <a:solidFill>
                  <a:schemeClr val="lt1"/>
                </a:solidFill>
                <a:latin typeface="Dosis SemiBold"/>
                <a:ea typeface="Dosis SemiBold"/>
                <a:cs typeface="Dosis SemiBold"/>
                <a:sym typeface="Dosis SemiBold"/>
              </a:endParaRPr>
            </a:p>
          </p:txBody>
        </p:sp>
        <p:pic>
          <p:nvPicPr>
            <p:cNvPr id="191" name="Google Shape;191;p2"/>
            <p:cNvPicPr preferRelativeResize="0"/>
            <p:nvPr/>
          </p:nvPicPr>
          <p:blipFill rotWithShape="1">
            <a:blip r:embed="rId5">
              <a:alphaModFix/>
            </a:blip>
            <a:srcRect/>
            <a:stretch/>
          </p:blipFill>
          <p:spPr>
            <a:xfrm>
              <a:off x="6813041" y="5214229"/>
              <a:ext cx="571082" cy="765140"/>
            </a:xfrm>
            <a:prstGeom prst="rect">
              <a:avLst/>
            </a:prstGeom>
            <a:noFill/>
            <a:ln>
              <a:noFill/>
            </a:ln>
          </p:spPr>
        </p:pic>
        <p:sp>
          <p:nvSpPr>
            <p:cNvPr id="6" name="Google Shape;151;p2">
              <a:extLst>
                <a:ext uri="{FF2B5EF4-FFF2-40B4-BE49-F238E27FC236}">
                  <a16:creationId xmlns:a16="http://schemas.microsoft.com/office/drawing/2014/main" id="{ED69FB8B-222D-B38A-28E0-2A84BA07EAE7}"/>
                </a:ext>
              </a:extLst>
            </p:cNvPr>
            <p:cNvSpPr txBox="1"/>
            <p:nvPr/>
          </p:nvSpPr>
          <p:spPr>
            <a:xfrm>
              <a:off x="3935642" y="4508984"/>
              <a:ext cx="2993081" cy="346218"/>
            </a:xfrm>
            <a:prstGeom prst="rect">
              <a:avLst/>
            </a:prstGeom>
            <a:noFill/>
            <a:ln>
              <a:noFill/>
            </a:ln>
          </p:spPr>
          <p:txBody>
            <a:bodyPr spcFirstLastPara="1" wrap="square" lIns="68569" tIns="34275" rIns="68569" bIns="34275" anchor="t" anchorCtr="0">
              <a:spAutoFit/>
            </a:bodyPr>
            <a:lstStyle/>
            <a:p>
              <a:r>
                <a:rPr lang="fr-FR" b="1" dirty="0">
                  <a:solidFill>
                    <a:srgbClr val="474F71"/>
                  </a:solidFill>
                  <a:latin typeface="Dosis SemiBold"/>
                  <a:ea typeface="Dosis SemiBold"/>
                  <a:cs typeface="Dosis SemiBold"/>
                  <a:sym typeface="Dosis SemiBold"/>
                </a:rPr>
                <a:t> </a:t>
              </a:r>
              <a:r>
                <a:rPr lang="fr-FR" dirty="0">
                  <a:solidFill>
                    <a:srgbClr val="474F71"/>
                  </a:solidFill>
                  <a:latin typeface="Dosis SemiBold"/>
                  <a:sym typeface="Dosis SemiBold"/>
                </a:rPr>
                <a:t>Non, je n’ai jamais pris d’avion.</a:t>
              </a:r>
              <a:endParaRPr lang="fr-FR" dirty="0">
                <a:solidFill>
                  <a:schemeClr val="dk1"/>
                </a:solidFill>
                <a:latin typeface="Dosis SemiBold"/>
                <a:ea typeface="Dosis SemiBold"/>
                <a:cs typeface="Dosis SemiBold"/>
                <a:sym typeface="Dosis SemiBold"/>
              </a:endParaRPr>
            </a:p>
          </p:txBody>
        </p:sp>
        <p:pic>
          <p:nvPicPr>
            <p:cNvPr id="7" name="Google Shape;146;p2"/>
            <p:cNvPicPr preferRelativeResize="0"/>
            <p:nvPr/>
          </p:nvPicPr>
          <p:blipFill rotWithShape="1">
            <a:blip r:embed="rId6">
              <a:alphaModFix/>
            </a:blip>
            <a:srcRect/>
            <a:stretch/>
          </p:blipFill>
          <p:spPr>
            <a:xfrm>
              <a:off x="6951790" y="2178792"/>
              <a:ext cx="749921" cy="749921"/>
            </a:xfrm>
            <a:prstGeom prst="rect">
              <a:avLst/>
            </a:prstGeom>
            <a:noFill/>
            <a:ln>
              <a:noFill/>
            </a:ln>
          </p:spPr>
        </p:pic>
        <p:sp>
          <p:nvSpPr>
            <p:cNvPr id="9" name="ZoneTexte 8">
              <a:extLst>
                <a:ext uri="{FF2B5EF4-FFF2-40B4-BE49-F238E27FC236}">
                  <a16:creationId xmlns:a16="http://schemas.microsoft.com/office/drawing/2014/main" id="{C343B81D-0D1D-6401-BB96-2D7F79018DD5}"/>
                </a:ext>
              </a:extLst>
            </p:cNvPr>
            <p:cNvSpPr txBox="1"/>
            <p:nvPr/>
          </p:nvSpPr>
          <p:spPr>
            <a:xfrm>
              <a:off x="2763113" y="4087610"/>
              <a:ext cx="3300299" cy="369332"/>
            </a:xfrm>
            <a:prstGeom prst="rect">
              <a:avLst/>
            </a:prstGeom>
            <a:noFill/>
          </p:spPr>
          <p:txBody>
            <a:bodyPr wrap="square">
              <a:spAutoFit/>
            </a:bodyPr>
            <a:lstStyle/>
            <a:p>
              <a:r>
                <a:rPr lang="fr-FR" dirty="0">
                  <a:solidFill>
                    <a:srgbClr val="474F71"/>
                  </a:solidFill>
                  <a:latin typeface="Dosis SemiBold"/>
                  <a:sym typeface="Dosis SemiBold"/>
                </a:rPr>
                <a:t>As-tu déjà voyagé en avion ?</a:t>
              </a:r>
              <a:endParaRPr lang="fr-MA" dirty="0">
                <a:solidFill>
                  <a:srgbClr val="474F71"/>
                </a:solidFill>
                <a:latin typeface="Dosis SemiBold"/>
              </a:endParaRPr>
            </a:p>
          </p:txBody>
        </p:sp>
      </p:grpSp>
    </p:spTree>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D6F3887B-CEC2-2B49-B051-61C34C29AD28}"/>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4" name="AutoShape 4">
            <a:extLst>
              <a:ext uri="{FF2B5EF4-FFF2-40B4-BE49-F238E27FC236}">
                <a16:creationId xmlns:a16="http://schemas.microsoft.com/office/drawing/2014/main" id="{237AD3E1-1ADA-7724-E4BB-F151DC49B507}"/>
              </a:ext>
            </a:extLst>
          </p:cNvPr>
          <p:cNvSpPr>
            <a:spLocks noChangeAspect="1" noChangeArrowheads="1"/>
          </p:cNvSpPr>
          <p:nvPr/>
        </p:nvSpPr>
        <p:spPr bwMode="auto">
          <a:xfrm>
            <a:off x="4216142" y="305346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308B8212-7A29-D4C3-6925-632B819DC5EB}"/>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C8C27569-D4DD-771D-B197-4F9D092F4A6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D07CBE0B-141A-2891-2E6F-DAC32E43A20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102ECB3-D8F1-7EED-7A78-D7ABFF88777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C513A3D6-BB9C-7373-EC10-16667ECA3ACA}"/>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61B31378-5E55-C210-2A2B-C3A90AD128C8}"/>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 name="Groupe 1">
            <a:extLst>
              <a:ext uri="{FF2B5EF4-FFF2-40B4-BE49-F238E27FC236}">
                <a16:creationId xmlns:a16="http://schemas.microsoft.com/office/drawing/2014/main" id="{22B59928-63F0-6C72-E586-0645E6CAC901}"/>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B52873BF-59C0-CB31-F6AA-4FA02E788D9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832BBC-1BC6-CA74-02EC-D477A818A4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descr="Une image contenant habits, dessin humoristique, chaussures, sourire&#10;&#10;Le contenu généré par l’IA peut être incorrect.">
            <a:extLst>
              <a:ext uri="{FF2B5EF4-FFF2-40B4-BE49-F238E27FC236}">
                <a16:creationId xmlns:a16="http://schemas.microsoft.com/office/drawing/2014/main" id="{1820FF3B-C2CF-9C2E-31CA-613B5347DF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197" y="2587117"/>
            <a:ext cx="4241490" cy="3181118"/>
          </a:xfrm>
          <a:prstGeom prst="roundRect">
            <a:avLst/>
          </a:prstGeom>
        </p:spPr>
      </p:pic>
      <p:pic>
        <p:nvPicPr>
          <p:cNvPr id="3" name="Image 2">
            <a:extLst>
              <a:ext uri="{FF2B5EF4-FFF2-40B4-BE49-F238E27FC236}">
                <a16:creationId xmlns:a16="http://schemas.microsoft.com/office/drawing/2014/main" id="{DC64C21B-936C-61D5-BFB9-A4741DE9BCCD}"/>
              </a:ext>
            </a:extLst>
          </p:cNvPr>
          <p:cNvPicPr>
            <a:picLocks noChangeAspect="1"/>
          </p:cNvPicPr>
          <p:nvPr/>
        </p:nvPicPr>
        <p:blipFill>
          <a:blip r:embed="rId5">
            <a:duotone>
              <a:prstClr val="black"/>
              <a:srgbClr val="5B9BD5">
                <a:tint val="45000"/>
                <a:satMod val="400000"/>
              </a:srgbClr>
            </a:duotone>
          </a:blip>
          <a:stretch>
            <a:fillRect/>
          </a:stretch>
        </p:blipFill>
        <p:spPr>
          <a:xfrm>
            <a:off x="2646002" y="2421892"/>
            <a:ext cx="1383692" cy="1224189"/>
          </a:xfrm>
          <a:prstGeom prst="rect">
            <a:avLst/>
          </a:prstGeom>
        </p:spPr>
      </p:pic>
      <p:pic>
        <p:nvPicPr>
          <p:cNvPr id="11" name="Image 10">
            <a:extLst>
              <a:ext uri="{FF2B5EF4-FFF2-40B4-BE49-F238E27FC236}">
                <a16:creationId xmlns:a16="http://schemas.microsoft.com/office/drawing/2014/main" id="{1B5AC753-3AF3-B9F1-6880-32CA6DB68320}"/>
              </a:ext>
            </a:extLst>
          </p:cNvPr>
          <p:cNvPicPr>
            <a:picLocks noChangeAspect="1"/>
          </p:cNvPicPr>
          <p:nvPr/>
        </p:nvPicPr>
        <p:blipFill>
          <a:blip r:embed="rId5">
            <a:duotone>
              <a:prstClr val="black"/>
              <a:srgbClr val="5B9BD5">
                <a:tint val="45000"/>
                <a:satMod val="400000"/>
              </a:srgbClr>
            </a:duotone>
          </a:blip>
          <a:stretch>
            <a:fillRect/>
          </a:stretch>
        </p:blipFill>
        <p:spPr>
          <a:xfrm flipH="1">
            <a:off x="4967181" y="2563187"/>
            <a:ext cx="1383692" cy="1224189"/>
          </a:xfrm>
          <a:prstGeom prst="rect">
            <a:avLst/>
          </a:prstGeom>
        </p:spPr>
      </p:pic>
    </p:spTree>
    <p:extLst>
      <p:ext uri="{BB962C8B-B14F-4D97-AF65-F5344CB8AC3E}">
        <p14:creationId xmlns:p14="http://schemas.microsoft.com/office/powerpoint/2010/main" val="624824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B84C-67C7-525A-756E-8B3DFC6623B9}"/>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91987670-9C92-B1C2-D63F-804BD7281135}"/>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13" name="ZoneTexte 12">
            <a:extLst>
              <a:ext uri="{FF2B5EF4-FFF2-40B4-BE49-F238E27FC236}">
                <a16:creationId xmlns:a16="http://schemas.microsoft.com/office/drawing/2014/main" id="{646543F7-827C-41BF-EEE7-5A01C57CA445}"/>
              </a:ext>
            </a:extLst>
          </p:cNvPr>
          <p:cNvSpPr txBox="1"/>
          <p:nvPr/>
        </p:nvSpPr>
        <p:spPr>
          <a:xfrm>
            <a:off x="1324496" y="2263834"/>
            <a:ext cx="6724753"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se rencontrent à l’aéroport. Chacun </a:t>
            </a:r>
            <a:r>
              <a:rPr lang="fr-FR" sz="2000" dirty="0">
                <a:solidFill>
                  <a:srgbClr val="5B9BD5">
                    <a:lumMod val="50000"/>
                  </a:srgbClr>
                </a:solidFill>
                <a:latin typeface="Dosis Medium" pitchFamily="2" charset="0"/>
              </a:rPr>
              <a:t>pose</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 à l’autre les questions suivantes: </a:t>
            </a:r>
          </a:p>
        </p:txBody>
      </p:sp>
      <p:sp>
        <p:nvSpPr>
          <p:cNvPr id="14" name="AutoShape 4">
            <a:extLst>
              <a:ext uri="{FF2B5EF4-FFF2-40B4-BE49-F238E27FC236}">
                <a16:creationId xmlns:a16="http://schemas.microsoft.com/office/drawing/2014/main" id="{B9E8508E-84C4-E8F3-CBB0-28CE40203B6D}"/>
              </a:ext>
            </a:extLst>
          </p:cNvPr>
          <p:cNvSpPr>
            <a:spLocks noChangeAspect="1" noChangeArrowheads="1"/>
          </p:cNvSpPr>
          <p:nvPr/>
        </p:nvSpPr>
        <p:spPr bwMode="auto">
          <a:xfrm>
            <a:off x="1339346" y="315204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 coins arrondis 3">
            <a:extLst>
              <a:ext uri="{FF2B5EF4-FFF2-40B4-BE49-F238E27FC236}">
                <a16:creationId xmlns:a16="http://schemas.microsoft.com/office/drawing/2014/main" id="{A51E1580-626A-A37B-DBBA-14DA88178A6E}"/>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81F76501-7683-07A8-7742-2A10A3A20AB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2B7C9018-0269-586D-8658-12F298AE05F0}"/>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B947862F-830D-095A-CF7B-BD1F33B92F97}"/>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19CFAC9-6DE3-342C-6EA5-A605B7CE880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E9600311-57D8-FE34-A6AA-DBFBD7A088B7}"/>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3" name="Groupe 2">
            <a:extLst>
              <a:ext uri="{FF2B5EF4-FFF2-40B4-BE49-F238E27FC236}">
                <a16:creationId xmlns:a16="http://schemas.microsoft.com/office/drawing/2014/main" id="{C2F51596-F2E1-997D-0D6C-21CEEA38BEC5}"/>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9CD0FF8D-9D71-4802-D944-B9F744C042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D91650-00A7-1E5E-C7FF-F51882C87C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69DF8443-00D1-5F3B-6244-B7D9652F5E40}"/>
              </a:ext>
            </a:extLst>
          </p:cNvPr>
          <p:cNvPicPr>
            <a:picLocks noChangeAspect="1"/>
          </p:cNvPicPr>
          <p:nvPr/>
        </p:nvPicPr>
        <p:blipFill>
          <a:blip r:embed="rId4"/>
          <a:stretch>
            <a:fillRect/>
          </a:stretch>
        </p:blipFill>
        <p:spPr>
          <a:xfrm>
            <a:off x="748580" y="3230924"/>
            <a:ext cx="2356291" cy="1858626"/>
          </a:xfrm>
          <a:prstGeom prst="rect">
            <a:avLst/>
          </a:prstGeom>
        </p:spPr>
      </p:pic>
      <p:sp>
        <p:nvSpPr>
          <p:cNvPr id="20" name="ZoneTexte 19">
            <a:extLst>
              <a:ext uri="{FF2B5EF4-FFF2-40B4-BE49-F238E27FC236}">
                <a16:creationId xmlns:a16="http://schemas.microsoft.com/office/drawing/2014/main" id="{3CAA028D-FC9C-2B30-0953-008463F5798E}"/>
              </a:ext>
            </a:extLst>
          </p:cNvPr>
          <p:cNvSpPr txBox="1"/>
          <p:nvPr/>
        </p:nvSpPr>
        <p:spPr>
          <a:xfrm>
            <a:off x="3500461" y="3354018"/>
            <a:ext cx="5852757" cy="1431161"/>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 faisaient les ___________________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p:txBody>
      </p:sp>
    </p:spTree>
    <p:extLst>
      <p:ext uri="{BB962C8B-B14F-4D97-AF65-F5344CB8AC3E}">
        <p14:creationId xmlns:p14="http://schemas.microsoft.com/office/powerpoint/2010/main" val="29054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8A3B-914C-149F-67CA-A82DE61D025B}"/>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1DE9F0C3-0834-F6A4-0EC5-4B76CF229B3B}"/>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4" name="Rectangle : coins arrondis 3">
            <a:extLst>
              <a:ext uri="{FF2B5EF4-FFF2-40B4-BE49-F238E27FC236}">
                <a16:creationId xmlns:a16="http://schemas.microsoft.com/office/drawing/2014/main" id="{802E1D90-8BAC-67F6-1D2B-04297CB243B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DA19700-4492-7786-3A2E-21763710B759}"/>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C0FCC782-67F7-2424-AD55-17672208CF09}"/>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3B0039BF-9646-8031-3411-E9C58273C8E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B4215C25-7D15-E3FA-B4FD-7720414A40D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F67950C4-D00D-D04C-8AAA-0822CF7497E9}"/>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12" name="AutoShape 4">
            <a:extLst>
              <a:ext uri="{FF2B5EF4-FFF2-40B4-BE49-F238E27FC236}">
                <a16:creationId xmlns:a16="http://schemas.microsoft.com/office/drawing/2014/main" id="{4144DA9D-3172-EDA7-99AC-C8DBEF6A8970}"/>
              </a:ext>
            </a:extLst>
          </p:cNvPr>
          <p:cNvSpPr>
            <a:spLocks noChangeAspect="1" noChangeArrowheads="1"/>
          </p:cNvSpPr>
          <p:nvPr/>
        </p:nvSpPr>
        <p:spPr bwMode="auto">
          <a:xfrm>
            <a:off x="5931656" y="31901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FE3829ED-46BB-4043-5863-C26EFCA476D0}"/>
              </a:ext>
            </a:extLst>
          </p:cNvPr>
          <p:cNvSpPr txBox="1"/>
          <p:nvPr/>
        </p:nvSpPr>
        <p:spPr>
          <a:xfrm>
            <a:off x="1324496" y="2263834"/>
            <a:ext cx="6724753"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Le garçon et la fille se rencontrent à l’aéroport. Chacun pose à l’autre les questions suivantes: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nvGrpSpPr>
          <p:cNvPr id="2" name="Groupe 1">
            <a:extLst>
              <a:ext uri="{FF2B5EF4-FFF2-40B4-BE49-F238E27FC236}">
                <a16:creationId xmlns:a16="http://schemas.microsoft.com/office/drawing/2014/main" id="{FEF1DE8D-987A-8754-4508-481C5686E41E}"/>
              </a:ext>
            </a:extLst>
          </p:cNvPr>
          <p:cNvGrpSpPr/>
          <p:nvPr/>
        </p:nvGrpSpPr>
        <p:grpSpPr>
          <a:xfrm>
            <a:off x="113769" y="634753"/>
            <a:ext cx="1147140" cy="980797"/>
            <a:chOff x="113769" y="634753"/>
            <a:chExt cx="1147140" cy="980797"/>
          </a:xfrm>
        </p:grpSpPr>
        <p:pic>
          <p:nvPicPr>
            <p:cNvPr id="5" name="Image 4">
              <a:extLst>
                <a:ext uri="{FF2B5EF4-FFF2-40B4-BE49-F238E27FC236}">
                  <a16:creationId xmlns:a16="http://schemas.microsoft.com/office/drawing/2014/main" id="{50964B8D-3A1E-044E-FD08-2E0AC61BC3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7A3177-AFB3-F561-035C-A164B8E973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0D2745D2-46B5-8EC4-C1BB-02D7C55A861A}"/>
              </a:ext>
            </a:extLst>
          </p:cNvPr>
          <p:cNvPicPr>
            <a:picLocks noChangeAspect="1"/>
          </p:cNvPicPr>
          <p:nvPr/>
        </p:nvPicPr>
        <p:blipFill>
          <a:blip r:embed="rId4"/>
          <a:stretch>
            <a:fillRect/>
          </a:stretch>
        </p:blipFill>
        <p:spPr>
          <a:xfrm>
            <a:off x="748580" y="3230924"/>
            <a:ext cx="2356291" cy="1858626"/>
          </a:xfrm>
          <a:prstGeom prst="rect">
            <a:avLst/>
          </a:prstGeom>
        </p:spPr>
      </p:pic>
      <p:sp>
        <p:nvSpPr>
          <p:cNvPr id="21" name="ZoneTexte 20">
            <a:extLst>
              <a:ext uri="{FF2B5EF4-FFF2-40B4-BE49-F238E27FC236}">
                <a16:creationId xmlns:a16="http://schemas.microsoft.com/office/drawing/2014/main" id="{087D3C6F-60CD-D73D-B8A1-EBB509CCD3AF}"/>
              </a:ext>
            </a:extLst>
          </p:cNvPr>
          <p:cNvSpPr txBox="1"/>
          <p:nvPr/>
        </p:nvSpPr>
        <p:spPr>
          <a:xfrm>
            <a:off x="3500461" y="3444656"/>
            <a:ext cx="5852757" cy="1431161"/>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 faisaient les ___________________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p:txBody>
      </p:sp>
    </p:spTree>
    <p:extLst>
      <p:ext uri="{BB962C8B-B14F-4D97-AF65-F5344CB8AC3E}">
        <p14:creationId xmlns:p14="http://schemas.microsoft.com/office/powerpoint/2010/main" val="2129516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7351-77B1-BF05-9B69-1E0C0DE868EC}"/>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A3974DE6-1777-C9C7-ED6D-20B580BE986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pic>
        <p:nvPicPr>
          <p:cNvPr id="11" name="Espace réservé pour une image  6" descr="Une image contenant habits, sourire, dessin humoristique, clipart&#10;&#10;Le contenu généré par l’IA peut être incorrect.">
            <a:extLst>
              <a:ext uri="{FF2B5EF4-FFF2-40B4-BE49-F238E27FC236}">
                <a16:creationId xmlns:a16="http://schemas.microsoft.com/office/drawing/2014/main" id="{C3233119-79EC-F332-6762-AC6EAC91D388}"/>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E88E84A8-6583-84BB-F1C4-DBEFC7A0FC14}"/>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12A289B7-CCCA-B208-7CCB-8883F27BA382}"/>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8" name="Rectangle : coins arrondis 7">
            <a:extLst>
              <a:ext uri="{FF2B5EF4-FFF2-40B4-BE49-F238E27FC236}">
                <a16:creationId xmlns:a16="http://schemas.microsoft.com/office/drawing/2014/main" id="{7DE12DC3-5EC0-0F99-E86F-E93D762B4E7D}"/>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A8AEB546-29A1-7A27-E0BD-D131BB93FE42}"/>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0" name="Rectangle : coins arrondis 9">
            <a:extLst>
              <a:ext uri="{FF2B5EF4-FFF2-40B4-BE49-F238E27FC236}">
                <a16:creationId xmlns:a16="http://schemas.microsoft.com/office/drawing/2014/main" id="{FFF7E10F-174B-555F-F50F-83CDBABFE540}"/>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4A366133-2D0A-3F48-14B4-4869F9F998F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sp>
        <p:nvSpPr>
          <p:cNvPr id="3" name="ZoneTexte 2">
            <a:extLst>
              <a:ext uri="{FF2B5EF4-FFF2-40B4-BE49-F238E27FC236}">
                <a16:creationId xmlns:a16="http://schemas.microsoft.com/office/drawing/2014/main" id="{52A30E22-2F90-F65F-8542-B441F3531DBE}"/>
              </a:ext>
            </a:extLst>
          </p:cNvPr>
          <p:cNvSpPr txBox="1"/>
          <p:nvPr/>
        </p:nvSpPr>
        <p:spPr>
          <a:xfrm>
            <a:off x="1324496" y="2263834"/>
            <a:ext cx="6724753" cy="707886"/>
          </a:xfrm>
          <a:prstGeom prst="rect">
            <a:avLst/>
          </a:prstGeom>
          <a:noFill/>
        </p:spPr>
        <p:txBody>
          <a:bodyPr wrap="square" rtlCol="0">
            <a:spAutoFit/>
          </a:bodyPr>
          <a:lstStyle/>
          <a:p>
            <a:pPr lvl="0" algn="ju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Le garçon et la fille se rencontrent à l’aéroport. Chacun pose à l’autre les questions suivantes: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pic>
        <p:nvPicPr>
          <p:cNvPr id="5" name="Image 4">
            <a:extLst>
              <a:ext uri="{FF2B5EF4-FFF2-40B4-BE49-F238E27FC236}">
                <a16:creationId xmlns:a16="http://schemas.microsoft.com/office/drawing/2014/main" id="{11D042E4-3FA0-5E6F-EF8C-11F6580E547F}"/>
              </a:ext>
            </a:extLst>
          </p:cNvPr>
          <p:cNvPicPr>
            <a:picLocks noChangeAspect="1"/>
          </p:cNvPicPr>
          <p:nvPr/>
        </p:nvPicPr>
        <p:blipFill>
          <a:blip r:embed="rId3"/>
          <a:stretch>
            <a:fillRect/>
          </a:stretch>
        </p:blipFill>
        <p:spPr>
          <a:xfrm>
            <a:off x="748580" y="3230924"/>
            <a:ext cx="2356291" cy="1858626"/>
          </a:xfrm>
          <a:prstGeom prst="rect">
            <a:avLst/>
          </a:prstGeom>
        </p:spPr>
      </p:pic>
      <p:sp>
        <p:nvSpPr>
          <p:cNvPr id="18" name="ZoneTexte 17">
            <a:extLst>
              <a:ext uri="{FF2B5EF4-FFF2-40B4-BE49-F238E27FC236}">
                <a16:creationId xmlns:a16="http://schemas.microsoft.com/office/drawing/2014/main" id="{BBDD695F-429E-1841-0FCA-44E8BEAA1681}"/>
              </a:ext>
            </a:extLst>
          </p:cNvPr>
          <p:cNvSpPr txBox="1"/>
          <p:nvPr/>
        </p:nvSpPr>
        <p:spPr>
          <a:xfrm>
            <a:off x="3461902" y="3429000"/>
            <a:ext cx="5852757" cy="1431161"/>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 faisaient les ___________________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p:txBody>
      </p:sp>
    </p:spTree>
    <p:extLst>
      <p:ext uri="{BB962C8B-B14F-4D97-AF65-F5344CB8AC3E}">
        <p14:creationId xmlns:p14="http://schemas.microsoft.com/office/powerpoint/2010/main" val="4204410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CCEBF468-DA27-85DB-0354-80B56EA2E9C1}"/>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6" name="Groupe 5">
            <a:extLst>
              <a:ext uri="{FF2B5EF4-FFF2-40B4-BE49-F238E27FC236}">
                <a16:creationId xmlns:a16="http://schemas.microsoft.com/office/drawing/2014/main" id="{4E819158-5420-8B00-7E6F-F4207C99D4F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B5EBF4F-03A0-3CAF-0E44-F9D2020825F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2E2A9-0053-5B15-96F9-27C2C8942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26915DAE-49FF-81B9-C554-F25DBC3403C5}"/>
              </a:ext>
            </a:extLst>
          </p:cNvPr>
          <p:cNvPicPr>
            <a:picLocks noChangeAspect="1"/>
          </p:cNvPicPr>
          <p:nvPr/>
        </p:nvPicPr>
        <p:blipFill>
          <a:blip r:embed="rId4" cstate="print"/>
          <a:stretch>
            <a:fillRect/>
          </a:stretch>
        </p:blipFill>
        <p:spPr>
          <a:xfrm flipH="1">
            <a:off x="425827" y="2561422"/>
            <a:ext cx="3214881" cy="2143254"/>
          </a:xfrm>
          <a:prstGeom prst="rect">
            <a:avLst/>
          </a:prstGeom>
        </p:spPr>
      </p:pic>
      <p:sp>
        <p:nvSpPr>
          <p:cNvPr id="8" name="ZoneTexte 7">
            <a:extLst>
              <a:ext uri="{FF2B5EF4-FFF2-40B4-BE49-F238E27FC236}">
                <a16:creationId xmlns:a16="http://schemas.microsoft.com/office/drawing/2014/main" id="{02389844-3196-1FF8-7E4C-54B8B2FB752C}"/>
              </a:ext>
            </a:extLst>
          </p:cNvPr>
          <p:cNvSpPr txBox="1"/>
          <p:nvPr/>
        </p:nvSpPr>
        <p:spPr>
          <a:xfrm>
            <a:off x="3500461" y="2951907"/>
            <a:ext cx="5852757" cy="1431161"/>
          </a:xfrm>
          <a:prstGeom prst="rect">
            <a:avLst/>
          </a:prstGeom>
          <a:noFill/>
        </p:spPr>
        <p:txBody>
          <a:bodyPr wrap="square">
            <a:spAutoFit/>
          </a:bodyPr>
          <a:lstStyle/>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Qu’est-ce que vous avez fait la semaine dernière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Que faisaient les ___________________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Connais-tu la personne qui conduit ________ ? </a:t>
            </a:r>
          </a:p>
          <a:p>
            <a:pPr marL="342900" marR="0" lvl="0" indent="-342900" defTabSz="457200" rtl="0" eaLnBrk="1" fontAlgn="auto" latinLnBrk="0" hangingPunct="1">
              <a:spcBef>
                <a:spcPts val="0"/>
              </a:spcBef>
              <a:spcAft>
                <a:spcPts val="600"/>
              </a:spcAft>
              <a:buClrTx/>
              <a:buSzTx/>
              <a:buFont typeface="Arial" panose="020B0604020202020204" pitchFamily="34" charset="0"/>
              <a:buChar char="•"/>
              <a:tabLst/>
              <a:defRPr/>
            </a:pPr>
            <a:r>
              <a:rPr lang="fr-FR" dirty="0">
                <a:solidFill>
                  <a:schemeClr val="accent5">
                    <a:lumMod val="50000"/>
                  </a:schemeClr>
                </a:solidFill>
                <a:latin typeface="Dosis SemiBold" pitchFamily="2" charset="0"/>
              </a:rPr>
              <a:t>As-tu déjà voyagé en _________?</a:t>
            </a:r>
          </a:p>
        </p:txBody>
      </p:sp>
    </p:spTree>
    <p:extLst>
      <p:ext uri="{BB962C8B-B14F-4D97-AF65-F5344CB8AC3E}">
        <p14:creationId xmlns:p14="http://schemas.microsoft.com/office/powerpoint/2010/main" val="345075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5EC08884-06F3-79E5-8E35-F02892E44340}"/>
              </a:ext>
            </a:extLst>
          </p:cNvPr>
          <p:cNvPicPr>
            <a:picLocks noChangeAspect="1"/>
          </p:cNvPicPr>
          <p:nvPr/>
        </p:nvPicPr>
        <p:blipFill>
          <a:blip r:embed="rId2"/>
          <a:srcRect l="1542" t="8381" r="3284" b="18195"/>
          <a:stretch>
            <a:fillRect/>
          </a:stretch>
        </p:blipFill>
        <p:spPr>
          <a:xfrm>
            <a:off x="1448602" y="3822264"/>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311768" y="2785126"/>
            <a:ext cx="4960805" cy="705267"/>
          </a:xfrm>
        </p:spPr>
        <p:txBody>
          <a:bodyPr/>
          <a:lstStyle/>
          <a:p>
            <a:r>
              <a:rPr lang="fr-FR" sz="1400" dirty="0"/>
              <a:t>Jouer un dialogue reprenant les actes de parole enseignés.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311768" y="3927827"/>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38520" y="426638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et compréhension.</a:t>
            </a:r>
          </a:p>
        </p:txBody>
      </p:sp>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fr-FR" sz="3600" dirty="0"/>
              <a:t>4</a:t>
            </a:r>
            <a:r>
              <a:rPr lang="fr-MA" sz="3600" dirty="0"/>
              <a:t> </a:t>
            </a:r>
          </a:p>
        </p:txBody>
      </p:sp>
      <p:pic>
        <p:nvPicPr>
          <p:cNvPr id="1026" name="Picture 2">
            <a:extLst>
              <a:ext uri="{FF2B5EF4-FFF2-40B4-BE49-F238E27FC236}">
                <a16:creationId xmlns:a16="http://schemas.microsoft.com/office/drawing/2014/main" id="{362AE77C-363C-4DA0-77B5-42F4F66C7DF1}"/>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60346" y="3422231"/>
            <a:ext cx="895833" cy="89583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AB64559A-9D2D-476C-1306-BF348F037E99}"/>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63BD94A-F5D4-33BC-1CA7-70C47ECDB1F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E0EAF81-42EB-4E40-8F4E-125DA25868C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F60AC041-8B8E-226C-CD26-6717D69A27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7A4342FC-8890-5500-AF50-2EFFE23A60F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On va lire des mots, puis un texte. </a:t>
            </a:r>
            <a:endParaRPr lang="fr-FR" dirty="0"/>
          </a:p>
        </p:txBody>
      </p:sp>
      <p:pic>
        <p:nvPicPr>
          <p:cNvPr id="9" name="Image 8">
            <a:extLst>
              <a:ext uri="{FF2B5EF4-FFF2-40B4-BE49-F238E27FC236}">
                <a16:creationId xmlns:a16="http://schemas.microsoft.com/office/drawing/2014/main" id="{3A8C2640-8C6D-2F97-8BB6-42E901742E22}"/>
              </a:ext>
            </a:extLst>
          </p:cNvPr>
          <p:cNvPicPr>
            <a:picLocks noChangeAspect="1"/>
          </p:cNvPicPr>
          <p:nvPr/>
        </p:nvPicPr>
        <p:blipFill>
          <a:blip r:embed="rId2" cstate="print"/>
          <a:stretch>
            <a:fillRect/>
          </a:stretch>
        </p:blipFill>
        <p:spPr>
          <a:xfrm>
            <a:off x="2045970" y="2261937"/>
            <a:ext cx="5052060" cy="3368040"/>
          </a:xfrm>
          <a:prstGeom prst="rect">
            <a:avLst/>
          </a:prstGeom>
        </p:spPr>
      </p:pic>
      <p:grpSp>
        <p:nvGrpSpPr>
          <p:cNvPr id="11" name="Groupe 10">
            <a:extLst>
              <a:ext uri="{FF2B5EF4-FFF2-40B4-BE49-F238E27FC236}">
                <a16:creationId xmlns:a16="http://schemas.microsoft.com/office/drawing/2014/main" id="{D2656044-8DF8-6B9A-B784-92CE2164A4D6}"/>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3F06ACA4-F9BB-A7C0-0133-1FB5B07EF0D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A99995-DA67-65AF-E6A3-A66A959F8B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457F-FD2D-1F0C-2C3C-44FDD036679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4C3B29C2-A00D-C662-E56E-301A8CA3837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va lire ensemble ce texte du livret. On va le découper en 3 parties. Après, vous allez le </a:t>
            </a:r>
            <a:r>
              <a:rPr lang="fr-FR">
                <a:solidFill>
                  <a:schemeClr val="tx1">
                    <a:lumMod val="65000"/>
                    <a:lumOff val="35000"/>
                  </a:schemeClr>
                </a:solidFill>
                <a:latin typeface="Dosis Medium" pitchFamily="2" charset="0"/>
              </a:rPr>
              <a:t>lire tout </a:t>
            </a:r>
            <a:r>
              <a:rPr lang="fr-FR" dirty="0">
                <a:solidFill>
                  <a:schemeClr val="tx1">
                    <a:lumMod val="65000"/>
                    <a:lumOff val="35000"/>
                  </a:schemeClr>
                </a:solidFill>
                <a:latin typeface="Dosis Medium" pitchFamily="2" charset="0"/>
              </a:rPr>
              <a:t>seuls. </a:t>
            </a:r>
          </a:p>
        </p:txBody>
      </p:sp>
      <p:grpSp>
        <p:nvGrpSpPr>
          <p:cNvPr id="9" name="Groupe 8">
            <a:extLst>
              <a:ext uri="{FF2B5EF4-FFF2-40B4-BE49-F238E27FC236}">
                <a16:creationId xmlns:a16="http://schemas.microsoft.com/office/drawing/2014/main" id="{804EDFD6-6B5B-558D-F82A-37BCC7033DC7}"/>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8C9BE76-CD3F-4D1E-12C7-149DCE17F01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9DAA48-AA8C-95FE-DFA6-31CB52637E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texte, capture d’écran, Police&#10;&#10;Le contenu généré par l’IA peut être incorrect.">
            <a:extLst>
              <a:ext uri="{FF2B5EF4-FFF2-40B4-BE49-F238E27FC236}">
                <a16:creationId xmlns:a16="http://schemas.microsoft.com/office/drawing/2014/main" id="{8E5D6F85-F783-2761-9C29-E3B4A397D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2267" y="1796371"/>
            <a:ext cx="3044113" cy="4669250"/>
          </a:xfrm>
          <a:prstGeom prst="rect">
            <a:avLst/>
          </a:prstGeom>
        </p:spPr>
      </p:pic>
      <p:sp>
        <p:nvSpPr>
          <p:cNvPr id="3" name="Rectangle : coins arrondis 2">
            <a:extLst>
              <a:ext uri="{FF2B5EF4-FFF2-40B4-BE49-F238E27FC236}">
                <a16:creationId xmlns:a16="http://schemas.microsoft.com/office/drawing/2014/main" id="{9FAC92C7-10A8-483E-0F87-B51ED45B385B}"/>
              </a:ext>
            </a:extLst>
          </p:cNvPr>
          <p:cNvSpPr/>
          <p:nvPr/>
        </p:nvSpPr>
        <p:spPr>
          <a:xfrm>
            <a:off x="2920229" y="2339049"/>
            <a:ext cx="3303541" cy="1350471"/>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778432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33029-A498-ECA3-1345-8043B13F88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236219-D5CC-949E-748A-A42AA1B55E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96C7D62-0474-8C2C-15C0-FE5012732909}"/>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569BDDB-A5C6-0480-0C84-7043F5A60CE1}"/>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77B521E4-50E3-963B-6BEF-8EB67390338B}"/>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0897F991-E8EB-981B-7047-6CA52C705817}"/>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5E6B6C-1362-1D44-7C99-407303E0CE5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F39D9817-5E3E-A84A-A884-5CBE15D8EEC1}"/>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4B64C921-2E57-EC87-121C-6085AA855A47}"/>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7160701B-C95D-9752-6651-D5368F713A08}"/>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795E011B-24BB-6D3B-92AC-B16F2E2D1BE0}"/>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FFCC367D-45C3-15B8-C74C-1F66004A8FB0}"/>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67C4E590-A99C-7AAD-74CF-5848B497E7FC}"/>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9" name="ZoneTexte 8">
            <a:extLst>
              <a:ext uri="{FF2B5EF4-FFF2-40B4-BE49-F238E27FC236}">
                <a16:creationId xmlns:a16="http://schemas.microsoft.com/office/drawing/2014/main" id="{4A416355-BD85-6ED3-064F-F72C16664E3F}"/>
              </a:ext>
            </a:extLst>
          </p:cNvPr>
          <p:cNvSpPr txBox="1"/>
          <p:nvPr/>
        </p:nvSpPr>
        <p:spPr>
          <a:xfrm>
            <a:off x="1001259" y="2579993"/>
            <a:ext cx="7141481" cy="2423740"/>
          </a:xfrm>
          <a:prstGeom prst="rect">
            <a:avLst/>
          </a:prstGeom>
          <a:noFill/>
        </p:spPr>
        <p:txBody>
          <a:bodyPr wrap="square">
            <a:spAutoFit/>
          </a:bodyPr>
          <a:lstStyle/>
          <a:p>
            <a:pPr algn="ctr"/>
            <a:r>
              <a:rPr lang="fr-FR" sz="2400" dirty="0">
                <a:solidFill>
                  <a:schemeClr val="tx2"/>
                </a:solidFill>
                <a:latin typeface="Dosis SemiBold" charset="0"/>
              </a:rPr>
              <a:t>Les métiers du transport</a:t>
            </a:r>
          </a:p>
          <a:p>
            <a:pPr algn="ctr"/>
            <a:endParaRPr lang="fr-FR" sz="2400" dirty="0">
              <a:solidFill>
                <a:schemeClr val="tx2"/>
              </a:solidFill>
              <a:latin typeface="Dosis SemiBold" charset="0"/>
            </a:endParaRPr>
          </a:p>
          <a:p>
            <a:pPr algn="just">
              <a:lnSpc>
                <a:spcPct val="150000"/>
              </a:lnSpc>
            </a:pPr>
            <a:r>
              <a:rPr lang="fr-FR" sz="2400" dirty="0">
                <a:solidFill>
                  <a:schemeClr val="tx2"/>
                </a:solidFill>
                <a:latin typeface="Dosis SemiBold" charset="0"/>
              </a:rPr>
              <a:t>Hier, notre maîtresse nous a présenté une leçon sur les métiers du transport. Elle a montré des images de bus, de trains, d’avions et de bateaux. </a:t>
            </a:r>
          </a:p>
        </p:txBody>
      </p:sp>
    </p:spTree>
    <p:extLst>
      <p:ext uri="{BB962C8B-B14F-4D97-AF65-F5344CB8AC3E}">
        <p14:creationId xmlns:p14="http://schemas.microsoft.com/office/powerpoint/2010/main" val="3440774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8DBDB0-991E-4D61-FDC9-E15B53EB606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43D9FEAF-1E49-B80D-24D7-B3405EFAFB00}"/>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E5A79746-1D65-BCBF-061E-F2E30358C0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4" name="Rectangle : coins arrondis 13">
            <a:extLst>
              <a:ext uri="{FF2B5EF4-FFF2-40B4-BE49-F238E27FC236}">
                <a16:creationId xmlns:a16="http://schemas.microsoft.com/office/drawing/2014/main" id="{FC306CCF-ED6D-63CA-6761-7685C5F0287D}"/>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6EB8DAB3-2331-1C8A-6CF4-C9AF53990A2E}"/>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4058223C-35DF-6EA9-B0EC-48F69DA9254F}"/>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7" name="ZoneTexte 16">
            <a:extLst>
              <a:ext uri="{FF2B5EF4-FFF2-40B4-BE49-F238E27FC236}">
                <a16:creationId xmlns:a16="http://schemas.microsoft.com/office/drawing/2014/main" id="{DEE046DF-9427-8886-3293-AD2D73826B6D}"/>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Rectangle : coins arrondis 17">
            <a:extLst>
              <a:ext uri="{FF2B5EF4-FFF2-40B4-BE49-F238E27FC236}">
                <a16:creationId xmlns:a16="http://schemas.microsoft.com/office/drawing/2014/main" id="{57CDD534-0CFA-81C5-CB9A-C31BC915184D}"/>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AC6CC47D-AFD9-4896-9673-D0324374248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FR_N5_P3_W2_S2 (Karaoké) V1">
            <a:hlinkClick r:id="" action="ppaction://media"/>
            <a:extLst>
              <a:ext uri="{FF2B5EF4-FFF2-40B4-BE49-F238E27FC236}">
                <a16:creationId xmlns:a16="http://schemas.microsoft.com/office/drawing/2014/main" id="{29D78CE7-1C0A-1DA6-F918-D21E3D602A29}"/>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261572" y="2225021"/>
            <a:ext cx="7144511" cy="4018787"/>
          </a:xfrm>
          <a:prstGeom prst="rect">
            <a:avLst/>
          </a:prstGeom>
        </p:spPr>
      </p:pic>
    </p:spTree>
    <p:extLst>
      <p:ext uri="{BB962C8B-B14F-4D97-AF65-F5344CB8AC3E}">
        <p14:creationId xmlns:p14="http://schemas.microsoft.com/office/powerpoint/2010/main" val="405947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29" fill="hold"/>
                                        <p:tgtEl>
                                          <p:spTgt spid="3"/>
                                        </p:tgtEl>
                                      </p:cBhvr>
                                    </p:cmd>
                                  </p:childTnLst>
                                </p:cTn>
                              </p:par>
                            </p:childTnLst>
                          </p:cTn>
                        </p:par>
                        <p:par>
                          <p:cTn id="7" fill="hold">
                            <p:stCondLst>
                              <p:cond delay="17429"/>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9A1774-EA82-08C1-2CDA-B47168ACCA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8E830B6B-E104-A5A0-F9AD-EAE7122D1062}"/>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B9703214-B54E-7BDB-A369-37907FDE11B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66F619-3118-52CE-2A9F-86881C6995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A876E61C-1309-2674-E4A0-78AF1FED739C}"/>
              </a:ext>
            </a:extLst>
          </p:cNvPr>
          <p:cNvSpPr/>
          <p:nvPr/>
        </p:nvSpPr>
        <p:spPr>
          <a:xfrm>
            <a:off x="1793795" y="1727492"/>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CE518FA9-5B6D-D95D-48B0-9FC957F39F3A}"/>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57AC295-9811-9547-302B-1D72D7D52162}"/>
              </a:ext>
            </a:extLst>
          </p:cNvPr>
          <p:cNvSpPr txBox="1"/>
          <p:nvPr/>
        </p:nvSpPr>
        <p:spPr>
          <a:xfrm>
            <a:off x="2027454" y="1710456"/>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ZoneTexte 14">
            <a:extLst>
              <a:ext uri="{FF2B5EF4-FFF2-40B4-BE49-F238E27FC236}">
                <a16:creationId xmlns:a16="http://schemas.microsoft.com/office/drawing/2014/main" id="{EE7795B5-A8F1-F6D2-749F-2C8CB1B7CA1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4" name="Rectangle : coins arrondis 3">
            <a:extLst>
              <a:ext uri="{FF2B5EF4-FFF2-40B4-BE49-F238E27FC236}">
                <a16:creationId xmlns:a16="http://schemas.microsoft.com/office/drawing/2014/main" id="{39564B20-E981-CB21-C7EF-E79DC43DDE57}"/>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E16C807-01A3-777C-44E8-8CDFF8171EC8}"/>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9" name="ZoneTexte 8">
            <a:extLst>
              <a:ext uri="{FF2B5EF4-FFF2-40B4-BE49-F238E27FC236}">
                <a16:creationId xmlns:a16="http://schemas.microsoft.com/office/drawing/2014/main" id="{83F33B37-FC52-4CC4-29F8-4F082677F3CA}"/>
              </a:ext>
            </a:extLst>
          </p:cNvPr>
          <p:cNvSpPr txBox="1"/>
          <p:nvPr/>
        </p:nvSpPr>
        <p:spPr>
          <a:xfrm>
            <a:off x="1001259" y="2579993"/>
            <a:ext cx="7141481" cy="2423740"/>
          </a:xfrm>
          <a:prstGeom prst="rect">
            <a:avLst/>
          </a:prstGeom>
          <a:noFill/>
        </p:spPr>
        <p:txBody>
          <a:bodyPr wrap="square">
            <a:spAutoFit/>
          </a:bodyPr>
          <a:lstStyle/>
          <a:p>
            <a:pPr algn="ctr"/>
            <a:r>
              <a:rPr lang="fr-FR" sz="2400" dirty="0">
                <a:solidFill>
                  <a:schemeClr val="tx2"/>
                </a:solidFill>
                <a:latin typeface="Dosis SemiBold" charset="0"/>
              </a:rPr>
              <a:t>Les métiers du transport</a:t>
            </a:r>
          </a:p>
          <a:p>
            <a:pPr algn="ctr"/>
            <a:endParaRPr lang="fr-FR" sz="2400" dirty="0">
              <a:solidFill>
                <a:schemeClr val="tx2"/>
              </a:solidFill>
              <a:latin typeface="Dosis SemiBold" charset="0"/>
            </a:endParaRPr>
          </a:p>
          <a:p>
            <a:pPr algn="just">
              <a:lnSpc>
                <a:spcPct val="150000"/>
              </a:lnSpc>
            </a:pPr>
            <a:r>
              <a:rPr lang="fr-FR" sz="2400" dirty="0">
                <a:solidFill>
                  <a:schemeClr val="tx2"/>
                </a:solidFill>
                <a:latin typeface="Dosis SemiBold" charset="0"/>
              </a:rPr>
              <a:t>Hier, notre maîtresse nous a présenté une leçon sur les métiers du transport. Elle a montré des images de bus, de trains, d’avions et de bateaux. </a:t>
            </a:r>
          </a:p>
        </p:txBody>
      </p:sp>
    </p:spTree>
    <p:extLst>
      <p:ext uri="{BB962C8B-B14F-4D97-AF65-F5344CB8AC3E}">
        <p14:creationId xmlns:p14="http://schemas.microsoft.com/office/powerpoint/2010/main" val="2747305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3CED-BC92-8A3A-1633-B7C3C29DA74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5931B4D-E25A-682F-3DB9-5619E5897CEB}"/>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C7D55D78-DFD5-1242-2EA4-7FEA17C0C3B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25" name="Image 24" descr="Une image contenant noir, obscurité&#10;&#10;Le contenu généré par l’IA peut être incorrect.">
            <a:extLst>
              <a:ext uri="{FF2B5EF4-FFF2-40B4-BE49-F238E27FC236}">
                <a16:creationId xmlns:a16="http://schemas.microsoft.com/office/drawing/2014/main" id="{5485C7A0-2D93-7F91-BE2F-DDF7001C78F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20" name="ZoneTexte 19">
            <a:extLst>
              <a:ext uri="{FF2B5EF4-FFF2-40B4-BE49-F238E27FC236}">
                <a16:creationId xmlns:a16="http://schemas.microsoft.com/office/drawing/2014/main" id="{CD1F1AA0-CF48-3AA6-94A8-4FAF7B0E5A24}"/>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Rectangle : coins arrondis 20">
            <a:extLst>
              <a:ext uri="{FF2B5EF4-FFF2-40B4-BE49-F238E27FC236}">
                <a16:creationId xmlns:a16="http://schemas.microsoft.com/office/drawing/2014/main" id="{8CB56BC5-B9EA-72C7-9553-6A95516AEE75}"/>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 coins arrondis 21">
            <a:extLst>
              <a:ext uri="{FF2B5EF4-FFF2-40B4-BE49-F238E27FC236}">
                <a16:creationId xmlns:a16="http://schemas.microsoft.com/office/drawing/2014/main" id="{5792ADAA-7293-2335-6424-5655BE7B1F8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9B5D8D81-1027-86EF-09CD-E05AC12F3F26}"/>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4" name="ZoneTexte 23">
            <a:extLst>
              <a:ext uri="{FF2B5EF4-FFF2-40B4-BE49-F238E27FC236}">
                <a16:creationId xmlns:a16="http://schemas.microsoft.com/office/drawing/2014/main" id="{9385DC39-026F-4D28-A902-C2692A4D7FA8}"/>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EA86209-E461-E55C-5798-58E8CEE00939}"/>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44E2AAB4-A333-C992-DB17-BD1E04050D7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7" name="Titre 1">
            <a:extLst>
              <a:ext uri="{FF2B5EF4-FFF2-40B4-BE49-F238E27FC236}">
                <a16:creationId xmlns:a16="http://schemas.microsoft.com/office/drawing/2014/main" id="{6EEF8DA7-F4C8-7B8B-FCFD-335A7BBF1813}"/>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On passe à la deuxième partie.  Lisez en silence. </a:t>
            </a:r>
            <a:endParaRPr lang="fr-FR"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7E86649-E105-B47A-C2A1-6545FA7DB8CE}"/>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B9E037BF-52BB-1A04-1BD5-3FDD8166BC14}"/>
                </a:ext>
              </a:extLst>
            </p:cNvPr>
            <p:cNvPicPr>
              <a:picLocks noChangeAspect="1"/>
            </p:cNvPicPr>
            <p:nvPr/>
          </p:nvPicPr>
          <p:blipFill>
            <a:blip r:embed="rId11"/>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4B8AE03-BD98-F5AB-39B3-802DA1D94BC4}"/>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83F2A64F-DB14-F3BF-6D88-A28ADF117CEE}"/>
              </a:ext>
            </a:extLst>
          </p:cNvPr>
          <p:cNvSpPr txBox="1"/>
          <p:nvPr/>
        </p:nvSpPr>
        <p:spPr>
          <a:xfrm>
            <a:off x="1217443" y="2825692"/>
            <a:ext cx="6830280" cy="2239074"/>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 conducteur de bus transporte les passagers en ville, le pilote vole dans le ciel, le conducteur de train voyage très loin et le marin navigue sur la mer. Le mécanicien répare les véhicules en panne.</a:t>
            </a:r>
          </a:p>
        </p:txBody>
      </p:sp>
    </p:spTree>
    <p:extLst>
      <p:ext uri="{BB962C8B-B14F-4D97-AF65-F5344CB8AC3E}">
        <p14:creationId xmlns:p14="http://schemas.microsoft.com/office/powerpoint/2010/main" val="1292393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889A-4EE9-903C-4306-3D693C54C9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6DCC87-B20B-BB77-FAD4-497BED976EB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1BCC259C-B078-EB9F-D6FC-F6AD6CC08F19}"/>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C87C7D9-6F90-5338-2CC0-B9CC1D3062EB}"/>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2D1C4F5-E4ED-A229-27A2-DD535F3A7B4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06F83EB3-5ADC-DA38-C894-350A9F1A32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6" name="ZoneTexte 5">
            <a:extLst>
              <a:ext uri="{FF2B5EF4-FFF2-40B4-BE49-F238E27FC236}">
                <a16:creationId xmlns:a16="http://schemas.microsoft.com/office/drawing/2014/main" id="{9601674D-EBA3-43C0-1677-B41F4C79321E}"/>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Rectangle : coins arrondis 6">
            <a:extLst>
              <a:ext uri="{FF2B5EF4-FFF2-40B4-BE49-F238E27FC236}">
                <a16:creationId xmlns:a16="http://schemas.microsoft.com/office/drawing/2014/main" id="{9C22B839-B1F4-70AD-41EF-2EB1EFE3C63D}"/>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804A37AC-8E3B-4129-53C7-29F5C0AAB7F4}"/>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B707A4D4-4E3B-E238-A880-E20CF6DD7884}"/>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3" name="ZoneTexte 12">
            <a:extLst>
              <a:ext uri="{FF2B5EF4-FFF2-40B4-BE49-F238E27FC236}">
                <a16:creationId xmlns:a16="http://schemas.microsoft.com/office/drawing/2014/main" id="{633E0C89-A28B-358B-1D5D-D29F9693632C}"/>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0E699D96-E2CB-B026-E3E4-1494CD114A8A}"/>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1956886F-D3EB-53D9-2E48-8078FE16CC85}"/>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22" name="FR_N5_P3_W2_S2 (Karaoké) V2">
            <a:hlinkClick r:id="" action="ppaction://media"/>
            <a:extLst>
              <a:ext uri="{FF2B5EF4-FFF2-40B4-BE49-F238E27FC236}">
                <a16:creationId xmlns:a16="http://schemas.microsoft.com/office/drawing/2014/main" id="{9C6362ED-2EAC-FD9A-2A83-3B4B7E6EDFE3}"/>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18971" y="2221553"/>
            <a:ext cx="6906057" cy="3884657"/>
          </a:xfrm>
          <a:prstGeom prst="rect">
            <a:avLst/>
          </a:prstGeom>
        </p:spPr>
      </p:pic>
    </p:spTree>
    <p:extLst>
      <p:ext uri="{BB962C8B-B14F-4D97-AF65-F5344CB8AC3E}">
        <p14:creationId xmlns:p14="http://schemas.microsoft.com/office/powerpoint/2010/main" val="3690709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26" fill="hold"/>
                                        <p:tgtEl>
                                          <p:spTgt spid="22"/>
                                        </p:tgtEl>
                                      </p:cBhvr>
                                    </p:cmd>
                                  </p:childTnLst>
                                </p:cTn>
                              </p:par>
                            </p:childTnLst>
                          </p:cTn>
                        </p:par>
                        <p:par>
                          <p:cTn id="7" fill="hold">
                            <p:stCondLst>
                              <p:cond delay="1802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22"/>
                </p:tgtEl>
              </p:cMediaNode>
            </p:video>
            <p:seq concurrent="1" nextAc="seek">
              <p:cTn id="12" restart="whenNotActive" fill="hold" evtFilter="cancelBubble" nodeType="interactiveSeq">
                <p:stCondLst>
                  <p:cond evt="onClick" delay="0">
                    <p:tgtEl>
                      <p:spTgt spid="2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7B6536-AF10-8D35-84CD-271ED835432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EBC369E-965A-5C64-57FC-83E112C646A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EA909765-1651-617C-121F-903350D7EC56}"/>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9" name="ZoneTexte 8">
            <a:extLst>
              <a:ext uri="{FF2B5EF4-FFF2-40B4-BE49-F238E27FC236}">
                <a16:creationId xmlns:a16="http://schemas.microsoft.com/office/drawing/2014/main" id="{C4DA7449-09D1-1E88-3D47-6D2E29A6587A}"/>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4" name="Rectangle : coins arrondis 3">
            <a:extLst>
              <a:ext uri="{FF2B5EF4-FFF2-40B4-BE49-F238E27FC236}">
                <a16:creationId xmlns:a16="http://schemas.microsoft.com/office/drawing/2014/main" id="{DC4B246F-009A-753F-FCB7-BEF7219AFD18}"/>
              </a:ext>
            </a:extLst>
          </p:cNvPr>
          <p:cNvSpPr/>
          <p:nvPr/>
        </p:nvSpPr>
        <p:spPr>
          <a:xfrm>
            <a:off x="3993873" y="1701367"/>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8EA2868-ED36-047D-81D2-1559D936ABC2}"/>
              </a:ext>
            </a:extLst>
          </p:cNvPr>
          <p:cNvSpPr/>
          <p:nvPr/>
        </p:nvSpPr>
        <p:spPr>
          <a:xfrm>
            <a:off x="1710503" y="1710324"/>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D023C333-05BE-897D-4026-82B9BF4B095C}"/>
              </a:ext>
            </a:extLst>
          </p:cNvPr>
          <p:cNvSpPr txBox="1"/>
          <p:nvPr/>
        </p:nvSpPr>
        <p:spPr>
          <a:xfrm>
            <a:off x="1910221" y="17103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4" name="ZoneTexte 13">
            <a:extLst>
              <a:ext uri="{FF2B5EF4-FFF2-40B4-BE49-F238E27FC236}">
                <a16:creationId xmlns:a16="http://schemas.microsoft.com/office/drawing/2014/main" id="{B360F899-D559-223C-B5A4-93E72BA5D940}"/>
              </a:ext>
            </a:extLst>
          </p:cNvPr>
          <p:cNvSpPr txBox="1"/>
          <p:nvPr/>
        </p:nvSpPr>
        <p:spPr>
          <a:xfrm>
            <a:off x="4172201" y="170064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DD1503B6-030B-F24B-7239-384851A103A1}"/>
              </a:ext>
            </a:extLst>
          </p:cNvPr>
          <p:cNvSpPr/>
          <p:nvPr/>
        </p:nvSpPr>
        <p:spPr>
          <a:xfrm>
            <a:off x="6455571" y="1710324"/>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5695416A-D505-45A6-FB87-D534BD8E2CA4}"/>
              </a:ext>
            </a:extLst>
          </p:cNvPr>
          <p:cNvSpPr txBox="1"/>
          <p:nvPr/>
        </p:nvSpPr>
        <p:spPr>
          <a:xfrm>
            <a:off x="6689230" y="1727544"/>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7" name="ZoneTexte 6">
            <a:extLst>
              <a:ext uri="{FF2B5EF4-FFF2-40B4-BE49-F238E27FC236}">
                <a16:creationId xmlns:a16="http://schemas.microsoft.com/office/drawing/2014/main" id="{7042FF45-DBE2-DD90-A10C-3CF0CFA7D3DA}"/>
              </a:ext>
            </a:extLst>
          </p:cNvPr>
          <p:cNvSpPr txBox="1"/>
          <p:nvPr/>
        </p:nvSpPr>
        <p:spPr>
          <a:xfrm>
            <a:off x="1217443" y="2825692"/>
            <a:ext cx="6830280" cy="2239074"/>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 conducteur de bus transporte les passagers en ville, le pilote vole dans le ciel, le conducteur de train voyage très loin et le marin navigue sur la mer. Le mécanicien répare les véhicules en panne.</a:t>
            </a:r>
          </a:p>
        </p:txBody>
      </p:sp>
    </p:spTree>
    <p:extLst>
      <p:ext uri="{BB962C8B-B14F-4D97-AF65-F5344CB8AC3E}">
        <p14:creationId xmlns:p14="http://schemas.microsoft.com/office/powerpoint/2010/main" val="688923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C99DD8-DFDB-F167-517A-964B0F38A22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Lisez en silence. </a:t>
            </a:r>
            <a:endParaRPr lang="fr-MA" dirty="0"/>
          </a:p>
        </p:txBody>
      </p:sp>
      <p:sp>
        <p:nvSpPr>
          <p:cNvPr id="4" name="Titre 1">
            <a:extLst>
              <a:ext uri="{FF2B5EF4-FFF2-40B4-BE49-F238E27FC236}">
                <a16:creationId xmlns:a16="http://schemas.microsoft.com/office/drawing/2014/main" id="{11C13640-E4F5-9B88-10F7-83C41D470B2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69406708-BB99-00D7-34CF-7D36A3F3F966}"/>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69406708-BB99-00D7-34CF-7D36A3F3F9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1611A480-131E-0E22-C794-4EE1EDC9AEE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1611A480-131E-0E22-C794-4EE1EDC9AEE1}"/>
                  </a:ext>
                </a:extLst>
              </p:cNvPr>
              <p:cNvPicPr/>
              <p:nvPr/>
            </p:nvPicPr>
            <p:blipFill>
              <a:blip r:embed="rId5"/>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0C3880A2-EEB9-FC6F-8901-5254A9C8C134}"/>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46A60BA3-390A-257B-3547-9AB41E0D7C1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6D5251-819F-B001-E819-87AD9BACA2B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7" name="ZoneTexte 16">
            <a:extLst>
              <a:ext uri="{FF2B5EF4-FFF2-40B4-BE49-F238E27FC236}">
                <a16:creationId xmlns:a16="http://schemas.microsoft.com/office/drawing/2014/main" id="{EA31D35E-71B7-C377-8B0E-CB39AA538B9B}"/>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8" name="Rectangle : coins arrondis 17">
            <a:extLst>
              <a:ext uri="{FF2B5EF4-FFF2-40B4-BE49-F238E27FC236}">
                <a16:creationId xmlns:a16="http://schemas.microsoft.com/office/drawing/2014/main" id="{439AC202-B605-AC4F-29F4-66315733219E}"/>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C9AEECF4-D3AF-69AB-F384-E618344EEEEB}"/>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72BF231-6ED3-D043-F02E-D36B9863174E}"/>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1" name="Rectangle : coins arrondis 20">
            <a:extLst>
              <a:ext uri="{FF2B5EF4-FFF2-40B4-BE49-F238E27FC236}">
                <a16:creationId xmlns:a16="http://schemas.microsoft.com/office/drawing/2014/main" id="{351B88D5-2E71-D450-1B82-52D286D0410D}"/>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7956F175-7098-5E10-6020-7047D6287E3C}"/>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3" name="ZoneTexte 22">
            <a:extLst>
              <a:ext uri="{FF2B5EF4-FFF2-40B4-BE49-F238E27FC236}">
                <a16:creationId xmlns:a16="http://schemas.microsoft.com/office/drawing/2014/main" id="{6C3A6B1E-B409-B4DA-B05E-C63253C4D4E0}"/>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 name="ZoneTexte 2">
            <a:extLst>
              <a:ext uri="{FF2B5EF4-FFF2-40B4-BE49-F238E27FC236}">
                <a16:creationId xmlns:a16="http://schemas.microsoft.com/office/drawing/2014/main" id="{528BC193-0A31-D2AD-9763-3F40558428F0}"/>
              </a:ext>
            </a:extLst>
          </p:cNvPr>
          <p:cNvSpPr txBox="1"/>
          <p:nvPr/>
        </p:nvSpPr>
        <p:spPr>
          <a:xfrm>
            <a:off x="1227905" y="2516610"/>
            <a:ext cx="6830280" cy="2793072"/>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Les élèves ont réagi avec intérêt : Yassine pense que le métier de pilote est dangereux.</a:t>
            </a:r>
          </a:p>
          <a:p>
            <a:pPr algn="just">
              <a:lnSpc>
                <a:spcPct val="150000"/>
              </a:lnSpc>
            </a:pPr>
            <a:r>
              <a:rPr lang="fr-FR" sz="2400" dirty="0" err="1">
                <a:solidFill>
                  <a:schemeClr val="tx2"/>
                </a:solidFill>
                <a:latin typeface="Dosis SemiBold" charset="0"/>
              </a:rPr>
              <a:t>Amira</a:t>
            </a:r>
            <a:r>
              <a:rPr lang="fr-FR" sz="2400" dirty="0">
                <a:solidFill>
                  <a:schemeClr val="tx2"/>
                </a:solidFill>
                <a:latin typeface="Dosis SemiBold" charset="0"/>
              </a:rPr>
              <a:t> préfère être conductrice de bus. Certains trouvent ces métiers fatigants, d’autres les trouvent passionnants. Tous les métiers sont importants.</a:t>
            </a:r>
          </a:p>
        </p:txBody>
      </p:sp>
    </p:spTree>
    <p:extLst>
      <p:ext uri="{BB962C8B-B14F-4D97-AF65-F5344CB8AC3E}">
        <p14:creationId xmlns:p14="http://schemas.microsoft.com/office/powerpoint/2010/main" val="2354656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43860-6FC4-8E8D-5590-4103FDADDB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CA6522-B249-574F-21FB-E1244F6E66A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97ED36F9-91E8-0B9C-5F0D-B6CC04A219DA}"/>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55931B4D-E25A-682F-3DB9-5619E5897CEB}"/>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3A455602-F612-5E83-71C1-CC51762F85C4}"/>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7D55D78-DFD5-1242-2EA4-7FEA17C0C3BC}"/>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341C8177-7602-F5CC-7BD3-A8280823C823}"/>
              </a:ext>
            </a:extLst>
          </p:cNvPr>
          <p:cNvPicPr>
            <a:picLocks noChangeAspect="1"/>
          </p:cNvPicPr>
          <p:nvPr/>
        </p:nvPicPr>
        <p:blipFill>
          <a:blip r:embed="rId10"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AF3FD60A-016F-A5F9-3A1F-15E7D8D4D2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7" name="Rectangle : coins arrondis 6">
            <a:extLst>
              <a:ext uri="{FF2B5EF4-FFF2-40B4-BE49-F238E27FC236}">
                <a16:creationId xmlns:a16="http://schemas.microsoft.com/office/drawing/2014/main" id="{41F6B0E6-FA38-1AA9-2108-806B9471BF96}"/>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A93A1DCC-6420-1CF7-32C1-3A096BA3809F}"/>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99C839CB-C5D9-D194-5331-B6FD12D6F547}"/>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81DD0846-D47D-DFFB-6D50-EDC25D318221}"/>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882C131-0CFA-9381-6981-ED44A06EF006}"/>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1" name="ZoneTexte 20">
            <a:extLst>
              <a:ext uri="{FF2B5EF4-FFF2-40B4-BE49-F238E27FC236}">
                <a16:creationId xmlns:a16="http://schemas.microsoft.com/office/drawing/2014/main" id="{2F258BA3-9189-FA3C-2088-2A875EB84CCD}"/>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pic>
        <p:nvPicPr>
          <p:cNvPr id="22" name="FR_N5_P3_W2_S2 (Karaoké) V3">
            <a:hlinkClick r:id="" action="ppaction://media"/>
            <a:extLst>
              <a:ext uri="{FF2B5EF4-FFF2-40B4-BE49-F238E27FC236}">
                <a16:creationId xmlns:a16="http://schemas.microsoft.com/office/drawing/2014/main" id="{F0A36608-8C84-1541-F432-8F6C84E6944A}"/>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34745" y="2408373"/>
            <a:ext cx="6874509" cy="3866911"/>
          </a:xfrm>
          <a:prstGeom prst="rect">
            <a:avLst/>
          </a:prstGeom>
        </p:spPr>
      </p:pic>
    </p:spTree>
    <p:extLst>
      <p:ext uri="{BB962C8B-B14F-4D97-AF65-F5344CB8AC3E}">
        <p14:creationId xmlns:p14="http://schemas.microsoft.com/office/powerpoint/2010/main" val="684645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60" fill="hold"/>
                                        <p:tgtEl>
                                          <p:spTgt spid="22"/>
                                        </p:tgtEl>
                                      </p:cBhvr>
                                    </p:cmd>
                                  </p:childTnLst>
                                </p:cTn>
                              </p:par>
                            </p:childTnLst>
                          </p:cTn>
                        </p:par>
                        <p:par>
                          <p:cTn id="7" fill="hold">
                            <p:stCondLst>
                              <p:cond delay="2176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10"/>
            </p:par>
            <p:video>
              <p:cMediaNode vol="80000">
                <p:cTn id="11" fill="hold" display="0">
                  <p:stCondLst>
                    <p:cond delay="indefinite"/>
                  </p:stCondLst>
                </p:cTn>
                <p:tgtEl>
                  <p:spTgt spid="22"/>
                </p:tgtEl>
              </p:cMediaNode>
            </p:video>
            <p:seq concurrent="1" nextAc="seek">
              <p:cTn id="12" restart="whenNotActive" fill="hold" evtFilter="cancelBubble" nodeType="interactiveSeq">
                <p:stCondLst>
                  <p:cond evt="onClick" delay="0">
                    <p:tgtEl>
                      <p:spTgt spid="2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AD7A5-D9A5-4FF0-C89C-53663DDF2CA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a:t>
            </a:r>
            <a:endParaRPr lang="fr-MA" dirty="0"/>
          </a:p>
        </p:txBody>
      </p:sp>
      <p:sp>
        <p:nvSpPr>
          <p:cNvPr id="4" name="Titre 1">
            <a:extLst>
              <a:ext uri="{FF2B5EF4-FFF2-40B4-BE49-F238E27FC236}">
                <a16:creationId xmlns:a16="http://schemas.microsoft.com/office/drawing/2014/main" id="{D790891B-2137-0164-DFE8-8B91E730FCB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5AB6E4B8-B5B1-9348-12AB-C31BB6BCF9CE}"/>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5AB6E4B8-B5B1-9348-12AB-C31BB6BCF9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FD2F1A36-C0DF-43ED-8991-D29ABD750891}"/>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FD2F1A36-C0DF-43ED-8991-D29ABD750891}"/>
                  </a:ext>
                </a:extLst>
              </p:cNvPr>
              <p:cNvPicPr/>
              <p:nvPr/>
            </p:nvPicPr>
            <p:blipFill>
              <a:blip r:embed="rId5"/>
              <a:stretch>
                <a:fillRect/>
              </a:stretch>
            </p:blipFill>
            <p:spPr>
              <a:xfrm>
                <a:off x="1593492" y="833185"/>
                <a:ext cx="26730" cy="23400"/>
              </a:xfrm>
              <a:prstGeom prst="rect">
                <a:avLst/>
              </a:prstGeom>
            </p:spPr>
          </p:pic>
        </mc:Fallback>
      </mc:AlternateContent>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0A89E08D-3B4C-43ED-9699-FC2C0BD300CD}"/>
              </a:ext>
            </a:extLst>
          </p:cNvPr>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860155AC-3477-D864-7075-F378A1BABBD2}"/>
              </a:ext>
            </a:extLst>
          </p:cNvPr>
          <p:cNvSpPr txBox="1"/>
          <p:nvPr/>
        </p:nvSpPr>
        <p:spPr>
          <a:xfrm>
            <a:off x="2670620" y="1835001"/>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9" name="Rectangle : coins arrondis 8">
            <a:extLst>
              <a:ext uri="{FF2B5EF4-FFF2-40B4-BE49-F238E27FC236}">
                <a16:creationId xmlns:a16="http://schemas.microsoft.com/office/drawing/2014/main" id="{55972C71-C9EA-2CB3-340A-DDD1B962EE58}"/>
              </a:ext>
            </a:extLst>
          </p:cNvPr>
          <p:cNvSpPr/>
          <p:nvPr/>
        </p:nvSpPr>
        <p:spPr>
          <a:xfrm>
            <a:off x="6527699" y="1681003"/>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55113DC6-5576-3D4B-1D25-5A3A9B1D3248}"/>
              </a:ext>
            </a:extLst>
          </p:cNvPr>
          <p:cNvSpPr/>
          <p:nvPr/>
        </p:nvSpPr>
        <p:spPr>
          <a:xfrm>
            <a:off x="4139786" y="1709598"/>
            <a:ext cx="1388084" cy="369332"/>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A4D9E5BB-4230-DA10-C903-19A126CB64DC}"/>
              </a:ext>
            </a:extLst>
          </p:cNvPr>
          <p:cNvSpPr txBox="1"/>
          <p:nvPr/>
        </p:nvSpPr>
        <p:spPr>
          <a:xfrm>
            <a:off x="4376914" y="170959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3" name="Rectangle : coins arrondis 12">
            <a:extLst>
              <a:ext uri="{FF2B5EF4-FFF2-40B4-BE49-F238E27FC236}">
                <a16:creationId xmlns:a16="http://schemas.microsoft.com/office/drawing/2014/main" id="{23817D95-1990-1221-3164-9AD223FB8510}"/>
              </a:ext>
            </a:extLst>
          </p:cNvPr>
          <p:cNvSpPr/>
          <p:nvPr/>
        </p:nvSpPr>
        <p:spPr>
          <a:xfrm>
            <a:off x="1761491" y="1694202"/>
            <a:ext cx="1388084" cy="387969"/>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FE9F006B-4978-FAE3-36F7-D4211C28B5B5}"/>
              </a:ext>
            </a:extLst>
          </p:cNvPr>
          <p:cNvSpPr txBox="1"/>
          <p:nvPr/>
        </p:nvSpPr>
        <p:spPr>
          <a:xfrm>
            <a:off x="6723690" y="1709597"/>
            <a:ext cx="920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9" name="ZoneTexte 18">
            <a:extLst>
              <a:ext uri="{FF2B5EF4-FFF2-40B4-BE49-F238E27FC236}">
                <a16:creationId xmlns:a16="http://schemas.microsoft.com/office/drawing/2014/main" id="{4AED5032-375E-3BDF-B7EA-A528E8E48C1A}"/>
              </a:ext>
            </a:extLst>
          </p:cNvPr>
          <p:cNvSpPr txBox="1"/>
          <p:nvPr/>
        </p:nvSpPr>
        <p:spPr>
          <a:xfrm>
            <a:off x="1959927" y="1745087"/>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1" name="ZoneTexte 10">
            <a:extLst>
              <a:ext uri="{FF2B5EF4-FFF2-40B4-BE49-F238E27FC236}">
                <a16:creationId xmlns:a16="http://schemas.microsoft.com/office/drawing/2014/main" id="{20BBD0A2-18DA-72D3-A4B4-FF936D214082}"/>
              </a:ext>
            </a:extLst>
          </p:cNvPr>
          <p:cNvSpPr txBox="1"/>
          <p:nvPr/>
        </p:nvSpPr>
        <p:spPr>
          <a:xfrm>
            <a:off x="1227905" y="2516610"/>
            <a:ext cx="6830280" cy="2793072"/>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Les élèves ont réagi avec intérêt : Yassine pense que le métier de pilote est dangereux.</a:t>
            </a:r>
          </a:p>
          <a:p>
            <a:pPr algn="just">
              <a:lnSpc>
                <a:spcPct val="150000"/>
              </a:lnSpc>
            </a:pPr>
            <a:r>
              <a:rPr lang="fr-FR" sz="2400" dirty="0" err="1">
                <a:solidFill>
                  <a:schemeClr val="tx2"/>
                </a:solidFill>
                <a:latin typeface="Dosis SemiBold" charset="0"/>
              </a:rPr>
              <a:t>Amira</a:t>
            </a:r>
            <a:r>
              <a:rPr lang="fr-FR" sz="2400" dirty="0">
                <a:solidFill>
                  <a:schemeClr val="tx2"/>
                </a:solidFill>
                <a:latin typeface="Dosis SemiBold" charset="0"/>
              </a:rPr>
              <a:t> préfère être conductrice de bus. Certains trouvent ces métiers fatigants, d’autres les trouvent passionnants. Tous les métiers sont importants.</a:t>
            </a:r>
          </a:p>
        </p:txBody>
      </p:sp>
    </p:spTree>
    <p:extLst>
      <p:ext uri="{BB962C8B-B14F-4D97-AF65-F5344CB8AC3E}">
        <p14:creationId xmlns:p14="http://schemas.microsoft.com/office/powerpoint/2010/main" val="1309386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C6E94-779A-85CC-30F5-0A8247E0D16D}"/>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0FA21DC3-E47E-4E92-00CA-301CAC0EFFA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CD058AC-B42D-5099-3870-8C04A5C4BA2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F4571E0-465D-0D2A-D7C4-B721799FE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921DB7B6-7E28-375A-CAE5-0C18EF7FFDA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essayer de comprendre le texte, partie par partie. Pour chaque partie du texte, on va suivre les mêmes étapes. </a:t>
            </a:r>
          </a:p>
        </p:txBody>
      </p:sp>
      <p:sp>
        <p:nvSpPr>
          <p:cNvPr id="13" name="Rectangle : coins arrondis 12">
            <a:extLst>
              <a:ext uri="{FF2B5EF4-FFF2-40B4-BE49-F238E27FC236}">
                <a16:creationId xmlns:a16="http://schemas.microsoft.com/office/drawing/2014/main" id="{4EC8CF76-D5B5-365E-1277-C788FABFF942}"/>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CAAC5D5-71A5-1A88-5CF4-A70A959CBFD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F986627C-7FA1-01CE-D408-CDC6FA089872}"/>
              </a:ext>
            </a:extLst>
          </p:cNvPr>
          <p:cNvSpPr txBox="1"/>
          <p:nvPr/>
        </p:nvSpPr>
        <p:spPr>
          <a:xfrm>
            <a:off x="1326181" y="3401041"/>
            <a:ext cx="1636295" cy="1200329"/>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1800" b="1" i="0" u="none" strike="noStrike" kern="1200" cap="none" spc="0" normalizeH="0" baseline="0" noProof="0" dirty="0">
                <a:ln w="0"/>
                <a:solidFill>
                  <a:schemeClr val="accent5">
                    <a:lumMod val="50000"/>
                  </a:schemeClr>
                </a:solidFill>
                <a:effectLst/>
                <a:uLnTx/>
                <a:uFillTx/>
                <a:latin typeface="Dosis Medium" pitchFamily="2" charset="0"/>
              </a:rPr>
              <a:t>Je lis en silence </a:t>
            </a:r>
            <a:r>
              <a:rPr kumimoji="0" lang="fr-FR" sz="1800" i="0" u="none" strike="noStrike" kern="1200" cap="none" spc="0" normalizeH="0" baseline="0" noProof="0" dirty="0">
                <a:ln w="0"/>
                <a:solidFill>
                  <a:schemeClr val="accent5">
                    <a:lumMod val="50000"/>
                  </a:schemeClr>
                </a:solidFill>
                <a:effectLst/>
                <a:uLnTx/>
                <a:uFillTx/>
                <a:latin typeface="Dosis Medium" pitchFamily="2" charset="0"/>
              </a:rPr>
              <a:t>et j’essaie de comprendre le texte.</a:t>
            </a:r>
          </a:p>
        </p:txBody>
      </p:sp>
      <p:sp>
        <p:nvSpPr>
          <p:cNvPr id="16" name="Rectangle : coins arrondis 15">
            <a:extLst>
              <a:ext uri="{FF2B5EF4-FFF2-40B4-BE49-F238E27FC236}">
                <a16:creationId xmlns:a16="http://schemas.microsoft.com/office/drawing/2014/main" id="{2C9B9FF5-9362-1AC6-2E6A-47EA9EF03DFA}"/>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AC098C23-3561-0F06-533E-FE0AE2273219}"/>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8" name="ZoneTexte 17">
            <a:extLst>
              <a:ext uri="{FF2B5EF4-FFF2-40B4-BE49-F238E27FC236}">
                <a16:creationId xmlns:a16="http://schemas.microsoft.com/office/drawing/2014/main" id="{9AB31211-D848-3858-DA94-BB0D19A7B6AC}"/>
              </a:ext>
            </a:extLst>
          </p:cNvPr>
          <p:cNvSpPr txBox="1"/>
          <p:nvPr/>
        </p:nvSpPr>
        <p:spPr>
          <a:xfrm>
            <a:off x="3427073" y="3320380"/>
            <a:ext cx="1947009" cy="1477328"/>
          </a:xfrm>
          <a:prstGeom prst="rect">
            <a:avLst/>
          </a:prstGeom>
          <a:noFill/>
        </p:spPr>
        <p:txBody>
          <a:bodyPr wrap="square">
            <a:spAutoFit/>
          </a:bodyPr>
          <a:lstStyle/>
          <a:p>
            <a:pPr lvl="0" algn="just">
              <a:spcAft>
                <a:spcPts val="1800"/>
              </a:spcAft>
              <a:defRPr/>
            </a:pPr>
            <a:r>
              <a:rPr lang="fr-FR" b="1" dirty="0">
                <a:ln w="0"/>
                <a:solidFill>
                  <a:schemeClr val="accent5">
                    <a:lumMod val="50000"/>
                  </a:schemeClr>
                </a:solidFill>
                <a:latin typeface="Dosis Medium" pitchFamily="2" charset="0"/>
              </a:rPr>
              <a:t>Je repère les mots difficiles </a:t>
            </a:r>
            <a:r>
              <a:rPr lang="fr-FR" dirty="0">
                <a:ln w="0"/>
                <a:solidFill>
                  <a:schemeClr val="accent5">
                    <a:lumMod val="50000"/>
                  </a:schemeClr>
                </a:solidFill>
                <a:latin typeface="Dosis Medium" pitchFamily="2" charset="0"/>
              </a:rPr>
              <a:t>et je demande à mon enseignant(e) de me les expliquer</a:t>
            </a:r>
            <a:endParaRPr kumimoji="0" lang="fr-FR" sz="1800"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9" name="Rectangle : coins arrondis 18">
            <a:extLst>
              <a:ext uri="{FF2B5EF4-FFF2-40B4-BE49-F238E27FC236}">
                <a16:creationId xmlns:a16="http://schemas.microsoft.com/office/drawing/2014/main" id="{20E77CB4-470D-CBB4-1DF4-3D0C7341CE3F}"/>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82504C0-82BD-929B-E2F6-4D17EADD712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a:t>
            </a:r>
            <a:r>
              <a:rPr lang="fr-FR" sz="2000" b="1" dirty="0">
                <a:ln w="0"/>
                <a:solidFill>
                  <a:schemeClr val="bg1">
                    <a:lumMod val="95000"/>
                  </a:schemeClr>
                </a:solidFill>
                <a:latin typeface="Dosis" pitchFamily="2" charset="0"/>
              </a:rPr>
              <a:t>3</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21" name="ZoneTexte 20">
            <a:extLst>
              <a:ext uri="{FF2B5EF4-FFF2-40B4-BE49-F238E27FC236}">
                <a16:creationId xmlns:a16="http://schemas.microsoft.com/office/drawing/2014/main" id="{A9BA732F-0236-0801-852C-498BD1D51A87}"/>
              </a:ext>
            </a:extLst>
          </p:cNvPr>
          <p:cNvSpPr txBox="1"/>
          <p:nvPr/>
        </p:nvSpPr>
        <p:spPr>
          <a:xfrm>
            <a:off x="5891573" y="3401041"/>
            <a:ext cx="1796906" cy="1200329"/>
          </a:xfrm>
          <a:prstGeom prst="rect">
            <a:avLst/>
          </a:prstGeom>
          <a:noFill/>
        </p:spPr>
        <p:txBody>
          <a:bodyPr wrap="square">
            <a:spAutoFit/>
          </a:bodyPr>
          <a:lstStyle/>
          <a:p>
            <a:pPr algn="just">
              <a:spcAft>
                <a:spcPts val="1800"/>
              </a:spcAft>
              <a:defRPr/>
            </a:pPr>
            <a:r>
              <a:rPr lang="fr-FR" dirty="0">
                <a:ln w="0"/>
                <a:solidFill>
                  <a:schemeClr val="accent5">
                    <a:lumMod val="50000"/>
                  </a:schemeClr>
                </a:solidFill>
                <a:latin typeface="Dosis Medium" pitchFamily="2" charset="0"/>
              </a:rPr>
              <a:t>Je lis la question, puis </a:t>
            </a:r>
            <a:r>
              <a:rPr lang="fr-FR" b="1" dirty="0">
                <a:ln w="0"/>
                <a:solidFill>
                  <a:schemeClr val="accent5">
                    <a:lumMod val="50000"/>
                  </a:schemeClr>
                </a:solidFill>
                <a:latin typeface="Dosis Medium" pitchFamily="2" charset="0"/>
              </a:rPr>
              <a:t>je cherche la réponse </a:t>
            </a:r>
            <a:r>
              <a:rPr lang="fr-FR" dirty="0">
                <a:ln w="0"/>
                <a:solidFill>
                  <a:schemeClr val="accent5">
                    <a:lumMod val="50000"/>
                  </a:schemeClr>
                </a:solidFill>
                <a:latin typeface="Dosis Medium" pitchFamily="2" charset="0"/>
              </a:rPr>
              <a:t>dans le texte. </a:t>
            </a:r>
          </a:p>
        </p:txBody>
      </p:sp>
    </p:spTree>
    <p:extLst>
      <p:ext uri="{BB962C8B-B14F-4D97-AF65-F5344CB8AC3E}">
        <p14:creationId xmlns:p14="http://schemas.microsoft.com/office/powerpoint/2010/main" val="3546814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FC63-9ECD-242B-304E-357C63ECB10A}"/>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1A9DD395-D07A-C628-6F95-61719611B91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E220FE9F-2D63-49E0-B7A8-F307164A18D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B737EAD-19AF-5639-8B2F-23E863E4F2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69A0F8A9-7369-6957-6757-6BC3E4734EE2}"/>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D28E0E4B-4464-35DF-B0BC-098B5833CDC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14" name="ZoneTexte 13">
            <a:extLst>
              <a:ext uri="{FF2B5EF4-FFF2-40B4-BE49-F238E27FC236}">
                <a16:creationId xmlns:a16="http://schemas.microsoft.com/office/drawing/2014/main" id="{9C58FA79-3FBD-DA57-E6D7-C86273EFB33F}"/>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5" name="ZoneTexte 14">
            <a:extLst>
              <a:ext uri="{FF2B5EF4-FFF2-40B4-BE49-F238E27FC236}">
                <a16:creationId xmlns:a16="http://schemas.microsoft.com/office/drawing/2014/main" id="{3175CA44-4C14-7567-AEDB-C9702337384D}"/>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6" name="Rectangle : coins arrondis 15">
            <a:extLst>
              <a:ext uri="{FF2B5EF4-FFF2-40B4-BE49-F238E27FC236}">
                <a16:creationId xmlns:a16="http://schemas.microsoft.com/office/drawing/2014/main" id="{D6ACE888-BFED-B9F2-D317-90A7E4A4EE30}"/>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6ADD74EB-5B9E-BD9F-B48F-58C1B2421B2A}"/>
              </a:ext>
            </a:extLst>
          </p:cNvPr>
          <p:cNvSpPr txBox="1"/>
          <p:nvPr/>
        </p:nvSpPr>
        <p:spPr>
          <a:xfrm>
            <a:off x="5225233"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D5C1C050-AEB1-E042-3298-C2449632C43D}"/>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05A3B42A-F857-7D03-CACF-3A8F576EE3AA}"/>
              </a:ext>
            </a:extLst>
          </p:cNvPr>
          <p:cNvSpPr txBox="1"/>
          <p:nvPr/>
        </p:nvSpPr>
        <p:spPr>
          <a:xfrm>
            <a:off x="6944722" y="168247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08F5D6EB-1405-E5E9-776B-F77EF04D0F1F}"/>
              </a:ext>
            </a:extLst>
          </p:cNvPr>
          <p:cNvSpPr txBox="1"/>
          <p:nvPr/>
        </p:nvSpPr>
        <p:spPr>
          <a:xfrm>
            <a:off x="1001259" y="2579993"/>
            <a:ext cx="7141481" cy="2423740"/>
          </a:xfrm>
          <a:prstGeom prst="rect">
            <a:avLst/>
          </a:prstGeom>
          <a:noFill/>
        </p:spPr>
        <p:txBody>
          <a:bodyPr wrap="square">
            <a:spAutoFit/>
          </a:bodyPr>
          <a:lstStyle/>
          <a:p>
            <a:pPr algn="ctr"/>
            <a:r>
              <a:rPr lang="fr-FR" sz="2400" dirty="0">
                <a:solidFill>
                  <a:schemeClr val="tx2"/>
                </a:solidFill>
                <a:latin typeface="Dosis SemiBold" charset="0"/>
              </a:rPr>
              <a:t>Les métiers du transport</a:t>
            </a:r>
          </a:p>
          <a:p>
            <a:pPr algn="ctr"/>
            <a:endParaRPr lang="fr-FR" sz="2400" dirty="0">
              <a:solidFill>
                <a:schemeClr val="tx2"/>
              </a:solidFill>
              <a:latin typeface="Dosis SemiBold" charset="0"/>
            </a:endParaRPr>
          </a:p>
          <a:p>
            <a:pPr algn="just">
              <a:lnSpc>
                <a:spcPct val="150000"/>
              </a:lnSpc>
            </a:pPr>
            <a:r>
              <a:rPr lang="fr-FR" sz="2400" dirty="0">
                <a:solidFill>
                  <a:schemeClr val="tx2"/>
                </a:solidFill>
                <a:latin typeface="Dosis SemiBold" charset="0"/>
              </a:rPr>
              <a:t>Hier, notre maîtresse nous a présenté une leçon sur les métiers du transport. Elle a montré des images de bus, de trains, d’avions et de bateaux. </a:t>
            </a:r>
          </a:p>
        </p:txBody>
      </p:sp>
    </p:spTree>
    <p:extLst>
      <p:ext uri="{BB962C8B-B14F-4D97-AF65-F5344CB8AC3E}">
        <p14:creationId xmlns:p14="http://schemas.microsoft.com/office/powerpoint/2010/main" val="151813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798F-AB91-2D5F-4A69-291EB334E14C}"/>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A358E3C0-B5B7-ACE0-DD81-ABB253DF25CF}"/>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1EDC29C-D007-D643-71FE-C9A58997AA4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D15225-7A9B-8096-73F6-7B5CCD1604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E16F8435-81A7-8C25-86D5-2F6C8B199B47}"/>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itre 1">
            <a:extLst>
              <a:ext uri="{FF2B5EF4-FFF2-40B4-BE49-F238E27FC236}">
                <a16:creationId xmlns:a16="http://schemas.microsoft.com/office/drawing/2014/main" id="{76D7F7A4-D9EE-00AF-B530-42893F76E9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
        <p:nvSpPr>
          <p:cNvPr id="14" name="Rectangle : coins arrondis 13">
            <a:extLst>
              <a:ext uri="{FF2B5EF4-FFF2-40B4-BE49-F238E27FC236}">
                <a16:creationId xmlns:a16="http://schemas.microsoft.com/office/drawing/2014/main" id="{6A08D864-8F50-D387-FEB5-A1E4A35CB9C1}"/>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7EB2EC2-DAF2-FF81-3E6A-321482A8FF20}"/>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139CE8E9-D3D2-1EB6-5C02-7FAA67A15F00}"/>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a:t>
            </a:r>
            <a:r>
              <a:rPr lang="fr-FR" sz="2200" b="1" dirty="0">
                <a:ln w="0"/>
                <a:solidFill>
                  <a:schemeClr val="accent5">
                    <a:lumMod val="50000"/>
                  </a:schemeClr>
                </a:solidFill>
                <a:latin typeface="Dosis Medium" pitchFamily="2" charset="0"/>
              </a:rPr>
              <a:t>3</a:t>
            </a:r>
            <a:endParaRPr kumimoji="0" lang="fr-FR" sz="2200" b="1" i="0" u="none" strike="noStrike" kern="1200" cap="none" spc="0" normalizeH="0" baseline="0" noProof="0" dirty="0">
              <a:ln w="0"/>
              <a:solidFill>
                <a:schemeClr val="accent5">
                  <a:lumMod val="50000"/>
                </a:schemeClr>
              </a:solidFill>
              <a:effectLst/>
              <a:uLnTx/>
              <a:uFillTx/>
              <a:latin typeface="Dosis Medium" pitchFamily="2" charset="0"/>
            </a:endParaRPr>
          </a:p>
        </p:txBody>
      </p:sp>
      <p:sp>
        <p:nvSpPr>
          <p:cNvPr id="17" name="ZoneTexte 16">
            <a:extLst>
              <a:ext uri="{FF2B5EF4-FFF2-40B4-BE49-F238E27FC236}">
                <a16:creationId xmlns:a16="http://schemas.microsoft.com/office/drawing/2014/main" id="{D77E7E5F-8DFD-D8E0-BEAF-3AA0C107BDA5}"/>
              </a:ext>
            </a:extLst>
          </p:cNvPr>
          <p:cNvSpPr txBox="1"/>
          <p:nvPr/>
        </p:nvSpPr>
        <p:spPr>
          <a:xfrm>
            <a:off x="5144680" y="16491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8" name="Rectangle : coins arrondis 17">
            <a:extLst>
              <a:ext uri="{FF2B5EF4-FFF2-40B4-BE49-F238E27FC236}">
                <a16:creationId xmlns:a16="http://schemas.microsoft.com/office/drawing/2014/main" id="{F846F928-7ED2-14B7-EEF0-DFD48A3F00C6}"/>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ACE15A8C-C48C-599D-8CF7-B360A95003A4}"/>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806E35EE-435B-69A0-90EF-772E6781AE8A}"/>
              </a:ext>
            </a:extLst>
          </p:cNvPr>
          <p:cNvSpPr txBox="1"/>
          <p:nvPr/>
        </p:nvSpPr>
        <p:spPr>
          <a:xfrm>
            <a:off x="1001259" y="2579993"/>
            <a:ext cx="7141481" cy="2423740"/>
          </a:xfrm>
          <a:prstGeom prst="rect">
            <a:avLst/>
          </a:prstGeom>
          <a:noFill/>
        </p:spPr>
        <p:txBody>
          <a:bodyPr wrap="square">
            <a:spAutoFit/>
          </a:bodyPr>
          <a:lstStyle/>
          <a:p>
            <a:pPr algn="ctr"/>
            <a:r>
              <a:rPr lang="fr-FR" sz="2400" dirty="0">
                <a:solidFill>
                  <a:schemeClr val="tx2"/>
                </a:solidFill>
                <a:latin typeface="Dosis SemiBold" charset="0"/>
              </a:rPr>
              <a:t>Les métiers du transport</a:t>
            </a:r>
          </a:p>
          <a:p>
            <a:pPr algn="ctr"/>
            <a:endParaRPr lang="fr-FR" sz="2400" dirty="0">
              <a:solidFill>
                <a:schemeClr val="tx2"/>
              </a:solidFill>
              <a:latin typeface="Dosis SemiBold" charset="0"/>
            </a:endParaRPr>
          </a:p>
          <a:p>
            <a:pPr algn="just">
              <a:lnSpc>
                <a:spcPct val="150000"/>
              </a:lnSpc>
            </a:pPr>
            <a:r>
              <a:rPr lang="fr-FR" sz="2400" dirty="0">
                <a:solidFill>
                  <a:schemeClr val="tx2"/>
                </a:solidFill>
                <a:latin typeface="Dosis SemiBold" charset="0"/>
              </a:rPr>
              <a:t>Hier, notre maîtresse nous a présenté une leçon sur les métiers du transport. Elle a montré des images de bus, de trains, d’avions et de bateaux. </a:t>
            </a:r>
          </a:p>
        </p:txBody>
      </p:sp>
    </p:spTree>
    <p:extLst>
      <p:ext uri="{BB962C8B-B14F-4D97-AF65-F5344CB8AC3E}">
        <p14:creationId xmlns:p14="http://schemas.microsoft.com/office/powerpoint/2010/main" val="2803600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3972-2969-A7C4-5405-3FE7810C9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BF745D-97C2-7289-0060-AE628DA635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p:sp>
        <p:nvSpPr>
          <p:cNvPr id="4" name="Rectangle : coins arrondis 3">
            <a:extLst>
              <a:ext uri="{FF2B5EF4-FFF2-40B4-BE49-F238E27FC236}">
                <a16:creationId xmlns:a16="http://schemas.microsoft.com/office/drawing/2014/main" id="{97AA6A55-DC8E-6E04-3637-E963837AB52E}"/>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D0BAAE9-A62A-304C-72C0-0F8C97C9A1EE}"/>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F2DA497A-D3C6-A17F-C497-BA44EB5E0A96}"/>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D3500CBB-E1BA-74B6-86F1-5E2D18E0FB5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AC825AB-D661-F12F-387B-B0AA7A7D01B3}"/>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977FFD11-0703-AC04-F619-3ECB37A46CA1}"/>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94AAA5C-9DBF-0677-2A48-B4BCA558DA7A}"/>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0F2DBE-2714-50A4-6165-61B1237ABE0A}"/>
              </a:ext>
            </a:extLst>
          </p:cNvPr>
          <p:cNvPicPr>
            <a:picLocks noChangeAspect="1"/>
          </p:cNvPicPr>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EC7F88B5-237F-42EA-DB32-FCB656627622}"/>
              </a:ext>
            </a:extLst>
          </p:cNvPr>
          <p:cNvSpPr txBox="1"/>
          <p:nvPr/>
        </p:nvSpPr>
        <p:spPr>
          <a:xfrm>
            <a:off x="879370" y="2415884"/>
            <a:ext cx="7330051" cy="400110"/>
          </a:xfrm>
          <a:prstGeom prst="rect">
            <a:avLst/>
          </a:prstGeom>
          <a:noFill/>
        </p:spPr>
        <p:txBody>
          <a:bodyPr wrap="square">
            <a:spAutoFit/>
          </a:bodyPr>
          <a:lstStyle/>
          <a:p>
            <a:pPr algn="ctr"/>
            <a:r>
              <a:rPr lang="fr-FR" sz="2000" b="1" dirty="0">
                <a:solidFill>
                  <a:schemeClr val="accent1">
                    <a:lumMod val="50000"/>
                  </a:schemeClr>
                </a:solidFill>
                <a:latin typeface="Dosis" pitchFamily="2" charset="0"/>
              </a:rPr>
              <a:t>Question 1: Qu’est-ce que la maîtresse a montré aux élèves ??</a:t>
            </a:r>
            <a:endParaRPr lang="fr-FR" sz="2000" b="1" dirty="0">
              <a:solidFill>
                <a:schemeClr val="tx2"/>
              </a:solidFill>
              <a:latin typeface="Dosis" pitchFamily="2" charset="0"/>
            </a:endParaRPr>
          </a:p>
        </p:txBody>
      </p:sp>
      <p:sp>
        <p:nvSpPr>
          <p:cNvPr id="8" name="ZoneTexte 7">
            <a:extLst>
              <a:ext uri="{FF2B5EF4-FFF2-40B4-BE49-F238E27FC236}">
                <a16:creationId xmlns:a16="http://schemas.microsoft.com/office/drawing/2014/main" id="{B6A68919-4B18-7588-DF7A-AFF42D18C270}"/>
              </a:ext>
            </a:extLst>
          </p:cNvPr>
          <p:cNvSpPr txBox="1"/>
          <p:nvPr/>
        </p:nvSpPr>
        <p:spPr>
          <a:xfrm>
            <a:off x="1001259" y="3196934"/>
            <a:ext cx="7141481" cy="2054409"/>
          </a:xfrm>
          <a:prstGeom prst="rect">
            <a:avLst/>
          </a:prstGeom>
          <a:noFill/>
        </p:spPr>
        <p:txBody>
          <a:bodyPr wrap="square">
            <a:spAutoFit/>
          </a:bodyPr>
          <a:lstStyle/>
          <a:p>
            <a:pPr algn="ctr"/>
            <a:r>
              <a:rPr lang="fr-FR" sz="2400" dirty="0">
                <a:solidFill>
                  <a:schemeClr val="tx2"/>
                </a:solidFill>
                <a:latin typeface="Dosis SemiBold" charset="0"/>
              </a:rPr>
              <a:t>Les métiers du transport</a:t>
            </a:r>
          </a:p>
          <a:p>
            <a:pPr algn="just">
              <a:lnSpc>
                <a:spcPct val="150000"/>
              </a:lnSpc>
            </a:pPr>
            <a:r>
              <a:rPr lang="fr-FR" sz="2400" dirty="0">
                <a:solidFill>
                  <a:schemeClr val="tx2"/>
                </a:solidFill>
                <a:latin typeface="Dosis SemiBold" charset="0"/>
              </a:rPr>
              <a:t>Hier, notre maîtresse nous a présenté une leçon sur les métiers du transport. Elle a montré des images de bus, de trains, d’avions et de bateaux. </a:t>
            </a:r>
          </a:p>
        </p:txBody>
      </p:sp>
    </p:spTree>
    <p:extLst>
      <p:ext uri="{BB962C8B-B14F-4D97-AF65-F5344CB8AC3E}">
        <p14:creationId xmlns:p14="http://schemas.microsoft.com/office/powerpoint/2010/main" val="3586741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F8D8-A3E7-22DF-E22D-B7B9018033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02C117-AA2C-2CC1-1B63-82AA3C21B617}"/>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«qu’est-ce que ? ». Je cherche un objet dans le texte.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La réponse est : Elle a montré des images de bus, de trains, d’avions et de bateaux. </a:t>
            </a:r>
          </a:p>
        </p:txBody>
      </p:sp>
      <p:sp>
        <p:nvSpPr>
          <p:cNvPr id="5" name="Rectangle : coins arrondis 4">
            <a:extLst>
              <a:ext uri="{FF2B5EF4-FFF2-40B4-BE49-F238E27FC236}">
                <a16:creationId xmlns:a16="http://schemas.microsoft.com/office/drawing/2014/main" id="{06B1E0D6-1F62-1F07-6543-66320EE5698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069D34F-83B3-17FB-3838-674C1CB25089}"/>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ZoneTexte 10">
            <a:extLst>
              <a:ext uri="{FF2B5EF4-FFF2-40B4-BE49-F238E27FC236}">
                <a16:creationId xmlns:a16="http://schemas.microsoft.com/office/drawing/2014/main" id="{AB25CD06-D70E-B5C2-BD9B-27DCF0B921C8}"/>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2" name="Rectangle : coins arrondis 11">
            <a:extLst>
              <a:ext uri="{FF2B5EF4-FFF2-40B4-BE49-F238E27FC236}">
                <a16:creationId xmlns:a16="http://schemas.microsoft.com/office/drawing/2014/main" id="{CCF25603-02CC-E373-57A4-7E89B34ABB10}"/>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25963C9D-05DF-66E1-AC80-6115A2CD10FC}"/>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6E756613-D4B5-6AF1-E210-D135FFE2CCD9}"/>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4C9C1D60-B1A7-EDB2-36E0-555C4C5E7B7F}"/>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D615E90C-5A20-1F82-1709-756C6D11DE8F}"/>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427CA6B-4362-87AD-AB91-E61CDE794F6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C7282E3-1732-3FD0-77D1-E4F8831EF9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C1C32725-2292-3A38-0F93-E62DD0A411B6}"/>
              </a:ext>
            </a:extLst>
          </p:cNvPr>
          <p:cNvSpPr txBox="1"/>
          <p:nvPr/>
        </p:nvSpPr>
        <p:spPr>
          <a:xfrm>
            <a:off x="879370" y="2415884"/>
            <a:ext cx="7330051" cy="400110"/>
          </a:xfrm>
          <a:prstGeom prst="rect">
            <a:avLst/>
          </a:prstGeom>
          <a:noFill/>
        </p:spPr>
        <p:txBody>
          <a:bodyPr wrap="square">
            <a:spAutoFit/>
          </a:bodyPr>
          <a:lstStyle/>
          <a:p>
            <a:pPr algn="ctr"/>
            <a:r>
              <a:rPr lang="fr-FR" sz="2000" b="1" dirty="0">
                <a:solidFill>
                  <a:schemeClr val="accent1">
                    <a:lumMod val="50000"/>
                  </a:schemeClr>
                </a:solidFill>
                <a:latin typeface="Dosis" pitchFamily="2" charset="0"/>
              </a:rPr>
              <a:t>Question 1: </a:t>
            </a:r>
            <a:r>
              <a:rPr lang="fr-FR" sz="2000" b="1" dirty="0">
                <a:solidFill>
                  <a:srgbClr val="C00000"/>
                </a:solidFill>
                <a:latin typeface="Dosis" pitchFamily="2" charset="0"/>
              </a:rPr>
              <a:t>Qu’est-ce que </a:t>
            </a:r>
            <a:r>
              <a:rPr lang="fr-FR" sz="2000" b="1" dirty="0">
                <a:solidFill>
                  <a:schemeClr val="accent1">
                    <a:lumMod val="50000"/>
                  </a:schemeClr>
                </a:solidFill>
                <a:latin typeface="Dosis" pitchFamily="2" charset="0"/>
              </a:rPr>
              <a:t>la maîtresse a montré aux élèves ?</a:t>
            </a:r>
            <a:endParaRPr lang="fr-FR" sz="2000" b="1" dirty="0">
              <a:solidFill>
                <a:schemeClr val="tx2"/>
              </a:solidFill>
              <a:latin typeface="Dosis" pitchFamily="2" charset="0"/>
            </a:endParaRPr>
          </a:p>
        </p:txBody>
      </p:sp>
      <p:sp>
        <p:nvSpPr>
          <p:cNvPr id="7" name="ZoneTexte 6">
            <a:extLst>
              <a:ext uri="{FF2B5EF4-FFF2-40B4-BE49-F238E27FC236}">
                <a16:creationId xmlns:a16="http://schemas.microsoft.com/office/drawing/2014/main" id="{5AB38473-E5CD-D85F-5406-D289782E41CB}"/>
              </a:ext>
            </a:extLst>
          </p:cNvPr>
          <p:cNvSpPr txBox="1"/>
          <p:nvPr/>
        </p:nvSpPr>
        <p:spPr>
          <a:xfrm>
            <a:off x="973654" y="3059789"/>
            <a:ext cx="7141481" cy="2054409"/>
          </a:xfrm>
          <a:prstGeom prst="rect">
            <a:avLst/>
          </a:prstGeom>
          <a:noFill/>
        </p:spPr>
        <p:txBody>
          <a:bodyPr wrap="square">
            <a:spAutoFit/>
          </a:bodyPr>
          <a:lstStyle/>
          <a:p>
            <a:pPr algn="ctr"/>
            <a:r>
              <a:rPr lang="fr-FR" sz="2400" dirty="0">
                <a:solidFill>
                  <a:schemeClr val="tx2"/>
                </a:solidFill>
                <a:latin typeface="Dosis SemiBold" charset="0"/>
              </a:rPr>
              <a:t>Les métiers du transport</a:t>
            </a:r>
          </a:p>
          <a:p>
            <a:pPr algn="just">
              <a:lnSpc>
                <a:spcPct val="150000"/>
              </a:lnSpc>
            </a:pPr>
            <a:r>
              <a:rPr lang="fr-FR" sz="2400" dirty="0">
                <a:solidFill>
                  <a:schemeClr val="tx2"/>
                </a:solidFill>
                <a:latin typeface="Dosis SemiBold" charset="0"/>
              </a:rPr>
              <a:t>Hier, notre maîtresse nous a présenté une leçon sur les métiers du transport. </a:t>
            </a:r>
            <a:r>
              <a:rPr lang="fr-FR" sz="2400" dirty="0">
                <a:solidFill>
                  <a:srgbClr val="C00000"/>
                </a:solidFill>
                <a:latin typeface="Dosis SemiBold" charset="0"/>
              </a:rPr>
              <a:t>Elle a montré des images de bus, de trains, d’avions et de bateaux. </a:t>
            </a:r>
          </a:p>
        </p:txBody>
      </p:sp>
    </p:spTree>
    <p:extLst>
      <p:ext uri="{BB962C8B-B14F-4D97-AF65-F5344CB8AC3E}">
        <p14:creationId xmlns:p14="http://schemas.microsoft.com/office/powerpoint/2010/main" val="475935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037D-E77E-15A1-4959-5D25BE710856}"/>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C8F4CD5E-7EB2-5E7E-800A-9517E4CB501E}"/>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49DFAB17-FD90-88D9-A352-DD536C5A8B4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7D701C-069C-1098-FEC3-B6BE29D175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3F8452A-4B14-07A6-0329-A46D1A82FA0A}"/>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4586BC3F-8D4C-DAC7-D903-08B1B65FF11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
        <p:nvSpPr>
          <p:cNvPr id="4" name="ZoneTexte 3">
            <a:extLst>
              <a:ext uri="{FF2B5EF4-FFF2-40B4-BE49-F238E27FC236}">
                <a16:creationId xmlns:a16="http://schemas.microsoft.com/office/drawing/2014/main" id="{BC0D6D78-56E7-A37A-B58E-8F35AA9DFB1E}"/>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5" name="ZoneTexte 4">
            <a:extLst>
              <a:ext uri="{FF2B5EF4-FFF2-40B4-BE49-F238E27FC236}">
                <a16:creationId xmlns:a16="http://schemas.microsoft.com/office/drawing/2014/main" id="{3F6154ED-B592-A33D-D15E-1C1340C017A1}"/>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6" name="Rectangle : coins arrondis 5">
            <a:extLst>
              <a:ext uri="{FF2B5EF4-FFF2-40B4-BE49-F238E27FC236}">
                <a16:creationId xmlns:a16="http://schemas.microsoft.com/office/drawing/2014/main" id="{F5D65992-3D67-6A62-D534-F6464679D733}"/>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1D59B712-B82C-E6EB-CC7A-B20A7AB8E79D}"/>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60916AD9-31B4-0C1A-4A8B-8F3C7EDC506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7DCD615A-D5CF-BCBB-4E4F-F46136C54D96}"/>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9A4086FC-F183-933C-C123-8628EF6F375A}"/>
              </a:ext>
            </a:extLst>
          </p:cNvPr>
          <p:cNvSpPr txBox="1"/>
          <p:nvPr/>
        </p:nvSpPr>
        <p:spPr>
          <a:xfrm>
            <a:off x="1217443" y="2825692"/>
            <a:ext cx="6830280" cy="2239074"/>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 conducteur de bus transporte les passagers en ville, le pilote vole dans le ciel, le conducteur de train voyage très loin et le marin navigue sur la mer. Le mécanicien répare les véhicules en panne.</a:t>
            </a:r>
          </a:p>
        </p:txBody>
      </p:sp>
    </p:spTree>
    <p:extLst>
      <p:ext uri="{BB962C8B-B14F-4D97-AF65-F5344CB8AC3E}">
        <p14:creationId xmlns:p14="http://schemas.microsoft.com/office/powerpoint/2010/main" val="3895946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BF39-5A74-ACC3-4938-38F3BE6034C7}"/>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36B24FC1-6FDA-910D-A335-B667973AF48B}"/>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9AFA3F2-C1C2-C29E-ECF9-F3420A27EEE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14E0DC-0563-50EA-17C3-EF2498D2BF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EB4E5E88-5973-198C-E9DF-A4D1A4259A47}"/>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65A6F2E7-0E80-4242-7EAD-EC81861C6E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E3D47DBF-BE8D-432B-F477-ECF7BF4AD52C}"/>
                  </a:ext>
                </a:extLst>
              </p14:cNvPr>
              <p14:cNvContentPartPr/>
              <p14:nvPr/>
            </p14:nvContentPartPr>
            <p14:xfrm>
              <a:off x="2912571" y="1083385"/>
              <a:ext cx="360" cy="360"/>
            </p14:xfrm>
          </p:contentPart>
        </mc:Choice>
        <mc:Fallback xmlns="">
          <p:pic>
            <p:nvPicPr>
              <p:cNvPr id="4" name="Encre 3">
                <a:extLst>
                  <a:ext uri="{FF2B5EF4-FFF2-40B4-BE49-F238E27FC236}">
                    <a16:creationId xmlns:p14="http://schemas.microsoft.com/office/powerpoint/2010/main" xmlns="" xmlns:a16="http://schemas.microsoft.com/office/drawing/2014/main" id="{E3D47DBF-BE8D-432B-F477-ECF7BF4AD52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D99481CC-035A-CF5A-A4DA-360E8DEA999B}"/>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D99481CC-035A-CF5A-A4DA-360E8DEA999B}"/>
                  </a:ext>
                </a:extLst>
              </p:cNvPr>
              <p:cNvPicPr/>
              <p:nvPr/>
            </p:nvPicPr>
            <p:blipFill>
              <a:blip r:embed="rId8"/>
              <a:stretch>
                <a:fillRect/>
              </a:stretch>
            </p:blipFill>
            <p:spPr>
              <a:xfrm>
                <a:off x="1593492" y="833185"/>
                <a:ext cx="26730" cy="23400"/>
              </a:xfrm>
              <a:prstGeom prst="rect">
                <a:avLst/>
              </a:prstGeom>
            </p:spPr>
          </p:pic>
        </mc:Fallback>
      </mc:AlternateContent>
      <p:sp>
        <p:nvSpPr>
          <p:cNvPr id="6" name="Rectangle : coins arrondis 5">
            <a:extLst>
              <a:ext uri="{FF2B5EF4-FFF2-40B4-BE49-F238E27FC236}">
                <a16:creationId xmlns:a16="http://schemas.microsoft.com/office/drawing/2014/main" id="{D7C08262-32B9-250B-A6EE-A014FEC3303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6898873-8A1A-C6FA-611E-577C43D40CB2}"/>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031B22BF-BC18-6998-DB2F-05792F305521}"/>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ZoneTexte 12">
            <a:extLst>
              <a:ext uri="{FF2B5EF4-FFF2-40B4-BE49-F238E27FC236}">
                <a16:creationId xmlns:a16="http://schemas.microsoft.com/office/drawing/2014/main" id="{EBE23998-A8C3-F79B-BA89-5F47CCCBE166}"/>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Rectangle : coins arrondis 13">
            <a:extLst>
              <a:ext uri="{FF2B5EF4-FFF2-40B4-BE49-F238E27FC236}">
                <a16:creationId xmlns:a16="http://schemas.microsoft.com/office/drawing/2014/main" id="{25A381D3-1AD3-DC5D-6FCD-A4A11ED7650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582C67C0-4D5A-5A44-4D67-10C635FE57B9}"/>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6" name="ZoneTexte 15">
            <a:extLst>
              <a:ext uri="{FF2B5EF4-FFF2-40B4-BE49-F238E27FC236}">
                <a16:creationId xmlns:a16="http://schemas.microsoft.com/office/drawing/2014/main" id="{E87B4C23-B4DF-1D1A-D169-B6D3B8028E2D}"/>
              </a:ext>
            </a:extLst>
          </p:cNvPr>
          <p:cNvSpPr txBox="1"/>
          <p:nvPr/>
        </p:nvSpPr>
        <p:spPr>
          <a:xfrm>
            <a:off x="1217443" y="2825692"/>
            <a:ext cx="6830280" cy="2239074"/>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 conducteur de bus transporte les passagers en ville, le pilote vole dans le ciel, le conducteur de train voyage très loin et le marin navigue sur la mer. Le mécanicien répare les véhicules en panne.</a:t>
            </a:r>
          </a:p>
        </p:txBody>
      </p:sp>
    </p:spTree>
    <p:extLst>
      <p:ext uri="{BB962C8B-B14F-4D97-AF65-F5344CB8AC3E}">
        <p14:creationId xmlns:p14="http://schemas.microsoft.com/office/powerpoint/2010/main" val="1802402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F963-388B-4F3F-80CF-2BE6C083A1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D58F74-055C-8989-C03E-BEEC2D1F44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33359907-675B-FA57-41E5-64680F312451}"/>
                  </a:ext>
                </a:extLst>
              </p14:cNvPr>
              <p14:cNvContentPartPr/>
              <p14:nvPr/>
            </p14:nvContentPartPr>
            <p14:xfrm>
              <a:off x="2912571" y="1083385"/>
              <a:ext cx="360" cy="360"/>
            </p14:xfrm>
          </p:contentPart>
        </mc:Choice>
        <mc:Fallback xmlns="">
          <p:pic>
            <p:nvPicPr>
              <p:cNvPr id="3" name="Encre 2">
                <a:extLst>
                  <a:ext uri="{FF2B5EF4-FFF2-40B4-BE49-F238E27FC236}">
                    <a16:creationId xmlns:p14="http://schemas.microsoft.com/office/powerpoint/2010/main" xmlns="" xmlns:a16="http://schemas.microsoft.com/office/drawing/2014/main" id="{33359907-675B-FA57-41E5-64680F3124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586A3C2F-8CB4-CDA0-A35D-678C2EF05A53}"/>
                  </a:ext>
                </a:extLst>
              </p14:cNvPr>
              <p14:cNvContentPartPr/>
              <p14:nvPr/>
            </p14:nvContentPartPr>
            <p14:xfrm>
              <a:off x="1602171" y="842185"/>
              <a:ext cx="9720" cy="5760"/>
            </p14:xfrm>
          </p:contentPart>
        </mc:Choice>
        <mc:Fallback xmlns="">
          <p:pic>
            <p:nvPicPr>
              <p:cNvPr id="4" name="Encre 3">
                <a:extLst>
                  <a:ext uri="{FF2B5EF4-FFF2-40B4-BE49-F238E27FC236}">
                    <a16:creationId xmlns:p14="http://schemas.microsoft.com/office/powerpoint/2010/main" xmlns="" xmlns:a16="http://schemas.microsoft.com/office/drawing/2014/main" id="{586A3C2F-8CB4-CDA0-A35D-678C2EF05A53}"/>
                  </a:ext>
                </a:extLst>
              </p:cNvPr>
              <p:cNvPicPr/>
              <p:nvPr/>
            </p:nvPicPr>
            <p:blipFill>
              <a:blip r:embed="rId6"/>
              <a:stretch>
                <a:fillRect/>
              </a:stretch>
            </p:blipFill>
            <p:spPr>
              <a:xfrm>
                <a:off x="1593492" y="833185"/>
                <a:ext cx="26730" cy="23400"/>
              </a:xfrm>
              <a:prstGeom prst="rect">
                <a:avLst/>
              </a:prstGeom>
            </p:spPr>
          </p:pic>
        </mc:Fallback>
      </mc:AlternateContent>
      <p:sp>
        <p:nvSpPr>
          <p:cNvPr id="5" name="ZoneTexte 4">
            <a:extLst>
              <a:ext uri="{FF2B5EF4-FFF2-40B4-BE49-F238E27FC236}">
                <a16:creationId xmlns:a16="http://schemas.microsoft.com/office/drawing/2014/main" id="{1DCE9D73-BAD7-34FA-72C5-45533B67A549}"/>
              </a:ext>
            </a:extLst>
          </p:cNvPr>
          <p:cNvSpPr txBox="1"/>
          <p:nvPr/>
        </p:nvSpPr>
        <p:spPr>
          <a:xfrm>
            <a:off x="402673" y="2453398"/>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pitchFamily="2" charset="0"/>
              </a:rPr>
              <a:t>Question 2 :</a:t>
            </a:r>
            <a:r>
              <a:rPr lang="fr-FR" sz="2200" b="1" dirty="0">
                <a:solidFill>
                  <a:srgbClr val="FF0000"/>
                </a:solidFill>
                <a:latin typeface="Dosis" pitchFamily="2" charset="0"/>
              </a:rPr>
              <a:t> </a:t>
            </a:r>
            <a:r>
              <a:rPr lang="fr-FR" sz="2200" b="1" dirty="0">
                <a:solidFill>
                  <a:schemeClr val="tx2"/>
                </a:solidFill>
                <a:latin typeface="Dosis" pitchFamily="2" charset="0"/>
              </a:rPr>
              <a:t>Qui répare les voitures en panne ?</a:t>
            </a:r>
          </a:p>
        </p:txBody>
      </p:sp>
      <p:sp>
        <p:nvSpPr>
          <p:cNvPr id="6" name="Rectangle : coins arrondis 5">
            <a:extLst>
              <a:ext uri="{FF2B5EF4-FFF2-40B4-BE49-F238E27FC236}">
                <a16:creationId xmlns:a16="http://schemas.microsoft.com/office/drawing/2014/main" id="{FE01780F-2CCA-DBE0-6C05-231FAA7583EC}"/>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428E59E-F33D-3784-DA22-0D02537D792A}"/>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ZoneTexte 11">
            <a:extLst>
              <a:ext uri="{FF2B5EF4-FFF2-40B4-BE49-F238E27FC236}">
                <a16:creationId xmlns:a16="http://schemas.microsoft.com/office/drawing/2014/main" id="{5C48DE87-B8DF-4E80-DA69-E6812AA9BE2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3" name="Rectangle : coins arrondis 12">
            <a:extLst>
              <a:ext uri="{FF2B5EF4-FFF2-40B4-BE49-F238E27FC236}">
                <a16:creationId xmlns:a16="http://schemas.microsoft.com/office/drawing/2014/main" id="{116653F0-57D0-3E32-F845-F4CC9CFE061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1AB1E25F-B8F2-756D-3BAD-3C32679C2FB9}"/>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5" name="Rectangle : coins arrondis 14">
            <a:extLst>
              <a:ext uri="{FF2B5EF4-FFF2-40B4-BE49-F238E27FC236}">
                <a16:creationId xmlns:a16="http://schemas.microsoft.com/office/drawing/2014/main" id="{348A387C-128D-5A13-EBEF-1239E6FE9C0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6A28A50D-D65A-6D77-C1E8-4ADA364B2B1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4C49924-11D9-6083-5D51-5724D4B18B01}"/>
              </a:ext>
            </a:extLst>
          </p:cNvPr>
          <p:cNvPicPr>
            <a:picLocks noChangeAspect="1"/>
          </p:cNvPicPr>
          <p:nvPr/>
        </p:nvPicPr>
        <p:blipFill>
          <a:blip r:embed="rId7"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ZoneTexte 7">
            <a:extLst>
              <a:ext uri="{FF2B5EF4-FFF2-40B4-BE49-F238E27FC236}">
                <a16:creationId xmlns:a16="http://schemas.microsoft.com/office/drawing/2014/main" id="{AC00EB5A-26FC-9C99-76AF-5F6740CCB702}"/>
              </a:ext>
            </a:extLst>
          </p:cNvPr>
          <p:cNvSpPr txBox="1"/>
          <p:nvPr/>
        </p:nvSpPr>
        <p:spPr>
          <a:xfrm>
            <a:off x="1284770" y="3158520"/>
            <a:ext cx="6830280" cy="2239074"/>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 conducteur de bus transporte les passagers en ville, le pilote vole dans le ciel, le conducteur de train voyage très loin et le marin navigue sur la mer. Le mécanicien répare les véhicules en panne.</a:t>
            </a:r>
          </a:p>
        </p:txBody>
      </p:sp>
    </p:spTree>
    <p:extLst>
      <p:ext uri="{BB962C8B-B14F-4D97-AF65-F5344CB8AC3E}">
        <p14:creationId xmlns:p14="http://schemas.microsoft.com/office/powerpoint/2010/main" val="1818020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0D2B-DED7-5F44-EC7D-1350A41F46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F4CC07-4939-267F-107C-FBEFCF582BD1}"/>
              </a:ext>
            </a:extLst>
          </p:cNvPr>
          <p:cNvSpPr>
            <a:spLocks noGrp="1"/>
          </p:cNvSpPr>
          <p:nvPr>
            <p:ph type="title"/>
          </p:nvPr>
        </p:nvSpPr>
        <p:spPr>
          <a:xfrm>
            <a:off x="1691999" y="756000"/>
            <a:ext cx="7026173" cy="612000"/>
          </a:xfrm>
        </p:spPr>
        <p:txBody>
          <a:bodyPr>
            <a:normAutofit/>
          </a:bodyPr>
          <a:lstStyle/>
          <a:p>
            <a:r>
              <a:rPr lang="fr-FR" dirty="0">
                <a:solidFill>
                  <a:schemeClr val="tx1">
                    <a:lumMod val="65000"/>
                    <a:lumOff val="35000"/>
                  </a:schemeClr>
                </a:solidFill>
                <a:latin typeface="Dosis Medium" pitchFamily="2" charset="0"/>
              </a:rPr>
              <a:t>La question est «Qui </a:t>
            </a:r>
            <a:r>
              <a:rPr lang="fr-FR" b="1" dirty="0">
                <a:solidFill>
                  <a:schemeClr val="tx2"/>
                </a:solidFill>
                <a:latin typeface="Dosis" pitchFamily="2" charset="0"/>
              </a:rPr>
              <a:t>?</a:t>
            </a:r>
            <a:r>
              <a:rPr lang="fr-FR" dirty="0">
                <a:solidFill>
                  <a:schemeClr val="tx1">
                    <a:lumMod val="65000"/>
                    <a:lumOff val="35000"/>
                  </a:schemeClr>
                </a:solidFill>
                <a:latin typeface="Dosis Medium" pitchFamily="2" charset="0"/>
              </a:rPr>
              <a:t>». Je cherche une personne qui répare les voitures en panne dans le texte. La réponse est </a:t>
            </a:r>
            <a:r>
              <a:rPr lang="fr-FR">
                <a:solidFill>
                  <a:schemeClr val="tx1">
                    <a:lumMod val="65000"/>
                    <a:lumOff val="35000"/>
                  </a:schemeClr>
                </a:solidFill>
                <a:latin typeface="Dosis Medium" pitchFamily="2" charset="0"/>
              </a:rPr>
              <a:t>: « Le </a:t>
            </a:r>
            <a:r>
              <a:rPr lang="fr-FR" dirty="0">
                <a:solidFill>
                  <a:schemeClr val="tx1">
                    <a:lumMod val="65000"/>
                    <a:lumOff val="35000"/>
                  </a:schemeClr>
                </a:solidFill>
                <a:latin typeface="Dosis Medium" pitchFamily="2" charset="0"/>
              </a:rPr>
              <a:t>mécanicien répare les véhicules en </a:t>
            </a:r>
            <a:r>
              <a:rPr lang="fr-FR">
                <a:solidFill>
                  <a:schemeClr val="tx1">
                    <a:lumMod val="65000"/>
                    <a:lumOff val="35000"/>
                  </a:schemeClr>
                </a:solidFill>
                <a:latin typeface="Dosis Medium" pitchFamily="2" charset="0"/>
              </a:rPr>
              <a:t>panne. </a:t>
            </a:r>
            <a:r>
              <a:rPr lang="fr-FR" dirty="0">
                <a:solidFill>
                  <a:schemeClr val="tx1">
                    <a:lumMod val="65000"/>
                    <a:lumOff val="35000"/>
                  </a:schemeClr>
                </a:solidFill>
                <a:latin typeface="Dosis Medium" pitchFamily="2" charset="0"/>
              </a:rPr>
              <a:t>»</a:t>
            </a:r>
          </a:p>
        </p:txBody>
      </p:sp>
      <p:sp>
        <p:nvSpPr>
          <p:cNvPr id="4" name="Rectangle : coins arrondis 3">
            <a:extLst>
              <a:ext uri="{FF2B5EF4-FFF2-40B4-BE49-F238E27FC236}">
                <a16:creationId xmlns:a16="http://schemas.microsoft.com/office/drawing/2014/main" id="{60AE4DB9-AB53-D9EE-A4B3-36299365268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0C15C00D-1333-340F-D685-7D5D3A5E2524}"/>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6" name="ZoneTexte 5">
            <a:extLst>
              <a:ext uri="{FF2B5EF4-FFF2-40B4-BE49-F238E27FC236}">
                <a16:creationId xmlns:a16="http://schemas.microsoft.com/office/drawing/2014/main" id="{32D2F2DC-BB45-4362-4628-A805A623695D}"/>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1" name="Rectangle : coins arrondis 10">
            <a:extLst>
              <a:ext uri="{FF2B5EF4-FFF2-40B4-BE49-F238E27FC236}">
                <a16:creationId xmlns:a16="http://schemas.microsoft.com/office/drawing/2014/main" id="{80DA9522-CE00-417A-61BC-EE4D0A2DEF06}"/>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59C491A-203A-AE40-9266-90C721624C75}"/>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A7433E6-FC4E-6B44-162A-25908B9E330E}"/>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F713926A-7F8E-243F-67F5-DFFEF08DE7C0}"/>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6" name="Groupe 15">
            <a:extLst>
              <a:ext uri="{FF2B5EF4-FFF2-40B4-BE49-F238E27FC236}">
                <a16:creationId xmlns:a16="http://schemas.microsoft.com/office/drawing/2014/main" id="{152FC76A-1D78-5B7A-E092-2A1D23C3FBF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5F5D2A29-6772-98AE-FBE8-AB00EB3D43E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33DA51-E8A1-0CB8-1A59-CE4366AFB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2DF9E7CB-C00A-1819-A78F-5E4EF52436F5}"/>
              </a:ext>
            </a:extLst>
          </p:cNvPr>
          <p:cNvSpPr txBox="1"/>
          <p:nvPr/>
        </p:nvSpPr>
        <p:spPr>
          <a:xfrm>
            <a:off x="402673" y="2453398"/>
            <a:ext cx="8338654" cy="430887"/>
          </a:xfrm>
          <a:prstGeom prst="rect">
            <a:avLst/>
          </a:prstGeom>
          <a:noFill/>
        </p:spPr>
        <p:txBody>
          <a:bodyPr wrap="square">
            <a:spAutoFit/>
          </a:bodyPr>
          <a:lstStyle/>
          <a:p>
            <a:pPr algn="ctr"/>
            <a:r>
              <a:rPr lang="fr-FR" sz="2200" b="1" dirty="0">
                <a:solidFill>
                  <a:schemeClr val="accent1">
                    <a:lumMod val="50000"/>
                  </a:schemeClr>
                </a:solidFill>
                <a:latin typeface="Dosis" pitchFamily="2" charset="0"/>
              </a:rPr>
              <a:t>Question 2 :</a:t>
            </a:r>
            <a:r>
              <a:rPr lang="fr-FR" sz="2200" b="1" dirty="0">
                <a:solidFill>
                  <a:srgbClr val="FF0000"/>
                </a:solidFill>
                <a:latin typeface="Dosis" pitchFamily="2" charset="0"/>
              </a:rPr>
              <a:t> </a:t>
            </a:r>
            <a:r>
              <a:rPr lang="fr-FR" sz="2200" b="1" dirty="0">
                <a:solidFill>
                  <a:srgbClr val="C00000"/>
                </a:solidFill>
                <a:latin typeface="Dosis" pitchFamily="2" charset="0"/>
              </a:rPr>
              <a:t>Qui </a:t>
            </a:r>
            <a:r>
              <a:rPr lang="fr-FR" sz="2200" b="1" dirty="0">
                <a:solidFill>
                  <a:schemeClr val="tx2"/>
                </a:solidFill>
                <a:latin typeface="Dosis" pitchFamily="2" charset="0"/>
              </a:rPr>
              <a:t>répare les voitures en panne ?</a:t>
            </a:r>
          </a:p>
        </p:txBody>
      </p:sp>
      <p:sp>
        <p:nvSpPr>
          <p:cNvPr id="9" name="ZoneTexte 8">
            <a:extLst>
              <a:ext uri="{FF2B5EF4-FFF2-40B4-BE49-F238E27FC236}">
                <a16:creationId xmlns:a16="http://schemas.microsoft.com/office/drawing/2014/main" id="{54C37DE4-015A-A061-55AB-32489BA14CCA}"/>
              </a:ext>
            </a:extLst>
          </p:cNvPr>
          <p:cNvSpPr txBox="1"/>
          <p:nvPr/>
        </p:nvSpPr>
        <p:spPr>
          <a:xfrm>
            <a:off x="1284770" y="3158520"/>
            <a:ext cx="6830280" cy="2239074"/>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 conducteur de bus transporte les passagers en ville, le pilote vole dans le ciel, le conducteur de train voyage très loin et le marin navigue sur la mer. </a:t>
            </a:r>
            <a:r>
              <a:rPr lang="fr-FR" sz="2400" dirty="0">
                <a:solidFill>
                  <a:srgbClr val="C00000"/>
                </a:solidFill>
                <a:latin typeface="Dosis SemiBold" charset="0"/>
              </a:rPr>
              <a:t>Le mécanicien répare les véhicules en panne.</a:t>
            </a:r>
          </a:p>
        </p:txBody>
      </p:sp>
    </p:spTree>
    <p:extLst>
      <p:ext uri="{BB962C8B-B14F-4D97-AF65-F5344CB8AC3E}">
        <p14:creationId xmlns:p14="http://schemas.microsoft.com/office/powerpoint/2010/main" val="151835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6E2FE5-728A-C920-1F07-F86BAD049B7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a:t>
            </a:r>
            <a:endParaRPr lang="fr-MA" dirty="0"/>
          </a:p>
        </p:txBody>
      </p:sp>
      <p:grpSp>
        <p:nvGrpSpPr>
          <p:cNvPr id="4" name="Groupe 3">
            <a:extLst>
              <a:ext uri="{FF2B5EF4-FFF2-40B4-BE49-F238E27FC236}">
                <a16:creationId xmlns:a16="http://schemas.microsoft.com/office/drawing/2014/main" id="{3A493C4A-0E6C-4597-FEA1-8FD57747B87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254DF51-D1C9-8018-49AF-11867D46F1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338DCC-F415-D0CC-1F10-E6C3321728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1E709DA4-9E85-1947-FADF-1AF0C6475776}"/>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Titre 1">
            <a:extLst>
              <a:ext uri="{FF2B5EF4-FFF2-40B4-BE49-F238E27FC236}">
                <a16:creationId xmlns:a16="http://schemas.microsoft.com/office/drawing/2014/main" id="{0AE36324-A88D-6378-0C91-6086C2941FB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 </a:t>
            </a:r>
          </a:p>
        </p:txBody>
      </p:sp>
      <p:sp>
        <p:nvSpPr>
          <p:cNvPr id="9" name="ZoneTexte 8">
            <a:extLst>
              <a:ext uri="{FF2B5EF4-FFF2-40B4-BE49-F238E27FC236}">
                <a16:creationId xmlns:a16="http://schemas.microsoft.com/office/drawing/2014/main" id="{CCBCF0A2-1683-4CD6-2ABE-6FB41293F29D}"/>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6BC6070A-8C80-9F9E-3C85-260C2E4A10DF}"/>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A13D1F55-42BC-781E-495B-8E17D24E87DB}"/>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B4BBFBF-8657-00EC-A5DB-52FBC278E895}"/>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B1B7D460-07C5-C86B-5E6A-FFC30AC8C17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26341C9B-2888-0381-40CC-8F4056B0641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AFC78C9A-2703-C7CC-9207-C821AB211B83}"/>
              </a:ext>
            </a:extLst>
          </p:cNvPr>
          <p:cNvSpPr txBox="1"/>
          <p:nvPr/>
        </p:nvSpPr>
        <p:spPr>
          <a:xfrm>
            <a:off x="1227905" y="2516610"/>
            <a:ext cx="6830280" cy="2793072"/>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Les élèves ont réagi avec intérêt : Yassine pense que le métier de pilote est dangereux.</a:t>
            </a:r>
          </a:p>
          <a:p>
            <a:pPr algn="just">
              <a:lnSpc>
                <a:spcPct val="150000"/>
              </a:lnSpc>
            </a:pPr>
            <a:r>
              <a:rPr lang="fr-FR" sz="2400" dirty="0" err="1">
                <a:solidFill>
                  <a:schemeClr val="tx2"/>
                </a:solidFill>
                <a:latin typeface="Dosis SemiBold" charset="0"/>
              </a:rPr>
              <a:t>Amira</a:t>
            </a:r>
            <a:r>
              <a:rPr lang="fr-FR" sz="2400" dirty="0">
                <a:solidFill>
                  <a:schemeClr val="tx2"/>
                </a:solidFill>
                <a:latin typeface="Dosis SemiBold" charset="0"/>
              </a:rPr>
              <a:t> préfère être conductrice de bus. Certains trouvent ces métiers fatigants, d’autres les trouvent passionnants. Tous les métiers sont importants.</a:t>
            </a:r>
          </a:p>
        </p:txBody>
      </p:sp>
    </p:spTree>
    <p:extLst>
      <p:ext uri="{BB962C8B-B14F-4D97-AF65-F5344CB8AC3E}">
        <p14:creationId xmlns:p14="http://schemas.microsoft.com/office/powerpoint/2010/main" val="5442739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5C900-1AC2-DAB3-20E8-E31679945C8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endParaRPr lang="fr-MA" dirty="0"/>
          </a:p>
        </p:txBody>
      </p:sp>
      <p:grpSp>
        <p:nvGrpSpPr>
          <p:cNvPr id="18" name="Groupe 17">
            <a:extLst>
              <a:ext uri="{FF2B5EF4-FFF2-40B4-BE49-F238E27FC236}">
                <a16:creationId xmlns:a16="http://schemas.microsoft.com/office/drawing/2014/main" id="{D03DDBF7-B73D-DCD8-2A20-6DB3ACA2901B}"/>
              </a:ext>
            </a:extLst>
          </p:cNvPr>
          <p:cNvGrpSpPr/>
          <p:nvPr/>
        </p:nvGrpSpPr>
        <p:grpSpPr>
          <a:xfrm>
            <a:off x="96835" y="643220"/>
            <a:ext cx="1147140" cy="980797"/>
            <a:chOff x="113769" y="634753"/>
            <a:chExt cx="1147140" cy="980797"/>
          </a:xfrm>
        </p:grpSpPr>
        <p:pic>
          <p:nvPicPr>
            <p:cNvPr id="19" name="Image 18">
              <a:extLst>
                <a:ext uri="{FF2B5EF4-FFF2-40B4-BE49-F238E27FC236}">
                  <a16:creationId xmlns:a16="http://schemas.microsoft.com/office/drawing/2014/main" id="{7655239B-943D-B32F-275F-523564289A3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85BC577-D567-E2D9-909B-61396F3855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1" name="Rectangle : coins arrondis 20">
            <a:extLst>
              <a:ext uri="{FF2B5EF4-FFF2-40B4-BE49-F238E27FC236}">
                <a16:creationId xmlns:a16="http://schemas.microsoft.com/office/drawing/2014/main" id="{DF9D2346-54D2-FA43-C337-779478A6E172}"/>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itre 1">
            <a:extLst>
              <a:ext uri="{FF2B5EF4-FFF2-40B4-BE49-F238E27FC236}">
                <a16:creationId xmlns:a16="http://schemas.microsoft.com/office/drawing/2014/main" id="{F14A1D66-F708-6EAF-EB65-CC8211803BB7}"/>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4">
            <p14:nvContentPartPr>
              <p14:cNvPr id="23" name="Encre 22">
                <a:extLst>
                  <a:ext uri="{FF2B5EF4-FFF2-40B4-BE49-F238E27FC236}">
                    <a16:creationId xmlns:a16="http://schemas.microsoft.com/office/drawing/2014/main" id="{7DFB0489-8EF4-7CEE-1103-04DC98B22F09}"/>
                  </a:ext>
                </a:extLst>
              </p14:cNvPr>
              <p14:cNvContentPartPr/>
              <p14:nvPr/>
            </p14:nvContentPartPr>
            <p14:xfrm>
              <a:off x="2912571" y="1083385"/>
              <a:ext cx="360" cy="360"/>
            </p14:xfrm>
          </p:contentPart>
        </mc:Choice>
        <mc:Fallback xmlns="">
          <p:pic>
            <p:nvPicPr>
              <p:cNvPr id="23" name="Encre 22">
                <a:extLst>
                  <a:ext uri="{FF2B5EF4-FFF2-40B4-BE49-F238E27FC236}">
                    <a16:creationId xmlns:p14="http://schemas.microsoft.com/office/powerpoint/2010/main" xmlns="" xmlns:a16="http://schemas.microsoft.com/office/drawing/2014/main" id="{7DFB0489-8EF4-7CEE-1103-04DC98B22F09}"/>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Encre 23">
                <a:extLst>
                  <a:ext uri="{FF2B5EF4-FFF2-40B4-BE49-F238E27FC236}">
                    <a16:creationId xmlns:a16="http://schemas.microsoft.com/office/drawing/2014/main" id="{FFB0BDEB-C68B-70DF-64B4-05FA8C20621F}"/>
                  </a:ext>
                </a:extLst>
              </p14:cNvPr>
              <p14:cNvContentPartPr/>
              <p14:nvPr/>
            </p14:nvContentPartPr>
            <p14:xfrm>
              <a:off x="1602171" y="842185"/>
              <a:ext cx="9720" cy="5760"/>
            </p14:xfrm>
          </p:contentPart>
        </mc:Choice>
        <mc:Fallback xmlns="">
          <p:pic>
            <p:nvPicPr>
              <p:cNvPr id="24" name="Encre 23">
                <a:extLst>
                  <a:ext uri="{FF2B5EF4-FFF2-40B4-BE49-F238E27FC236}">
                    <a16:creationId xmlns:p14="http://schemas.microsoft.com/office/powerpoint/2010/main" xmlns="" xmlns:a16="http://schemas.microsoft.com/office/drawing/2014/main" id="{FFB0BDEB-C68B-70DF-64B4-05FA8C20621F}"/>
                  </a:ext>
                </a:extLst>
              </p:cNvPr>
              <p:cNvPicPr/>
              <p:nvPr/>
            </p:nvPicPr>
            <p:blipFill>
              <a:blip r:embed="rId7"/>
              <a:stretch>
                <a:fillRect/>
              </a:stretch>
            </p:blipFill>
            <p:spPr>
              <a:xfrm>
                <a:off x="1593492" y="833185"/>
                <a:ext cx="26730" cy="23400"/>
              </a:xfrm>
              <a:prstGeom prst="rect">
                <a:avLst/>
              </a:prstGeom>
            </p:spPr>
          </p:pic>
        </mc:Fallback>
      </mc:AlternateContent>
      <p:sp>
        <p:nvSpPr>
          <p:cNvPr id="25" name="Rectangle : coins arrondis 24">
            <a:extLst>
              <a:ext uri="{FF2B5EF4-FFF2-40B4-BE49-F238E27FC236}">
                <a16:creationId xmlns:a16="http://schemas.microsoft.com/office/drawing/2014/main" id="{C8C9AD35-90A0-988E-3E4B-AD75CB057392}"/>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C1F21459-B521-5F54-72DB-759683D12BE4}"/>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ZoneTexte 26">
            <a:extLst>
              <a:ext uri="{FF2B5EF4-FFF2-40B4-BE49-F238E27FC236}">
                <a16:creationId xmlns:a16="http://schemas.microsoft.com/office/drawing/2014/main" id="{EE764CA4-BE61-264D-B916-56E741DA61EE}"/>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28" name="ZoneTexte 27">
            <a:extLst>
              <a:ext uri="{FF2B5EF4-FFF2-40B4-BE49-F238E27FC236}">
                <a16:creationId xmlns:a16="http://schemas.microsoft.com/office/drawing/2014/main" id="{E45C9E33-E69B-84D6-AE82-CEBFF69A07B3}"/>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29" name="Rectangle : coins arrondis 28">
            <a:extLst>
              <a:ext uri="{FF2B5EF4-FFF2-40B4-BE49-F238E27FC236}">
                <a16:creationId xmlns:a16="http://schemas.microsoft.com/office/drawing/2014/main" id="{C38828B5-CC23-5C90-78BB-8428629037CD}"/>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D244BA6D-C1D0-31C9-B8A0-7E4C6FBCDCF1}"/>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A9ACC001-ADED-D547-BB8C-46DD478F6FD6}"/>
              </a:ext>
            </a:extLst>
          </p:cNvPr>
          <p:cNvSpPr txBox="1"/>
          <p:nvPr/>
        </p:nvSpPr>
        <p:spPr>
          <a:xfrm>
            <a:off x="1227905" y="2516610"/>
            <a:ext cx="6830280" cy="2793072"/>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Les élèves ont réagi avec intérêt : Yassine pense que le métier de pilote est dangereux.</a:t>
            </a:r>
          </a:p>
          <a:p>
            <a:pPr algn="just">
              <a:lnSpc>
                <a:spcPct val="150000"/>
              </a:lnSpc>
            </a:pPr>
            <a:r>
              <a:rPr lang="fr-FR" sz="2400" dirty="0" err="1">
                <a:solidFill>
                  <a:schemeClr val="tx2"/>
                </a:solidFill>
                <a:latin typeface="Dosis SemiBold" charset="0"/>
              </a:rPr>
              <a:t>Amira</a:t>
            </a:r>
            <a:r>
              <a:rPr lang="fr-FR" sz="2400" dirty="0">
                <a:solidFill>
                  <a:schemeClr val="tx2"/>
                </a:solidFill>
                <a:latin typeface="Dosis SemiBold" charset="0"/>
              </a:rPr>
              <a:t> préfère être conductrice de bus. Certains trouvent ces métiers fatigants, d’autres les trouvent passionnants. Tous les métiers sont importants.</a:t>
            </a:r>
          </a:p>
        </p:txBody>
      </p:sp>
    </p:spTree>
    <p:extLst>
      <p:ext uri="{BB962C8B-B14F-4D97-AF65-F5344CB8AC3E}">
        <p14:creationId xmlns:p14="http://schemas.microsoft.com/office/powerpoint/2010/main" val="3631800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C9C33D-3766-66BC-F492-B04811A3C54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endParaRPr lang="fr-MA" dirty="0"/>
          </a:p>
        </p:txBody>
      </p:sp>
      <p:sp>
        <p:nvSpPr>
          <p:cNvPr id="4" name="Titre 1">
            <a:extLst>
              <a:ext uri="{FF2B5EF4-FFF2-40B4-BE49-F238E27FC236}">
                <a16:creationId xmlns:a16="http://schemas.microsoft.com/office/drawing/2014/main" id="{43624ECA-4F7A-C0EC-9FA2-F4712A7479A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094B93C-1AEB-DC4C-0741-47965058D955}"/>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3094B93C-1AEB-DC4C-0741-47965058D9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3D60B191-E597-FABD-94AA-BB2BDC1F2D84}"/>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3D60B191-E597-FABD-94AA-BB2BDC1F2D84}"/>
                  </a:ext>
                </a:extLst>
              </p:cNvPr>
              <p:cNvPicPr/>
              <p:nvPr/>
            </p:nvPicPr>
            <p:blipFill>
              <a:blip r:embed="rId5"/>
              <a:stretch>
                <a:fillRect/>
              </a:stretch>
            </p:blipFill>
            <p:spPr>
              <a:xfrm>
                <a:off x="1593492" y="833185"/>
                <a:ext cx="26730" cy="23400"/>
              </a:xfrm>
              <a:prstGeom prst="rect">
                <a:avLst/>
              </a:prstGeom>
            </p:spPr>
          </p:pic>
        </mc:Fallback>
      </mc:AlternateContent>
      <p:sp>
        <p:nvSpPr>
          <p:cNvPr id="7" name="ZoneTexte 6">
            <a:extLst>
              <a:ext uri="{FF2B5EF4-FFF2-40B4-BE49-F238E27FC236}">
                <a16:creationId xmlns:a16="http://schemas.microsoft.com/office/drawing/2014/main" id="{27558183-2C01-4623-6D70-6A35504EB99B}"/>
              </a:ext>
            </a:extLst>
          </p:cNvPr>
          <p:cNvSpPr txBox="1"/>
          <p:nvPr/>
        </p:nvSpPr>
        <p:spPr>
          <a:xfrm>
            <a:off x="725769" y="2340220"/>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pitchFamily="2" charset="0"/>
              </a:rPr>
              <a:t>Question 3 : Quel métier préfère </a:t>
            </a:r>
            <a:r>
              <a:rPr lang="fr-FR" sz="2400" b="1" dirty="0" err="1">
                <a:solidFill>
                  <a:schemeClr val="accent1">
                    <a:lumMod val="50000"/>
                  </a:schemeClr>
                </a:solidFill>
                <a:latin typeface="Dosis" pitchFamily="2" charset="0"/>
              </a:rPr>
              <a:t>Amira</a:t>
            </a:r>
            <a:r>
              <a:rPr lang="fr-FR" sz="2400" b="1" dirty="0">
                <a:solidFill>
                  <a:schemeClr val="accent1">
                    <a:lumMod val="50000"/>
                  </a:schemeClr>
                </a:solidFill>
                <a:latin typeface="Dosis" pitchFamily="2" charset="0"/>
              </a:rPr>
              <a:t> ? </a:t>
            </a:r>
            <a:endParaRPr lang="fr-FR" sz="2400" b="1" dirty="0">
              <a:solidFill>
                <a:schemeClr val="tx2"/>
              </a:solidFill>
              <a:latin typeface="Dosis" pitchFamily="2" charset="0"/>
            </a:endParaRPr>
          </a:p>
        </p:txBody>
      </p:sp>
      <p:sp>
        <p:nvSpPr>
          <p:cNvPr id="8" name="Rectangle : coins arrondis 7">
            <a:extLst>
              <a:ext uri="{FF2B5EF4-FFF2-40B4-BE49-F238E27FC236}">
                <a16:creationId xmlns:a16="http://schemas.microsoft.com/office/drawing/2014/main" id="{B66DACC6-F6E7-0081-9B39-A7BD2780BB3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0E849AEB-ED63-16F4-7337-D45F6B3D9449}"/>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7EEB65B3-CEFE-97A2-0503-846CA879CAE5}"/>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11" name="Rectangle : coins arrondis 10">
            <a:extLst>
              <a:ext uri="{FF2B5EF4-FFF2-40B4-BE49-F238E27FC236}">
                <a16:creationId xmlns:a16="http://schemas.microsoft.com/office/drawing/2014/main" id="{EA8E0933-DC86-0867-8407-06771C63D98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A7253C31-A9D3-26D5-C598-B0B6C404C4A8}"/>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84F1566F-80C3-383A-FDE3-0D9271AA163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4E0C65B9-BC10-F04B-D52D-8F57F040076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02A493-1742-638C-631C-3BE4F3E3237E}"/>
              </a:ext>
            </a:extLst>
          </p:cNvPr>
          <p:cNvPicPr>
            <a:picLocks noChangeAspect="1"/>
          </p:cNvPicPr>
          <p:nvPr/>
        </p:nvPicPr>
        <p:blipFill>
          <a:blip r:embed="rId6"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ZoneTexte 15">
            <a:extLst>
              <a:ext uri="{FF2B5EF4-FFF2-40B4-BE49-F238E27FC236}">
                <a16:creationId xmlns:a16="http://schemas.microsoft.com/office/drawing/2014/main" id="{99259CB6-715E-AE16-AF75-CD155C870485}"/>
              </a:ext>
            </a:extLst>
          </p:cNvPr>
          <p:cNvSpPr txBox="1"/>
          <p:nvPr/>
        </p:nvSpPr>
        <p:spPr>
          <a:xfrm>
            <a:off x="1547394" y="2874209"/>
            <a:ext cx="6830280" cy="2793072"/>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Les élèves ont réagi avec intérêt : Yassine pense que le métier de pilote est dangereux.</a:t>
            </a:r>
          </a:p>
          <a:p>
            <a:pPr algn="just">
              <a:lnSpc>
                <a:spcPct val="150000"/>
              </a:lnSpc>
            </a:pPr>
            <a:r>
              <a:rPr lang="fr-FR" sz="2400" dirty="0" err="1">
                <a:solidFill>
                  <a:schemeClr val="tx2"/>
                </a:solidFill>
                <a:latin typeface="Dosis SemiBold" charset="0"/>
              </a:rPr>
              <a:t>Amira</a:t>
            </a:r>
            <a:r>
              <a:rPr lang="fr-FR" sz="2400" dirty="0">
                <a:solidFill>
                  <a:schemeClr val="tx2"/>
                </a:solidFill>
                <a:latin typeface="Dosis SemiBold" charset="0"/>
              </a:rPr>
              <a:t> préfère être conductrice de bus. Certains trouvent ces métiers fatigants, d’autres les trouvent passionnants. Tous les métiers sont importants.</a:t>
            </a:r>
          </a:p>
        </p:txBody>
      </p:sp>
    </p:spTree>
    <p:extLst>
      <p:ext uri="{BB962C8B-B14F-4D97-AF65-F5344CB8AC3E}">
        <p14:creationId xmlns:p14="http://schemas.microsoft.com/office/powerpoint/2010/main" val="266355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2476-E324-C98B-30FE-A55C470CA2FC}"/>
              </a:ext>
            </a:extLst>
          </p:cNvPr>
          <p:cNvSpPr>
            <a:spLocks noGrp="1"/>
          </p:cNvSpPr>
          <p:nvPr>
            <p:ph type="title"/>
          </p:nvPr>
        </p:nvSpPr>
        <p:spPr>
          <a:xfrm>
            <a:off x="1584828" y="839011"/>
            <a:ext cx="7133345" cy="612000"/>
          </a:xfrm>
        </p:spPr>
        <p:txBody>
          <a:bodyPr>
            <a:noAutofit/>
          </a:bodyPr>
          <a:lstStyle/>
          <a:p>
            <a:r>
              <a:rPr lang="fr-FR" dirty="0">
                <a:solidFill>
                  <a:schemeClr val="tx1">
                    <a:lumMod val="65000"/>
                    <a:lumOff val="35000"/>
                  </a:schemeClr>
                </a:solidFill>
                <a:latin typeface="Dosis Medium" pitchFamily="2" charset="0"/>
              </a:rPr>
              <a:t>La question est « Quel métier préfère </a:t>
            </a:r>
            <a:r>
              <a:rPr lang="fr-FR" dirty="0" err="1">
                <a:solidFill>
                  <a:schemeClr val="tx1">
                    <a:lumMod val="65000"/>
                    <a:lumOff val="35000"/>
                  </a:schemeClr>
                </a:solidFill>
                <a:latin typeface="Dosis Medium" pitchFamily="2" charset="0"/>
              </a:rPr>
              <a:t>Amira</a:t>
            </a:r>
            <a:r>
              <a:rPr lang="fr-FR" dirty="0">
                <a:solidFill>
                  <a:schemeClr val="tx1">
                    <a:lumMod val="65000"/>
                    <a:lumOff val="35000"/>
                  </a:schemeClr>
                </a:solidFill>
                <a:latin typeface="Dosis Medium" pitchFamily="2" charset="0"/>
              </a:rPr>
              <a:t>? ». Je cherche le verbe « préférer » et un métier dans le texte.  La réponse est : </a:t>
            </a:r>
            <a:r>
              <a:rPr lang="fr-FR" dirty="0" err="1">
                <a:solidFill>
                  <a:schemeClr val="tx1">
                    <a:lumMod val="65000"/>
                    <a:lumOff val="35000"/>
                  </a:schemeClr>
                </a:solidFill>
                <a:latin typeface="Dosis Medium" pitchFamily="2" charset="0"/>
              </a:rPr>
              <a:t>Amira</a:t>
            </a:r>
            <a:r>
              <a:rPr lang="fr-FR" dirty="0">
                <a:solidFill>
                  <a:schemeClr val="tx1">
                    <a:lumMod val="65000"/>
                    <a:lumOff val="35000"/>
                  </a:schemeClr>
                </a:solidFill>
                <a:latin typeface="Dosis Medium" pitchFamily="2" charset="0"/>
              </a:rPr>
              <a:t> préfère être conductrice de bus.</a:t>
            </a:r>
            <a:endParaRPr lang="fr-MA" dirty="0"/>
          </a:p>
        </p:txBody>
      </p:sp>
      <p:sp>
        <p:nvSpPr>
          <p:cNvPr id="4" name="Titre 1">
            <a:extLst>
              <a:ext uri="{FF2B5EF4-FFF2-40B4-BE49-F238E27FC236}">
                <a16:creationId xmlns:a16="http://schemas.microsoft.com/office/drawing/2014/main" id="{F8148A1A-4A92-65E5-423D-7C37D20442BB}"/>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lumMod val="65000"/>
                  <a:lumOff val="35000"/>
                </a:schemeClr>
              </a:solidFill>
              <a:latin typeface="Dosis Medium" pitchFamily="2" charset="0"/>
            </a:endParaRPr>
          </a:p>
        </p:txBody>
      </p:sp>
      <p:sp>
        <p:nvSpPr>
          <p:cNvPr id="5" name="Rectangle : coins arrondis 4">
            <a:extLst>
              <a:ext uri="{FF2B5EF4-FFF2-40B4-BE49-F238E27FC236}">
                <a16:creationId xmlns:a16="http://schemas.microsoft.com/office/drawing/2014/main" id="{830B5C2E-3F92-D57B-111F-F8DE008D900F}"/>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A78A4BB-97BF-4210-EC3C-16004F9A3ACE}"/>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7" name="ZoneTexte 6">
            <a:extLst>
              <a:ext uri="{FF2B5EF4-FFF2-40B4-BE49-F238E27FC236}">
                <a16:creationId xmlns:a16="http://schemas.microsoft.com/office/drawing/2014/main" id="{68B9E04C-A148-7F12-281E-EF474FF47C4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8" name="Rectangle : coins arrondis 7">
            <a:extLst>
              <a:ext uri="{FF2B5EF4-FFF2-40B4-BE49-F238E27FC236}">
                <a16:creationId xmlns:a16="http://schemas.microsoft.com/office/drawing/2014/main" id="{D71F39C5-4988-C3F6-30CA-1A06F7B2FCB0}"/>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AB741121-8FA9-722F-7D88-45A6FCEA56EB}"/>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Rectangle : coins arrondis 9">
            <a:extLst>
              <a:ext uri="{FF2B5EF4-FFF2-40B4-BE49-F238E27FC236}">
                <a16:creationId xmlns:a16="http://schemas.microsoft.com/office/drawing/2014/main" id="{81B882DE-0851-A015-D23B-E0823031D93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429B0874-5D80-FB61-951F-D0B864112C8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grpSp>
        <p:nvGrpSpPr>
          <p:cNvPr id="12" name="Groupe 11">
            <a:extLst>
              <a:ext uri="{FF2B5EF4-FFF2-40B4-BE49-F238E27FC236}">
                <a16:creationId xmlns:a16="http://schemas.microsoft.com/office/drawing/2014/main" id="{DD202C14-6B74-F765-E477-92029600E4E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DDFD038-ED7A-FB5F-E95B-BBEF04B900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DD6E-E96F-4E93-0EB1-8BD0CC7CFE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5" name="ZoneTexte 14">
            <a:extLst>
              <a:ext uri="{FF2B5EF4-FFF2-40B4-BE49-F238E27FC236}">
                <a16:creationId xmlns:a16="http://schemas.microsoft.com/office/drawing/2014/main" id="{7D4062FA-3EE1-B519-3D15-AA83DD1B55B8}"/>
              </a:ext>
            </a:extLst>
          </p:cNvPr>
          <p:cNvSpPr txBox="1"/>
          <p:nvPr/>
        </p:nvSpPr>
        <p:spPr>
          <a:xfrm>
            <a:off x="725769" y="2340220"/>
            <a:ext cx="7905015" cy="461665"/>
          </a:xfrm>
          <a:prstGeom prst="rect">
            <a:avLst/>
          </a:prstGeom>
          <a:noFill/>
        </p:spPr>
        <p:txBody>
          <a:bodyPr wrap="square">
            <a:spAutoFit/>
          </a:bodyPr>
          <a:lstStyle/>
          <a:p>
            <a:pPr algn="ctr"/>
            <a:r>
              <a:rPr lang="fr-FR" sz="2400" b="1" dirty="0">
                <a:solidFill>
                  <a:schemeClr val="accent1">
                    <a:lumMod val="50000"/>
                  </a:schemeClr>
                </a:solidFill>
                <a:latin typeface="Dosis" pitchFamily="2" charset="0"/>
              </a:rPr>
              <a:t>Question 3 : </a:t>
            </a:r>
            <a:r>
              <a:rPr lang="fr-FR" sz="2400" b="1" dirty="0">
                <a:solidFill>
                  <a:srgbClr val="C00000"/>
                </a:solidFill>
                <a:latin typeface="Dosis" pitchFamily="2" charset="0"/>
              </a:rPr>
              <a:t>Quel métier </a:t>
            </a:r>
            <a:r>
              <a:rPr lang="fr-FR" sz="2400" b="1" dirty="0">
                <a:solidFill>
                  <a:schemeClr val="accent1">
                    <a:lumMod val="50000"/>
                  </a:schemeClr>
                </a:solidFill>
                <a:latin typeface="Dosis" pitchFamily="2" charset="0"/>
              </a:rPr>
              <a:t>préfère </a:t>
            </a:r>
            <a:r>
              <a:rPr lang="fr-FR" sz="2400" b="1" dirty="0" err="1">
                <a:solidFill>
                  <a:schemeClr val="accent1">
                    <a:lumMod val="50000"/>
                  </a:schemeClr>
                </a:solidFill>
                <a:latin typeface="Dosis" pitchFamily="2" charset="0"/>
              </a:rPr>
              <a:t>Amira</a:t>
            </a:r>
            <a:r>
              <a:rPr lang="fr-FR" sz="2400" b="1" dirty="0">
                <a:solidFill>
                  <a:schemeClr val="accent1">
                    <a:lumMod val="50000"/>
                  </a:schemeClr>
                </a:solidFill>
                <a:latin typeface="Dosis" pitchFamily="2" charset="0"/>
              </a:rPr>
              <a:t> ? </a:t>
            </a:r>
            <a:endParaRPr lang="fr-FR" sz="2400" b="1" dirty="0">
              <a:solidFill>
                <a:schemeClr val="tx2"/>
              </a:solidFill>
              <a:latin typeface="Dosis" pitchFamily="2" charset="0"/>
            </a:endParaRPr>
          </a:p>
        </p:txBody>
      </p:sp>
      <p:sp>
        <p:nvSpPr>
          <p:cNvPr id="16" name="ZoneTexte 15">
            <a:extLst>
              <a:ext uri="{FF2B5EF4-FFF2-40B4-BE49-F238E27FC236}">
                <a16:creationId xmlns:a16="http://schemas.microsoft.com/office/drawing/2014/main" id="{15BF4778-268A-4480-0182-6FBF526C3ED2}"/>
              </a:ext>
            </a:extLst>
          </p:cNvPr>
          <p:cNvSpPr txBox="1"/>
          <p:nvPr/>
        </p:nvSpPr>
        <p:spPr>
          <a:xfrm>
            <a:off x="1547394" y="2874209"/>
            <a:ext cx="6830280" cy="2793072"/>
          </a:xfrm>
          <a:prstGeom prst="rect">
            <a:avLst/>
          </a:prstGeom>
          <a:noFill/>
        </p:spPr>
        <p:txBody>
          <a:bodyPr wrap="square">
            <a:spAutoFit/>
          </a:bodyPr>
          <a:lstStyle/>
          <a:p>
            <a:pPr algn="just">
              <a:lnSpc>
                <a:spcPct val="150000"/>
              </a:lnSpc>
            </a:pPr>
            <a:r>
              <a:rPr lang="fr-FR" sz="2400" dirty="0">
                <a:solidFill>
                  <a:schemeClr val="tx2"/>
                </a:solidFill>
                <a:latin typeface="Dosis SemiBold" charset="0"/>
              </a:rPr>
              <a:t>Les élèves ont réagi avec intérêt : Yassine pense que le métier de pilote est dangereux.</a:t>
            </a:r>
          </a:p>
          <a:p>
            <a:pPr algn="just">
              <a:lnSpc>
                <a:spcPct val="150000"/>
              </a:lnSpc>
            </a:pPr>
            <a:r>
              <a:rPr lang="fr-FR" sz="2400" dirty="0" err="1">
                <a:solidFill>
                  <a:srgbClr val="C00000"/>
                </a:solidFill>
                <a:latin typeface="Dosis SemiBold" charset="0"/>
              </a:rPr>
              <a:t>Amira</a:t>
            </a:r>
            <a:r>
              <a:rPr lang="fr-FR" sz="2400" dirty="0">
                <a:solidFill>
                  <a:srgbClr val="C00000"/>
                </a:solidFill>
                <a:latin typeface="Dosis SemiBold" charset="0"/>
              </a:rPr>
              <a:t> préfère être conductrice de bus. </a:t>
            </a:r>
            <a:r>
              <a:rPr lang="fr-FR" sz="2400" dirty="0">
                <a:solidFill>
                  <a:schemeClr val="tx2"/>
                </a:solidFill>
                <a:latin typeface="Dosis SemiBold" charset="0"/>
              </a:rPr>
              <a:t>Certains trouvent ces métiers fatigants, d’autres les trouvent passionnants. Tous les métiers sont importants.</a:t>
            </a:r>
          </a:p>
        </p:txBody>
      </p:sp>
    </p:spTree>
    <p:extLst>
      <p:ext uri="{BB962C8B-B14F-4D97-AF65-F5344CB8AC3E}">
        <p14:creationId xmlns:p14="http://schemas.microsoft.com/office/powerpoint/2010/main" val="990197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4E329-E236-92EB-E7A0-FB81BAA0585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E279989E-CEA7-1898-7999-F155E7EE522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68.</a:t>
            </a:r>
          </a:p>
        </p:txBody>
      </p:sp>
      <p:grpSp>
        <p:nvGrpSpPr>
          <p:cNvPr id="9" name="Groupe 8">
            <a:extLst>
              <a:ext uri="{FF2B5EF4-FFF2-40B4-BE49-F238E27FC236}">
                <a16:creationId xmlns:a16="http://schemas.microsoft.com/office/drawing/2014/main" id="{DC75A108-A504-A415-2A45-3CDF0C69FAE2}"/>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E3E32D0F-266E-D75B-4614-B83DA6E581E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27904A8-E400-7690-91CF-8B9589B557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descr="Une image contenant texte, capture d’écran, Police&#10;&#10;Le contenu généré par l’IA peut être incorrect.">
            <a:extLst>
              <a:ext uri="{FF2B5EF4-FFF2-40B4-BE49-F238E27FC236}">
                <a16:creationId xmlns:a16="http://schemas.microsoft.com/office/drawing/2014/main" id="{36C1E002-7E08-13A9-D5E5-09F26BE615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4033" y="1390363"/>
            <a:ext cx="3355934" cy="5147540"/>
          </a:xfrm>
          <a:prstGeom prst="rect">
            <a:avLst/>
          </a:prstGeom>
        </p:spPr>
      </p:pic>
    </p:spTree>
    <p:extLst>
      <p:ext uri="{BB962C8B-B14F-4D97-AF65-F5344CB8AC3E}">
        <p14:creationId xmlns:p14="http://schemas.microsoft.com/office/powerpoint/2010/main" val="3077946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9AF1-010B-57C2-21BD-5FD0F226299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A487592-801D-7EFA-3B6D-C04B08217EE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le texte à votre voisin puis changez les rôles.</a:t>
            </a:r>
          </a:p>
        </p:txBody>
      </p:sp>
      <p:grpSp>
        <p:nvGrpSpPr>
          <p:cNvPr id="2" name="Groupe 1">
            <a:extLst>
              <a:ext uri="{FF2B5EF4-FFF2-40B4-BE49-F238E27FC236}">
                <a16:creationId xmlns:a16="http://schemas.microsoft.com/office/drawing/2014/main" id="{3432B63C-1BD5-4822-5C28-2E9C71F396C1}"/>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470BE2A6-AB7D-F7E7-435C-B20A472C5E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D58AEF-F573-2911-7CCE-9CDF1AF9CD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AF8FBA06-D182-1361-FB0B-2EE383B4C4CB}"/>
              </a:ext>
            </a:extLst>
          </p:cNvPr>
          <p:cNvPicPr>
            <a:picLocks noChangeAspect="1"/>
          </p:cNvPicPr>
          <p:nvPr/>
        </p:nvPicPr>
        <p:blipFill>
          <a:blip r:embed="rId4"/>
          <a:srcRect t="4959"/>
          <a:stretch>
            <a:fillRect/>
          </a:stretch>
        </p:blipFill>
        <p:spPr>
          <a:xfrm>
            <a:off x="6289506" y="2620000"/>
            <a:ext cx="2493538" cy="1912243"/>
          </a:xfrm>
          <a:prstGeom prst="rect">
            <a:avLst/>
          </a:prstGeom>
        </p:spPr>
      </p:pic>
      <p:pic>
        <p:nvPicPr>
          <p:cNvPr id="7" name="Image 6" descr="Une image contenant texte, capture d’écran, Police, nombre&#10;&#10;Le contenu généré par l’IA peut être incorrect.">
            <a:extLst>
              <a:ext uri="{FF2B5EF4-FFF2-40B4-BE49-F238E27FC236}">
                <a16:creationId xmlns:a16="http://schemas.microsoft.com/office/drawing/2014/main" id="{39B7CFB1-8977-2210-354E-5DE421545A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651" y="2620000"/>
            <a:ext cx="6107893" cy="2436909"/>
          </a:xfrm>
          <a:prstGeom prst="rect">
            <a:avLst/>
          </a:prstGeom>
        </p:spPr>
      </p:pic>
    </p:spTree>
    <p:extLst>
      <p:ext uri="{BB962C8B-B14F-4D97-AF65-F5344CB8AC3E}">
        <p14:creationId xmlns:p14="http://schemas.microsoft.com/office/powerpoint/2010/main" val="4293758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aller relire le texte de la </a:t>
            </a:r>
            <a:r>
              <a:rPr lang="fr-FR">
                <a:solidFill>
                  <a:schemeClr val="tx1">
                    <a:lumMod val="65000"/>
                    <a:lumOff val="35000"/>
                  </a:schemeClr>
                </a:solidFill>
                <a:latin typeface="Dosis Medium" pitchFamily="2" charset="0"/>
              </a:rPr>
              <a:t>page 68 </a:t>
            </a:r>
            <a:r>
              <a:rPr lang="fr-FR" dirty="0">
                <a:solidFill>
                  <a:schemeClr val="tx1">
                    <a:lumMod val="65000"/>
                    <a:lumOff val="35000"/>
                  </a:schemeClr>
                </a:solidFill>
                <a:latin typeface="Dosis Medium" pitchFamily="2" charset="0"/>
              </a:rPr>
              <a:t>et répondre aux questions.</a:t>
            </a:r>
            <a:endParaRPr lang="fr-MA" dirty="0">
              <a:solidFill>
                <a:schemeClr val="tx1">
                  <a:lumMod val="65000"/>
                  <a:lumOff val="35000"/>
                </a:schemeClr>
              </a:solidFill>
              <a:latin typeface="Dosis Medium" pitchFamily="2" charset="0"/>
            </a:endParaRPr>
          </a:p>
        </p:txBody>
      </p:sp>
      <p:pic>
        <p:nvPicPr>
          <p:cNvPr id="4" name="Image 3" descr="Une image contenant texte, capture d’écran, Police&#10;&#10;Le contenu généré par l’IA peut être incorrect.">
            <a:extLst>
              <a:ext uri="{FF2B5EF4-FFF2-40B4-BE49-F238E27FC236}">
                <a16:creationId xmlns:a16="http://schemas.microsoft.com/office/drawing/2014/main" id="{2B9538ED-955E-DB59-4E92-7211800F57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2267" y="1796371"/>
            <a:ext cx="3044113" cy="4669250"/>
          </a:xfrm>
          <a:prstGeom prst="rect">
            <a:avLst/>
          </a:prstGeom>
        </p:spPr>
      </p:pic>
      <p:sp>
        <p:nvSpPr>
          <p:cNvPr id="10" name="Rectangle : coins arrondis 9">
            <a:extLst>
              <a:ext uri="{FF2B5EF4-FFF2-40B4-BE49-F238E27FC236}">
                <a16:creationId xmlns:a16="http://schemas.microsoft.com/office/drawing/2014/main" id="{03CBEACA-F724-F97E-0861-D7E6958CFE5F}"/>
              </a:ext>
            </a:extLst>
          </p:cNvPr>
          <p:cNvSpPr/>
          <p:nvPr/>
        </p:nvSpPr>
        <p:spPr>
          <a:xfrm>
            <a:off x="2686632" y="2357423"/>
            <a:ext cx="3635381" cy="135559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851363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2C4-2932-265C-7470-B1595AC932B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FFFA506-17EA-F6EC-79F3-B4CBBB567A7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FE43A2AE-09EC-19A8-2FA9-A79788BB1B3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3DD946-2573-9874-DBD7-684E444E3F4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1">
            <a:extLst>
              <a:ext uri="{FF2B5EF4-FFF2-40B4-BE49-F238E27FC236}">
                <a16:creationId xmlns:a16="http://schemas.microsoft.com/office/drawing/2014/main" id="{5BFF5191-359B-281D-EE8F-BD32A6D8677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4" name="Nada-Wave">
            <a:hlinkClick r:id="" action="ppaction://media"/>
            <a:extLst>
              <a:ext uri="{FF2B5EF4-FFF2-40B4-BE49-F238E27FC236}">
                <a16:creationId xmlns:a16="http://schemas.microsoft.com/office/drawing/2014/main" id="{CBF39E9B-C349-0E6D-6459-E8D2A321DC3D}"/>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print"/>
          <a:stretch>
            <a:fillRect/>
          </a:stretch>
        </p:blipFill>
        <p:spPr>
          <a:xfrm>
            <a:off x="4475746" y="2156059"/>
            <a:ext cx="2319092" cy="3703624"/>
          </a:xfrm>
          <a:prstGeom prst="rect">
            <a:avLst/>
          </a:prstGeom>
        </p:spPr>
      </p:pic>
      <p:pic>
        <p:nvPicPr>
          <p:cNvPr id="5" name="majd_wave">
            <a:hlinkClick r:id="" action="ppaction://media"/>
            <a:extLst>
              <a:ext uri="{FF2B5EF4-FFF2-40B4-BE49-F238E27FC236}">
                <a16:creationId xmlns:a16="http://schemas.microsoft.com/office/drawing/2014/main" id="{A4C8869C-5B18-B67C-F7EB-222B7164063A}"/>
              </a:ext>
            </a:extLst>
          </p:cNvPr>
          <p:cNvPicPr>
            <a:picLocks noChangeAspect="1"/>
          </p:cNvPicPr>
          <p:nvPr>
            <a:videoFile r:link="rId4"/>
            <p:extLst>
              <p:ext uri="{DAA4B4D4-6D71-4841-9C94-3DE7FCFB9230}">
                <p14:media xmlns:p14="http://schemas.microsoft.com/office/powerpoint/2010/main" r:embed="rId3"/>
              </p:ext>
            </p:extLst>
          </p:nvPr>
        </p:nvPicPr>
        <p:blipFill>
          <a:blip r:embed="rId9"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3044756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24A7-2020-FB53-B240-3B860070D4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8F6311-0632-631F-2915-C9825561EBBF}"/>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C29CDCD-3CD3-84A5-DFC7-1EC2408BC6A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36" name="AutoShape 2">
            <a:extLst>
              <a:ext uri="{FF2B5EF4-FFF2-40B4-BE49-F238E27FC236}">
                <a16:creationId xmlns:a16="http://schemas.microsoft.com/office/drawing/2014/main" id="{C6198961-A482-1ED1-3AD0-000964887EA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3">
            <a:extLst>
              <a:ext uri="{FF2B5EF4-FFF2-40B4-BE49-F238E27FC236}">
                <a16:creationId xmlns:a16="http://schemas.microsoft.com/office/drawing/2014/main" id="{DAF3DA99-8C42-E7BE-EB09-906C77D12990}"/>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En cas d’indisponibilité du livret : chaque élève lit le texte à son voisin. </a:t>
            </a:r>
          </a:p>
        </p:txBody>
      </p:sp>
      <p:pic>
        <p:nvPicPr>
          <p:cNvPr id="4" name="Image 3">
            <a:extLst>
              <a:ext uri="{FF2B5EF4-FFF2-40B4-BE49-F238E27FC236}">
                <a16:creationId xmlns:a16="http://schemas.microsoft.com/office/drawing/2014/main" id="{5241A57D-E6B9-A3EE-ACEB-6FBAFEC8EF29}"/>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5" name="Image 4" descr="Une image contenant texte, capture d’écran, Police, nombre&#10;&#10;Le contenu généré par l’IA peut être incorrect.">
            <a:extLst>
              <a:ext uri="{FF2B5EF4-FFF2-40B4-BE49-F238E27FC236}">
                <a16:creationId xmlns:a16="http://schemas.microsoft.com/office/drawing/2014/main" id="{211D72D2-51B4-5975-1B18-95088655B008}"/>
              </a:ext>
            </a:extLst>
          </p:cNvPr>
          <p:cNvPicPr>
            <a:picLocks noChangeAspect="1"/>
          </p:cNvPicPr>
          <p:nvPr/>
        </p:nvPicPr>
        <p:blipFill>
          <a:blip r:embed="rId7"/>
          <a:stretch>
            <a:fillRect/>
          </a:stretch>
        </p:blipFill>
        <p:spPr>
          <a:xfrm>
            <a:off x="374334" y="2219983"/>
            <a:ext cx="8395331" cy="3349544"/>
          </a:xfrm>
          <a:prstGeom prst="rect">
            <a:avLst/>
          </a:prstGeom>
        </p:spPr>
      </p:pic>
    </p:spTree>
    <p:extLst>
      <p:ext uri="{BB962C8B-B14F-4D97-AF65-F5344CB8AC3E}">
        <p14:creationId xmlns:p14="http://schemas.microsoft.com/office/powerpoint/2010/main" val="4160190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11285</TotalTime>
  <Words>2068</Words>
  <Application>Microsoft Office PowerPoint</Application>
  <PresentationFormat>Affichage à l'écran (4:3)</PresentationFormat>
  <Paragraphs>256</Paragraphs>
  <Slides>49</Slides>
  <Notes>4</Notes>
  <HiddenSlides>0</HiddenSlides>
  <MMClips>9</MMClips>
  <ScaleCrop>false</ScaleCrop>
  <HeadingPairs>
    <vt:vector size="6" baseType="variant">
      <vt:variant>
        <vt:lpstr>Polices utilisées</vt:lpstr>
      </vt:variant>
      <vt:variant>
        <vt:i4>10</vt:i4>
      </vt:variant>
      <vt:variant>
        <vt:lpstr>Thème</vt:lpstr>
      </vt:variant>
      <vt:variant>
        <vt:i4>16</vt:i4>
      </vt:variant>
      <vt:variant>
        <vt:lpstr>Titres des diapositives</vt:lpstr>
      </vt:variant>
      <vt:variant>
        <vt:i4>49</vt:i4>
      </vt:variant>
    </vt:vector>
  </HeadingPairs>
  <TitlesOfParts>
    <vt:vector size="75" baseType="lpstr">
      <vt:lpstr>Wingdings</vt:lpstr>
      <vt:lpstr>Play</vt:lpstr>
      <vt:lpstr>Aptos Display</vt:lpstr>
      <vt:lpstr>Dosis SemiBold</vt:lpstr>
      <vt:lpstr>Dosis ExtraBold</vt:lpstr>
      <vt:lpstr>Aptos</vt:lpstr>
      <vt:lpstr>Dosis Medium</vt:lpstr>
      <vt:lpstr>Arial</vt:lpstr>
      <vt:lpstr>Calibri</vt:lpstr>
      <vt:lpstr>Dosis</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1_Env-Enseignant</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Aujourd’hui, nous allons apprendre un dialogue avec Majd et Nada. </vt:lpstr>
      <vt:lpstr>Lecture de la vidéo.</vt:lpstr>
      <vt:lpstr>Nous allons écouter le dialogue une deuxième fois.</vt:lpstr>
      <vt:lpstr>Lecture de la vidéo.</vt:lpstr>
      <vt:lpstr>Maintenant, on va répéter le dialogue ensemble. Je vais lire chaque réplique et vous allez répéter après moi. Puis, on va continuer à répéter le dialogue.</vt:lpstr>
      <vt:lpstr>On va continuer la répétition du dialogue. Je vais lire chaque réplique et vous allez répéter après moi. </vt:lpstr>
      <vt:lpstr>On va continuer la répétition du dialogue. Je vais lire chaque réplique et vous allez répéter après moi.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On va lire des mots, puis un texte. </vt:lpstr>
      <vt:lpstr>On va lire ensemble ce texte du livret. On va le découper en 3 parties. Après, vous allez le lire tout seuls. </vt:lpstr>
      <vt:lpstr>Lisez la première partie du texte silencieusement. Après, je vais diffuser une lecture audio. </vt:lpstr>
      <vt:lpstr>Lecture en cours. </vt:lpstr>
      <vt:lpstr>Qui veut lire le texte ?</vt:lpstr>
      <vt:lpstr>Présentation PowerPoint</vt:lpstr>
      <vt:lpstr>Lecture en cours. </vt:lpstr>
      <vt:lpstr>Qui veut lire le texte ?</vt:lpstr>
      <vt:lpstr>On passe à la troisième partie.  Lisez en silence. </vt:lpstr>
      <vt:lpstr>Lecture en cours. </vt:lpstr>
      <vt:lpstr>Qui veut lire le texte ?</vt:lpstr>
      <vt:lpstr>Maintenant, on va essayer de comprendre le texte, partie par partie. 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«qu’est-ce que ? ». Je cherche un objet dans le texte.  La réponse est : Elle a montré des images de bus, de trains, d’avions et de bateaux. </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«Qui ?». Je cherche une personne qui répare les voitures en panne dans le texte. La réponse est : « Le mécanicien répare les véhicules en panne. »</vt:lpstr>
      <vt:lpstr>On passe à la troisième partie du texte. Lisez en silence et essayez de comprendre.</vt:lpstr>
      <vt:lpstr>Quels sont les mots difficiles dans le texte ? Levez la main. Je vais vous expliquer. </vt:lpstr>
      <vt:lpstr>Lisez la question et cherchez la réponse dans le texte. Qui veut répondre ?  </vt:lpstr>
      <vt:lpstr>La question est « Quel métier préfère Amira? ». Je cherche le verbe « préférer » et un métier dans le texte.  La réponse est : Amira préfère être conductrice de bus.</vt:lpstr>
      <vt:lpstr>Prenez vos livrets à la page 68.</vt:lpstr>
      <vt:lpstr>Lisez le texte à votre voisin puis changez les rôles.</vt:lpstr>
      <vt:lpstr>Notez les devoirs à faire à la maison. Vous aller relire le texte de la page 68 et répondre aux questions.</vt:lpstr>
      <vt:lpstr>La séance d’aujourd’hui est terminée. À bientôt.</vt:lpstr>
      <vt:lpstr>En cas d’indisponibilité du livret : chaque élève lit le texte à son voisin.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Hassan Oukessou</dc:creator>
  <cp:lastModifiedBy>dounianadarim@gmail.com</cp:lastModifiedBy>
  <cp:revision>33</cp:revision>
  <cp:lastPrinted>2025-08-13T10:11:39Z</cp:lastPrinted>
  <dcterms:created xsi:type="dcterms:W3CDTF">2025-08-01T12:31:49Z</dcterms:created>
  <dcterms:modified xsi:type="dcterms:W3CDTF">2026-02-10T20:27:48Z</dcterms:modified>
</cp:coreProperties>
</file>