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1" r:id="rId12"/>
  </p:sldMasterIdLst>
  <p:notesMasterIdLst>
    <p:notesMasterId r:id="rId90"/>
  </p:notesMasterIdLst>
  <p:sldIdLst>
    <p:sldId id="1164" r:id="rId13"/>
    <p:sldId id="951" r:id="rId14"/>
    <p:sldId id="567" r:id="rId15"/>
    <p:sldId id="984" r:id="rId16"/>
    <p:sldId id="1169" r:id="rId17"/>
    <p:sldId id="1041" r:id="rId18"/>
    <p:sldId id="1040" r:id="rId19"/>
    <p:sldId id="1155" r:id="rId20"/>
    <p:sldId id="1182" r:id="rId21"/>
    <p:sldId id="1212" r:id="rId22"/>
    <p:sldId id="1213" r:id="rId23"/>
    <p:sldId id="1218" r:id="rId24"/>
    <p:sldId id="1219" r:id="rId25"/>
    <p:sldId id="1092" r:id="rId26"/>
    <p:sldId id="1205" r:id="rId27"/>
    <p:sldId id="1157" r:id="rId28"/>
    <p:sldId id="1170" r:id="rId29"/>
    <p:sldId id="1171" r:id="rId30"/>
    <p:sldId id="1160" r:id="rId31"/>
    <p:sldId id="1206" r:id="rId32"/>
    <p:sldId id="1172" r:id="rId33"/>
    <p:sldId id="1174" r:id="rId34"/>
    <p:sldId id="1173" r:id="rId35"/>
    <p:sldId id="1146" r:id="rId36"/>
    <p:sldId id="1147" r:id="rId37"/>
    <p:sldId id="1148" r:id="rId38"/>
    <p:sldId id="1149" r:id="rId39"/>
    <p:sldId id="1150" r:id="rId40"/>
    <p:sldId id="1151" r:id="rId41"/>
    <p:sldId id="1152" r:id="rId42"/>
    <p:sldId id="1153" r:id="rId43"/>
    <p:sldId id="779" r:id="rId44"/>
    <p:sldId id="1082" r:id="rId45"/>
    <p:sldId id="1083" r:id="rId46"/>
    <p:sldId id="1084" r:id="rId47"/>
    <p:sldId id="1130" r:id="rId48"/>
    <p:sldId id="1131" r:id="rId49"/>
    <p:sldId id="1132" r:id="rId50"/>
    <p:sldId id="1133" r:id="rId51"/>
    <p:sldId id="1134" r:id="rId52"/>
    <p:sldId id="1135" r:id="rId53"/>
    <p:sldId id="1035" r:id="rId54"/>
    <p:sldId id="715" r:id="rId55"/>
    <p:sldId id="1176" r:id="rId56"/>
    <p:sldId id="1175" r:id="rId57"/>
    <p:sldId id="1204" r:id="rId58"/>
    <p:sldId id="1207" r:id="rId59"/>
    <p:sldId id="1216" r:id="rId60"/>
    <p:sldId id="1208" r:id="rId61"/>
    <p:sldId id="1220" r:id="rId62"/>
    <p:sldId id="1221" r:id="rId63"/>
    <p:sldId id="1222" r:id="rId64"/>
    <p:sldId id="1103" r:id="rId65"/>
    <p:sldId id="1178" r:id="rId66"/>
    <p:sldId id="1156" r:id="rId67"/>
    <p:sldId id="1032" r:id="rId68"/>
    <p:sldId id="1105" r:id="rId69"/>
    <p:sldId id="1179" r:id="rId70"/>
    <p:sldId id="664" r:id="rId71"/>
    <p:sldId id="1190" r:id="rId72"/>
    <p:sldId id="1118" r:id="rId73"/>
    <p:sldId id="1119" r:id="rId74"/>
    <p:sldId id="1120" r:id="rId75"/>
    <p:sldId id="1189" r:id="rId76"/>
    <p:sldId id="1140" r:id="rId77"/>
    <p:sldId id="1141" r:id="rId78"/>
    <p:sldId id="1091" r:id="rId79"/>
    <p:sldId id="1052" r:id="rId80"/>
    <p:sldId id="1195" r:id="rId81"/>
    <p:sldId id="1039" r:id="rId82"/>
    <p:sldId id="1197" r:id="rId83"/>
    <p:sldId id="1196" r:id="rId84"/>
    <p:sldId id="1199" r:id="rId85"/>
    <p:sldId id="1198" r:id="rId86"/>
    <p:sldId id="1056" r:id="rId87"/>
    <p:sldId id="1057" r:id="rId88"/>
    <p:sldId id="689" r:id="rId89"/>
  </p:sldIdLst>
  <p:sldSz cx="9144000" cy="6858000" type="screen4x3"/>
  <p:notesSz cx="6735763" cy="9866313"/>
  <p:embeddedFontLst>
    <p:embeddedFont>
      <p:font typeface="Dosis" pitchFamily="2" charset="0"/>
      <p:regular r:id="rId91"/>
      <p:bold r:id="rId92"/>
    </p:embeddedFont>
    <p:embeddedFont>
      <p:font typeface="Dosis ExtraBold" pitchFamily="2" charset="0"/>
      <p:bold r:id="rId93"/>
    </p:embeddedFont>
    <p:embeddedFont>
      <p:font typeface="Dosis Medium" pitchFamily="2" charset="0"/>
      <p:regular r:id="rId94"/>
    </p:embeddedFont>
    <p:embeddedFont>
      <p:font typeface="Dosis SemiBold" pitchFamily="2" charset="0"/>
      <p:bold r:id="rId95"/>
    </p:embeddedFont>
    <p:embeddedFont>
      <p:font typeface="Mistral" panose="03090702030407020403" pitchFamily="66" charset="0"/>
      <p:regular r:id="rId9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2AB6D7"/>
    <a:srgbClr val="424D7B"/>
    <a:srgbClr val="565F88"/>
    <a:srgbClr val="55B7DE"/>
    <a:srgbClr val="A1A6BC"/>
    <a:srgbClr val="4B5377"/>
    <a:srgbClr val="F26553"/>
    <a:srgbClr val="E842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4" autoAdjust="0"/>
    <p:restoredTop sz="95363" autoAdjust="0"/>
  </p:normalViewPr>
  <p:slideViewPr>
    <p:cSldViewPr snapToGrid="0">
      <p:cViewPr varScale="1">
        <p:scale>
          <a:sx n="77" d="100"/>
          <a:sy n="77" d="100"/>
        </p:scale>
        <p:origin x="79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slide" Target="slides/slide77.xml"/><Relationship Id="rId97"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notesMaster" Target="notesMasters/notesMaster1.xml"/><Relationship Id="rId95" Type="http://schemas.openxmlformats.org/officeDocument/2006/relationships/font" Target="fonts/font5.fntdata"/><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font" Target="fonts/font3.fntdata"/><Relationship Id="rId98"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font" Target="fonts/font4.fntdata"/><Relationship Id="rId99" Type="http://schemas.openxmlformats.org/officeDocument/2006/relationships/theme" Target="theme/theme1.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26/02/2026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E12DB-7F64-94E9-2937-ED845E40FE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17D62C-22C4-DBD1-884B-9A6D27FECDDD}"/>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F2A600D-A7C6-7438-843C-6E20AC2B0296}"/>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B6DA23B2-30AA-77FC-E4D9-0FF99CE7AF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274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792-D517-91B5-610E-914CBF5B56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87220A-40C6-5618-6C5D-B0A0BEDD77AF}"/>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4722FE3-7D7B-9546-B6FC-A70A1F6028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489B2B8-EF1C-726F-5FB9-BF121CBB4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010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2B59-2C64-721F-9B27-7ABD6AA241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1CF37D-3A30-A742-F47F-E6A4C4369663}"/>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E325AFC0-FE7F-5F69-82E8-C9750DDBE57C}"/>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72F12D4-6F60-7F16-D36A-BE1D2288B2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413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67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457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78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783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381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26/02/2026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9754068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646889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16637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62903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1481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77881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8501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232255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07525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730898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5" Type="http://schemas.openxmlformats.org/officeDocument/2006/relationships/theme" Target="../theme/theme11.xml"/><Relationship Id="rId4" Type="http://schemas.openxmlformats.org/officeDocument/2006/relationships/slideLayout" Target="../slideLayouts/slideLayout7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image" Target="../media/image4.jpg"/><Relationship Id="rId5" Type="http://schemas.openxmlformats.org/officeDocument/2006/relationships/slideLayout" Target="../slideLayouts/slideLayout81.xml"/><Relationship Id="rId10" Type="http://schemas.openxmlformats.org/officeDocument/2006/relationships/theme" Target="../theme/theme12.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095364"/>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953931"/>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24.xml"/><Relationship Id="rId1" Type="http://schemas.openxmlformats.org/officeDocument/2006/relationships/tags" Target="../tags/tag1.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82.png"/><Relationship Id="rId5" Type="http://schemas.openxmlformats.org/officeDocument/2006/relationships/image" Target="../media/image79.png"/><Relationship Id="rId4" Type="http://schemas.openxmlformats.org/officeDocument/2006/relationships/image" Target="../media/image78.png"/></Relationships>
</file>

<file path=ppt/slides/_rels/slide1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6.png"/><Relationship Id="rId7" Type="http://schemas.openxmlformats.org/officeDocument/2006/relationships/image" Target="../media/image80.png"/><Relationship Id="rId2" Type="http://schemas.openxmlformats.org/officeDocument/2006/relationships/image" Target="../media/image35.png"/><Relationship Id="rId1" Type="http://schemas.openxmlformats.org/officeDocument/2006/relationships/slideLayout" Target="../slideLayouts/slideLayout2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3.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6.png"/><Relationship Id="rId7" Type="http://schemas.openxmlformats.org/officeDocument/2006/relationships/image" Target="../media/image87.pn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png"/></Relationships>
</file>

<file path=ppt/slides/_rels/slide2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3.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2.xml"/></Relationships>
</file>

<file path=ppt/slides/_rels/slide25.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4.xml"/></Relationships>
</file>

<file path=ppt/slides/_rels/slide26.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s>
</file>

<file path=ppt/slides/_rels/slide28.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14.xml"/></Relationships>
</file>

<file path=ppt/slides/_rels/slide30.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15.xml"/><Relationship Id="rId1" Type="http://schemas.openxmlformats.org/officeDocument/2006/relationships/slideLayout" Target="../slideLayouts/slideLayout24.xml"/><Relationship Id="rId6" Type="http://schemas.openxmlformats.org/officeDocument/2006/relationships/customXml" Target="../ink/ink16.xml"/><Relationship Id="rId5" Type="http://schemas.openxmlformats.org/officeDocument/2006/relationships/image" Target="../media/image370.png"/></Relationships>
</file>

<file path=ppt/slides/_rels/slide3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24.xml"/><Relationship Id="rId6" Type="http://schemas.openxmlformats.org/officeDocument/2006/relationships/customXml" Target="../ink/ink19.xml"/><Relationship Id="rId5" Type="http://schemas.openxmlformats.org/officeDocument/2006/relationships/image" Target="../media/image370.png"/><Relationship Id="rId4" Type="http://schemas.openxmlformats.org/officeDocument/2006/relationships/customXml" Target="../ink/ink1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92.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2.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2.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3.xml"/><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95.png"/><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9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6.gif"/><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98.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9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6.gif"/><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9.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9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6.gif"/><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6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0.png"/></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1.png"/></Relationships>
</file>

<file path=ppt/slides/_rels/slide6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2.png"/></Relationships>
</file>

<file path=ppt/slides/_rels/slide6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3.png"/></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4.png"/></Relationships>
</file>

<file path=ppt/slides/_rels/slide7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5.png"/></Relationships>
</file>

<file path=ppt/slides/_rels/slide7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6.png"/></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108.png"/></Relationships>
</file>

<file path=ppt/slides/_rels/slide77.xml.rels><?xml version="1.0" encoding="UTF-8" standalone="yes"?>
<Relationships xmlns="http://schemas.openxmlformats.org/package/2006/relationships"><Relationship Id="rId8" Type="http://schemas.openxmlformats.org/officeDocument/2006/relationships/image" Target="../media/image109.png"/><Relationship Id="rId3" Type="http://schemas.microsoft.com/office/2007/relationships/media" Target="../media/media2.mp4"/><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8CDC590E-2570-1DE6-E509-E85CE2103C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5604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9" name="Image 8">
            <a:extLst>
              <a:ext uri="{FF2B5EF4-FFF2-40B4-BE49-F238E27FC236}">
                <a16:creationId xmlns:a16="http://schemas.microsoft.com/office/drawing/2014/main" id="{F067276B-941E-81FE-18A3-38DA3053B7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127" y="3039312"/>
            <a:ext cx="1676229" cy="2571104"/>
          </a:xfrm>
          <a:prstGeom prst="rect">
            <a:avLst/>
          </a:prstGeom>
        </p:spPr>
      </p:pic>
      <p:pic>
        <p:nvPicPr>
          <p:cNvPr id="11" name="Image 10">
            <a:extLst>
              <a:ext uri="{FF2B5EF4-FFF2-40B4-BE49-F238E27FC236}">
                <a16:creationId xmlns:a16="http://schemas.microsoft.com/office/drawing/2014/main" id="{25CBB7B6-9276-4D81-AC51-DC26F2E82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695" y="3093314"/>
            <a:ext cx="1605816" cy="2463100"/>
          </a:xfrm>
          <a:prstGeom prst="rect">
            <a:avLst/>
          </a:prstGeom>
        </p:spPr>
      </p:pic>
      <p:pic>
        <p:nvPicPr>
          <p:cNvPr id="15" name="Image 14">
            <a:extLst>
              <a:ext uri="{FF2B5EF4-FFF2-40B4-BE49-F238E27FC236}">
                <a16:creationId xmlns:a16="http://schemas.microsoft.com/office/drawing/2014/main" id="{584F5AE5-5D89-6A94-B63A-60017991C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43" y="2985991"/>
            <a:ext cx="1711212" cy="2624763"/>
          </a:xfrm>
          <a:prstGeom prst="rect">
            <a:avLst/>
          </a:prstGeom>
        </p:spPr>
      </p:pic>
      <p:pic>
        <p:nvPicPr>
          <p:cNvPr id="18" name="Image 17">
            <a:extLst>
              <a:ext uri="{FF2B5EF4-FFF2-40B4-BE49-F238E27FC236}">
                <a16:creationId xmlns:a16="http://schemas.microsoft.com/office/drawing/2014/main" id="{4139DC1E-F2CB-A789-626E-4C00AAF4E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3850" y="3093314"/>
            <a:ext cx="1605816" cy="2463102"/>
          </a:xfrm>
          <a:prstGeom prst="rect">
            <a:avLst/>
          </a:prstGeom>
        </p:spPr>
      </p:pic>
      <p:pic>
        <p:nvPicPr>
          <p:cNvPr id="21" name="Image 20">
            <a:extLst>
              <a:ext uri="{FF2B5EF4-FFF2-40B4-BE49-F238E27FC236}">
                <a16:creationId xmlns:a16="http://schemas.microsoft.com/office/drawing/2014/main" id="{4A812209-EB66-BB9B-37A8-7932DD993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2155" y="3043763"/>
            <a:ext cx="1673328" cy="2566653"/>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3930" y="5040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371853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346653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lvl="0">
              <a:buFont typeface="Wingdings" panose="05000000000000000000" pitchFamily="2" charset="2"/>
              <a:buChar char=""/>
              <a:defRPr/>
            </a:pPr>
            <a:r>
              <a:rPr lang="fr-FR" dirty="0"/>
              <a:t>É</a:t>
            </a: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889640" y="5501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srgbClr val="474F71"/>
                </a:solidFill>
              </a:rPr>
              <a:t>Lecture offerte</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endParaRP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39212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criture – Phrases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4957783" y="5017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F138-6753-7534-C1E6-1B85E74453D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D9103EA-1BD2-39E7-EFC4-5E74830610EA}"/>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791A3E68-0AA1-6E09-5D98-10D87D2EFC32}"/>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E82FBC22-33EB-0291-6778-67597AD37594}"/>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F0D19C09-4122-1BE0-1CDB-C80C1DD1CF8F}"/>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prstClr val="white">
                    <a:lumMod val="65000"/>
                  </a:prstClr>
                </a:solidFill>
              </a:rPr>
              <a:t>Les bêtises de Sara.</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1B961BD8-C453-2AA4-99CB-2AB264B1451B}"/>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F996E4DA-6671-D070-5D05-97E23EB1E635}"/>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159919A2-26D3-C655-D7D2-9094BA91D338}"/>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2F8FAC0C-E4C7-73CC-B7DF-D7900341F81B}"/>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B18D865F-9259-669B-3E4C-5F43DF4E0FF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6F74235-D21A-1FD2-D24A-EC52AA1B205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8F499C39-C686-EB4F-1F8E-8C0089B326E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885789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2"/>
            <a:ext cx="6801287" cy="2172233"/>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27891" y="1810358"/>
            <a:ext cx="7811212" cy="830997"/>
          </a:xfrm>
          <a:prstGeom prst="rect">
            <a:avLst/>
          </a:prstGeom>
          <a:noFill/>
        </p:spPr>
        <p:txBody>
          <a:bodyPr wrap="square">
            <a:spAutoFit/>
          </a:bodyPr>
          <a:lstStyle/>
          <a:p>
            <a:pPr marL="0" marR="0" lvl="0" indent="0" algn="ctr" defTabSz="914400" rtl="0" eaLnBrk="1" fontAlgn="auto" latinLnBrk="0" hangingPunct="1">
              <a:spcBef>
                <a:spcPts val="0"/>
              </a:spcBef>
              <a:spcAft>
                <a:spcPts val="1200"/>
              </a:spcAft>
              <a:buClrTx/>
              <a:buSzTx/>
              <a:buFontTx/>
              <a:buNone/>
              <a:tabLst/>
              <a:defRPr/>
            </a:pPr>
            <a:r>
              <a:rPr lang="fr-FR" sz="2400" kern="0" dirty="0">
                <a:solidFill>
                  <a:schemeClr val="accent5">
                    <a:lumMod val="50000"/>
                  </a:schemeClr>
                </a:solidFill>
                <a:latin typeface="Dosis Medium" pitchFamily="2" charset="0"/>
                <a:cs typeface="Calibri" panose="020F0502020204030204" pitchFamily="34" charset="0"/>
              </a:rPr>
              <a:t>Au terme de cette séance de révision, l’enseignant doit vérifier qu’au moins </a:t>
            </a:r>
            <a:r>
              <a:rPr lang="fr-FR" sz="2400" b="1" kern="0" dirty="0">
                <a:solidFill>
                  <a:srgbClr val="2196B1"/>
                </a:solidFill>
                <a:latin typeface="Dosis" pitchFamily="2" charset="0"/>
                <a:cs typeface="Calibri" panose="020F0502020204030204" pitchFamily="34" charset="0"/>
              </a:rPr>
              <a:t>80% des élèves </a:t>
            </a:r>
            <a:r>
              <a:rPr lang="fr-FR" sz="2400" kern="0" dirty="0">
                <a:solidFill>
                  <a:schemeClr val="accent5">
                    <a:lumMod val="50000"/>
                  </a:schemeClr>
                </a:solidFill>
                <a:latin typeface="Dosis Medium" pitchFamily="2" charset="0"/>
                <a:cs typeface="Calibri" panose="020F0502020204030204" pitchFamily="34" charset="0"/>
              </a:rPr>
              <a:t>sont capables de : </a:t>
            </a:r>
            <a:endParaRPr kumimoji="0" lang="ar-MA" sz="2400"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62754" y="3134487"/>
            <a:ext cx="5330719" cy="1785104"/>
          </a:xfrm>
          <a:prstGeom prst="rect">
            <a:avLst/>
          </a:prstGeom>
          <a:noFill/>
        </p:spPr>
        <p:txBody>
          <a:bodyPr wrap="square">
            <a:spAutoFit/>
          </a:bodyPr>
          <a:lstStyle/>
          <a:p>
            <a:pPr marL="342900" marR="0" lvl="0" indent="-342900" defTabSz="914400" rtl="0" eaLnBrk="1" fontAlgn="auto" latinLnBrk="0" hangingPunct="1">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rPr>
              <a:t>un texte.</a:t>
            </a:r>
            <a:endParaRPr lang="fr-FR" sz="2200" b="1" kern="0" dirty="0">
              <a:solidFill>
                <a:schemeClr val="accent5">
                  <a:lumMod val="50000"/>
                </a:schemeClr>
              </a:solidFill>
              <a:latin typeface="Dosis Medium" pitchFamily="2" charset="0"/>
              <a:cs typeface="Calibri" panose="020F0502020204030204" pitchFamily="34" charset="0"/>
            </a:endParaRP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Écrire des phrases</a:t>
            </a:r>
            <a:r>
              <a:rPr lang="fr-FR" sz="2200" b="1" kern="0" dirty="0">
                <a:solidFill>
                  <a:schemeClr val="accent5">
                    <a:lumMod val="50000"/>
                  </a:schemeClr>
                </a:solidFill>
                <a:latin typeface="Dosis Medium" pitchFamily="2" charset="0"/>
                <a:cs typeface="Calibri" panose="020F0502020204030204" pitchFamily="34" charset="0"/>
              </a:rPr>
              <a:t>.</a:t>
            </a: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Répondre spontanément </a:t>
            </a:r>
            <a:r>
              <a:rPr lang="fr-FR" sz="2200" kern="0" dirty="0">
                <a:solidFill>
                  <a:schemeClr val="accent5">
                    <a:lumMod val="50000"/>
                  </a:schemeClr>
                </a:solidFill>
                <a:latin typeface="Dosis Medium" pitchFamily="2" charset="0"/>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algn="ctr"/>
            <a:r>
              <a:rPr lang="fr-FR" i="1" dirty="0">
                <a:solidFill>
                  <a:schemeClr val="tx1">
                    <a:lumMod val="85000"/>
                    <a:lumOff val="15000"/>
                  </a:schemeClr>
                </a:solidFill>
                <a:latin typeface="Dosis" pitchFamily="2" charset="0"/>
              </a:rPr>
              <a:t>* Si ce taux n’est pas atteint, il convient de mettre en place des actions de remédiation, collectives ou individuelles. </a:t>
            </a:r>
          </a:p>
        </p:txBody>
      </p:sp>
    </p:spTree>
    <p:extLst>
      <p:ext uri="{BB962C8B-B14F-4D97-AF65-F5344CB8AC3E}">
        <p14:creationId xmlns:p14="http://schemas.microsoft.com/office/powerpoint/2010/main" val="857111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réviser les leçons de la semaine passée.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370A6160-B66C-12A0-EA60-0F723077C14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1927584-BE17-A58A-FF5B-DC82C0DE9DA6}"/>
              </a:ext>
            </a:extLst>
          </p:cNvPr>
          <p:cNvSpPr txBox="1">
            <a:spLocks/>
          </p:cNvSpPr>
          <p:nvPr/>
        </p:nvSpPr>
        <p:spPr>
          <a:xfrm>
            <a:off x="1829954" y="784396"/>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r>
              <a:rPr lang="fr-FR" dirty="0">
                <a:solidFill>
                  <a:schemeClr val="tx1">
                    <a:lumMod val="65000"/>
                    <a:lumOff val="35000"/>
                  </a:schemeClr>
                </a:solidFill>
              </a:rPr>
              <a:t>Répétons ensemble : </a:t>
            </a:r>
            <a:r>
              <a:rPr lang="fr-FR" dirty="0"/>
              <a:t>Le genou – Le coude –  Perdre l’équilibre – Tomber – Avoir mal – une blessure. </a:t>
            </a:r>
            <a:endParaRPr lang="fr-FR" dirty="0">
              <a:solidFill>
                <a:schemeClr val="tx1">
                  <a:lumMod val="65000"/>
                  <a:lumOff val="35000"/>
                </a:schemeClr>
              </a:solidFill>
            </a:endParaRPr>
          </a:p>
        </p:txBody>
      </p:sp>
      <p:sp>
        <p:nvSpPr>
          <p:cNvPr id="20" name="ZoneTexte 19">
            <a:extLst>
              <a:ext uri="{FF2B5EF4-FFF2-40B4-BE49-F238E27FC236}">
                <a16:creationId xmlns:a16="http://schemas.microsoft.com/office/drawing/2014/main" id="{5F59818F-4723-F49A-6085-CB618C41CDCE}"/>
              </a:ext>
            </a:extLst>
          </p:cNvPr>
          <p:cNvSpPr txBox="1"/>
          <p:nvPr/>
        </p:nvSpPr>
        <p:spPr>
          <a:xfrm>
            <a:off x="6176764" y="5857582"/>
            <a:ext cx="1867189"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blessure</a:t>
            </a:r>
          </a:p>
        </p:txBody>
      </p:sp>
      <p:sp>
        <p:nvSpPr>
          <p:cNvPr id="2" name="Espace réservé du texte 6">
            <a:extLst>
              <a:ext uri="{FF2B5EF4-FFF2-40B4-BE49-F238E27FC236}">
                <a16:creationId xmlns:a16="http://schemas.microsoft.com/office/drawing/2014/main" id="{CE33897D-C2E7-D38F-2B56-E9D4CDBF9484}"/>
              </a:ext>
            </a:extLst>
          </p:cNvPr>
          <p:cNvSpPr txBox="1">
            <a:spLocks/>
          </p:cNvSpPr>
          <p:nvPr/>
        </p:nvSpPr>
        <p:spPr>
          <a:xfrm>
            <a:off x="3643969" y="340257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70C0"/>
                </a:solidFill>
                <a:latin typeface="Dosis SemiBold" pitchFamily="2" charset="0"/>
              </a:rPr>
              <a:t>Le</a:t>
            </a:r>
            <a:r>
              <a:rPr lang="fr-MA" sz="2000" b="1" dirty="0">
                <a:ln w="0"/>
                <a:solidFill>
                  <a:srgbClr val="474F71"/>
                </a:solidFill>
                <a:latin typeface="Dosis SemiBold" pitchFamily="2" charset="0"/>
              </a:rPr>
              <a:t> coude</a:t>
            </a:r>
          </a:p>
        </p:txBody>
      </p:sp>
      <p:sp>
        <p:nvSpPr>
          <p:cNvPr id="3" name="Espace réservé du texte 6">
            <a:extLst>
              <a:ext uri="{FF2B5EF4-FFF2-40B4-BE49-F238E27FC236}">
                <a16:creationId xmlns:a16="http://schemas.microsoft.com/office/drawing/2014/main" id="{3C642BCF-A7D7-9C49-8DD2-A7BEE54955C8}"/>
              </a:ext>
            </a:extLst>
          </p:cNvPr>
          <p:cNvSpPr txBox="1">
            <a:spLocks/>
          </p:cNvSpPr>
          <p:nvPr/>
        </p:nvSpPr>
        <p:spPr>
          <a:xfrm>
            <a:off x="5677830" y="3378237"/>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Perdre l’équilibre</a:t>
            </a:r>
          </a:p>
        </p:txBody>
      </p:sp>
      <p:sp>
        <p:nvSpPr>
          <p:cNvPr id="4" name="ZoneTexte 3">
            <a:extLst>
              <a:ext uri="{FF2B5EF4-FFF2-40B4-BE49-F238E27FC236}">
                <a16:creationId xmlns:a16="http://schemas.microsoft.com/office/drawing/2014/main" id="{4A3F1148-B11B-2E75-FFE4-1027BC195307}"/>
              </a:ext>
            </a:extLst>
          </p:cNvPr>
          <p:cNvSpPr txBox="1"/>
          <p:nvPr/>
        </p:nvSpPr>
        <p:spPr>
          <a:xfrm>
            <a:off x="1380408" y="3386740"/>
            <a:ext cx="2048529"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kumimoji="0" lang="fr-MA" sz="2000" b="1" i="0" u="none" strike="noStrike" kern="1200" cap="none" spc="0" normalizeH="0" baseline="0" noProof="0" dirty="0">
                <a:ln w="0"/>
                <a:solidFill>
                  <a:srgbClr val="0070C0"/>
                </a:solidFill>
                <a:effectLst/>
                <a:uLnTx/>
                <a:uFillTx/>
                <a:latin typeface="Dosis SemiBold" pitchFamily="2" charset="0"/>
              </a:rPr>
              <a:t>L</a:t>
            </a:r>
            <a:r>
              <a:rPr lang="fr-MA" sz="2000" b="1" dirty="0">
                <a:ln w="0"/>
                <a:solidFill>
                  <a:srgbClr val="0070C0"/>
                </a:solidFill>
                <a:latin typeface="Dosis SemiBold" pitchFamily="2" charset="0"/>
              </a:rPr>
              <a:t>e</a:t>
            </a:r>
            <a:r>
              <a:rPr lang="fr-MA" sz="2000" b="1" dirty="0">
                <a:ln w="0"/>
                <a:solidFill>
                  <a:srgbClr val="474F71"/>
                </a:solidFill>
                <a:latin typeface="Dosis SemiBold" pitchFamily="2" charset="0"/>
              </a:rPr>
              <a:t> genou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5" name="ZoneTexte 4">
            <a:extLst>
              <a:ext uri="{FF2B5EF4-FFF2-40B4-BE49-F238E27FC236}">
                <a16:creationId xmlns:a16="http://schemas.microsoft.com/office/drawing/2014/main" id="{A981A93E-78A2-4F0C-16D7-65AC3027FD76}"/>
              </a:ext>
            </a:extLst>
          </p:cNvPr>
          <p:cNvSpPr txBox="1"/>
          <p:nvPr/>
        </p:nvSpPr>
        <p:spPr>
          <a:xfrm>
            <a:off x="3428937" y="5876048"/>
            <a:ext cx="2549070"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474F71"/>
                </a:solidFill>
                <a:latin typeface="Dosis SemiBold" pitchFamily="2" charset="0"/>
              </a:rPr>
              <a:t>Avoir mal</a:t>
            </a:r>
          </a:p>
        </p:txBody>
      </p:sp>
      <p:sp>
        <p:nvSpPr>
          <p:cNvPr id="6" name="ZoneTexte 5">
            <a:extLst>
              <a:ext uri="{FF2B5EF4-FFF2-40B4-BE49-F238E27FC236}">
                <a16:creationId xmlns:a16="http://schemas.microsoft.com/office/drawing/2014/main" id="{C463AF5F-CB05-5129-18FB-D9628C58C627}"/>
              </a:ext>
            </a:extLst>
          </p:cNvPr>
          <p:cNvSpPr txBox="1"/>
          <p:nvPr/>
        </p:nvSpPr>
        <p:spPr>
          <a:xfrm>
            <a:off x="1324496" y="5824144"/>
            <a:ext cx="2395560"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Tomber </a:t>
            </a:r>
          </a:p>
        </p:txBody>
      </p:sp>
      <p:pic>
        <p:nvPicPr>
          <p:cNvPr id="9" name="Image 8">
            <a:extLst>
              <a:ext uri="{FF2B5EF4-FFF2-40B4-BE49-F238E27FC236}">
                <a16:creationId xmlns:a16="http://schemas.microsoft.com/office/drawing/2014/main" id="{64D156D1-8714-B8E4-6396-C670863A4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8251" y="4107566"/>
            <a:ext cx="1571403" cy="1718953"/>
          </a:xfrm>
          <a:prstGeom prst="rect">
            <a:avLst/>
          </a:prstGeom>
        </p:spPr>
      </p:pic>
      <p:pic>
        <p:nvPicPr>
          <p:cNvPr id="10" name="Espace réservé pour une image  8">
            <a:extLst>
              <a:ext uri="{FF2B5EF4-FFF2-40B4-BE49-F238E27FC236}">
                <a16:creationId xmlns:a16="http://schemas.microsoft.com/office/drawing/2014/main" id="{99519230-C968-036D-5CEE-18FBC1FE3321}"/>
              </a:ext>
            </a:extLst>
          </p:cNvPr>
          <p:cNvPicPr>
            <a:picLocks noChangeAspect="1"/>
          </p:cNvPicPr>
          <p:nvPr/>
        </p:nvPicPr>
        <p:blipFill rotWithShape="1">
          <a:blip r:embed="rId4">
            <a:extLst>
              <a:ext uri="{28A0092B-C50C-407E-A947-70E740481C1C}">
                <a14:useLocalDpi xmlns:a14="http://schemas.microsoft.com/office/drawing/2010/main" val="0"/>
              </a:ext>
            </a:extLst>
          </a:blip>
          <a:srcRect l="-4695" r="-4695"/>
          <a:stretch>
            <a:fillRect/>
          </a:stretch>
        </p:blipFill>
        <p:spPr>
          <a:xfrm>
            <a:off x="1739437" y="4181342"/>
            <a:ext cx="1571403" cy="1571403"/>
          </a:xfrm>
          <a:prstGeom prst="rect">
            <a:avLst/>
          </a:prstGeom>
        </p:spPr>
      </p:pic>
      <p:pic>
        <p:nvPicPr>
          <p:cNvPr id="11" name="Image 10">
            <a:extLst>
              <a:ext uri="{FF2B5EF4-FFF2-40B4-BE49-F238E27FC236}">
                <a16:creationId xmlns:a16="http://schemas.microsoft.com/office/drawing/2014/main" id="{5BA0E320-D71C-9F7B-136E-E11602671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8267" y="1799376"/>
            <a:ext cx="1571404" cy="1718953"/>
          </a:xfrm>
          <a:prstGeom prst="rect">
            <a:avLst/>
          </a:prstGeom>
        </p:spPr>
      </p:pic>
      <p:pic>
        <p:nvPicPr>
          <p:cNvPr id="12" name="Espace réservé pour une image  1">
            <a:extLst>
              <a:ext uri="{FF2B5EF4-FFF2-40B4-BE49-F238E27FC236}">
                <a16:creationId xmlns:a16="http://schemas.microsoft.com/office/drawing/2014/main" id="{AA2B8AD4-EB9D-619D-415D-1E45400FC602}"/>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1667876" y="1824387"/>
            <a:ext cx="1571404" cy="1571404"/>
          </a:xfrm>
          <a:prstGeom prst="rect">
            <a:avLst/>
          </a:prstGeom>
        </p:spPr>
      </p:pic>
      <p:pic>
        <p:nvPicPr>
          <p:cNvPr id="14" name="Image 13">
            <a:extLst>
              <a:ext uri="{FF2B5EF4-FFF2-40B4-BE49-F238E27FC236}">
                <a16:creationId xmlns:a16="http://schemas.microsoft.com/office/drawing/2014/main" id="{A488C1AA-4054-929A-E3C1-0E94D18803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2956" y="1804071"/>
            <a:ext cx="1571404" cy="1717109"/>
          </a:xfrm>
          <a:prstGeom prst="rect">
            <a:avLst/>
          </a:prstGeom>
        </p:spPr>
      </p:pic>
      <p:pic>
        <p:nvPicPr>
          <p:cNvPr id="15" name="Image 14">
            <a:extLst>
              <a:ext uri="{FF2B5EF4-FFF2-40B4-BE49-F238E27FC236}">
                <a16:creationId xmlns:a16="http://schemas.microsoft.com/office/drawing/2014/main" id="{4CC724E0-E1E9-A5EF-8912-CCB3675C0B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8367" y="4157094"/>
            <a:ext cx="1571404" cy="1718954"/>
          </a:xfrm>
          <a:prstGeom prst="rect">
            <a:avLst/>
          </a:prstGeom>
        </p:spPr>
      </p:pic>
    </p:spTree>
    <p:extLst>
      <p:ext uri="{BB962C8B-B14F-4D97-AF65-F5344CB8AC3E}">
        <p14:creationId xmlns:p14="http://schemas.microsoft.com/office/powerpoint/2010/main" val="944839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D46BE-DC65-15D1-1CF6-F6508E481A54}"/>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3327D28-20A9-57F3-5D78-E7C54DAE538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Titre 1">
            <a:extLst>
              <a:ext uri="{FF2B5EF4-FFF2-40B4-BE49-F238E27FC236}">
                <a16:creationId xmlns:a16="http://schemas.microsoft.com/office/drawing/2014/main" id="{D474CEEF-A507-769F-75D0-0A07A4148D0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Répétons ensemble : </a:t>
            </a:r>
            <a:r>
              <a:rPr lang="fr-FR" dirty="0"/>
              <a:t>Nettoyer – Un pansement – Des genouillères – Une trottinette </a:t>
            </a:r>
            <a:br>
              <a:rPr lang="fr-FR" dirty="0"/>
            </a:br>
            <a:r>
              <a:rPr lang="fr-FR" dirty="0"/>
              <a:t>– Un casque -  Des patins à roulettes. </a:t>
            </a:r>
            <a:endParaRPr lang="fr-MA" dirty="0">
              <a:solidFill>
                <a:schemeClr val="tx1">
                  <a:lumMod val="65000"/>
                  <a:lumOff val="35000"/>
                </a:schemeClr>
              </a:solidFill>
            </a:endParaRPr>
          </a:p>
        </p:txBody>
      </p:sp>
      <p:sp>
        <p:nvSpPr>
          <p:cNvPr id="3" name="Espace réservé du texte 6">
            <a:extLst>
              <a:ext uri="{FF2B5EF4-FFF2-40B4-BE49-F238E27FC236}">
                <a16:creationId xmlns:a16="http://schemas.microsoft.com/office/drawing/2014/main" id="{1F0A7A0D-267A-0D87-9CAE-B5A9DFF87B18}"/>
              </a:ext>
            </a:extLst>
          </p:cNvPr>
          <p:cNvSpPr txBox="1">
            <a:spLocks/>
          </p:cNvSpPr>
          <p:nvPr/>
        </p:nvSpPr>
        <p:spPr>
          <a:xfrm>
            <a:off x="3627853" y="3415421"/>
            <a:ext cx="2144073"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pansement</a:t>
            </a:r>
          </a:p>
        </p:txBody>
      </p:sp>
      <p:sp>
        <p:nvSpPr>
          <p:cNvPr id="4" name="Espace réservé du texte 6">
            <a:extLst>
              <a:ext uri="{FF2B5EF4-FFF2-40B4-BE49-F238E27FC236}">
                <a16:creationId xmlns:a16="http://schemas.microsoft.com/office/drawing/2014/main" id="{78163DBF-5813-ADF4-5207-3DEB0DD91631}"/>
              </a:ext>
            </a:extLst>
          </p:cNvPr>
          <p:cNvSpPr txBox="1">
            <a:spLocks/>
          </p:cNvSpPr>
          <p:nvPr/>
        </p:nvSpPr>
        <p:spPr>
          <a:xfrm>
            <a:off x="5994666" y="3391560"/>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Des genouillères</a:t>
            </a:r>
          </a:p>
        </p:txBody>
      </p:sp>
      <p:sp>
        <p:nvSpPr>
          <p:cNvPr id="5" name="ZoneTexte 4">
            <a:extLst>
              <a:ext uri="{FF2B5EF4-FFF2-40B4-BE49-F238E27FC236}">
                <a16:creationId xmlns:a16="http://schemas.microsoft.com/office/drawing/2014/main" id="{66F4584C-E409-903D-92F4-0F83564C00E8}"/>
              </a:ext>
            </a:extLst>
          </p:cNvPr>
          <p:cNvSpPr txBox="1"/>
          <p:nvPr/>
        </p:nvSpPr>
        <p:spPr>
          <a:xfrm>
            <a:off x="1655737" y="3389144"/>
            <a:ext cx="1903790"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lang="fr-MA" sz="2000" b="1" dirty="0">
                <a:ln w="0"/>
                <a:solidFill>
                  <a:srgbClr val="474F71"/>
                </a:solidFill>
                <a:latin typeface="Dosis SemiBold" pitchFamily="2" charset="0"/>
              </a:rPr>
              <a:t>Nettoyer</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6" name="ZoneTexte 5">
            <a:extLst>
              <a:ext uri="{FF2B5EF4-FFF2-40B4-BE49-F238E27FC236}">
                <a16:creationId xmlns:a16="http://schemas.microsoft.com/office/drawing/2014/main" id="{FA28F596-EFF5-8A4D-8507-EDBF18D8127E}"/>
              </a:ext>
            </a:extLst>
          </p:cNvPr>
          <p:cNvSpPr txBox="1"/>
          <p:nvPr/>
        </p:nvSpPr>
        <p:spPr>
          <a:xfrm>
            <a:off x="3627853" y="5927032"/>
            <a:ext cx="2368966"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casque</a:t>
            </a:r>
          </a:p>
        </p:txBody>
      </p:sp>
      <p:sp>
        <p:nvSpPr>
          <p:cNvPr id="7" name="ZoneTexte 6">
            <a:extLst>
              <a:ext uri="{FF2B5EF4-FFF2-40B4-BE49-F238E27FC236}">
                <a16:creationId xmlns:a16="http://schemas.microsoft.com/office/drawing/2014/main" id="{6A2A6BFB-F6A9-1232-2FBF-D2323ADCC4FC}"/>
              </a:ext>
            </a:extLst>
          </p:cNvPr>
          <p:cNvSpPr txBox="1"/>
          <p:nvPr/>
        </p:nvSpPr>
        <p:spPr>
          <a:xfrm>
            <a:off x="1523412" y="5876895"/>
            <a:ext cx="2226302" cy="400110"/>
          </a:xfrm>
          <a:prstGeom prst="rect">
            <a:avLst/>
          </a:prstGeom>
          <a:noFill/>
        </p:spPr>
        <p:txBody>
          <a:bodyPr wrap="square">
            <a:spAutoFit/>
          </a:bodyPr>
          <a:lstStyle/>
          <a:p>
            <a:pPr algn="ct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trottinette</a:t>
            </a:r>
          </a:p>
        </p:txBody>
      </p:sp>
      <p:sp>
        <p:nvSpPr>
          <p:cNvPr id="8" name="ZoneTexte 7">
            <a:extLst>
              <a:ext uri="{FF2B5EF4-FFF2-40B4-BE49-F238E27FC236}">
                <a16:creationId xmlns:a16="http://schemas.microsoft.com/office/drawing/2014/main" id="{F3BBBE9C-3C15-134D-981B-C81991C2300F}"/>
              </a:ext>
            </a:extLst>
          </p:cNvPr>
          <p:cNvSpPr txBox="1"/>
          <p:nvPr/>
        </p:nvSpPr>
        <p:spPr>
          <a:xfrm>
            <a:off x="5771926" y="5876895"/>
            <a:ext cx="2571241"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Des patins à roulettes</a:t>
            </a:r>
          </a:p>
        </p:txBody>
      </p:sp>
      <p:pic>
        <p:nvPicPr>
          <p:cNvPr id="9" name="Image 8">
            <a:extLst>
              <a:ext uri="{FF2B5EF4-FFF2-40B4-BE49-F238E27FC236}">
                <a16:creationId xmlns:a16="http://schemas.microsoft.com/office/drawing/2014/main" id="{673EA07B-AEA5-03A6-2B49-2AFB52EEE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9802" y="4197386"/>
            <a:ext cx="1498360" cy="1639051"/>
          </a:xfrm>
          <a:prstGeom prst="rect">
            <a:avLst/>
          </a:prstGeom>
        </p:spPr>
      </p:pic>
      <p:pic>
        <p:nvPicPr>
          <p:cNvPr id="10" name="Image 9">
            <a:extLst>
              <a:ext uri="{FF2B5EF4-FFF2-40B4-BE49-F238E27FC236}">
                <a16:creationId xmlns:a16="http://schemas.microsoft.com/office/drawing/2014/main" id="{19034BAA-9026-6B4C-1586-FB8C246F8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386" y="1764443"/>
            <a:ext cx="1451977" cy="1588313"/>
          </a:xfrm>
          <a:prstGeom prst="rect">
            <a:avLst/>
          </a:prstGeom>
        </p:spPr>
      </p:pic>
      <p:pic>
        <p:nvPicPr>
          <p:cNvPr id="11" name="Image 10">
            <a:extLst>
              <a:ext uri="{FF2B5EF4-FFF2-40B4-BE49-F238E27FC236}">
                <a16:creationId xmlns:a16="http://schemas.microsoft.com/office/drawing/2014/main" id="{4EA0938F-DB93-1377-C710-713609379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4096" y="4215748"/>
            <a:ext cx="1499969" cy="1639051"/>
          </a:xfrm>
          <a:prstGeom prst="rect">
            <a:avLst/>
          </a:prstGeom>
        </p:spPr>
      </p:pic>
      <p:pic>
        <p:nvPicPr>
          <p:cNvPr id="12" name="Image 11">
            <a:extLst>
              <a:ext uri="{FF2B5EF4-FFF2-40B4-BE49-F238E27FC236}">
                <a16:creationId xmlns:a16="http://schemas.microsoft.com/office/drawing/2014/main" id="{77D1FA76-0D72-90C9-C9F6-A34379A81E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2386" y="4199634"/>
            <a:ext cx="1498360" cy="1639051"/>
          </a:xfrm>
          <a:prstGeom prst="rect">
            <a:avLst/>
          </a:prstGeom>
        </p:spPr>
      </p:pic>
      <p:pic>
        <p:nvPicPr>
          <p:cNvPr id="14" name="Image 13">
            <a:extLst>
              <a:ext uri="{FF2B5EF4-FFF2-40B4-BE49-F238E27FC236}">
                <a16:creationId xmlns:a16="http://schemas.microsoft.com/office/drawing/2014/main" id="{FC1004CA-273B-1EF3-6A3E-C32A41BD8A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4854" y="1772415"/>
            <a:ext cx="1451831" cy="1586449"/>
          </a:xfrm>
          <a:prstGeom prst="rect">
            <a:avLst/>
          </a:prstGeom>
        </p:spPr>
      </p:pic>
      <p:pic>
        <p:nvPicPr>
          <p:cNvPr id="15" name="Image 14">
            <a:extLst>
              <a:ext uri="{FF2B5EF4-FFF2-40B4-BE49-F238E27FC236}">
                <a16:creationId xmlns:a16="http://schemas.microsoft.com/office/drawing/2014/main" id="{3B477CCA-E286-5739-A1C3-A07D5878D0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6394" y="1794168"/>
            <a:ext cx="1499970" cy="1639051"/>
          </a:xfrm>
          <a:prstGeom prst="rect">
            <a:avLst/>
          </a:prstGeom>
        </p:spPr>
      </p:pic>
    </p:spTree>
    <p:extLst>
      <p:ext uri="{BB962C8B-B14F-4D97-AF65-F5344CB8AC3E}">
        <p14:creationId xmlns:p14="http://schemas.microsoft.com/office/powerpoint/2010/main" val="463283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A293-9F26-C883-BABB-ADF68105D4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E87EC2-520E-90B1-7437-087CA25E03BE}"/>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pain – La farine – Le sucre – Le beurre – Un paquet de riz </a:t>
            </a:r>
            <a:br>
              <a:rPr lang="fr-FR" dirty="0">
                <a:solidFill>
                  <a:schemeClr val="tx1">
                    <a:lumMod val="65000"/>
                    <a:lumOff val="35000"/>
                  </a:schemeClr>
                </a:solidFill>
              </a:rPr>
            </a:br>
            <a:r>
              <a:rPr lang="fr-FR" dirty="0">
                <a:solidFill>
                  <a:schemeClr val="tx1">
                    <a:lumMod val="65000"/>
                    <a:lumOff val="35000"/>
                  </a:schemeClr>
                </a:solidFill>
              </a:rPr>
              <a:t>- Des œufs.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E14736DB-D9DC-1194-CD39-B36BA02DFAD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Espace réservé du texte 6">
            <a:extLst>
              <a:ext uri="{FF2B5EF4-FFF2-40B4-BE49-F238E27FC236}">
                <a16:creationId xmlns:a16="http://schemas.microsoft.com/office/drawing/2014/main" id="{0608AFED-1D17-F3A6-F62E-1B5D13EA04E8}"/>
              </a:ext>
            </a:extLst>
          </p:cNvPr>
          <p:cNvSpPr txBox="1">
            <a:spLocks/>
          </p:cNvSpPr>
          <p:nvPr/>
        </p:nvSpPr>
        <p:spPr>
          <a:xfrm>
            <a:off x="3559197" y="331568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D8266A"/>
                </a:solidFill>
                <a:effectLst/>
                <a:uLnTx/>
                <a:uFillTx/>
                <a:latin typeface="Dosis SemiBold" pitchFamily="2" charset="0"/>
                <a:ea typeface="+mn-ea"/>
                <a:cs typeface="+mn-cs"/>
              </a:rPr>
              <a:t>La</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farine</a:t>
            </a:r>
          </a:p>
        </p:txBody>
      </p:sp>
      <p:sp>
        <p:nvSpPr>
          <p:cNvPr id="4" name="Espace réservé du texte 6">
            <a:extLst>
              <a:ext uri="{FF2B5EF4-FFF2-40B4-BE49-F238E27FC236}">
                <a16:creationId xmlns:a16="http://schemas.microsoft.com/office/drawing/2014/main" id="{FD566665-4E52-0F8A-11D3-AE8946B9E4E7}"/>
              </a:ext>
            </a:extLst>
          </p:cNvPr>
          <p:cNvSpPr txBox="1">
            <a:spLocks/>
          </p:cNvSpPr>
          <p:nvPr/>
        </p:nvSpPr>
        <p:spPr>
          <a:xfrm>
            <a:off x="5593057" y="3315014"/>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sucre</a:t>
            </a:r>
          </a:p>
        </p:txBody>
      </p:sp>
      <p:sp>
        <p:nvSpPr>
          <p:cNvPr id="5" name="ZoneTexte 4">
            <a:extLst>
              <a:ext uri="{FF2B5EF4-FFF2-40B4-BE49-F238E27FC236}">
                <a16:creationId xmlns:a16="http://schemas.microsoft.com/office/drawing/2014/main" id="{8435DB68-A668-565D-7C42-6B89D16328D1}"/>
              </a:ext>
            </a:extLst>
          </p:cNvPr>
          <p:cNvSpPr txBox="1"/>
          <p:nvPr/>
        </p:nvSpPr>
        <p:spPr>
          <a:xfrm>
            <a:off x="1295636" y="3299850"/>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pain </a:t>
            </a:r>
          </a:p>
        </p:txBody>
      </p:sp>
      <p:sp>
        <p:nvSpPr>
          <p:cNvPr id="6" name="ZoneTexte 5">
            <a:extLst>
              <a:ext uri="{FF2B5EF4-FFF2-40B4-BE49-F238E27FC236}">
                <a16:creationId xmlns:a16="http://schemas.microsoft.com/office/drawing/2014/main" id="{3A64E888-E06F-C5CE-40A7-FE6DCEB59D0F}"/>
              </a:ext>
            </a:extLst>
          </p:cNvPr>
          <p:cNvSpPr txBox="1"/>
          <p:nvPr/>
        </p:nvSpPr>
        <p:spPr>
          <a:xfrm>
            <a:off x="3407776" y="5776018"/>
            <a:ext cx="254907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paquet de riz</a:t>
            </a:r>
          </a:p>
        </p:txBody>
      </p:sp>
      <p:sp>
        <p:nvSpPr>
          <p:cNvPr id="7" name="ZoneTexte 6">
            <a:extLst>
              <a:ext uri="{FF2B5EF4-FFF2-40B4-BE49-F238E27FC236}">
                <a16:creationId xmlns:a16="http://schemas.microsoft.com/office/drawing/2014/main" id="{88AC353F-F868-444C-0AC1-45FA52024EB6}"/>
              </a:ext>
            </a:extLst>
          </p:cNvPr>
          <p:cNvSpPr txBox="1"/>
          <p:nvPr/>
        </p:nvSpPr>
        <p:spPr>
          <a:xfrm>
            <a:off x="6091992" y="5770692"/>
            <a:ext cx="186718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Des œufs </a:t>
            </a:r>
          </a:p>
        </p:txBody>
      </p:sp>
      <p:pic>
        <p:nvPicPr>
          <p:cNvPr id="8" name="Image 7">
            <a:extLst>
              <a:ext uri="{FF2B5EF4-FFF2-40B4-BE49-F238E27FC236}">
                <a16:creationId xmlns:a16="http://schemas.microsoft.com/office/drawing/2014/main" id="{5A99CE25-24EF-9B3F-3D1A-0FB0B935E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678" y="1782520"/>
            <a:ext cx="1372074" cy="1500907"/>
          </a:xfrm>
          <a:prstGeom prst="rect">
            <a:avLst/>
          </a:prstGeom>
        </p:spPr>
      </p:pic>
      <p:pic>
        <p:nvPicPr>
          <p:cNvPr id="15" name="Image 14">
            <a:extLst>
              <a:ext uri="{FF2B5EF4-FFF2-40B4-BE49-F238E27FC236}">
                <a16:creationId xmlns:a16="http://schemas.microsoft.com/office/drawing/2014/main" id="{DAC97896-00B0-11C6-9E19-D84CFD55F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1992" y="1782521"/>
            <a:ext cx="1372074" cy="1500907"/>
          </a:xfrm>
          <a:prstGeom prst="rect">
            <a:avLst/>
          </a:prstGeom>
        </p:spPr>
      </p:pic>
      <p:pic>
        <p:nvPicPr>
          <p:cNvPr id="16" name="Image 15">
            <a:extLst>
              <a:ext uri="{FF2B5EF4-FFF2-40B4-BE49-F238E27FC236}">
                <a16:creationId xmlns:a16="http://schemas.microsoft.com/office/drawing/2014/main" id="{07030D06-3E2F-3026-3524-4D0528ABDD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830" y="3947182"/>
            <a:ext cx="1387086" cy="1517329"/>
          </a:xfrm>
          <a:prstGeom prst="rect">
            <a:avLst/>
          </a:prstGeom>
        </p:spPr>
      </p:pic>
      <p:pic>
        <p:nvPicPr>
          <p:cNvPr id="17" name="Image 16">
            <a:extLst>
              <a:ext uri="{FF2B5EF4-FFF2-40B4-BE49-F238E27FC236}">
                <a16:creationId xmlns:a16="http://schemas.microsoft.com/office/drawing/2014/main" id="{FBCF4607-A8EB-CCE7-252F-640D44C86A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22" y="1782521"/>
            <a:ext cx="1387086" cy="1517329"/>
          </a:xfrm>
          <a:prstGeom prst="rect">
            <a:avLst/>
          </a:prstGeom>
        </p:spPr>
      </p:pic>
      <p:pic>
        <p:nvPicPr>
          <p:cNvPr id="18" name="Image 17">
            <a:extLst>
              <a:ext uri="{FF2B5EF4-FFF2-40B4-BE49-F238E27FC236}">
                <a16:creationId xmlns:a16="http://schemas.microsoft.com/office/drawing/2014/main" id="{21ADF98D-F9F4-9092-E1F5-CDCD72DB5C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2663" y="4019069"/>
            <a:ext cx="1372074" cy="1499297"/>
          </a:xfrm>
          <a:prstGeom prst="rect">
            <a:avLst/>
          </a:prstGeom>
        </p:spPr>
      </p:pic>
      <p:pic>
        <p:nvPicPr>
          <p:cNvPr id="19" name="Image 18">
            <a:extLst>
              <a:ext uri="{FF2B5EF4-FFF2-40B4-BE49-F238E27FC236}">
                <a16:creationId xmlns:a16="http://schemas.microsoft.com/office/drawing/2014/main" id="{5B3F8BA4-67F2-6FBF-EA76-610F7914D2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8484" y="4017459"/>
            <a:ext cx="1372074" cy="1500907"/>
          </a:xfrm>
          <a:prstGeom prst="rect">
            <a:avLst/>
          </a:prstGeom>
        </p:spPr>
      </p:pic>
      <p:sp>
        <p:nvSpPr>
          <p:cNvPr id="20" name="Espace réservé du texte 6">
            <a:extLst>
              <a:ext uri="{FF2B5EF4-FFF2-40B4-BE49-F238E27FC236}">
                <a16:creationId xmlns:a16="http://schemas.microsoft.com/office/drawing/2014/main" id="{F2C1BE6F-DF2F-06B1-3545-038C0836D53D}"/>
              </a:ext>
            </a:extLst>
          </p:cNvPr>
          <p:cNvSpPr txBox="1">
            <a:spLocks/>
          </p:cNvSpPr>
          <p:nvPr/>
        </p:nvSpPr>
        <p:spPr>
          <a:xfrm>
            <a:off x="1119181" y="5770692"/>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beurre</a:t>
            </a:r>
          </a:p>
        </p:txBody>
      </p:sp>
    </p:spTree>
    <p:extLst>
      <p:ext uri="{BB962C8B-B14F-4D97-AF65-F5344CB8AC3E}">
        <p14:creationId xmlns:p14="http://schemas.microsoft.com/office/powerpoint/2010/main" val="88465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EDA3E-A05B-AAD2-DBDE-B0579CD6CB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A2A260-45B7-8752-A906-2475AC989546}"/>
              </a:ext>
            </a:extLst>
          </p:cNvPr>
          <p:cNvSpPr>
            <a:spLocks noGrp="1"/>
          </p:cNvSpPr>
          <p:nvPr>
            <p:ph type="title"/>
          </p:nvPr>
        </p:nvSpPr>
        <p:spPr/>
        <p:txBody>
          <a:bodyPr/>
          <a:lstStyle/>
          <a:p>
            <a:r>
              <a:rPr lang="fr-FR" dirty="0">
                <a:solidFill>
                  <a:schemeClr val="tx1">
                    <a:lumMod val="65000"/>
                    <a:lumOff val="35000"/>
                  </a:schemeClr>
                </a:solidFill>
              </a:rPr>
              <a:t>Répétons ensemble : L’épicerie – L’épicier – Un litre – Un kilogramme – Acheter </a:t>
            </a:r>
            <a:br>
              <a:rPr lang="fr-FR" dirty="0">
                <a:solidFill>
                  <a:schemeClr val="tx1">
                    <a:lumMod val="65000"/>
                    <a:lumOff val="35000"/>
                  </a:schemeClr>
                </a:solidFill>
              </a:rPr>
            </a:br>
            <a:r>
              <a:rPr lang="fr-FR" dirty="0">
                <a:solidFill>
                  <a:schemeClr val="tx1">
                    <a:lumMod val="65000"/>
                    <a:lumOff val="35000"/>
                  </a:schemeClr>
                </a:solidFill>
              </a:rPr>
              <a:t>- Payer.</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347B5C-69B4-7B19-74A9-6B68CC71B0C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6" name="Espace réservé du texte 6">
            <a:extLst>
              <a:ext uri="{FF2B5EF4-FFF2-40B4-BE49-F238E27FC236}">
                <a16:creationId xmlns:a16="http://schemas.microsoft.com/office/drawing/2014/main" id="{9F7CA91E-C73D-B64F-88DD-C4061685E25E}"/>
              </a:ext>
            </a:extLst>
          </p:cNvPr>
          <p:cNvSpPr txBox="1">
            <a:spLocks/>
          </p:cNvSpPr>
          <p:nvPr/>
        </p:nvSpPr>
        <p:spPr>
          <a:xfrm>
            <a:off x="4151731" y="3332794"/>
            <a:ext cx="1829517"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L’épicier</a:t>
            </a:r>
          </a:p>
        </p:txBody>
      </p:sp>
      <p:sp>
        <p:nvSpPr>
          <p:cNvPr id="10" name="Espace réservé du texte 6">
            <a:extLst>
              <a:ext uri="{FF2B5EF4-FFF2-40B4-BE49-F238E27FC236}">
                <a16:creationId xmlns:a16="http://schemas.microsoft.com/office/drawing/2014/main" id="{7EF711D2-E07F-E8BB-2706-C766D41D340D}"/>
              </a:ext>
            </a:extLst>
          </p:cNvPr>
          <p:cNvSpPr txBox="1">
            <a:spLocks/>
          </p:cNvSpPr>
          <p:nvPr/>
        </p:nvSpPr>
        <p:spPr>
          <a:xfrm>
            <a:off x="5791598" y="3355886"/>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litre</a:t>
            </a:r>
          </a:p>
        </p:txBody>
      </p:sp>
      <p:sp>
        <p:nvSpPr>
          <p:cNvPr id="11" name="ZoneTexte 10">
            <a:extLst>
              <a:ext uri="{FF2B5EF4-FFF2-40B4-BE49-F238E27FC236}">
                <a16:creationId xmlns:a16="http://schemas.microsoft.com/office/drawing/2014/main" id="{DE7CF070-6E4F-0C51-0A59-3C0E6CAD20CD}"/>
              </a:ext>
            </a:extLst>
          </p:cNvPr>
          <p:cNvSpPr txBox="1"/>
          <p:nvPr/>
        </p:nvSpPr>
        <p:spPr>
          <a:xfrm>
            <a:off x="1640724" y="3348099"/>
            <a:ext cx="190379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L’épicerie</a:t>
            </a:r>
          </a:p>
        </p:txBody>
      </p:sp>
      <p:sp>
        <p:nvSpPr>
          <p:cNvPr id="12" name="ZoneTexte 11">
            <a:extLst>
              <a:ext uri="{FF2B5EF4-FFF2-40B4-BE49-F238E27FC236}">
                <a16:creationId xmlns:a16="http://schemas.microsoft.com/office/drawing/2014/main" id="{DCCB0F1E-6290-A6F9-6495-E53FB9F3D9B0}"/>
              </a:ext>
            </a:extLst>
          </p:cNvPr>
          <p:cNvSpPr txBox="1"/>
          <p:nvPr/>
        </p:nvSpPr>
        <p:spPr>
          <a:xfrm>
            <a:off x="3837175" y="5844405"/>
            <a:ext cx="2368966"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Acheter</a:t>
            </a:r>
          </a:p>
        </p:txBody>
      </p:sp>
      <p:sp>
        <p:nvSpPr>
          <p:cNvPr id="13" name="ZoneTexte 12">
            <a:extLst>
              <a:ext uri="{FF2B5EF4-FFF2-40B4-BE49-F238E27FC236}">
                <a16:creationId xmlns:a16="http://schemas.microsoft.com/office/drawing/2014/main" id="{6BEDB585-2A25-FB52-E0C2-6C8E49E38F1D}"/>
              </a:ext>
            </a:extLst>
          </p:cNvPr>
          <p:cNvSpPr txBox="1"/>
          <p:nvPr/>
        </p:nvSpPr>
        <p:spPr>
          <a:xfrm>
            <a:off x="1732734" y="5794268"/>
            <a:ext cx="222630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kilogramme</a:t>
            </a:r>
          </a:p>
        </p:txBody>
      </p:sp>
      <p:sp>
        <p:nvSpPr>
          <p:cNvPr id="14" name="ZoneTexte 13">
            <a:extLst>
              <a:ext uri="{FF2B5EF4-FFF2-40B4-BE49-F238E27FC236}">
                <a16:creationId xmlns:a16="http://schemas.microsoft.com/office/drawing/2014/main" id="{D73DE232-B45D-6781-0B2D-F435F5CF0DBF}"/>
              </a:ext>
            </a:extLst>
          </p:cNvPr>
          <p:cNvSpPr txBox="1"/>
          <p:nvPr/>
        </p:nvSpPr>
        <p:spPr>
          <a:xfrm>
            <a:off x="6389052" y="5794267"/>
            <a:ext cx="160375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Payer</a:t>
            </a:r>
          </a:p>
        </p:txBody>
      </p:sp>
      <p:pic>
        <p:nvPicPr>
          <p:cNvPr id="15" name="Image 14">
            <a:extLst>
              <a:ext uri="{FF2B5EF4-FFF2-40B4-BE49-F238E27FC236}">
                <a16:creationId xmlns:a16="http://schemas.microsoft.com/office/drawing/2014/main" id="{41A0206B-7E49-5D4C-461D-656CA0D3DB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582" y="1794016"/>
            <a:ext cx="1372074" cy="1499297"/>
          </a:xfrm>
          <a:prstGeom prst="rect">
            <a:avLst/>
          </a:prstGeom>
        </p:spPr>
      </p:pic>
      <p:pic>
        <p:nvPicPr>
          <p:cNvPr id="16" name="Image 15">
            <a:extLst>
              <a:ext uri="{FF2B5EF4-FFF2-40B4-BE49-F238E27FC236}">
                <a16:creationId xmlns:a16="http://schemas.microsoft.com/office/drawing/2014/main" id="{5AD447F1-0BC1-C447-34C9-A699629E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308" y="1794016"/>
            <a:ext cx="1387086" cy="1515701"/>
          </a:xfrm>
          <a:prstGeom prst="rect">
            <a:avLst/>
          </a:prstGeom>
        </p:spPr>
      </p:pic>
      <p:pic>
        <p:nvPicPr>
          <p:cNvPr id="17" name="Image 16">
            <a:extLst>
              <a:ext uri="{FF2B5EF4-FFF2-40B4-BE49-F238E27FC236}">
                <a16:creationId xmlns:a16="http://schemas.microsoft.com/office/drawing/2014/main" id="{F9F1B3B7-C89A-49B4-C8DF-33158EBB53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4580" y="1854306"/>
            <a:ext cx="1329766" cy="1454627"/>
          </a:xfrm>
          <a:prstGeom prst="rect">
            <a:avLst/>
          </a:prstGeom>
        </p:spPr>
      </p:pic>
      <p:pic>
        <p:nvPicPr>
          <p:cNvPr id="18" name="Image 17">
            <a:extLst>
              <a:ext uri="{FF2B5EF4-FFF2-40B4-BE49-F238E27FC236}">
                <a16:creationId xmlns:a16="http://schemas.microsoft.com/office/drawing/2014/main" id="{51070D70-8320-8B88-CCBC-ABDE3FDD51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9052" y="4104905"/>
            <a:ext cx="1329767" cy="1453067"/>
          </a:xfrm>
          <a:prstGeom prst="rect">
            <a:avLst/>
          </a:prstGeom>
        </p:spPr>
      </p:pic>
      <p:pic>
        <p:nvPicPr>
          <p:cNvPr id="20" name="Image 19">
            <a:extLst>
              <a:ext uri="{FF2B5EF4-FFF2-40B4-BE49-F238E27FC236}">
                <a16:creationId xmlns:a16="http://schemas.microsoft.com/office/drawing/2014/main" id="{EF9A16D5-E84A-908C-7C0D-80C0BAA647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2182" y="4174907"/>
            <a:ext cx="1329767" cy="1454628"/>
          </a:xfrm>
          <a:prstGeom prst="rect">
            <a:avLst/>
          </a:prstGeom>
        </p:spPr>
      </p:pic>
      <p:pic>
        <p:nvPicPr>
          <p:cNvPr id="21" name="Image 20" descr="Une image contenant cylindre, bouteille, conception&#10;&#10;Le contenu généré par l’IA peut être incorrect.">
            <a:extLst>
              <a:ext uri="{FF2B5EF4-FFF2-40B4-BE49-F238E27FC236}">
                <a16:creationId xmlns:a16="http://schemas.microsoft.com/office/drawing/2014/main" id="{9040426A-DC19-8731-4D99-79D1FEEAD418}"/>
              </a:ext>
            </a:extLst>
          </p:cNvPr>
          <p:cNvPicPr>
            <a:picLocks noChangeAspect="1"/>
          </p:cNvPicPr>
          <p:nvPr/>
        </p:nvPicPr>
        <p:blipFill>
          <a:blip r:embed="rId8"/>
          <a:srcRect l="1542" t="3883" r="4440" b="3364"/>
          <a:stretch>
            <a:fillRect/>
          </a:stretch>
        </p:blipFill>
        <p:spPr>
          <a:xfrm>
            <a:off x="2179009" y="4103345"/>
            <a:ext cx="1418108" cy="1454627"/>
          </a:xfrm>
          <a:prstGeom prst="rect">
            <a:avLst/>
          </a:prstGeom>
        </p:spPr>
      </p:pic>
    </p:spTree>
    <p:extLst>
      <p:ext uri="{BB962C8B-B14F-4D97-AF65-F5344CB8AC3E}">
        <p14:creationId xmlns:p14="http://schemas.microsoft.com/office/powerpoint/2010/main" val="2371366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529E0-FA2B-439C-C9A1-4E77880DB066}"/>
            </a:ext>
          </a:extLst>
        </p:cNvPr>
        <p:cNvGrpSpPr/>
        <p:nvPr/>
      </p:nvGrpSpPr>
      <p:grpSpPr>
        <a:xfrm>
          <a:off x="0" y="0"/>
          <a:ext cx="0" cy="0"/>
          <a:chOff x="0" y="0"/>
          <a:chExt cx="0" cy="0"/>
        </a:xfrm>
      </p:grpSpPr>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6A25E6DE-5149-8C30-52D0-FD9E84B440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31" name="Titre 1">
            <a:extLst>
              <a:ext uri="{FF2B5EF4-FFF2-40B4-BE49-F238E27FC236}">
                <a16:creationId xmlns:a16="http://schemas.microsoft.com/office/drawing/2014/main" id="{C9CDA7F6-5393-654F-F256-CB0BE1D3EFA3}"/>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Un écran – Une émission – Un documentaire – Une bande dessinée – Un jeu vidéo – Se reposer. </a:t>
            </a:r>
            <a:endParaRPr lang="fr-MA" dirty="0">
              <a:solidFill>
                <a:schemeClr val="tx1">
                  <a:lumMod val="65000"/>
                  <a:lumOff val="35000"/>
                </a:schemeClr>
              </a:solidFill>
            </a:endParaRPr>
          </a:p>
        </p:txBody>
      </p:sp>
      <p:sp>
        <p:nvSpPr>
          <p:cNvPr id="32" name="Espace réservé du texte 6">
            <a:extLst>
              <a:ext uri="{FF2B5EF4-FFF2-40B4-BE49-F238E27FC236}">
                <a16:creationId xmlns:a16="http://schemas.microsoft.com/office/drawing/2014/main" id="{EF826281-DEC9-87A1-B2ED-1CC8DB06C1FA}"/>
              </a:ext>
            </a:extLst>
          </p:cNvPr>
          <p:cNvSpPr txBox="1">
            <a:spLocks/>
          </p:cNvSpPr>
          <p:nvPr/>
        </p:nvSpPr>
        <p:spPr>
          <a:xfrm>
            <a:off x="3476570" y="3576962"/>
            <a:ext cx="1898512"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kumimoji="0" lang="fr-FR" sz="2400" b="1" i="0" u="none" strike="noStrike" kern="1200" cap="none" spc="0" normalizeH="0" baseline="0" noProof="0" dirty="0">
                <a:ln>
                  <a:noFill/>
                </a:ln>
                <a:solidFill>
                  <a:srgbClr val="D8266A"/>
                </a:solidFill>
                <a:effectLst/>
                <a:uLnTx/>
                <a:uFillTx/>
                <a:latin typeface="Dosis SemiBold" pitchFamily="2" charset="0"/>
              </a:rPr>
              <a:t>Une</a:t>
            </a:r>
            <a:r>
              <a:rPr lang="fr-MA" sz="2400" b="1" dirty="0">
                <a:ln w="0"/>
                <a:solidFill>
                  <a:srgbClr val="474F71"/>
                </a:solidFill>
                <a:latin typeface="Dosis SemiBold" pitchFamily="2" charset="0"/>
              </a:rPr>
              <a:t> émission</a:t>
            </a:r>
          </a:p>
        </p:txBody>
      </p:sp>
      <p:sp>
        <p:nvSpPr>
          <p:cNvPr id="33" name="Espace réservé du texte 6">
            <a:extLst>
              <a:ext uri="{FF2B5EF4-FFF2-40B4-BE49-F238E27FC236}">
                <a16:creationId xmlns:a16="http://schemas.microsoft.com/office/drawing/2014/main" id="{5B71EA6A-7167-1A87-4310-B8958993B22D}"/>
              </a:ext>
            </a:extLst>
          </p:cNvPr>
          <p:cNvSpPr txBox="1">
            <a:spLocks/>
          </p:cNvSpPr>
          <p:nvPr/>
        </p:nvSpPr>
        <p:spPr>
          <a:xfrm>
            <a:off x="5510430" y="3576287"/>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70C0"/>
                </a:solidFill>
                <a:latin typeface="Dosis SemiBold" pitchFamily="2" charset="0"/>
              </a:rPr>
              <a:t>Un </a:t>
            </a:r>
            <a:r>
              <a:rPr lang="fr-MA" sz="2400" b="1" dirty="0">
                <a:ln w="0"/>
                <a:solidFill>
                  <a:srgbClr val="474F71"/>
                </a:solidFill>
                <a:latin typeface="Dosis SemiBold" pitchFamily="2" charset="0"/>
              </a:rPr>
              <a:t>documentaire</a:t>
            </a:r>
          </a:p>
        </p:txBody>
      </p:sp>
      <p:sp>
        <p:nvSpPr>
          <p:cNvPr id="34" name="ZoneTexte 33">
            <a:extLst>
              <a:ext uri="{FF2B5EF4-FFF2-40B4-BE49-F238E27FC236}">
                <a16:creationId xmlns:a16="http://schemas.microsoft.com/office/drawing/2014/main" id="{E63A5017-02B7-A361-D6C0-D56AFE5D55F8}"/>
              </a:ext>
            </a:extLst>
          </p:cNvPr>
          <p:cNvSpPr txBox="1"/>
          <p:nvPr/>
        </p:nvSpPr>
        <p:spPr>
          <a:xfrm>
            <a:off x="1213009" y="3561123"/>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rPr>
              <a:t>Un</a:t>
            </a:r>
            <a:r>
              <a:rPr lang="fr-MA" sz="2400" b="1" dirty="0">
                <a:ln w="0"/>
                <a:solidFill>
                  <a:srgbClr val="474F71"/>
                </a:solidFill>
                <a:latin typeface="Dosis SemiBold" pitchFamily="2" charset="0"/>
              </a:rPr>
              <a:t> écran </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35" name="ZoneTexte 34">
            <a:extLst>
              <a:ext uri="{FF2B5EF4-FFF2-40B4-BE49-F238E27FC236}">
                <a16:creationId xmlns:a16="http://schemas.microsoft.com/office/drawing/2014/main" id="{C7894B31-A65E-8C9E-64D4-C17A9FDCD3EA}"/>
              </a:ext>
            </a:extLst>
          </p:cNvPr>
          <p:cNvSpPr txBox="1"/>
          <p:nvPr/>
        </p:nvSpPr>
        <p:spPr>
          <a:xfrm>
            <a:off x="3325149" y="5866531"/>
            <a:ext cx="2549070" cy="424732"/>
          </a:xfrm>
          <a:prstGeom prst="rect">
            <a:avLst/>
          </a:prstGeom>
          <a:noFill/>
        </p:spPr>
        <p:txBody>
          <a:bodyPr wrap="square">
            <a:spAutoFit/>
          </a:bodyPr>
          <a:lstStyle/>
          <a:p>
            <a:pPr lvl="0" algn="ctr" defTabSz="514337">
              <a:lnSpc>
                <a:spcPct val="90000"/>
              </a:lnSpc>
              <a:spcBef>
                <a:spcPts val="563"/>
              </a:spcBef>
              <a:defRPr/>
            </a:pPr>
            <a:r>
              <a:rPr kumimoji="0" lang="fr-MA" sz="2400" b="1" i="0" u="none" strike="noStrike" kern="1200" cap="none" spc="0" normalizeH="0" baseline="0" noProof="0" dirty="0">
                <a:ln w="0"/>
                <a:solidFill>
                  <a:srgbClr val="0070C0"/>
                </a:solidFill>
                <a:effectLst/>
                <a:uLnTx/>
                <a:uFillTx/>
                <a:latin typeface="Dosis SemiBold" pitchFamily="2" charset="0"/>
              </a:rPr>
              <a:t>Un</a:t>
            </a:r>
            <a:r>
              <a:rPr lang="fr-MA" sz="2400" b="1" dirty="0">
                <a:ln w="0"/>
                <a:solidFill>
                  <a:srgbClr val="474F71"/>
                </a:solidFill>
                <a:latin typeface="Dosis SemiBold" pitchFamily="2" charset="0"/>
              </a:rPr>
              <a:t> jeu vidéo</a:t>
            </a:r>
          </a:p>
        </p:txBody>
      </p:sp>
      <p:sp>
        <p:nvSpPr>
          <p:cNvPr id="36" name="ZoneTexte 35">
            <a:extLst>
              <a:ext uri="{FF2B5EF4-FFF2-40B4-BE49-F238E27FC236}">
                <a16:creationId xmlns:a16="http://schemas.microsoft.com/office/drawing/2014/main" id="{462E72FB-5DD0-8761-F8F4-1A123A16E075}"/>
              </a:ext>
            </a:extLst>
          </p:cNvPr>
          <p:cNvSpPr txBox="1"/>
          <p:nvPr/>
        </p:nvSpPr>
        <p:spPr>
          <a:xfrm>
            <a:off x="6009365" y="5861205"/>
            <a:ext cx="1867189" cy="461665"/>
          </a:xfrm>
          <a:prstGeom prst="rect">
            <a:avLst/>
          </a:prstGeom>
          <a:noFill/>
        </p:spPr>
        <p:txBody>
          <a:bodyPr wrap="square">
            <a:spAutoFit/>
          </a:bodyPr>
          <a:lstStyle/>
          <a:p>
            <a:pPr algn="ctr"/>
            <a:r>
              <a:rPr lang="fr-MA" sz="2400" b="1" dirty="0">
                <a:ln w="0"/>
                <a:solidFill>
                  <a:srgbClr val="474F71"/>
                </a:solidFill>
                <a:latin typeface="Dosis SemiBold" pitchFamily="2" charset="0"/>
              </a:rPr>
              <a:t>Se reposer</a:t>
            </a:r>
          </a:p>
        </p:txBody>
      </p:sp>
      <p:sp>
        <p:nvSpPr>
          <p:cNvPr id="37" name="Espace réservé du texte 6">
            <a:extLst>
              <a:ext uri="{FF2B5EF4-FFF2-40B4-BE49-F238E27FC236}">
                <a16:creationId xmlns:a16="http://schemas.microsoft.com/office/drawing/2014/main" id="{CC796F8C-EB35-1316-C96E-BCD41B14C341}"/>
              </a:ext>
            </a:extLst>
          </p:cNvPr>
          <p:cNvSpPr txBox="1">
            <a:spLocks/>
          </p:cNvSpPr>
          <p:nvPr/>
        </p:nvSpPr>
        <p:spPr>
          <a:xfrm>
            <a:off x="424149" y="5735424"/>
            <a:ext cx="3222841"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FR" sz="2400" b="1" dirty="0">
                <a:solidFill>
                  <a:srgbClr val="D8266A"/>
                </a:solidFill>
                <a:latin typeface="Dosis SemiBold" pitchFamily="2" charset="0"/>
              </a:rPr>
              <a:t>Une</a:t>
            </a:r>
            <a:r>
              <a:rPr lang="fr-MA" sz="2400" b="1" dirty="0">
                <a:ln w="0"/>
                <a:solidFill>
                  <a:srgbClr val="0070C0"/>
                </a:solidFill>
                <a:latin typeface="Dosis SemiBold" pitchFamily="2" charset="0"/>
              </a:rPr>
              <a:t> </a:t>
            </a:r>
            <a:r>
              <a:rPr lang="fr-MA" sz="2400" b="1" dirty="0">
                <a:ln w="0"/>
                <a:solidFill>
                  <a:srgbClr val="474F71"/>
                </a:solidFill>
                <a:latin typeface="Dosis SemiBold" pitchFamily="2" charset="0"/>
              </a:rPr>
              <a:t>bande dessinée</a:t>
            </a:r>
          </a:p>
        </p:txBody>
      </p:sp>
      <p:pic>
        <p:nvPicPr>
          <p:cNvPr id="38" name="Image 37">
            <a:extLst>
              <a:ext uri="{FF2B5EF4-FFF2-40B4-BE49-F238E27FC236}">
                <a16:creationId xmlns:a16="http://schemas.microsoft.com/office/drawing/2014/main" id="{7773A801-8E47-BC6D-7C56-1FD197F65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350" y="1974979"/>
            <a:ext cx="1350270" cy="1477056"/>
          </a:xfrm>
          <a:prstGeom prst="rect">
            <a:avLst/>
          </a:prstGeom>
        </p:spPr>
      </p:pic>
      <p:pic>
        <p:nvPicPr>
          <p:cNvPr id="39" name="Image 38">
            <a:extLst>
              <a:ext uri="{FF2B5EF4-FFF2-40B4-BE49-F238E27FC236}">
                <a16:creationId xmlns:a16="http://schemas.microsoft.com/office/drawing/2014/main" id="{40AF9421-A37D-A426-C036-7EC63ED7B3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6991" y="1949716"/>
            <a:ext cx="1274866" cy="1394572"/>
          </a:xfrm>
          <a:prstGeom prst="rect">
            <a:avLst/>
          </a:prstGeom>
        </p:spPr>
      </p:pic>
      <p:pic>
        <p:nvPicPr>
          <p:cNvPr id="40" name="Image 39">
            <a:extLst>
              <a:ext uri="{FF2B5EF4-FFF2-40B4-BE49-F238E27FC236}">
                <a16:creationId xmlns:a16="http://schemas.microsoft.com/office/drawing/2014/main" id="{C7142DF1-2F20-8329-D637-2228B47A8D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3204" y="1860492"/>
            <a:ext cx="1356432" cy="1483796"/>
          </a:xfrm>
          <a:prstGeom prst="rect">
            <a:avLst/>
          </a:prstGeom>
        </p:spPr>
      </p:pic>
      <p:pic>
        <p:nvPicPr>
          <p:cNvPr id="41" name="Image 40">
            <a:extLst>
              <a:ext uri="{FF2B5EF4-FFF2-40B4-BE49-F238E27FC236}">
                <a16:creationId xmlns:a16="http://schemas.microsoft.com/office/drawing/2014/main" id="{B9FF156F-1FB9-D611-E78E-1BBE225ACC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58152"/>
            <a:ext cx="1262855" cy="1381433"/>
          </a:xfrm>
          <a:prstGeom prst="rect">
            <a:avLst/>
          </a:prstGeom>
        </p:spPr>
      </p:pic>
      <p:pic>
        <p:nvPicPr>
          <p:cNvPr id="42" name="Image 41">
            <a:extLst>
              <a:ext uri="{FF2B5EF4-FFF2-40B4-BE49-F238E27FC236}">
                <a16:creationId xmlns:a16="http://schemas.microsoft.com/office/drawing/2014/main" id="{EC7CCB1B-3E72-0785-3504-4B1E64FD8B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9764" y="4211813"/>
            <a:ext cx="1260806" cy="1379192"/>
          </a:xfrm>
          <a:prstGeom prst="rect">
            <a:avLst/>
          </a:prstGeom>
        </p:spPr>
      </p:pic>
      <p:pic>
        <p:nvPicPr>
          <p:cNvPr id="43" name="Image 42">
            <a:extLst>
              <a:ext uri="{FF2B5EF4-FFF2-40B4-BE49-F238E27FC236}">
                <a16:creationId xmlns:a16="http://schemas.microsoft.com/office/drawing/2014/main" id="{3966117B-CAB0-7776-345E-F6D95944CC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41634" y="4158152"/>
            <a:ext cx="1286659" cy="1407472"/>
          </a:xfrm>
          <a:prstGeom prst="rect">
            <a:avLst/>
          </a:prstGeom>
        </p:spPr>
      </p:pic>
    </p:spTree>
    <p:extLst>
      <p:ext uri="{BB962C8B-B14F-4D97-AF65-F5344CB8AC3E}">
        <p14:creationId xmlns:p14="http://schemas.microsoft.com/office/powerpoint/2010/main" val="380604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2A9AC-8FC6-7539-3642-AFEABA478C17}"/>
            </a:ext>
          </a:extLst>
        </p:cNvPr>
        <p:cNvGrpSpPr/>
        <p:nvPr/>
      </p:nvGrpSpPr>
      <p:grpSpPr>
        <a:xfrm>
          <a:off x="0" y="0"/>
          <a:ext cx="0" cy="0"/>
          <a:chOff x="0" y="0"/>
          <a:chExt cx="0" cy="0"/>
        </a:xfrm>
      </p:grpSpPr>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0C3D366-AF39-7564-7D95-DB3BADE09B1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5" name="Titre 1">
            <a:extLst>
              <a:ext uri="{FF2B5EF4-FFF2-40B4-BE49-F238E27FC236}">
                <a16:creationId xmlns:a16="http://schemas.microsoft.com/office/drawing/2014/main" id="{2106582E-C2FA-17C2-4D52-0BB596D1EF4A}"/>
              </a:ext>
            </a:extLst>
          </p:cNvPr>
          <p:cNvSpPr>
            <a:spLocks noGrp="1"/>
          </p:cNvSpPr>
          <p:nvPr>
            <p:ph type="title"/>
          </p:nvPr>
        </p:nvSpPr>
        <p:spPr>
          <a:xfrm>
            <a:off x="1610005" y="759624"/>
            <a:ext cx="7043641" cy="612000"/>
          </a:xfrm>
        </p:spPr>
        <p:txBody>
          <a:bodyPr>
            <a:normAutofit/>
          </a:bodyPr>
          <a:lstStyle/>
          <a:p>
            <a:r>
              <a:rPr lang="fr-FR" dirty="0">
                <a:solidFill>
                  <a:schemeClr val="tx1">
                    <a:lumMod val="65000"/>
                    <a:lumOff val="35000"/>
                  </a:schemeClr>
                </a:solidFill>
              </a:rPr>
              <a:t>Répétons ensemble : </a:t>
            </a:r>
            <a:r>
              <a:rPr lang="fr-FR" dirty="0"/>
              <a:t>Mieux – Un skateboard – Le défi – Un  parc – Manger un goûter </a:t>
            </a:r>
            <a:br>
              <a:rPr lang="fr-FR" dirty="0"/>
            </a:br>
            <a:r>
              <a:rPr lang="fr-FR" dirty="0"/>
              <a:t>     - Une sieste. </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F3917D47-0E17-D543-3E4F-BA8980CCC97D}"/>
              </a:ext>
            </a:extLst>
          </p:cNvPr>
          <p:cNvSpPr txBox="1">
            <a:spLocks/>
          </p:cNvSpPr>
          <p:nvPr/>
        </p:nvSpPr>
        <p:spPr>
          <a:xfrm>
            <a:off x="3704943" y="3282270"/>
            <a:ext cx="2054410"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474F71"/>
                </a:solidFill>
                <a:latin typeface="Dosis SemiBold" pitchFamily="2" charset="0"/>
              </a:rPr>
              <a:t> </a:t>
            </a: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skateboard</a:t>
            </a:r>
          </a:p>
        </p:txBody>
      </p:sp>
      <p:sp>
        <p:nvSpPr>
          <p:cNvPr id="8" name="Espace réservé du texte 6">
            <a:extLst>
              <a:ext uri="{FF2B5EF4-FFF2-40B4-BE49-F238E27FC236}">
                <a16:creationId xmlns:a16="http://schemas.microsoft.com/office/drawing/2014/main" id="{9AAA7AA5-9000-38E0-3B92-58D65AF7D001}"/>
              </a:ext>
            </a:extLst>
          </p:cNvPr>
          <p:cNvSpPr txBox="1">
            <a:spLocks/>
          </p:cNvSpPr>
          <p:nvPr/>
        </p:nvSpPr>
        <p:spPr>
          <a:xfrm>
            <a:off x="5574230" y="3282269"/>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B0F0"/>
                </a:solidFill>
                <a:latin typeface="Dosis SemiBold" pitchFamily="2" charset="0"/>
              </a:rPr>
              <a:t>Le </a:t>
            </a:r>
            <a:r>
              <a:rPr lang="fr-MA" sz="2400" b="1" dirty="0">
                <a:ln w="0"/>
                <a:solidFill>
                  <a:srgbClr val="474F71"/>
                </a:solidFill>
                <a:latin typeface="Dosis SemiBold" pitchFamily="2" charset="0"/>
              </a:rPr>
              <a:t>défi</a:t>
            </a:r>
          </a:p>
        </p:txBody>
      </p:sp>
      <p:sp>
        <p:nvSpPr>
          <p:cNvPr id="9" name="ZoneTexte 8">
            <a:extLst>
              <a:ext uri="{FF2B5EF4-FFF2-40B4-BE49-F238E27FC236}">
                <a16:creationId xmlns:a16="http://schemas.microsoft.com/office/drawing/2014/main" id="{9CF065D3-47BA-22F3-F455-A4EB2603CB46}"/>
              </a:ext>
            </a:extLst>
          </p:cNvPr>
          <p:cNvSpPr txBox="1"/>
          <p:nvPr/>
        </p:nvSpPr>
        <p:spPr>
          <a:xfrm>
            <a:off x="1512519" y="3306517"/>
            <a:ext cx="190379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lang="fr-MA" sz="2400" b="1" dirty="0">
                <a:ln w="0"/>
                <a:solidFill>
                  <a:srgbClr val="474F71"/>
                </a:solidFill>
                <a:latin typeface="Dosis SemiBold" pitchFamily="2" charset="0"/>
              </a:rPr>
              <a:t>Mieux</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22" name="ZoneTexte 21">
            <a:extLst>
              <a:ext uri="{FF2B5EF4-FFF2-40B4-BE49-F238E27FC236}">
                <a16:creationId xmlns:a16="http://schemas.microsoft.com/office/drawing/2014/main" id="{00E78CFB-1709-2438-5588-AAEC885A9734}"/>
              </a:ext>
            </a:extLst>
          </p:cNvPr>
          <p:cNvSpPr txBox="1"/>
          <p:nvPr/>
        </p:nvSpPr>
        <p:spPr>
          <a:xfrm>
            <a:off x="3319625" y="5609570"/>
            <a:ext cx="2825044" cy="424732"/>
          </a:xfrm>
          <a:prstGeom prst="rect">
            <a:avLst/>
          </a:prstGeom>
          <a:noFill/>
        </p:spPr>
        <p:txBody>
          <a:bodyPr wrap="square">
            <a:spAutoFit/>
          </a:bodyPr>
          <a:lstStyle/>
          <a:p>
            <a:pPr lvl="0" algn="ctr" defTabSz="514337">
              <a:lnSpc>
                <a:spcPct val="90000"/>
              </a:lnSpc>
              <a:spcBef>
                <a:spcPts val="563"/>
              </a:spcBef>
              <a:defRPr/>
            </a:pPr>
            <a:r>
              <a:rPr lang="fr-MA" sz="2400" b="1" dirty="0">
                <a:ln w="0"/>
                <a:solidFill>
                  <a:srgbClr val="474F71"/>
                </a:solidFill>
                <a:latin typeface="Dosis" pitchFamily="2" charset="0"/>
              </a:rPr>
              <a:t> </a:t>
            </a:r>
            <a:r>
              <a:rPr lang="fr-MA" sz="2400" b="1" dirty="0">
                <a:ln w="0"/>
                <a:solidFill>
                  <a:srgbClr val="474F71"/>
                </a:solidFill>
                <a:latin typeface="Dosis SemiBold" pitchFamily="2" charset="0"/>
              </a:rPr>
              <a:t>Manger un goûter</a:t>
            </a:r>
          </a:p>
        </p:txBody>
      </p:sp>
      <p:sp>
        <p:nvSpPr>
          <p:cNvPr id="23" name="ZoneTexte 22">
            <a:extLst>
              <a:ext uri="{FF2B5EF4-FFF2-40B4-BE49-F238E27FC236}">
                <a16:creationId xmlns:a16="http://schemas.microsoft.com/office/drawing/2014/main" id="{7074043B-8273-3A53-2CDD-AAC7B0A5333E}"/>
              </a:ext>
            </a:extLst>
          </p:cNvPr>
          <p:cNvSpPr txBox="1"/>
          <p:nvPr/>
        </p:nvSpPr>
        <p:spPr>
          <a:xfrm>
            <a:off x="1429934" y="5572637"/>
            <a:ext cx="2226302" cy="461665"/>
          </a:xfrm>
          <a:prstGeom prst="rect">
            <a:avLst/>
          </a:prstGeom>
          <a:noFill/>
        </p:spPr>
        <p:txBody>
          <a:bodyPr wrap="square">
            <a:spAutoFit/>
          </a:bodyPr>
          <a:lstStyle/>
          <a:p>
            <a:pPr algn="ct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parc</a:t>
            </a:r>
          </a:p>
        </p:txBody>
      </p:sp>
      <p:sp>
        <p:nvSpPr>
          <p:cNvPr id="24" name="ZoneTexte 23">
            <a:extLst>
              <a:ext uri="{FF2B5EF4-FFF2-40B4-BE49-F238E27FC236}">
                <a16:creationId xmlns:a16="http://schemas.microsoft.com/office/drawing/2014/main" id="{ADC72F3E-128A-8F0A-2673-A7CA7E032B94}"/>
              </a:ext>
            </a:extLst>
          </p:cNvPr>
          <p:cNvSpPr txBox="1"/>
          <p:nvPr/>
        </p:nvSpPr>
        <p:spPr>
          <a:xfrm>
            <a:off x="6052415" y="5636711"/>
            <a:ext cx="1603755" cy="461665"/>
          </a:xfrm>
          <a:prstGeom prst="rect">
            <a:avLst/>
          </a:prstGeom>
          <a:noFill/>
        </p:spPr>
        <p:txBody>
          <a:bodyPr wrap="square">
            <a:spAutoFit/>
          </a:bodyPr>
          <a:lstStyle/>
          <a:p>
            <a:pPr algn="ctr"/>
            <a:r>
              <a:rPr lang="fr-MA" sz="2400" b="1" dirty="0">
                <a:ln w="0"/>
                <a:solidFill>
                  <a:srgbClr val="0070C0"/>
                </a:solidFill>
                <a:latin typeface="Dosis" pitchFamily="2" charset="0"/>
              </a:rPr>
              <a:t> </a:t>
            </a:r>
            <a:r>
              <a:rPr lang="fr-FR" sz="2400" dirty="0">
                <a:solidFill>
                  <a:srgbClr val="D8266A"/>
                </a:solidFill>
                <a:latin typeface="Dosis SemiBold" pitchFamily="2" charset="0"/>
              </a:rPr>
              <a:t>Une </a:t>
            </a:r>
            <a:r>
              <a:rPr lang="fr-MA" sz="2400" b="1" dirty="0">
                <a:ln w="0"/>
                <a:solidFill>
                  <a:srgbClr val="474F71"/>
                </a:solidFill>
                <a:latin typeface="Dosis SemiBold" pitchFamily="2" charset="0"/>
              </a:rPr>
              <a:t>sieste</a:t>
            </a:r>
          </a:p>
        </p:txBody>
      </p:sp>
      <p:pic>
        <p:nvPicPr>
          <p:cNvPr id="25" name="Image 24">
            <a:extLst>
              <a:ext uri="{FF2B5EF4-FFF2-40B4-BE49-F238E27FC236}">
                <a16:creationId xmlns:a16="http://schemas.microsoft.com/office/drawing/2014/main" id="{970B0A14-29D5-BC71-D696-642A070F3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7322" y="1712953"/>
            <a:ext cx="1329766" cy="1454626"/>
          </a:xfrm>
          <a:prstGeom prst="rect">
            <a:avLst/>
          </a:prstGeom>
        </p:spPr>
      </p:pic>
      <p:pic>
        <p:nvPicPr>
          <p:cNvPr id="26" name="Espace réservé pour une image  5">
            <a:extLst>
              <a:ext uri="{FF2B5EF4-FFF2-40B4-BE49-F238E27FC236}">
                <a16:creationId xmlns:a16="http://schemas.microsoft.com/office/drawing/2014/main" id="{C9629DA1-EACF-7930-9337-46FDE6DDE625}"/>
              </a:ext>
            </a:extLst>
          </p:cNvPr>
          <p:cNvPicPr>
            <a:picLocks noChangeAspect="1"/>
          </p:cNvPicPr>
          <p:nvPr/>
        </p:nvPicPr>
        <p:blipFill>
          <a:blip r:embed="rId4">
            <a:extLst>
              <a:ext uri="{28A0092B-C50C-407E-A947-70E740481C1C}">
                <a14:useLocalDpi xmlns:a14="http://schemas.microsoft.com/office/drawing/2010/main" val="0"/>
              </a:ext>
            </a:extLst>
          </a:blip>
          <a:srcRect t="4292" b="4292"/>
          <a:stretch>
            <a:fillRect/>
          </a:stretch>
        </p:blipFill>
        <p:spPr>
          <a:xfrm>
            <a:off x="1951277" y="1720327"/>
            <a:ext cx="1454627" cy="1454627"/>
          </a:xfrm>
          <a:prstGeom prst="rect">
            <a:avLst/>
          </a:prstGeom>
          <a:ln>
            <a:noFill/>
          </a:ln>
        </p:spPr>
      </p:pic>
      <p:pic>
        <p:nvPicPr>
          <p:cNvPr id="27" name="Image 26">
            <a:extLst>
              <a:ext uri="{FF2B5EF4-FFF2-40B4-BE49-F238E27FC236}">
                <a16:creationId xmlns:a16="http://schemas.microsoft.com/office/drawing/2014/main" id="{38FB3FCB-D312-79C2-CE90-8922D21B29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4117" y="1712952"/>
            <a:ext cx="1329767" cy="1454627"/>
          </a:xfrm>
          <a:prstGeom prst="rect">
            <a:avLst/>
          </a:prstGeom>
        </p:spPr>
      </p:pic>
      <p:pic>
        <p:nvPicPr>
          <p:cNvPr id="28" name="Espace réservé pour une image  5">
            <a:extLst>
              <a:ext uri="{FF2B5EF4-FFF2-40B4-BE49-F238E27FC236}">
                <a16:creationId xmlns:a16="http://schemas.microsoft.com/office/drawing/2014/main" id="{D7CE27FF-2233-C093-027D-C4C79C105420}"/>
              </a:ext>
            </a:extLst>
          </p:cNvPr>
          <p:cNvPicPr>
            <a:picLocks noChangeAspect="1"/>
          </p:cNvPicPr>
          <p:nvPr/>
        </p:nvPicPr>
        <p:blipFill>
          <a:blip r:embed="rId6">
            <a:extLst>
              <a:ext uri="{28A0092B-C50C-407E-A947-70E740481C1C}">
                <a14:useLocalDpi xmlns:a14="http://schemas.microsoft.com/office/drawing/2010/main" val="0"/>
              </a:ext>
            </a:extLst>
          </a:blip>
          <a:srcRect t="4292" b="4292"/>
          <a:stretch>
            <a:fillRect/>
          </a:stretch>
        </p:blipFill>
        <p:spPr>
          <a:xfrm>
            <a:off x="1951277" y="3993153"/>
            <a:ext cx="1420024" cy="1420024"/>
          </a:xfrm>
          <a:prstGeom prst="rect">
            <a:avLst/>
          </a:prstGeom>
          <a:ln>
            <a:noFill/>
          </a:ln>
        </p:spPr>
      </p:pic>
      <p:pic>
        <p:nvPicPr>
          <p:cNvPr id="29" name="Image 28">
            <a:extLst>
              <a:ext uri="{FF2B5EF4-FFF2-40B4-BE49-F238E27FC236}">
                <a16:creationId xmlns:a16="http://schemas.microsoft.com/office/drawing/2014/main" id="{7C99CF7B-D566-2DD2-342B-2B18750A85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7264" y="4046114"/>
            <a:ext cx="1329767" cy="1454628"/>
          </a:xfrm>
          <a:prstGeom prst="rect">
            <a:avLst/>
          </a:prstGeom>
        </p:spPr>
      </p:pic>
      <p:pic>
        <p:nvPicPr>
          <p:cNvPr id="30" name="Espace réservé pour une image  7">
            <a:extLst>
              <a:ext uri="{FF2B5EF4-FFF2-40B4-BE49-F238E27FC236}">
                <a16:creationId xmlns:a16="http://schemas.microsoft.com/office/drawing/2014/main" id="{384D6E36-A888-D25A-8AB5-529EA19A56CB}"/>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5924117" y="4046114"/>
            <a:ext cx="1454629" cy="1454629"/>
          </a:xfrm>
          <a:prstGeom prst="rect">
            <a:avLst/>
          </a:prstGeom>
          <a:ln>
            <a:noFill/>
          </a:ln>
        </p:spPr>
      </p:pic>
    </p:spTree>
    <p:extLst>
      <p:ext uri="{BB962C8B-B14F-4D97-AF65-F5344CB8AC3E}">
        <p14:creationId xmlns:p14="http://schemas.microsoft.com/office/powerpoint/2010/main" val="2116227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Maintenant, nous allons jouer au jeu des mots invisibles. </a:t>
            </a:r>
          </a:p>
        </p:txBody>
      </p:sp>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3"/>
          <a:stretch>
            <a:fillRect/>
          </a:stretch>
        </p:blipFill>
        <p:spPr>
          <a:xfrm>
            <a:off x="3695700" y="1719765"/>
            <a:ext cx="1752600" cy="2628900"/>
          </a:xfrm>
          <a:prstGeom prst="rect">
            <a:avLst/>
          </a:prstGeom>
        </p:spPr>
      </p:pic>
      <p:grpSp>
        <p:nvGrpSpPr>
          <p:cNvPr id="5" name="Groupe 4">
            <a:extLst>
              <a:ext uri="{FF2B5EF4-FFF2-40B4-BE49-F238E27FC236}">
                <a16:creationId xmlns:a16="http://schemas.microsoft.com/office/drawing/2014/main" id="{54367922-274F-09C6-EE53-98CCA914475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99836E3B-CDB0-BC98-41CE-4F368FDE25E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D64341-C473-0240-1484-E05BE64777DF}"/>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D6BEE-3FA1-87D2-1D05-CE6BE793D7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D0080E-34FD-46CD-99B0-1E666FF63A3D}"/>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tronc – une branche – un buisson – grimper – la neige </a:t>
            </a:r>
            <a:br>
              <a:rPr lang="fr-FR" dirty="0">
                <a:solidFill>
                  <a:schemeClr val="tx1">
                    <a:lumMod val="65000"/>
                    <a:lumOff val="35000"/>
                  </a:schemeClr>
                </a:solidFill>
              </a:rPr>
            </a:br>
            <a:r>
              <a:rPr lang="fr-FR" dirty="0">
                <a:solidFill>
                  <a:schemeClr val="tx1">
                    <a:lumMod val="65000"/>
                    <a:lumOff val="35000"/>
                  </a:schemeClr>
                </a:solidFill>
              </a:rPr>
              <a:t>– la montagne.</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0AD731-E06F-2CEF-22CD-735CB7820C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8" name="Espace réservé du texte 6">
            <a:extLst>
              <a:ext uri="{FF2B5EF4-FFF2-40B4-BE49-F238E27FC236}">
                <a16:creationId xmlns:a16="http://schemas.microsoft.com/office/drawing/2014/main" id="{16A82821-1E7F-EB70-7D56-0D8BAD91EDE4}"/>
              </a:ext>
            </a:extLst>
          </p:cNvPr>
          <p:cNvSpPr txBox="1">
            <a:spLocks/>
          </p:cNvSpPr>
          <p:nvPr/>
        </p:nvSpPr>
        <p:spPr>
          <a:xfrm>
            <a:off x="3553579" y="3460598"/>
            <a:ext cx="1898512"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kumimoji="0" lang="fr-FR" sz="2400" b="1" i="0" u="none" strike="noStrike" kern="1200" cap="none" spc="0" normalizeH="0" baseline="0" noProof="0" dirty="0">
                <a:ln>
                  <a:noFill/>
                </a:ln>
                <a:solidFill>
                  <a:srgbClr val="D8266A"/>
                </a:solidFill>
                <a:effectLst/>
                <a:uLnTx/>
                <a:uFillTx/>
                <a:latin typeface="Dosis SemiBold" pitchFamily="2" charset="0"/>
              </a:rPr>
              <a:t>Une</a:t>
            </a:r>
            <a:r>
              <a:rPr lang="fr-MA" sz="2400" b="1" dirty="0">
                <a:ln w="0"/>
                <a:solidFill>
                  <a:srgbClr val="474F71"/>
                </a:solidFill>
                <a:latin typeface="Dosis SemiBold" pitchFamily="2" charset="0"/>
              </a:rPr>
              <a:t> branche</a:t>
            </a:r>
          </a:p>
        </p:txBody>
      </p:sp>
      <p:sp>
        <p:nvSpPr>
          <p:cNvPr id="29" name="Espace réservé du texte 6">
            <a:extLst>
              <a:ext uri="{FF2B5EF4-FFF2-40B4-BE49-F238E27FC236}">
                <a16:creationId xmlns:a16="http://schemas.microsoft.com/office/drawing/2014/main" id="{9037161F-DC5F-42E4-4740-8D553D95DF88}"/>
              </a:ext>
            </a:extLst>
          </p:cNvPr>
          <p:cNvSpPr txBox="1">
            <a:spLocks/>
          </p:cNvSpPr>
          <p:nvPr/>
        </p:nvSpPr>
        <p:spPr>
          <a:xfrm>
            <a:off x="5641815" y="3444759"/>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70C0"/>
                </a:solidFill>
                <a:latin typeface="Dosis SemiBold" pitchFamily="2" charset="0"/>
              </a:rPr>
              <a:t>Un </a:t>
            </a:r>
            <a:r>
              <a:rPr lang="fr-MA" sz="2400" b="1" dirty="0">
                <a:ln w="0"/>
                <a:solidFill>
                  <a:srgbClr val="474F71"/>
                </a:solidFill>
                <a:latin typeface="Dosis SemiBold" pitchFamily="2" charset="0"/>
              </a:rPr>
              <a:t>buisson</a:t>
            </a:r>
          </a:p>
        </p:txBody>
      </p:sp>
      <p:sp>
        <p:nvSpPr>
          <p:cNvPr id="30" name="ZoneTexte 29">
            <a:extLst>
              <a:ext uri="{FF2B5EF4-FFF2-40B4-BE49-F238E27FC236}">
                <a16:creationId xmlns:a16="http://schemas.microsoft.com/office/drawing/2014/main" id="{16167089-496D-99F3-F09F-E0FE58A1DC8F}"/>
              </a:ext>
            </a:extLst>
          </p:cNvPr>
          <p:cNvSpPr txBox="1"/>
          <p:nvPr/>
        </p:nvSpPr>
        <p:spPr>
          <a:xfrm>
            <a:off x="1213009" y="3444759"/>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rPr>
              <a:t>Le</a:t>
            </a:r>
            <a:r>
              <a:rPr lang="fr-MA" sz="2400" b="1" dirty="0">
                <a:ln w="0"/>
                <a:solidFill>
                  <a:srgbClr val="474F71"/>
                </a:solidFill>
                <a:latin typeface="Dosis SemiBold" pitchFamily="2" charset="0"/>
              </a:rPr>
              <a:t> tronc</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31" name="ZoneTexte 30">
            <a:extLst>
              <a:ext uri="{FF2B5EF4-FFF2-40B4-BE49-F238E27FC236}">
                <a16:creationId xmlns:a16="http://schemas.microsoft.com/office/drawing/2014/main" id="{F17A5A14-3861-D5EE-84CB-F4DBA0C981CC}"/>
              </a:ext>
            </a:extLst>
          </p:cNvPr>
          <p:cNvSpPr txBox="1"/>
          <p:nvPr/>
        </p:nvSpPr>
        <p:spPr>
          <a:xfrm>
            <a:off x="3457806" y="5437044"/>
            <a:ext cx="2090058" cy="424732"/>
          </a:xfrm>
          <a:prstGeom prst="rect">
            <a:avLst/>
          </a:prstGeom>
          <a:noFill/>
        </p:spPr>
        <p:txBody>
          <a:bodyPr wrap="square">
            <a:spAutoFit/>
          </a:bodyPr>
          <a:lstStyle/>
          <a:p>
            <a:pPr lvl="0" algn="ctr" defTabSz="514337">
              <a:lnSpc>
                <a:spcPct val="90000"/>
              </a:lnSpc>
              <a:spcBef>
                <a:spcPts val="563"/>
              </a:spcBef>
              <a:defRPr/>
            </a:pPr>
            <a:r>
              <a:rPr lang="fr-FR" sz="2400" b="1" dirty="0">
                <a:solidFill>
                  <a:srgbClr val="D8266A"/>
                </a:solidFill>
                <a:latin typeface="Dosis SemiBold" pitchFamily="2" charset="0"/>
              </a:rPr>
              <a:t>La</a:t>
            </a:r>
            <a:r>
              <a:rPr lang="fr-MA" sz="2400" b="1" dirty="0">
                <a:ln w="0"/>
                <a:solidFill>
                  <a:srgbClr val="474F71"/>
                </a:solidFill>
                <a:latin typeface="Dosis SemiBold" pitchFamily="2" charset="0"/>
              </a:rPr>
              <a:t> neige</a:t>
            </a:r>
          </a:p>
        </p:txBody>
      </p:sp>
      <p:sp>
        <p:nvSpPr>
          <p:cNvPr id="32" name="ZoneTexte 31">
            <a:extLst>
              <a:ext uri="{FF2B5EF4-FFF2-40B4-BE49-F238E27FC236}">
                <a16:creationId xmlns:a16="http://schemas.microsoft.com/office/drawing/2014/main" id="{3E73C964-1EA7-ADA9-7CF3-4C3A119CACB2}"/>
              </a:ext>
            </a:extLst>
          </p:cNvPr>
          <p:cNvSpPr txBox="1"/>
          <p:nvPr/>
        </p:nvSpPr>
        <p:spPr>
          <a:xfrm>
            <a:off x="1246395" y="5400111"/>
            <a:ext cx="1867189" cy="461665"/>
          </a:xfrm>
          <a:prstGeom prst="rect">
            <a:avLst/>
          </a:prstGeom>
          <a:noFill/>
        </p:spPr>
        <p:txBody>
          <a:bodyPr wrap="square">
            <a:spAutoFit/>
          </a:bodyPr>
          <a:lstStyle/>
          <a:p>
            <a:pPr algn="ctr"/>
            <a:r>
              <a:rPr lang="fr-MA" sz="2400" b="1" dirty="0">
                <a:ln w="0"/>
                <a:solidFill>
                  <a:srgbClr val="474F71"/>
                </a:solidFill>
                <a:latin typeface="Dosis SemiBold" pitchFamily="2" charset="0"/>
              </a:rPr>
              <a:t>Grimper</a:t>
            </a:r>
          </a:p>
        </p:txBody>
      </p:sp>
      <p:sp>
        <p:nvSpPr>
          <p:cNvPr id="33" name="Espace réservé du texte 6">
            <a:extLst>
              <a:ext uri="{FF2B5EF4-FFF2-40B4-BE49-F238E27FC236}">
                <a16:creationId xmlns:a16="http://schemas.microsoft.com/office/drawing/2014/main" id="{88F00E35-A90C-D6ED-03DD-C7BE0D0726B6}"/>
              </a:ext>
            </a:extLst>
          </p:cNvPr>
          <p:cNvSpPr txBox="1">
            <a:spLocks/>
          </p:cNvSpPr>
          <p:nvPr/>
        </p:nvSpPr>
        <p:spPr>
          <a:xfrm>
            <a:off x="5892086" y="5427753"/>
            <a:ext cx="2298798"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FR" sz="2400" b="1" dirty="0">
                <a:solidFill>
                  <a:srgbClr val="D8266A"/>
                </a:solidFill>
                <a:latin typeface="Dosis SemiBold" pitchFamily="2" charset="0"/>
              </a:rPr>
              <a:t>La</a:t>
            </a:r>
            <a:r>
              <a:rPr lang="fr-MA" sz="2400" b="1" dirty="0">
                <a:ln w="0"/>
                <a:solidFill>
                  <a:srgbClr val="0070C0"/>
                </a:solidFill>
                <a:latin typeface="Dosis SemiBold" pitchFamily="2" charset="0"/>
              </a:rPr>
              <a:t> </a:t>
            </a:r>
            <a:r>
              <a:rPr lang="fr-MA" sz="2400" b="1" dirty="0">
                <a:ln w="0"/>
                <a:solidFill>
                  <a:srgbClr val="474F71"/>
                </a:solidFill>
                <a:latin typeface="Dosis SemiBold" pitchFamily="2" charset="0"/>
              </a:rPr>
              <a:t>montagne</a:t>
            </a:r>
          </a:p>
        </p:txBody>
      </p:sp>
      <p:pic>
        <p:nvPicPr>
          <p:cNvPr id="34" name="Image 33">
            <a:extLst>
              <a:ext uri="{FF2B5EF4-FFF2-40B4-BE49-F238E27FC236}">
                <a16:creationId xmlns:a16="http://schemas.microsoft.com/office/drawing/2014/main" id="{24F838A3-6737-38E3-9B6B-0D4192BA0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3517" y="3999843"/>
            <a:ext cx="1262855" cy="1381434"/>
          </a:xfrm>
          <a:prstGeom prst="rect">
            <a:avLst/>
          </a:prstGeom>
        </p:spPr>
      </p:pic>
      <p:pic>
        <p:nvPicPr>
          <p:cNvPr id="35" name="Image 34">
            <a:extLst>
              <a:ext uri="{FF2B5EF4-FFF2-40B4-BE49-F238E27FC236}">
                <a16:creationId xmlns:a16="http://schemas.microsoft.com/office/drawing/2014/main" id="{7E3A0C7F-25AF-2188-AAD7-53111564B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8365" y="2016652"/>
            <a:ext cx="1175435" cy="1285805"/>
          </a:xfrm>
          <a:prstGeom prst="rect">
            <a:avLst/>
          </a:prstGeom>
        </p:spPr>
      </p:pic>
      <p:pic>
        <p:nvPicPr>
          <p:cNvPr id="36" name="Image 35">
            <a:extLst>
              <a:ext uri="{FF2B5EF4-FFF2-40B4-BE49-F238E27FC236}">
                <a16:creationId xmlns:a16="http://schemas.microsoft.com/office/drawing/2014/main" id="{52B599AB-8DBF-C800-F7F2-129BC23207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0810" y="2009455"/>
            <a:ext cx="1175436" cy="1285805"/>
          </a:xfrm>
          <a:prstGeom prst="rect">
            <a:avLst/>
          </a:prstGeom>
        </p:spPr>
      </p:pic>
      <p:pic>
        <p:nvPicPr>
          <p:cNvPr id="37" name="Image 36">
            <a:extLst>
              <a:ext uri="{FF2B5EF4-FFF2-40B4-BE49-F238E27FC236}">
                <a16:creationId xmlns:a16="http://schemas.microsoft.com/office/drawing/2014/main" id="{D3B79E9E-6289-BB8C-9CCC-8F54DF91F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9029" y="2016653"/>
            <a:ext cx="1175435" cy="1285804"/>
          </a:xfrm>
          <a:prstGeom prst="rect">
            <a:avLst/>
          </a:prstGeom>
        </p:spPr>
      </p:pic>
      <p:pic>
        <p:nvPicPr>
          <p:cNvPr id="38" name="Image 37">
            <a:extLst>
              <a:ext uri="{FF2B5EF4-FFF2-40B4-BE49-F238E27FC236}">
                <a16:creationId xmlns:a16="http://schemas.microsoft.com/office/drawing/2014/main" id="{79E89BC9-3532-BBB4-D0EB-B68E5BCCCC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710810" y="3999843"/>
            <a:ext cx="1262853" cy="1381430"/>
          </a:xfrm>
          <a:prstGeom prst="rect">
            <a:avLst/>
          </a:prstGeom>
        </p:spPr>
      </p:pic>
      <p:pic>
        <p:nvPicPr>
          <p:cNvPr id="39" name="Image 38">
            <a:extLst>
              <a:ext uri="{FF2B5EF4-FFF2-40B4-BE49-F238E27FC236}">
                <a16:creationId xmlns:a16="http://schemas.microsoft.com/office/drawing/2014/main" id="{C4B14B6E-1809-2D30-9041-962E759DDB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30946" y="3999843"/>
            <a:ext cx="1262854" cy="1381431"/>
          </a:xfrm>
          <a:prstGeom prst="rect">
            <a:avLst/>
          </a:prstGeom>
        </p:spPr>
      </p:pic>
    </p:spTree>
    <p:extLst>
      <p:ext uri="{BB962C8B-B14F-4D97-AF65-F5344CB8AC3E}">
        <p14:creationId xmlns:p14="http://schemas.microsoft.com/office/powerpoint/2010/main" val="11010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C1F0-0BFF-A403-535E-182644473D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AE0FF-72DF-09EC-3A25-49D22FE5A45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Qui veut expliquer la consigne en arabe ?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894071-532D-C760-27B6-9A0697D5294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9" name="Image 8">
            <a:extLst>
              <a:ext uri="{FF2B5EF4-FFF2-40B4-BE49-F238E27FC236}">
                <a16:creationId xmlns:a16="http://schemas.microsoft.com/office/drawing/2014/main" id="{8CF877CE-C4AB-DF83-A654-4FBB14FC2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734" y="3909792"/>
            <a:ext cx="1289508" cy="1410589"/>
          </a:xfrm>
          <a:prstGeom prst="rect">
            <a:avLst/>
          </a:prstGeom>
        </p:spPr>
      </p:pic>
      <p:pic>
        <p:nvPicPr>
          <p:cNvPr id="10" name="Image 9">
            <a:extLst>
              <a:ext uri="{FF2B5EF4-FFF2-40B4-BE49-F238E27FC236}">
                <a16:creationId xmlns:a16="http://schemas.microsoft.com/office/drawing/2014/main" id="{E0A948CA-41F3-3B57-64B5-731FF82980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8798" y="1889080"/>
            <a:ext cx="1335845" cy="1461277"/>
          </a:xfrm>
          <a:prstGeom prst="rect">
            <a:avLst/>
          </a:prstGeom>
        </p:spPr>
      </p:pic>
      <p:pic>
        <p:nvPicPr>
          <p:cNvPr id="11" name="Image 10">
            <a:extLst>
              <a:ext uri="{FF2B5EF4-FFF2-40B4-BE49-F238E27FC236}">
                <a16:creationId xmlns:a16="http://schemas.microsoft.com/office/drawing/2014/main" id="{254E797C-1164-2857-4B42-7FE4481180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9702" y="1882913"/>
            <a:ext cx="1289508" cy="1410588"/>
          </a:xfrm>
          <a:prstGeom prst="rect">
            <a:avLst/>
          </a:prstGeom>
        </p:spPr>
      </p:pic>
      <p:pic>
        <p:nvPicPr>
          <p:cNvPr id="12" name="Image 11">
            <a:extLst>
              <a:ext uri="{FF2B5EF4-FFF2-40B4-BE49-F238E27FC236}">
                <a16:creationId xmlns:a16="http://schemas.microsoft.com/office/drawing/2014/main" id="{35ED9F67-843A-CBA2-EA30-4CD3BF2C14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4656" y="1882913"/>
            <a:ext cx="1335845" cy="1461276"/>
          </a:xfrm>
          <a:prstGeom prst="rect">
            <a:avLst/>
          </a:prstGeom>
        </p:spPr>
      </p:pic>
      <p:pic>
        <p:nvPicPr>
          <p:cNvPr id="13" name="Image 12">
            <a:extLst>
              <a:ext uri="{FF2B5EF4-FFF2-40B4-BE49-F238E27FC236}">
                <a16:creationId xmlns:a16="http://schemas.microsoft.com/office/drawing/2014/main" id="{F68ACEAD-5B97-05F5-FA02-AF6E8268C6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779702" y="3900409"/>
            <a:ext cx="1335844" cy="1461275"/>
          </a:xfrm>
          <a:prstGeom prst="rect">
            <a:avLst/>
          </a:prstGeom>
        </p:spPr>
      </p:pic>
      <p:pic>
        <p:nvPicPr>
          <p:cNvPr id="14" name="Image 13">
            <a:extLst>
              <a:ext uri="{FF2B5EF4-FFF2-40B4-BE49-F238E27FC236}">
                <a16:creationId xmlns:a16="http://schemas.microsoft.com/office/drawing/2014/main" id="{3A8A0D1D-D20E-D8E8-AD92-5D2A210BCA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6557" y="3859104"/>
            <a:ext cx="1335846" cy="1461277"/>
          </a:xfrm>
          <a:prstGeom prst="rect">
            <a:avLst/>
          </a:prstGeom>
        </p:spPr>
      </p:pic>
    </p:spTree>
    <p:extLst>
      <p:ext uri="{BB962C8B-B14F-4D97-AF65-F5344CB8AC3E}">
        <p14:creationId xmlns:p14="http://schemas.microsoft.com/office/powerpoint/2010/main" val="3064267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89930-D188-19D7-060A-BA5E9727EE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6AEDA5-456C-A685-48E6-E3B22D3899E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Quelles sont les images qui manquent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E48C57-1214-A3BF-D3FF-99713DE2418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C9BB0F33-4CAC-6ADD-B192-828AF4CF35FF}"/>
              </a:ext>
            </a:extLst>
          </p:cNvPr>
          <p:cNvSpPr txBox="1"/>
          <p:nvPr/>
        </p:nvSpPr>
        <p:spPr>
          <a:xfrm>
            <a:off x="1427691" y="3605311"/>
            <a:ext cx="1833869"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sp>
        <p:nvSpPr>
          <p:cNvPr id="5" name="ZoneTexte 4">
            <a:extLst>
              <a:ext uri="{FF2B5EF4-FFF2-40B4-BE49-F238E27FC236}">
                <a16:creationId xmlns:a16="http://schemas.microsoft.com/office/drawing/2014/main" id="{FF286C0D-BDF9-D013-3125-F500C34D2C6A}"/>
              </a:ext>
            </a:extLst>
          </p:cNvPr>
          <p:cNvSpPr txBox="1"/>
          <p:nvPr/>
        </p:nvSpPr>
        <p:spPr>
          <a:xfrm>
            <a:off x="5783206" y="1613185"/>
            <a:ext cx="1793358"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pic>
        <p:nvPicPr>
          <p:cNvPr id="3" name="Image 2">
            <a:extLst>
              <a:ext uri="{FF2B5EF4-FFF2-40B4-BE49-F238E27FC236}">
                <a16:creationId xmlns:a16="http://schemas.microsoft.com/office/drawing/2014/main" id="{261DC479-4E56-32E8-EC93-F66AF3BFA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288" y="3920308"/>
            <a:ext cx="1088544" cy="1190755"/>
          </a:xfrm>
          <a:prstGeom prst="rect">
            <a:avLst/>
          </a:prstGeom>
        </p:spPr>
      </p:pic>
      <p:pic>
        <p:nvPicPr>
          <p:cNvPr id="6" name="Image 5">
            <a:extLst>
              <a:ext uri="{FF2B5EF4-FFF2-40B4-BE49-F238E27FC236}">
                <a16:creationId xmlns:a16="http://schemas.microsoft.com/office/drawing/2014/main" id="{A913D8DF-714D-09F1-7FBC-992EAFBFD9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6110" y="1950281"/>
            <a:ext cx="1088544" cy="1190755"/>
          </a:xfrm>
          <a:prstGeom prst="rect">
            <a:avLst/>
          </a:prstGeom>
        </p:spPr>
      </p:pic>
      <p:pic>
        <p:nvPicPr>
          <p:cNvPr id="7" name="Image 6">
            <a:extLst>
              <a:ext uri="{FF2B5EF4-FFF2-40B4-BE49-F238E27FC236}">
                <a16:creationId xmlns:a16="http://schemas.microsoft.com/office/drawing/2014/main" id="{ABA6D9B0-0902-FB21-5400-188A3FACD7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0810" y="1991586"/>
            <a:ext cx="1088544" cy="1190754"/>
          </a:xfrm>
          <a:prstGeom prst="rect">
            <a:avLst/>
          </a:prstGeom>
        </p:spPr>
      </p:pic>
      <p:pic>
        <p:nvPicPr>
          <p:cNvPr id="10" name="Image 9">
            <a:extLst>
              <a:ext uri="{FF2B5EF4-FFF2-40B4-BE49-F238E27FC236}">
                <a16:creationId xmlns:a16="http://schemas.microsoft.com/office/drawing/2014/main" id="{AA40BA84-20A4-4D89-4977-8E06B6C4C6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7728" y="3920308"/>
            <a:ext cx="1088544" cy="1190754"/>
          </a:xfrm>
          <a:prstGeom prst="rect">
            <a:avLst/>
          </a:prstGeom>
        </p:spPr>
      </p:pic>
    </p:spTree>
    <p:extLst>
      <p:ext uri="{BB962C8B-B14F-4D97-AF65-F5344CB8AC3E}">
        <p14:creationId xmlns:p14="http://schemas.microsoft.com/office/powerpoint/2010/main" val="2603051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92A99-EBCD-5C87-8FD5-ADFAC9F338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D93727-54FC-ED9A-FD21-556528E0009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Les deux images qui manquent sont : un buisson et grimper.</a:t>
            </a:r>
            <a:endParaRPr lang="fr-MA" dirty="0">
              <a:solidFill>
                <a:schemeClr val="tx1">
                  <a:lumMod val="65000"/>
                  <a:lumOff val="35000"/>
                </a:schemeClr>
              </a:solidFill>
            </a:endParaRPr>
          </a:p>
        </p:txBody>
      </p:sp>
      <p:grpSp>
        <p:nvGrpSpPr>
          <p:cNvPr id="6" name="Groupe 5">
            <a:extLst>
              <a:ext uri="{FF2B5EF4-FFF2-40B4-BE49-F238E27FC236}">
                <a16:creationId xmlns:a16="http://schemas.microsoft.com/office/drawing/2014/main" id="{98A3828E-DC59-BBA2-1248-35127890307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6F9EBD7-844D-4120-BDAC-179716BFC2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B3F5D0-506A-9FBE-4E24-6B6988F3BDF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AA63ECC4-65C2-AD9C-5AC7-FD5E027AA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4046" y="4036800"/>
            <a:ext cx="1050786" cy="1149452"/>
          </a:xfrm>
          <a:prstGeom prst="rect">
            <a:avLst/>
          </a:prstGeom>
        </p:spPr>
      </p:pic>
      <p:pic>
        <p:nvPicPr>
          <p:cNvPr id="4" name="Image 3">
            <a:extLst>
              <a:ext uri="{FF2B5EF4-FFF2-40B4-BE49-F238E27FC236}">
                <a16:creationId xmlns:a16="http://schemas.microsoft.com/office/drawing/2014/main" id="{9C82F085-B007-33A3-2B5F-F6ABD96291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6110" y="1950281"/>
            <a:ext cx="1088544" cy="1190755"/>
          </a:xfrm>
          <a:prstGeom prst="rect">
            <a:avLst/>
          </a:prstGeom>
        </p:spPr>
      </p:pic>
      <p:pic>
        <p:nvPicPr>
          <p:cNvPr id="5" name="Image 4">
            <a:extLst>
              <a:ext uri="{FF2B5EF4-FFF2-40B4-BE49-F238E27FC236}">
                <a16:creationId xmlns:a16="http://schemas.microsoft.com/office/drawing/2014/main" id="{54FF59FC-35C0-1F25-E54E-933BE3FFDE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0810" y="1991586"/>
            <a:ext cx="1050785" cy="1149450"/>
          </a:xfrm>
          <a:prstGeom prst="rect">
            <a:avLst/>
          </a:prstGeom>
        </p:spPr>
      </p:pic>
      <p:pic>
        <p:nvPicPr>
          <p:cNvPr id="9" name="Image 8">
            <a:extLst>
              <a:ext uri="{FF2B5EF4-FFF2-40B4-BE49-F238E27FC236}">
                <a16:creationId xmlns:a16="http://schemas.microsoft.com/office/drawing/2014/main" id="{A366DCC9-1870-6D7B-CDD8-0E0BD276F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4046" y="1843768"/>
            <a:ext cx="1088544" cy="1190754"/>
          </a:xfrm>
          <a:prstGeom prst="rect">
            <a:avLst/>
          </a:prstGeom>
          <a:ln w="76200">
            <a:solidFill>
              <a:srgbClr val="FF0000"/>
            </a:solidFill>
          </a:ln>
        </p:spPr>
      </p:pic>
      <p:pic>
        <p:nvPicPr>
          <p:cNvPr id="10" name="Image 9">
            <a:extLst>
              <a:ext uri="{FF2B5EF4-FFF2-40B4-BE49-F238E27FC236}">
                <a16:creationId xmlns:a16="http://schemas.microsoft.com/office/drawing/2014/main" id="{15377799-C0C2-671C-30ED-CD022B7F50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837015" y="3961611"/>
            <a:ext cx="1050785" cy="1149450"/>
          </a:xfrm>
          <a:prstGeom prst="rect">
            <a:avLst/>
          </a:prstGeom>
          <a:ln w="76200">
            <a:solidFill>
              <a:srgbClr val="FF0000"/>
            </a:solidFill>
          </a:ln>
        </p:spPr>
      </p:pic>
      <p:pic>
        <p:nvPicPr>
          <p:cNvPr id="11" name="Image 10">
            <a:extLst>
              <a:ext uri="{FF2B5EF4-FFF2-40B4-BE49-F238E27FC236}">
                <a16:creationId xmlns:a16="http://schemas.microsoft.com/office/drawing/2014/main" id="{D33FE09F-4224-5B40-2C96-4847432173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43868" y="3961610"/>
            <a:ext cx="1050786" cy="1149451"/>
          </a:xfrm>
          <a:prstGeom prst="rect">
            <a:avLst/>
          </a:prstGeom>
        </p:spPr>
      </p:pic>
    </p:spTree>
    <p:extLst>
      <p:ext uri="{BB962C8B-B14F-4D97-AF65-F5344CB8AC3E}">
        <p14:creationId xmlns:p14="http://schemas.microsoft.com/office/powerpoint/2010/main" val="523747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Maintenant, nous allons jouer au jeu des mots qui bougent. </a:t>
            </a:r>
          </a:p>
        </p:txBody>
      </p:sp>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grpSp>
        <p:nvGrpSpPr>
          <p:cNvPr id="5" name="Groupe 4">
            <a:extLst>
              <a:ext uri="{FF2B5EF4-FFF2-40B4-BE49-F238E27FC236}">
                <a16:creationId xmlns:a16="http://schemas.microsoft.com/office/drawing/2014/main" id="{B7761FA5-EB17-C9B7-66DE-FC9DA79C6E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FFC171CA-0FB5-7A56-7FAE-92054A88B87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9DF63D-05EB-49AD-6467-67C56B2FCF2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2B9C2-DD94-2AB9-07F9-2EF68C0ACA6C}"/>
            </a:ext>
          </a:extLst>
        </p:cNvPr>
        <p:cNvGrpSpPr/>
        <p:nvPr/>
      </p:nvGrpSpPr>
      <p:grpSpPr>
        <a:xfrm>
          <a:off x="0" y="0"/>
          <a:ext cx="0" cy="0"/>
          <a:chOff x="0" y="0"/>
          <a:chExt cx="0" cy="0"/>
        </a:xfrm>
      </p:grpSpPr>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BDC9003-F14B-91F2-3B4B-E11A47597C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27" name="Titre 1">
            <a:extLst>
              <a:ext uri="{FF2B5EF4-FFF2-40B4-BE49-F238E27FC236}">
                <a16:creationId xmlns:a16="http://schemas.microsoft.com/office/drawing/2014/main" id="{6A0F987B-E911-9711-299E-2BD0B95E9573}"/>
              </a:ext>
            </a:extLst>
          </p:cNvPr>
          <p:cNvSpPr>
            <a:spLocks noGrp="1"/>
          </p:cNvSpPr>
          <p:nvPr>
            <p:ph type="title"/>
          </p:nvPr>
        </p:nvSpPr>
        <p:spPr>
          <a:xfrm>
            <a:off x="1610005" y="759624"/>
            <a:ext cx="7043641" cy="612000"/>
          </a:xfrm>
        </p:spPr>
        <p:txBody>
          <a:bodyPr>
            <a:normAutofit/>
          </a:bodyPr>
          <a:lstStyle/>
          <a:p>
            <a:r>
              <a:rPr lang="fr-FR" dirty="0">
                <a:solidFill>
                  <a:schemeClr val="tx1">
                    <a:lumMod val="65000"/>
                    <a:lumOff val="35000"/>
                  </a:schemeClr>
                </a:solidFill>
              </a:rPr>
              <a:t>Répétons ensemble : </a:t>
            </a:r>
            <a:r>
              <a:rPr lang="fr-FR" dirty="0"/>
              <a:t>Un bébé singe – Un renard – Un lapin – Des papillons</a:t>
            </a:r>
            <a:br>
              <a:rPr lang="fr-FR" dirty="0"/>
            </a:br>
            <a:r>
              <a:rPr lang="fr-FR" dirty="0"/>
              <a:t>– Des oiseaux – Des cacahuètes. </a:t>
            </a:r>
            <a:endParaRPr lang="fr-MA" dirty="0">
              <a:solidFill>
                <a:schemeClr val="tx1">
                  <a:lumMod val="65000"/>
                  <a:lumOff val="35000"/>
                </a:schemeClr>
              </a:solidFill>
            </a:endParaRPr>
          </a:p>
        </p:txBody>
      </p:sp>
      <p:sp>
        <p:nvSpPr>
          <p:cNvPr id="28" name="Espace réservé du texte 6">
            <a:extLst>
              <a:ext uri="{FF2B5EF4-FFF2-40B4-BE49-F238E27FC236}">
                <a16:creationId xmlns:a16="http://schemas.microsoft.com/office/drawing/2014/main" id="{BAD846D2-60F1-3E59-8243-E81A076C187E}"/>
              </a:ext>
            </a:extLst>
          </p:cNvPr>
          <p:cNvSpPr txBox="1">
            <a:spLocks/>
          </p:cNvSpPr>
          <p:nvPr/>
        </p:nvSpPr>
        <p:spPr>
          <a:xfrm>
            <a:off x="3704943" y="3282270"/>
            <a:ext cx="2054410"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474F71"/>
                </a:solidFill>
                <a:latin typeface="Dosis SemiBold" pitchFamily="2" charset="0"/>
              </a:rPr>
              <a:t> </a:t>
            </a: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renard</a:t>
            </a:r>
          </a:p>
        </p:txBody>
      </p:sp>
      <p:sp>
        <p:nvSpPr>
          <p:cNvPr id="29" name="Espace réservé du texte 6">
            <a:extLst>
              <a:ext uri="{FF2B5EF4-FFF2-40B4-BE49-F238E27FC236}">
                <a16:creationId xmlns:a16="http://schemas.microsoft.com/office/drawing/2014/main" id="{C46B3B28-E7A2-93C4-212B-CE9B94F17E46}"/>
              </a:ext>
            </a:extLst>
          </p:cNvPr>
          <p:cNvSpPr txBox="1">
            <a:spLocks/>
          </p:cNvSpPr>
          <p:nvPr/>
        </p:nvSpPr>
        <p:spPr>
          <a:xfrm>
            <a:off x="5574230" y="3282269"/>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lapin</a:t>
            </a:r>
          </a:p>
        </p:txBody>
      </p:sp>
      <p:sp>
        <p:nvSpPr>
          <p:cNvPr id="30" name="ZoneTexte 29">
            <a:extLst>
              <a:ext uri="{FF2B5EF4-FFF2-40B4-BE49-F238E27FC236}">
                <a16:creationId xmlns:a16="http://schemas.microsoft.com/office/drawing/2014/main" id="{DD0E678B-C6E9-9B51-73E2-F61FCBA45071}"/>
              </a:ext>
            </a:extLst>
          </p:cNvPr>
          <p:cNvSpPr txBox="1"/>
          <p:nvPr/>
        </p:nvSpPr>
        <p:spPr>
          <a:xfrm>
            <a:off x="1512519" y="3306517"/>
            <a:ext cx="1903790" cy="424732"/>
          </a:xfrm>
          <a:prstGeom prst="rect">
            <a:avLst/>
          </a:prstGeom>
          <a:noFill/>
        </p:spPr>
        <p:txBody>
          <a:bodyPr wrap="square">
            <a:spAutoFit/>
          </a:bodyPr>
          <a:lstStyle/>
          <a:p>
            <a:pPr lvl="0" algn="ctr" defTabSz="514337">
              <a:lnSpc>
                <a:spcPct val="90000"/>
              </a:lnSpc>
              <a:spcBef>
                <a:spcPts val="563"/>
              </a:spcBef>
              <a:defRPr/>
            </a:pPr>
            <a:r>
              <a:rPr lang="fr-MA" sz="2400" b="1" dirty="0">
                <a:ln w="0"/>
                <a:solidFill>
                  <a:srgbClr val="00B0F0"/>
                </a:solidFill>
                <a:latin typeface="Dosis SemiBold" pitchFamily="2" charset="0"/>
              </a:rPr>
              <a:t>Un</a:t>
            </a: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lang="fr-MA" sz="2400" b="1" dirty="0">
                <a:ln w="0"/>
                <a:solidFill>
                  <a:srgbClr val="474F71"/>
                </a:solidFill>
                <a:latin typeface="Dosis SemiBold" pitchFamily="2" charset="0"/>
              </a:rPr>
              <a:t>bébé singe</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31" name="ZoneTexte 30">
            <a:extLst>
              <a:ext uri="{FF2B5EF4-FFF2-40B4-BE49-F238E27FC236}">
                <a16:creationId xmlns:a16="http://schemas.microsoft.com/office/drawing/2014/main" id="{BD4DD7DA-FB20-93D6-F3EB-E95CDC503252}"/>
              </a:ext>
            </a:extLst>
          </p:cNvPr>
          <p:cNvSpPr txBox="1"/>
          <p:nvPr/>
        </p:nvSpPr>
        <p:spPr>
          <a:xfrm>
            <a:off x="3390387" y="5694567"/>
            <a:ext cx="2368966" cy="424732"/>
          </a:xfrm>
          <a:prstGeom prst="rect">
            <a:avLst/>
          </a:prstGeom>
          <a:noFill/>
        </p:spPr>
        <p:txBody>
          <a:bodyPr wrap="square">
            <a:spAutoFit/>
          </a:bodyPr>
          <a:lstStyle/>
          <a:p>
            <a:pPr lvl="0" algn="ctr" defTabSz="514337">
              <a:lnSpc>
                <a:spcPct val="90000"/>
              </a:lnSpc>
              <a:spcBef>
                <a:spcPts val="563"/>
              </a:spcBef>
              <a:defRPr/>
            </a:pPr>
            <a:r>
              <a:rPr lang="fr-MA" sz="2400" b="1" dirty="0">
                <a:ln w="0"/>
                <a:solidFill>
                  <a:srgbClr val="474F71"/>
                </a:solidFill>
                <a:latin typeface="Dosis" pitchFamily="2" charset="0"/>
              </a:rPr>
              <a:t> </a:t>
            </a:r>
            <a:r>
              <a:rPr lang="fr-MA" sz="2400" b="1" dirty="0">
                <a:ln w="0"/>
                <a:solidFill>
                  <a:srgbClr val="474F71"/>
                </a:solidFill>
                <a:latin typeface="Dosis SemiBold" pitchFamily="2" charset="0"/>
              </a:rPr>
              <a:t>Des oiseaux</a:t>
            </a:r>
          </a:p>
        </p:txBody>
      </p:sp>
      <p:sp>
        <p:nvSpPr>
          <p:cNvPr id="38" name="ZoneTexte 37">
            <a:extLst>
              <a:ext uri="{FF2B5EF4-FFF2-40B4-BE49-F238E27FC236}">
                <a16:creationId xmlns:a16="http://schemas.microsoft.com/office/drawing/2014/main" id="{DEF2C3A6-279A-B68A-3F78-388559D9D602}"/>
              </a:ext>
            </a:extLst>
          </p:cNvPr>
          <p:cNvSpPr txBox="1"/>
          <p:nvPr/>
        </p:nvSpPr>
        <p:spPr>
          <a:xfrm>
            <a:off x="1351263" y="5607582"/>
            <a:ext cx="2226302" cy="461665"/>
          </a:xfrm>
          <a:prstGeom prst="rect">
            <a:avLst/>
          </a:prstGeom>
          <a:noFill/>
        </p:spPr>
        <p:txBody>
          <a:bodyPr wrap="square">
            <a:spAutoFit/>
          </a:bodyPr>
          <a:lstStyle/>
          <a:p>
            <a:pPr algn="ctr"/>
            <a:r>
              <a:rPr lang="fr-MA" sz="2400" b="1" dirty="0">
                <a:ln w="0"/>
                <a:solidFill>
                  <a:srgbClr val="474F71"/>
                </a:solidFill>
                <a:latin typeface="Dosis SemiBold" pitchFamily="2" charset="0"/>
              </a:rPr>
              <a:t>Des papillons</a:t>
            </a:r>
          </a:p>
        </p:txBody>
      </p:sp>
      <p:sp>
        <p:nvSpPr>
          <p:cNvPr id="39" name="ZoneTexte 38">
            <a:extLst>
              <a:ext uri="{FF2B5EF4-FFF2-40B4-BE49-F238E27FC236}">
                <a16:creationId xmlns:a16="http://schemas.microsoft.com/office/drawing/2014/main" id="{629790C6-C726-6C9F-4AE0-9F3189C9564C}"/>
              </a:ext>
            </a:extLst>
          </p:cNvPr>
          <p:cNvSpPr txBox="1"/>
          <p:nvPr/>
        </p:nvSpPr>
        <p:spPr>
          <a:xfrm>
            <a:off x="6004889" y="5422915"/>
            <a:ext cx="1740322" cy="830997"/>
          </a:xfrm>
          <a:prstGeom prst="rect">
            <a:avLst/>
          </a:prstGeom>
          <a:noFill/>
        </p:spPr>
        <p:txBody>
          <a:bodyPr wrap="square">
            <a:spAutoFit/>
          </a:bodyPr>
          <a:lstStyle/>
          <a:p>
            <a:pPr algn="ctr"/>
            <a:r>
              <a:rPr lang="fr-MA" sz="2400" b="1" dirty="0">
                <a:ln w="0"/>
                <a:solidFill>
                  <a:srgbClr val="474F71"/>
                </a:solidFill>
                <a:latin typeface="Dosis SemiBold" pitchFamily="2" charset="0"/>
              </a:rPr>
              <a:t>Des cacahuètes</a:t>
            </a:r>
          </a:p>
        </p:txBody>
      </p:sp>
      <p:pic>
        <p:nvPicPr>
          <p:cNvPr id="40" name="Image 39">
            <a:extLst>
              <a:ext uri="{FF2B5EF4-FFF2-40B4-BE49-F238E27FC236}">
                <a16:creationId xmlns:a16="http://schemas.microsoft.com/office/drawing/2014/main" id="{42D7A7E1-5702-FB74-DA89-33FB83E9B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350" y="1860238"/>
            <a:ext cx="1254063" cy="1371816"/>
          </a:xfrm>
          <a:prstGeom prst="rect">
            <a:avLst/>
          </a:prstGeom>
        </p:spPr>
      </p:pic>
      <p:pic>
        <p:nvPicPr>
          <p:cNvPr id="41" name="Image 40">
            <a:extLst>
              <a:ext uri="{FF2B5EF4-FFF2-40B4-BE49-F238E27FC236}">
                <a16:creationId xmlns:a16="http://schemas.microsoft.com/office/drawing/2014/main" id="{2D8323E0-D142-74E3-1EC4-00C61B642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1036" y="1860239"/>
            <a:ext cx="1254063" cy="1371815"/>
          </a:xfrm>
          <a:prstGeom prst="rect">
            <a:avLst/>
          </a:prstGeom>
        </p:spPr>
      </p:pic>
      <p:pic>
        <p:nvPicPr>
          <p:cNvPr id="42" name="Image 41">
            <a:extLst>
              <a:ext uri="{FF2B5EF4-FFF2-40B4-BE49-F238E27FC236}">
                <a16:creationId xmlns:a16="http://schemas.microsoft.com/office/drawing/2014/main" id="{C905E69A-56FF-E11F-8164-20E9561BF6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5212" y="4019199"/>
            <a:ext cx="1324201" cy="1448539"/>
          </a:xfrm>
          <a:prstGeom prst="rect">
            <a:avLst/>
          </a:prstGeom>
        </p:spPr>
      </p:pic>
      <p:pic>
        <p:nvPicPr>
          <p:cNvPr id="43" name="Espace réservé pour une image  7">
            <a:extLst>
              <a:ext uri="{FF2B5EF4-FFF2-40B4-BE49-F238E27FC236}">
                <a16:creationId xmlns:a16="http://schemas.microsoft.com/office/drawing/2014/main" id="{0245DABD-6C2C-95F7-3E72-7F7FD25372EB}"/>
              </a:ext>
            </a:extLst>
          </p:cNvPr>
          <p:cNvPicPr>
            <a:picLocks noChangeAspect="1"/>
          </p:cNvPicPr>
          <p:nvPr/>
        </p:nvPicPr>
        <p:blipFill>
          <a:blip r:embed="rId6">
            <a:extLst>
              <a:ext uri="{28A0092B-C50C-407E-A947-70E740481C1C}">
                <a14:useLocalDpi xmlns:a14="http://schemas.microsoft.com/office/drawing/2010/main" val="0"/>
              </a:ext>
            </a:extLst>
          </a:blip>
          <a:srcRect t="4292" b="4292"/>
          <a:stretch>
            <a:fillRect/>
          </a:stretch>
        </p:blipFill>
        <p:spPr>
          <a:xfrm>
            <a:off x="3918167" y="3993914"/>
            <a:ext cx="1307666" cy="1307666"/>
          </a:xfrm>
          <a:prstGeom prst="rect">
            <a:avLst/>
          </a:prstGeom>
        </p:spPr>
      </p:pic>
      <p:pic>
        <p:nvPicPr>
          <p:cNvPr id="44" name="Espace réservé pour une image  2">
            <a:extLst>
              <a:ext uri="{FF2B5EF4-FFF2-40B4-BE49-F238E27FC236}">
                <a16:creationId xmlns:a16="http://schemas.microsoft.com/office/drawing/2014/main" id="{F66A13D3-0E58-8B8A-5544-A1D9B1546AE7}"/>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6091503" y="1846076"/>
            <a:ext cx="1254064" cy="1371816"/>
          </a:xfrm>
          <a:prstGeom prst="rect">
            <a:avLst/>
          </a:prstGeom>
        </p:spPr>
      </p:pic>
      <p:pic>
        <p:nvPicPr>
          <p:cNvPr id="45" name="Espace réservé pour une image  4">
            <a:extLst>
              <a:ext uri="{FF2B5EF4-FFF2-40B4-BE49-F238E27FC236}">
                <a16:creationId xmlns:a16="http://schemas.microsoft.com/office/drawing/2014/main" id="{D7EF2D6B-680A-C025-0588-C1E1860C31F1}"/>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091503" y="3993914"/>
            <a:ext cx="1307666" cy="1307666"/>
          </a:xfrm>
          <a:prstGeom prst="rect">
            <a:avLst/>
          </a:prstGeom>
        </p:spPr>
      </p:pic>
    </p:spTree>
    <p:extLst>
      <p:ext uri="{BB962C8B-B14F-4D97-AF65-F5344CB8AC3E}">
        <p14:creationId xmlns:p14="http://schemas.microsoft.com/office/powerpoint/2010/main" val="3415387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B217-9332-3507-45B7-114A2080D0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84AF13-F5EA-8C66-3B77-29D5F11416E4}"/>
              </a:ext>
            </a:extLst>
          </p:cNvPr>
          <p:cNvSpPr>
            <a:spLocks noGrp="1"/>
          </p:cNvSpPr>
          <p:nvPr>
            <p:ph type="title"/>
          </p:nvPr>
        </p:nvSpPr>
        <p:spPr/>
        <p:txBody>
          <a:bodyPr/>
          <a:lstStyle/>
          <a:p>
            <a:r>
              <a:rPr lang="fr-FR" dirty="0">
                <a:solidFill>
                  <a:schemeClr val="tx1">
                    <a:lumMod val="65000"/>
                    <a:lumOff val="35000"/>
                  </a:schemeClr>
                </a:solidFill>
              </a:rPr>
              <a:t>Observez bien. Je vais faire bouger 2 mots. </a:t>
            </a:r>
            <a:endParaRPr lang="fr-MA" dirty="0">
              <a:solidFill>
                <a:schemeClr val="tx1">
                  <a:lumMod val="65000"/>
                  <a:lumOff val="35000"/>
                </a:schemeClr>
              </a:solidFill>
            </a:endParaRPr>
          </a:p>
        </p:txBody>
      </p:sp>
      <p:grpSp>
        <p:nvGrpSpPr>
          <p:cNvPr id="15" name="Groupe 14">
            <a:extLst>
              <a:ext uri="{FF2B5EF4-FFF2-40B4-BE49-F238E27FC236}">
                <a16:creationId xmlns:a16="http://schemas.microsoft.com/office/drawing/2014/main" id="{C6C1477E-A57C-5013-1885-DF9C8267B3CD}"/>
              </a:ext>
            </a:extLst>
          </p:cNvPr>
          <p:cNvGrpSpPr/>
          <p:nvPr/>
        </p:nvGrpSpPr>
        <p:grpSpPr>
          <a:xfrm>
            <a:off x="96835" y="643220"/>
            <a:ext cx="1147140" cy="980797"/>
            <a:chOff x="113769" y="634753"/>
            <a:chExt cx="1147140" cy="980797"/>
          </a:xfrm>
        </p:grpSpPr>
        <p:pic>
          <p:nvPicPr>
            <p:cNvPr id="16" name="Image 15">
              <a:extLst>
                <a:ext uri="{FF2B5EF4-FFF2-40B4-BE49-F238E27FC236}">
                  <a16:creationId xmlns:a16="http://schemas.microsoft.com/office/drawing/2014/main" id="{1B710CC4-B975-05ED-B2A5-3F81150DA17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58B101-C058-52A4-05D9-47C90CFEBC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69E7CA36-2697-D5E0-1C2E-62279A0D1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5350" y="1860238"/>
            <a:ext cx="1254063" cy="1371816"/>
          </a:xfrm>
          <a:prstGeom prst="rect">
            <a:avLst/>
          </a:prstGeom>
        </p:spPr>
      </p:pic>
      <p:pic>
        <p:nvPicPr>
          <p:cNvPr id="10" name="Image 9">
            <a:extLst>
              <a:ext uri="{FF2B5EF4-FFF2-40B4-BE49-F238E27FC236}">
                <a16:creationId xmlns:a16="http://schemas.microsoft.com/office/drawing/2014/main" id="{06E642BE-16F6-DD6B-67EF-C85B90898A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3211" y="1860239"/>
            <a:ext cx="1254063" cy="1371815"/>
          </a:xfrm>
          <a:prstGeom prst="rect">
            <a:avLst/>
          </a:prstGeom>
        </p:spPr>
      </p:pic>
      <p:pic>
        <p:nvPicPr>
          <p:cNvPr id="11" name="Image 10">
            <a:extLst>
              <a:ext uri="{FF2B5EF4-FFF2-40B4-BE49-F238E27FC236}">
                <a16:creationId xmlns:a16="http://schemas.microsoft.com/office/drawing/2014/main" id="{55B242C2-275A-76D6-256A-A2C0AC3EF5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5212" y="4019199"/>
            <a:ext cx="1324201" cy="1448539"/>
          </a:xfrm>
          <a:prstGeom prst="rect">
            <a:avLst/>
          </a:prstGeom>
        </p:spPr>
      </p:pic>
      <p:pic>
        <p:nvPicPr>
          <p:cNvPr id="12" name="Espace réservé pour une image  7">
            <a:extLst>
              <a:ext uri="{FF2B5EF4-FFF2-40B4-BE49-F238E27FC236}">
                <a16:creationId xmlns:a16="http://schemas.microsoft.com/office/drawing/2014/main" id="{57302A7A-64C5-3E5A-E095-FCC00327C7C9}"/>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3918167" y="3993914"/>
            <a:ext cx="1307666" cy="1307666"/>
          </a:xfrm>
          <a:prstGeom prst="rect">
            <a:avLst/>
          </a:prstGeom>
        </p:spPr>
      </p:pic>
      <p:pic>
        <p:nvPicPr>
          <p:cNvPr id="13" name="Espace réservé pour une image  2">
            <a:extLst>
              <a:ext uri="{FF2B5EF4-FFF2-40B4-BE49-F238E27FC236}">
                <a16:creationId xmlns:a16="http://schemas.microsoft.com/office/drawing/2014/main" id="{BE6B6D93-219B-2A08-D51F-6DF21771A00B}"/>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004889" y="1794356"/>
            <a:ext cx="1438568" cy="1438568"/>
          </a:xfrm>
          <a:prstGeom prst="rect">
            <a:avLst/>
          </a:prstGeom>
        </p:spPr>
      </p:pic>
      <p:pic>
        <p:nvPicPr>
          <p:cNvPr id="14" name="Espace réservé pour une image  4">
            <a:extLst>
              <a:ext uri="{FF2B5EF4-FFF2-40B4-BE49-F238E27FC236}">
                <a16:creationId xmlns:a16="http://schemas.microsoft.com/office/drawing/2014/main" id="{CEA03B89-1799-0DDC-D667-B10D923C84BE}"/>
              </a:ext>
            </a:extLst>
          </p:cNvPr>
          <p:cNvPicPr>
            <a:picLocks noChangeAspect="1"/>
          </p:cNvPicPr>
          <p:nvPr/>
        </p:nvPicPr>
        <p:blipFill>
          <a:blip r:embed="rId9">
            <a:extLst>
              <a:ext uri="{28A0092B-C50C-407E-A947-70E740481C1C}">
                <a14:useLocalDpi xmlns:a14="http://schemas.microsoft.com/office/drawing/2010/main" val="0"/>
              </a:ext>
            </a:extLst>
          </a:blip>
          <a:srcRect t="4292" b="4292"/>
          <a:stretch>
            <a:fillRect/>
          </a:stretch>
        </p:blipFill>
        <p:spPr>
          <a:xfrm>
            <a:off x="6091503" y="3993914"/>
            <a:ext cx="1307666" cy="1307666"/>
          </a:xfrm>
          <a:prstGeom prst="rect">
            <a:avLst/>
          </a:prstGeom>
        </p:spPr>
      </p:pic>
    </p:spTree>
    <p:extLst>
      <p:ext uri="{BB962C8B-B14F-4D97-AF65-F5344CB8AC3E}">
        <p14:creationId xmlns:p14="http://schemas.microsoft.com/office/powerpoint/2010/main" val="563163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F1382-E0ED-9F92-82D1-5B3B935898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018A7C-F4C9-4EA4-C873-6C25520D563B}"/>
              </a:ext>
            </a:extLst>
          </p:cNvPr>
          <p:cNvSpPr>
            <a:spLocks noGrp="1"/>
          </p:cNvSpPr>
          <p:nvPr>
            <p:ph type="title"/>
          </p:nvPr>
        </p:nvSpPr>
        <p:spPr/>
        <p:txBody>
          <a:bodyPr/>
          <a:lstStyle/>
          <a:p>
            <a:r>
              <a:rPr lang="fr-FR" dirty="0">
                <a:solidFill>
                  <a:schemeClr val="tx1">
                    <a:lumMod val="65000"/>
                    <a:lumOff val="35000"/>
                  </a:schemeClr>
                </a:solidFill>
              </a:rPr>
              <a:t> Quels sont les 2 mots qui ont bougé ? </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C11AB3A-3A68-C3B2-3C6B-8228961F494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04606" y="568229"/>
            <a:ext cx="1250140" cy="987542"/>
          </a:xfrm>
          <a:prstGeom prst="ellipse">
            <a:avLst/>
          </a:prstGeom>
        </p:spPr>
      </p:pic>
      <p:pic>
        <p:nvPicPr>
          <p:cNvPr id="3" name="Image 2">
            <a:extLst>
              <a:ext uri="{FF2B5EF4-FFF2-40B4-BE49-F238E27FC236}">
                <a16:creationId xmlns:a16="http://schemas.microsoft.com/office/drawing/2014/main" id="{91A4011C-8B68-6B84-F812-C72E86F7C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350" y="1860238"/>
            <a:ext cx="1254063" cy="1371816"/>
          </a:xfrm>
          <a:prstGeom prst="rect">
            <a:avLst/>
          </a:prstGeom>
        </p:spPr>
      </p:pic>
      <p:pic>
        <p:nvPicPr>
          <p:cNvPr id="4" name="Image 3">
            <a:extLst>
              <a:ext uri="{FF2B5EF4-FFF2-40B4-BE49-F238E27FC236}">
                <a16:creationId xmlns:a16="http://schemas.microsoft.com/office/drawing/2014/main" id="{D72A6CF8-9800-7C4A-ED27-2CBDBAD774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8243" y="3929765"/>
            <a:ext cx="1254063" cy="1371815"/>
          </a:xfrm>
          <a:prstGeom prst="rect">
            <a:avLst/>
          </a:prstGeom>
        </p:spPr>
      </p:pic>
      <p:pic>
        <p:nvPicPr>
          <p:cNvPr id="5" name="Image 4">
            <a:extLst>
              <a:ext uri="{FF2B5EF4-FFF2-40B4-BE49-F238E27FC236}">
                <a16:creationId xmlns:a16="http://schemas.microsoft.com/office/drawing/2014/main" id="{51237376-D7E4-2121-EC3C-0ECA604CF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50" y="1794356"/>
            <a:ext cx="1324201" cy="1448539"/>
          </a:xfrm>
          <a:prstGeom prst="rect">
            <a:avLst/>
          </a:prstGeom>
        </p:spPr>
      </p:pic>
      <p:pic>
        <p:nvPicPr>
          <p:cNvPr id="7" name="Espace réservé pour une image  7">
            <a:extLst>
              <a:ext uri="{FF2B5EF4-FFF2-40B4-BE49-F238E27FC236}">
                <a16:creationId xmlns:a16="http://schemas.microsoft.com/office/drawing/2014/main" id="{0D0776FB-5A9F-A880-13F8-357E39B74C0B}"/>
              </a:ext>
            </a:extLst>
          </p:cNvPr>
          <p:cNvPicPr>
            <a:picLocks noChangeAspect="1"/>
          </p:cNvPicPr>
          <p:nvPr/>
        </p:nvPicPr>
        <p:blipFill>
          <a:blip r:embed="rId6">
            <a:extLst>
              <a:ext uri="{28A0092B-C50C-407E-A947-70E740481C1C}">
                <a14:useLocalDpi xmlns:a14="http://schemas.microsoft.com/office/drawing/2010/main" val="0"/>
              </a:ext>
            </a:extLst>
          </a:blip>
          <a:srcRect t="4292" b="4292"/>
          <a:stretch>
            <a:fillRect/>
          </a:stretch>
        </p:blipFill>
        <p:spPr>
          <a:xfrm>
            <a:off x="3918167" y="3993914"/>
            <a:ext cx="1307666" cy="1307666"/>
          </a:xfrm>
          <a:prstGeom prst="rect">
            <a:avLst/>
          </a:prstGeom>
        </p:spPr>
      </p:pic>
      <p:pic>
        <p:nvPicPr>
          <p:cNvPr id="8" name="Espace réservé pour une image  2">
            <a:extLst>
              <a:ext uri="{FF2B5EF4-FFF2-40B4-BE49-F238E27FC236}">
                <a16:creationId xmlns:a16="http://schemas.microsoft.com/office/drawing/2014/main" id="{30FA34C9-9653-F3B4-7D78-8D08B0CD5222}"/>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6004889" y="1794356"/>
            <a:ext cx="1438568" cy="1438568"/>
          </a:xfrm>
          <a:prstGeom prst="rect">
            <a:avLst/>
          </a:prstGeom>
        </p:spPr>
      </p:pic>
      <p:pic>
        <p:nvPicPr>
          <p:cNvPr id="9" name="Espace réservé pour une image  4">
            <a:extLst>
              <a:ext uri="{FF2B5EF4-FFF2-40B4-BE49-F238E27FC236}">
                <a16:creationId xmlns:a16="http://schemas.microsoft.com/office/drawing/2014/main" id="{90AF4BF1-3B30-973B-B3CE-09DD24EB17A8}"/>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091503" y="3993914"/>
            <a:ext cx="1307666" cy="1307666"/>
          </a:xfrm>
          <a:prstGeom prst="rect">
            <a:avLst/>
          </a:prstGeom>
        </p:spPr>
      </p:pic>
    </p:spTree>
    <p:extLst>
      <p:ext uri="{BB962C8B-B14F-4D97-AF65-F5344CB8AC3E}">
        <p14:creationId xmlns:p14="http://schemas.microsoft.com/office/powerpoint/2010/main" val="1558647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398DF-BBA6-C25B-B33C-0A88DF9312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2A1E6C-A839-B6E6-7A7B-1F509119D0B0}"/>
              </a:ext>
            </a:extLst>
          </p:cNvPr>
          <p:cNvSpPr>
            <a:spLocks noGrp="1"/>
          </p:cNvSpPr>
          <p:nvPr>
            <p:ph type="title"/>
          </p:nvPr>
        </p:nvSpPr>
        <p:spPr/>
        <p:txBody>
          <a:bodyPr/>
          <a:lstStyle/>
          <a:p>
            <a:r>
              <a:rPr lang="fr-FR" dirty="0">
                <a:solidFill>
                  <a:schemeClr val="tx1">
                    <a:lumMod val="65000"/>
                    <a:lumOff val="35000"/>
                  </a:schemeClr>
                </a:solidFill>
              </a:rPr>
              <a:t>Les deux mots qui ont bougé sont : un renard et des papillons.</a:t>
            </a:r>
            <a:endParaRPr lang="fr-MA" dirty="0">
              <a:solidFill>
                <a:schemeClr val="tx1">
                  <a:lumMod val="65000"/>
                  <a:lumOff val="35000"/>
                </a:schemeClr>
              </a:solidFill>
            </a:endParaRP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7425C414-0AE6-0FFC-3130-CDA5666D66A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pic>
        <p:nvPicPr>
          <p:cNvPr id="11" name="Image 10">
            <a:extLst>
              <a:ext uri="{FF2B5EF4-FFF2-40B4-BE49-F238E27FC236}">
                <a16:creationId xmlns:a16="http://schemas.microsoft.com/office/drawing/2014/main" id="{1E63A510-317C-5105-8695-B02B6A03E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350" y="1860238"/>
            <a:ext cx="1254063" cy="1371816"/>
          </a:xfrm>
          <a:prstGeom prst="rect">
            <a:avLst/>
          </a:prstGeom>
        </p:spPr>
      </p:pic>
      <p:pic>
        <p:nvPicPr>
          <p:cNvPr id="16" name="Image 15">
            <a:extLst>
              <a:ext uri="{FF2B5EF4-FFF2-40B4-BE49-F238E27FC236}">
                <a16:creationId xmlns:a16="http://schemas.microsoft.com/office/drawing/2014/main" id="{132F0199-FCAE-3DA6-96D0-767633890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119" y="1860239"/>
            <a:ext cx="1254063" cy="1371815"/>
          </a:xfrm>
          <a:prstGeom prst="rect">
            <a:avLst/>
          </a:prstGeom>
          <a:ln w="76200">
            <a:solidFill>
              <a:srgbClr val="FF0000"/>
            </a:solidFill>
          </a:ln>
        </p:spPr>
      </p:pic>
      <p:pic>
        <p:nvPicPr>
          <p:cNvPr id="17" name="Image 16">
            <a:extLst>
              <a:ext uri="{FF2B5EF4-FFF2-40B4-BE49-F238E27FC236}">
                <a16:creationId xmlns:a16="http://schemas.microsoft.com/office/drawing/2014/main" id="{18CCAB04-7030-6610-90F9-89AD753486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5212" y="3948762"/>
            <a:ext cx="1324201" cy="1448539"/>
          </a:xfrm>
          <a:prstGeom prst="rect">
            <a:avLst/>
          </a:prstGeom>
          <a:ln w="76200">
            <a:solidFill>
              <a:srgbClr val="FF0000"/>
            </a:solidFill>
          </a:ln>
        </p:spPr>
      </p:pic>
      <p:pic>
        <p:nvPicPr>
          <p:cNvPr id="18" name="Espace réservé pour une image  7">
            <a:extLst>
              <a:ext uri="{FF2B5EF4-FFF2-40B4-BE49-F238E27FC236}">
                <a16:creationId xmlns:a16="http://schemas.microsoft.com/office/drawing/2014/main" id="{9547BDD0-6518-B338-C92D-B5EB58EE58ED}"/>
              </a:ext>
            </a:extLst>
          </p:cNvPr>
          <p:cNvPicPr>
            <a:picLocks noChangeAspect="1"/>
          </p:cNvPicPr>
          <p:nvPr/>
        </p:nvPicPr>
        <p:blipFill>
          <a:blip r:embed="rId6">
            <a:extLst>
              <a:ext uri="{28A0092B-C50C-407E-A947-70E740481C1C}">
                <a14:useLocalDpi xmlns:a14="http://schemas.microsoft.com/office/drawing/2010/main" val="0"/>
              </a:ext>
            </a:extLst>
          </a:blip>
          <a:srcRect t="4292" b="4292"/>
          <a:stretch>
            <a:fillRect/>
          </a:stretch>
        </p:blipFill>
        <p:spPr>
          <a:xfrm>
            <a:off x="4081036" y="4089635"/>
            <a:ext cx="1307666" cy="1307666"/>
          </a:xfrm>
          <a:prstGeom prst="rect">
            <a:avLst/>
          </a:prstGeom>
        </p:spPr>
      </p:pic>
      <p:pic>
        <p:nvPicPr>
          <p:cNvPr id="19" name="Espace réservé pour une image  2">
            <a:extLst>
              <a:ext uri="{FF2B5EF4-FFF2-40B4-BE49-F238E27FC236}">
                <a16:creationId xmlns:a16="http://schemas.microsoft.com/office/drawing/2014/main" id="{83A08742-2DF8-DCFE-83FA-2163E110EB9F}"/>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6004889" y="1794356"/>
            <a:ext cx="1438568" cy="1438568"/>
          </a:xfrm>
          <a:prstGeom prst="rect">
            <a:avLst/>
          </a:prstGeom>
        </p:spPr>
      </p:pic>
      <p:pic>
        <p:nvPicPr>
          <p:cNvPr id="20" name="Espace réservé pour une image  4">
            <a:extLst>
              <a:ext uri="{FF2B5EF4-FFF2-40B4-BE49-F238E27FC236}">
                <a16:creationId xmlns:a16="http://schemas.microsoft.com/office/drawing/2014/main" id="{CDA009FE-10F7-E981-CE6B-E9E6E12E6764}"/>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230325" y="4089635"/>
            <a:ext cx="1307666" cy="1307666"/>
          </a:xfrm>
          <a:prstGeom prst="rect">
            <a:avLst/>
          </a:prstGeom>
        </p:spPr>
      </p:pic>
    </p:spTree>
    <p:extLst>
      <p:ext uri="{BB962C8B-B14F-4D97-AF65-F5344CB8AC3E}">
        <p14:creationId xmlns:p14="http://schemas.microsoft.com/office/powerpoint/2010/main" val="3700083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F4BC1625-5C1C-67BB-5369-DEB808ABFAA0}"/>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308190A8-9C33-8347-6E2E-E7BFC119F023}"/>
              </a:ext>
            </a:extLst>
          </p:cNvPr>
          <p:cNvSpPr txBox="1"/>
          <p:nvPr/>
        </p:nvSpPr>
        <p:spPr>
          <a:xfrm>
            <a:off x="699426" y="1954338"/>
            <a:ext cx="7613760" cy="3820277"/>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Yasmine et la forêt</a:t>
            </a:r>
          </a:p>
          <a:p>
            <a:pPr algn="just">
              <a:lnSpc>
                <a:spcPct val="150000"/>
              </a:lnSpc>
              <a:defRPr/>
            </a:pPr>
            <a:r>
              <a:rPr lang="fr-FR" sz="2000" dirty="0">
                <a:ln w="0"/>
                <a:solidFill>
                  <a:schemeClr val="accent5">
                    <a:lumMod val="50000"/>
                  </a:schemeClr>
                </a:solidFill>
                <a:latin typeface="Dosis SemiBold" pitchFamily="2" charset="0"/>
              </a:rPr>
              <a:t>Je m’appelle Yasmine. J’habite à Meknès.</a:t>
            </a:r>
          </a:p>
          <a:p>
            <a:pPr algn="just">
              <a:lnSpc>
                <a:spcPct val="150000"/>
              </a:lnSpc>
              <a:defRPr/>
            </a:pPr>
            <a:r>
              <a:rPr lang="fr-FR" sz="2000" dirty="0">
                <a:ln w="0"/>
                <a:solidFill>
                  <a:schemeClr val="accent5">
                    <a:lumMod val="50000"/>
                  </a:schemeClr>
                </a:solidFill>
                <a:latin typeface="Dosis SemiBold" pitchFamily="2" charset="0"/>
              </a:rPr>
              <a:t>Samedi dernier, je suis allée à la forêt d’</a:t>
            </a:r>
            <a:r>
              <a:rPr lang="fr-FR" sz="2000" dirty="0" err="1">
                <a:ln w="0"/>
                <a:solidFill>
                  <a:schemeClr val="accent5">
                    <a:lumMod val="50000"/>
                  </a:schemeClr>
                </a:solidFill>
                <a:latin typeface="Dosis SemiBold" pitchFamily="2" charset="0"/>
              </a:rPr>
              <a:t>Ifrane</a:t>
            </a:r>
            <a:r>
              <a:rPr lang="fr-FR" sz="2000" dirty="0">
                <a:ln w="0"/>
                <a:solidFill>
                  <a:schemeClr val="accent5">
                    <a:lumMod val="50000"/>
                  </a:schemeClr>
                </a:solidFill>
                <a:latin typeface="Dosis SemiBold" pitchFamily="2" charset="0"/>
              </a:rPr>
              <a:t> avec ma famille. Il a fait très beau. D’abord, nous avons marché sur un petit chemin entouré de grands arbres. Nous avons entendu les oiseaux chanter et vu plusieurs singes magots jouer entre les arbres. Ils grimpaient rapidement et se poursuivaient en criant. Des visiteurs leur ont donné des fruits, et ils les ont attrapés avec leurs petites mains.</a:t>
            </a:r>
            <a:endParaRPr lang="fr-FR" sz="20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540677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552FBE49-D686-82DC-F1AC-E3FB4354F207}"/>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8A4DC3C1-1B27-6BED-7E9B-23E11D6BB1E0}"/>
              </a:ext>
            </a:extLst>
          </p:cNvPr>
          <p:cNvSpPr txBox="1"/>
          <p:nvPr/>
        </p:nvSpPr>
        <p:spPr>
          <a:xfrm>
            <a:off x="699426" y="1954338"/>
            <a:ext cx="7613760" cy="3820277"/>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Yasmine et la forêt</a:t>
            </a:r>
          </a:p>
          <a:p>
            <a:pPr algn="just">
              <a:lnSpc>
                <a:spcPct val="150000"/>
              </a:lnSpc>
              <a:defRPr/>
            </a:pPr>
            <a:r>
              <a:rPr lang="fr-FR" sz="2000" dirty="0">
                <a:ln w="0"/>
                <a:solidFill>
                  <a:schemeClr val="accent5">
                    <a:lumMod val="50000"/>
                  </a:schemeClr>
                </a:solidFill>
                <a:latin typeface="Dosis SemiBold" pitchFamily="2" charset="0"/>
              </a:rPr>
              <a:t>Je m’appelle Yasmine. J’habite à Meknès.</a:t>
            </a:r>
          </a:p>
          <a:p>
            <a:pPr algn="just">
              <a:lnSpc>
                <a:spcPct val="150000"/>
              </a:lnSpc>
              <a:defRPr/>
            </a:pPr>
            <a:r>
              <a:rPr lang="fr-FR" sz="2000" dirty="0">
                <a:ln w="0"/>
                <a:solidFill>
                  <a:schemeClr val="accent5">
                    <a:lumMod val="50000"/>
                  </a:schemeClr>
                </a:solidFill>
                <a:latin typeface="Dosis SemiBold" pitchFamily="2" charset="0"/>
              </a:rPr>
              <a:t>Samedi dernier, je suis allée à la forêt d’</a:t>
            </a:r>
            <a:r>
              <a:rPr lang="fr-FR" sz="2000" dirty="0" err="1">
                <a:ln w="0"/>
                <a:solidFill>
                  <a:schemeClr val="accent5">
                    <a:lumMod val="50000"/>
                  </a:schemeClr>
                </a:solidFill>
                <a:latin typeface="Dosis SemiBold" pitchFamily="2" charset="0"/>
              </a:rPr>
              <a:t>Ifrane</a:t>
            </a:r>
            <a:r>
              <a:rPr lang="fr-FR" sz="2000" dirty="0">
                <a:ln w="0"/>
                <a:solidFill>
                  <a:schemeClr val="accent5">
                    <a:lumMod val="50000"/>
                  </a:schemeClr>
                </a:solidFill>
                <a:latin typeface="Dosis SemiBold" pitchFamily="2" charset="0"/>
              </a:rPr>
              <a:t> avec ma famille. Il a fait très beau. D’abord, nous avons marché sur un petit chemin entouré de grands arbres. Nous avons entendu les oiseaux chanter et vu plusieurs singes magots jouer entre les arbres. Ils grimpaient rapidement et se poursuivaient en criant. Des visiteurs leur ont donné des fruits, et ils les ont attrapés avec leurs petites mains.</a:t>
            </a:r>
            <a:endParaRPr lang="fr-FR" sz="20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3527443-C63E-3B4C-7DFE-867E47B344B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792FC286-59FB-DE3B-6A4B-2AE7EBA91A78}"/>
              </a:ext>
            </a:extLst>
          </p:cNvPr>
          <p:cNvSpPr txBox="1"/>
          <p:nvPr/>
        </p:nvSpPr>
        <p:spPr>
          <a:xfrm>
            <a:off x="1464905" y="1584182"/>
            <a:ext cx="5648747"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Où Yasmine est-elle allée ? </a:t>
            </a:r>
          </a:p>
        </p:txBody>
      </p:sp>
      <p:sp>
        <p:nvSpPr>
          <p:cNvPr id="2" name="ZoneTexte 1">
            <a:extLst>
              <a:ext uri="{FF2B5EF4-FFF2-40B4-BE49-F238E27FC236}">
                <a16:creationId xmlns:a16="http://schemas.microsoft.com/office/drawing/2014/main" id="{F8AAEE9C-0153-DCB5-5D24-4FE3FC42249B}"/>
              </a:ext>
            </a:extLst>
          </p:cNvPr>
          <p:cNvSpPr txBox="1"/>
          <p:nvPr/>
        </p:nvSpPr>
        <p:spPr>
          <a:xfrm>
            <a:off x="765120" y="2195538"/>
            <a:ext cx="7613760" cy="3820277"/>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Yasmine et la forêt</a:t>
            </a:r>
          </a:p>
          <a:p>
            <a:pPr algn="just">
              <a:lnSpc>
                <a:spcPct val="150000"/>
              </a:lnSpc>
              <a:defRPr/>
            </a:pPr>
            <a:r>
              <a:rPr lang="fr-FR" sz="2000" dirty="0">
                <a:ln w="0"/>
                <a:solidFill>
                  <a:schemeClr val="accent5">
                    <a:lumMod val="50000"/>
                  </a:schemeClr>
                </a:solidFill>
                <a:latin typeface="Dosis SemiBold" pitchFamily="2" charset="0"/>
              </a:rPr>
              <a:t>Je m’appelle Yasmine. J’habite à Meknès.</a:t>
            </a:r>
          </a:p>
          <a:p>
            <a:pPr algn="just">
              <a:lnSpc>
                <a:spcPct val="150000"/>
              </a:lnSpc>
              <a:defRPr/>
            </a:pPr>
            <a:r>
              <a:rPr lang="fr-FR" sz="2000" dirty="0">
                <a:ln w="0"/>
                <a:solidFill>
                  <a:schemeClr val="accent5">
                    <a:lumMod val="50000"/>
                  </a:schemeClr>
                </a:solidFill>
                <a:latin typeface="Dosis SemiBold" pitchFamily="2" charset="0"/>
              </a:rPr>
              <a:t>Samedi dernier, je suis allée à la forêt d’</a:t>
            </a:r>
            <a:r>
              <a:rPr lang="fr-FR" sz="2000" dirty="0" err="1">
                <a:ln w="0"/>
                <a:solidFill>
                  <a:schemeClr val="accent5">
                    <a:lumMod val="50000"/>
                  </a:schemeClr>
                </a:solidFill>
                <a:latin typeface="Dosis SemiBold" pitchFamily="2" charset="0"/>
              </a:rPr>
              <a:t>Ifrane</a:t>
            </a:r>
            <a:r>
              <a:rPr lang="fr-FR" sz="2000" dirty="0">
                <a:ln w="0"/>
                <a:solidFill>
                  <a:schemeClr val="accent5">
                    <a:lumMod val="50000"/>
                  </a:schemeClr>
                </a:solidFill>
                <a:latin typeface="Dosis SemiBold" pitchFamily="2" charset="0"/>
              </a:rPr>
              <a:t> avec ma famille. Il a fait très beau. D’abord, nous avons marché sur un petit chemin entouré de grands arbres. Nous avons entendu les oiseaux chanter et vu plusieurs singes magots jouer entre les arbres. Ils grimpaient rapidement et se poursuivaient en criant. Des visiteurs leur ont donné des fruits, et ils les ont attrapés avec leurs petites mains.</a:t>
            </a:r>
            <a:endParaRPr lang="fr-FR" sz="20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331994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Yasmine est allée à la forêt d’</a:t>
            </a:r>
            <a:r>
              <a:rPr lang="fr-FR" dirty="0" err="1">
                <a:solidFill>
                  <a:schemeClr val="tx1">
                    <a:lumMod val="65000"/>
                    <a:lumOff val="35000"/>
                  </a:schemeClr>
                </a:solidFill>
              </a:rPr>
              <a:t>Ifrane</a:t>
            </a:r>
            <a:r>
              <a:rPr lang="fr-FR" dirty="0">
                <a:solidFill>
                  <a:schemeClr val="tx1">
                    <a:lumMod val="65000"/>
                    <a:lumOff val="35000"/>
                  </a:schemeClr>
                </a:solidFill>
              </a:rPr>
              <a:t> avec sa famille.</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7" name="ZoneTexte 6">
            <a:extLst>
              <a:ext uri="{FF2B5EF4-FFF2-40B4-BE49-F238E27FC236}">
                <a16:creationId xmlns:a16="http://schemas.microsoft.com/office/drawing/2014/main" id="{17304DF1-CA01-841D-FC38-807E72AD2107}"/>
              </a:ext>
            </a:extLst>
          </p:cNvPr>
          <p:cNvSpPr txBox="1"/>
          <p:nvPr/>
        </p:nvSpPr>
        <p:spPr>
          <a:xfrm>
            <a:off x="1464905" y="1584182"/>
            <a:ext cx="5648747"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Où Yasmine est-elle allée ? </a:t>
            </a:r>
          </a:p>
        </p:txBody>
      </p:sp>
      <p:sp>
        <p:nvSpPr>
          <p:cNvPr id="8" name="ZoneTexte 7">
            <a:extLst>
              <a:ext uri="{FF2B5EF4-FFF2-40B4-BE49-F238E27FC236}">
                <a16:creationId xmlns:a16="http://schemas.microsoft.com/office/drawing/2014/main" id="{71DCADD4-5081-927B-0420-0DF49117BE12}"/>
              </a:ext>
            </a:extLst>
          </p:cNvPr>
          <p:cNvSpPr txBox="1"/>
          <p:nvPr/>
        </p:nvSpPr>
        <p:spPr>
          <a:xfrm>
            <a:off x="765120" y="2195538"/>
            <a:ext cx="7613760" cy="3820277"/>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Yasmine et la forêt</a:t>
            </a:r>
          </a:p>
          <a:p>
            <a:pPr algn="just">
              <a:lnSpc>
                <a:spcPct val="150000"/>
              </a:lnSpc>
              <a:defRPr/>
            </a:pPr>
            <a:r>
              <a:rPr lang="fr-FR" sz="2000" dirty="0">
                <a:ln w="0"/>
                <a:solidFill>
                  <a:schemeClr val="accent5">
                    <a:lumMod val="50000"/>
                  </a:schemeClr>
                </a:solidFill>
                <a:latin typeface="Dosis SemiBold" pitchFamily="2" charset="0"/>
              </a:rPr>
              <a:t>Je m’appelle Yasmine. J’habite à Meknès.</a:t>
            </a:r>
          </a:p>
          <a:p>
            <a:pPr algn="just">
              <a:lnSpc>
                <a:spcPct val="150000"/>
              </a:lnSpc>
              <a:defRPr/>
            </a:pPr>
            <a:r>
              <a:rPr lang="fr-FR" sz="2000" dirty="0">
                <a:ln w="0"/>
                <a:solidFill>
                  <a:schemeClr val="accent5">
                    <a:lumMod val="50000"/>
                  </a:schemeClr>
                </a:solidFill>
                <a:latin typeface="Dosis SemiBold" pitchFamily="2" charset="0"/>
              </a:rPr>
              <a:t>Samedi dernier, </a:t>
            </a:r>
            <a:r>
              <a:rPr lang="fr-FR" sz="2000" dirty="0">
                <a:ln w="0"/>
                <a:solidFill>
                  <a:srgbClr val="C00000"/>
                </a:solidFill>
                <a:latin typeface="Dosis SemiBold" pitchFamily="2" charset="0"/>
              </a:rPr>
              <a:t>je suis allée à la forêt d’</a:t>
            </a:r>
            <a:r>
              <a:rPr lang="fr-FR" sz="2000" dirty="0" err="1">
                <a:ln w="0"/>
                <a:solidFill>
                  <a:srgbClr val="C00000"/>
                </a:solidFill>
                <a:latin typeface="Dosis SemiBold" pitchFamily="2" charset="0"/>
              </a:rPr>
              <a:t>Ifrane</a:t>
            </a:r>
            <a:r>
              <a:rPr lang="fr-FR" sz="2000" dirty="0">
                <a:ln w="0"/>
                <a:solidFill>
                  <a:srgbClr val="C00000"/>
                </a:solidFill>
                <a:latin typeface="Dosis SemiBold" pitchFamily="2" charset="0"/>
              </a:rPr>
              <a:t> avec ma famille</a:t>
            </a:r>
            <a:r>
              <a:rPr lang="fr-FR" sz="2000" dirty="0">
                <a:ln w="0"/>
                <a:solidFill>
                  <a:schemeClr val="accent5">
                    <a:lumMod val="50000"/>
                  </a:schemeClr>
                </a:solidFill>
                <a:latin typeface="Dosis SemiBold" pitchFamily="2" charset="0"/>
              </a:rPr>
              <a:t>. Il a fait très beau. D’abord, nous avons marché sur un petit chemin entouré de grands arbres. Nous avons entendu les oiseaux chanter et vu plusieurs singes magots jouer entre les arbres. Ils grimpaient rapidement et se poursuivaient en criant. Des visiteurs leur ont donné des fruits, et ils les ont attrapés avec leurs petites mains.</a:t>
            </a:r>
            <a:endParaRPr lang="fr-FR" sz="20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1050194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32C5-F3B7-C4A6-1ECA-7D97C47A5AA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A46909F-4A2D-691C-B84D-5C25C9933DED}"/>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BBA1505D-5288-B0B7-9C34-00C9E35C566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52BAC717-38E6-23DF-7675-61DC493D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6150A5-68C2-696E-58E8-58A49D8F1959}"/>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2D93C6BC-7B22-4A2F-64E3-3B987B590147}"/>
              </a:ext>
            </a:extLst>
          </p:cNvPr>
          <p:cNvSpPr txBox="1"/>
          <p:nvPr/>
        </p:nvSpPr>
        <p:spPr>
          <a:xfrm>
            <a:off x="1005882" y="2324249"/>
            <a:ext cx="7447262" cy="2804614"/>
          </a:xfrm>
          <a:prstGeom prst="rect">
            <a:avLst/>
          </a:prstGeom>
          <a:noFill/>
        </p:spPr>
        <p:txBody>
          <a:bodyPr wrap="square">
            <a:spAutoFit/>
          </a:bodyPr>
          <a:lstStyle/>
          <a:p>
            <a:pPr lvl="0" algn="just">
              <a:lnSpc>
                <a:spcPct val="150000"/>
              </a:lnSpc>
              <a:defRPr/>
            </a:pPr>
            <a:r>
              <a:rPr lang="fr-FR" sz="2000" dirty="0">
                <a:ln w="0"/>
                <a:solidFill>
                  <a:schemeClr val="accent5">
                    <a:lumMod val="50000"/>
                  </a:schemeClr>
                </a:solidFill>
                <a:latin typeface="Dosis SemiBold" pitchFamily="2" charset="0"/>
              </a:rPr>
              <a:t>Puis, un jeune singe s’est approché de nous. Il était drôle et curieux. Mon père a pris une photo de moi à côté de lui. J’étais très contente !</a:t>
            </a:r>
          </a:p>
          <a:p>
            <a:pPr lvl="0" algn="just">
              <a:lnSpc>
                <a:spcPct val="150000"/>
              </a:lnSpc>
              <a:defRPr/>
            </a:pPr>
            <a:r>
              <a:rPr lang="fr-FR" sz="2000" dirty="0">
                <a:ln w="0"/>
                <a:solidFill>
                  <a:schemeClr val="accent5">
                    <a:lumMod val="50000"/>
                  </a:schemeClr>
                </a:solidFill>
                <a:latin typeface="Dosis SemiBold" pitchFamily="2" charset="0"/>
              </a:rPr>
              <a:t>Après, nous avons continué notre balade et nous avons regardé les montagnes blanches au loin. Le paysage était magnifique. Enfin, nous sommes rentrés chez nous fatigués mais heureux. C’était une journée inoubliable. J’aimerais revenir bientôt !</a:t>
            </a:r>
          </a:p>
        </p:txBody>
      </p:sp>
    </p:spTree>
    <p:extLst>
      <p:ext uri="{BB962C8B-B14F-4D97-AF65-F5344CB8AC3E}">
        <p14:creationId xmlns:p14="http://schemas.microsoft.com/office/powerpoint/2010/main" val="3824154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4664-3550-F6CB-6499-07EFDD0FB2C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7BFDE7CF-D07E-B4FA-9564-F9D2552C0404}"/>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68F80E1F-F985-A27E-1D1E-DFFD6CA1B88D}"/>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2F3C9D3-C23D-E21E-B281-6C517913ED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0C59079-D52D-B7A9-95B3-288BEA51268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B5F9FA0C-47AC-5360-CFF6-0C1720F68805}"/>
              </a:ext>
            </a:extLst>
          </p:cNvPr>
          <p:cNvSpPr txBox="1"/>
          <p:nvPr/>
        </p:nvSpPr>
        <p:spPr>
          <a:xfrm>
            <a:off x="1005882" y="2324249"/>
            <a:ext cx="7447262" cy="2804614"/>
          </a:xfrm>
          <a:prstGeom prst="rect">
            <a:avLst/>
          </a:prstGeom>
          <a:noFill/>
        </p:spPr>
        <p:txBody>
          <a:bodyPr wrap="square">
            <a:spAutoFit/>
          </a:bodyPr>
          <a:lstStyle/>
          <a:p>
            <a:pPr lvl="0" algn="just">
              <a:lnSpc>
                <a:spcPct val="150000"/>
              </a:lnSpc>
              <a:defRPr/>
            </a:pPr>
            <a:r>
              <a:rPr lang="fr-FR" sz="2000" dirty="0">
                <a:ln w="0"/>
                <a:solidFill>
                  <a:schemeClr val="accent5">
                    <a:lumMod val="50000"/>
                  </a:schemeClr>
                </a:solidFill>
                <a:latin typeface="Dosis SemiBold" pitchFamily="2" charset="0"/>
              </a:rPr>
              <a:t>  Puis, un jeune singe s’est approché de nous. Il était drôle et curieux. Mon père a pris une photo de moi à côté de lui. J’étais très contente !</a:t>
            </a:r>
          </a:p>
          <a:p>
            <a:pPr lvl="0" algn="just">
              <a:lnSpc>
                <a:spcPct val="150000"/>
              </a:lnSpc>
              <a:defRPr/>
            </a:pPr>
            <a:r>
              <a:rPr lang="fr-FR" sz="2000" dirty="0">
                <a:ln w="0"/>
                <a:solidFill>
                  <a:schemeClr val="accent5">
                    <a:lumMod val="50000"/>
                  </a:schemeClr>
                </a:solidFill>
                <a:latin typeface="Dosis SemiBold" pitchFamily="2" charset="0"/>
              </a:rPr>
              <a:t>Après, nous avons continué notre balade et nous avons regardé les montagnes blanches au loin. Le paysage était magnifique. Enfin, nous sommes rentrés chez nous fatigués mais heureux. C’était une journée inoubliable. J’aimerais revenir bientôt !</a:t>
            </a:r>
          </a:p>
        </p:txBody>
      </p:sp>
    </p:spTree>
    <p:extLst>
      <p:ext uri="{BB962C8B-B14F-4D97-AF65-F5344CB8AC3E}">
        <p14:creationId xmlns:p14="http://schemas.microsoft.com/office/powerpoint/2010/main" val="349138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DE1E-2801-D476-804C-D620671BE10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046D304E-B867-3088-B2C1-E08E92CE8CF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FE9CF5F3-A402-A10C-0C36-08451EF071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67977364-1032-82B4-7746-0804AFA7AB7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56B5FBAF-7D01-400B-FA81-6A955CD4160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62F0A55B-F31B-0F19-E926-65AD5BF214AA}"/>
              </a:ext>
            </a:extLst>
          </p:cNvPr>
          <p:cNvSpPr txBox="1"/>
          <p:nvPr/>
        </p:nvSpPr>
        <p:spPr>
          <a:xfrm>
            <a:off x="407624" y="1960268"/>
            <a:ext cx="8841768"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Comment était le paysage ? </a:t>
            </a:r>
          </a:p>
        </p:txBody>
      </p:sp>
      <p:sp>
        <p:nvSpPr>
          <p:cNvPr id="2" name="ZoneTexte 1">
            <a:extLst>
              <a:ext uri="{FF2B5EF4-FFF2-40B4-BE49-F238E27FC236}">
                <a16:creationId xmlns:a16="http://schemas.microsoft.com/office/drawing/2014/main" id="{07C46AFC-2FAD-FE2E-DECD-25465EF5F41A}"/>
              </a:ext>
            </a:extLst>
          </p:cNvPr>
          <p:cNvSpPr txBox="1"/>
          <p:nvPr/>
        </p:nvSpPr>
        <p:spPr>
          <a:xfrm>
            <a:off x="949898" y="2585387"/>
            <a:ext cx="7447262" cy="2804614"/>
          </a:xfrm>
          <a:prstGeom prst="rect">
            <a:avLst/>
          </a:prstGeom>
          <a:noFill/>
        </p:spPr>
        <p:txBody>
          <a:bodyPr wrap="square">
            <a:spAutoFit/>
          </a:bodyPr>
          <a:lstStyle/>
          <a:p>
            <a:pPr lvl="0" algn="just">
              <a:lnSpc>
                <a:spcPct val="150000"/>
              </a:lnSpc>
              <a:defRPr/>
            </a:pPr>
            <a:r>
              <a:rPr lang="fr-FR" sz="2000" dirty="0">
                <a:ln w="0"/>
                <a:solidFill>
                  <a:schemeClr val="accent5">
                    <a:lumMod val="50000"/>
                  </a:schemeClr>
                </a:solidFill>
                <a:latin typeface="Dosis SemiBold" pitchFamily="2" charset="0"/>
              </a:rPr>
              <a:t>Puis, un jeune singe s’est approché de nous. Il était drôle et curieux. Mon père a pris une photo de moi à côté de lui. J’étais très contente !</a:t>
            </a:r>
          </a:p>
          <a:p>
            <a:pPr lvl="0" algn="just">
              <a:lnSpc>
                <a:spcPct val="150000"/>
              </a:lnSpc>
              <a:defRPr/>
            </a:pPr>
            <a:r>
              <a:rPr lang="fr-FR" sz="2000" dirty="0">
                <a:ln w="0"/>
                <a:solidFill>
                  <a:schemeClr val="accent5">
                    <a:lumMod val="50000"/>
                  </a:schemeClr>
                </a:solidFill>
                <a:latin typeface="Dosis SemiBold" pitchFamily="2" charset="0"/>
              </a:rPr>
              <a:t>Après, nous avons continué notre balade et nous avons regardé les montagnes blanches au loin. Le paysage était magnifique. Enfin, nous sommes rentrés chez nous fatigués mais heureux. C’était une journée inoubliable. J’aimerais revenir bientôt !</a:t>
            </a:r>
          </a:p>
        </p:txBody>
      </p:sp>
    </p:spTree>
    <p:extLst>
      <p:ext uri="{BB962C8B-B14F-4D97-AF65-F5344CB8AC3E}">
        <p14:creationId xmlns:p14="http://schemas.microsoft.com/office/powerpoint/2010/main" val="298138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AB8D-0D6C-0AA9-E723-137328E24F2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28A58E89-493B-A9A4-0124-48F9DF66A8E0}"/>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9658DBE4-FD77-01F8-1106-4506BB1BB17C}"/>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1D2EBB12-CE79-FDD9-FF1F-43C4EF4F25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Le paysage était magnifique.</a:t>
            </a:r>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4851EE70-EFCA-7EEC-D5D8-E6DAF77247B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E3447BEE-A761-1CEB-AB88-EAFF34B33C69}"/>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32B9FFBD-00A4-BFAE-9AD9-EA7724B0A1E5}"/>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10" name="ZoneTexte 9">
            <a:extLst>
              <a:ext uri="{FF2B5EF4-FFF2-40B4-BE49-F238E27FC236}">
                <a16:creationId xmlns:a16="http://schemas.microsoft.com/office/drawing/2014/main" id="{07AADB16-3024-38F3-4E35-694F76BABDFE}"/>
              </a:ext>
            </a:extLst>
          </p:cNvPr>
          <p:cNvSpPr txBox="1"/>
          <p:nvPr/>
        </p:nvSpPr>
        <p:spPr>
          <a:xfrm>
            <a:off x="949898" y="2585387"/>
            <a:ext cx="7447262" cy="2804614"/>
          </a:xfrm>
          <a:prstGeom prst="rect">
            <a:avLst/>
          </a:prstGeom>
          <a:noFill/>
        </p:spPr>
        <p:txBody>
          <a:bodyPr wrap="square">
            <a:spAutoFit/>
          </a:bodyPr>
          <a:lstStyle/>
          <a:p>
            <a:pPr lvl="0" algn="just">
              <a:lnSpc>
                <a:spcPct val="150000"/>
              </a:lnSpc>
              <a:defRPr/>
            </a:pPr>
            <a:r>
              <a:rPr lang="fr-FR" sz="2000" dirty="0">
                <a:ln w="0"/>
                <a:solidFill>
                  <a:schemeClr val="accent5">
                    <a:lumMod val="50000"/>
                  </a:schemeClr>
                </a:solidFill>
                <a:latin typeface="Dosis SemiBold" pitchFamily="2" charset="0"/>
              </a:rPr>
              <a:t>Puis, un jeune singe s’est approché de nous. Il était drôle et curieux. Mon père a pris une photo de moi à côté de lui. J’étais très contente !</a:t>
            </a:r>
          </a:p>
          <a:p>
            <a:pPr lvl="0" algn="just">
              <a:lnSpc>
                <a:spcPct val="150000"/>
              </a:lnSpc>
              <a:defRPr/>
            </a:pPr>
            <a:r>
              <a:rPr lang="fr-FR" sz="2000" dirty="0">
                <a:ln w="0"/>
                <a:solidFill>
                  <a:schemeClr val="accent5">
                    <a:lumMod val="50000"/>
                  </a:schemeClr>
                </a:solidFill>
                <a:latin typeface="Dosis SemiBold" pitchFamily="2" charset="0"/>
              </a:rPr>
              <a:t>Après, nous avons continué notre balade et nous avons regardé les montagnes blanches au loin. </a:t>
            </a:r>
            <a:r>
              <a:rPr lang="fr-FR" sz="2000" dirty="0">
                <a:ln w="0"/>
                <a:solidFill>
                  <a:srgbClr val="C00000"/>
                </a:solidFill>
                <a:latin typeface="Dosis SemiBold" pitchFamily="2" charset="0"/>
              </a:rPr>
              <a:t>Le paysage était magnifique</a:t>
            </a:r>
            <a:r>
              <a:rPr lang="fr-FR" sz="2000" dirty="0">
                <a:ln w="0"/>
                <a:solidFill>
                  <a:schemeClr val="accent5">
                    <a:lumMod val="50000"/>
                  </a:schemeClr>
                </a:solidFill>
                <a:latin typeface="Dosis SemiBold" pitchFamily="2" charset="0"/>
              </a:rPr>
              <a:t>. Enfin, nous sommes rentrés chez nous fatigués mais heureux. C’était une journée inoubliable. J’aimerais revenir bientôt !</a:t>
            </a:r>
          </a:p>
        </p:txBody>
      </p:sp>
      <p:sp>
        <p:nvSpPr>
          <p:cNvPr id="8" name="ZoneTexte 7">
            <a:extLst>
              <a:ext uri="{FF2B5EF4-FFF2-40B4-BE49-F238E27FC236}">
                <a16:creationId xmlns:a16="http://schemas.microsoft.com/office/drawing/2014/main" id="{BADE72E5-5794-7651-0D42-617B52B12828}"/>
              </a:ext>
            </a:extLst>
          </p:cNvPr>
          <p:cNvSpPr txBox="1"/>
          <p:nvPr/>
        </p:nvSpPr>
        <p:spPr>
          <a:xfrm>
            <a:off x="407624" y="1960268"/>
            <a:ext cx="8841768"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Comment était le paysage ? </a:t>
            </a:r>
          </a:p>
        </p:txBody>
      </p:sp>
    </p:spTree>
    <p:extLst>
      <p:ext uri="{BB962C8B-B14F-4D97-AF65-F5344CB8AC3E}">
        <p14:creationId xmlns:p14="http://schemas.microsoft.com/office/powerpoint/2010/main" val="645996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8E4DCBC7-6035-8252-C846-E8EE03A34118}"/>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079E88B3-3A97-5F24-07FB-76F6325CAFB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E52079-ED0B-45E1-2163-0F3D679624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Titre 3">
            <a:extLst>
              <a:ext uri="{FF2B5EF4-FFF2-40B4-BE49-F238E27FC236}">
                <a16:creationId xmlns:a16="http://schemas.microsoft.com/office/drawing/2014/main" id="{54271BB6-6ECB-D4A8-C3F8-C8A536FE55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18" name="Image 17">
            <a:extLst>
              <a:ext uri="{FF2B5EF4-FFF2-40B4-BE49-F238E27FC236}">
                <a16:creationId xmlns:a16="http://schemas.microsoft.com/office/drawing/2014/main" id="{436B49BC-5C33-CA0F-956C-60750B04208E}"/>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595085" y="2302524"/>
            <a:ext cx="3953830" cy="2911655"/>
          </a:xfrm>
          <a:prstGeom prst="roundRect">
            <a:avLst>
              <a:gd name="adj" fmla="val 6988"/>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Ces mots sont en désordre. Écrivez sur vos cahiers une phrase correcte à partir de ces mots.</a:t>
            </a:r>
          </a:p>
        </p:txBody>
      </p:sp>
      <p:grpSp>
        <p:nvGrpSpPr>
          <p:cNvPr id="8" name="Groupe 7">
            <a:extLst>
              <a:ext uri="{FF2B5EF4-FFF2-40B4-BE49-F238E27FC236}">
                <a16:creationId xmlns:a16="http://schemas.microsoft.com/office/drawing/2014/main" id="{157EBECE-D72C-F72A-0D79-36A8A18F7452}"/>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CF5BA79-A50F-2F0B-77FD-0E2D91074F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17C4D85-1AB2-8403-DA82-6B6FEE79FB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0A2D3860-4972-C57C-A15A-A8EFA9ED05E0}"/>
              </a:ext>
            </a:extLst>
          </p:cNvPr>
          <p:cNvSpPr/>
          <p:nvPr/>
        </p:nvSpPr>
        <p:spPr>
          <a:xfrm>
            <a:off x="971419" y="3148168"/>
            <a:ext cx="1594567"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3" name="ZoneTexte 2">
            <a:extLst>
              <a:ext uri="{FF2B5EF4-FFF2-40B4-BE49-F238E27FC236}">
                <a16:creationId xmlns:a16="http://schemas.microsoft.com/office/drawing/2014/main" id="{5A507CEB-479D-9D1A-ECA2-D731F5FD5B94}"/>
              </a:ext>
            </a:extLst>
          </p:cNvPr>
          <p:cNvSpPr txBox="1"/>
          <p:nvPr/>
        </p:nvSpPr>
        <p:spPr>
          <a:xfrm>
            <a:off x="873334" y="3203377"/>
            <a:ext cx="167692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est allée</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669A69C0-043D-C68D-AC73-773DB2A699DB}"/>
              </a:ext>
            </a:extLst>
          </p:cNvPr>
          <p:cNvSpPr/>
          <p:nvPr/>
        </p:nvSpPr>
        <p:spPr>
          <a:xfrm>
            <a:off x="6077258" y="3148168"/>
            <a:ext cx="242744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6" name="Rectangle : coins arrondis 5">
            <a:extLst>
              <a:ext uri="{FF2B5EF4-FFF2-40B4-BE49-F238E27FC236}">
                <a16:creationId xmlns:a16="http://schemas.microsoft.com/office/drawing/2014/main" id="{8053DF62-B3F8-C739-F3F9-4567E95505EC}"/>
              </a:ext>
            </a:extLst>
          </p:cNvPr>
          <p:cNvSpPr/>
          <p:nvPr/>
        </p:nvSpPr>
        <p:spPr>
          <a:xfrm>
            <a:off x="4537531" y="3148168"/>
            <a:ext cx="1440043"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424D7B"/>
                </a:solidFill>
                <a:latin typeface="Dosis SemiBold" pitchFamily="2" charset="0"/>
              </a:rPr>
              <a:t>à </a:t>
            </a:r>
            <a:r>
              <a:rPr lang="fr-FR" sz="2800" b="1" kern="0" dirty="0" err="1">
                <a:solidFill>
                  <a:srgbClr val="424D7B"/>
                </a:solidFill>
                <a:latin typeface="Dosis SemiBold" pitchFamily="2" charset="0"/>
              </a:rPr>
              <a:t>Ifrane</a:t>
            </a: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0" name="ZoneTexte 9">
            <a:extLst>
              <a:ext uri="{FF2B5EF4-FFF2-40B4-BE49-F238E27FC236}">
                <a16:creationId xmlns:a16="http://schemas.microsoft.com/office/drawing/2014/main" id="{D611658F-3237-17BE-BE61-78D7A56E85A0}"/>
              </a:ext>
            </a:extLst>
          </p:cNvPr>
          <p:cNvSpPr txBox="1"/>
          <p:nvPr/>
        </p:nvSpPr>
        <p:spPr>
          <a:xfrm>
            <a:off x="6077258" y="3171648"/>
            <a:ext cx="2395991"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s</a:t>
            </a:r>
            <a:r>
              <a:rPr kumimoji="0" lang="fr-FR" sz="2800" b="1" i="0" u="none" strike="noStrike" kern="0" cap="none" spc="0" normalizeH="0" baseline="0" noProof="0" dirty="0" err="1">
                <a:ln>
                  <a:noFill/>
                </a:ln>
                <a:solidFill>
                  <a:srgbClr val="424D7B"/>
                </a:solidFill>
                <a:effectLst/>
                <a:uLnTx/>
                <a:uFillTx/>
                <a:latin typeface="Dosis SemiBold" pitchFamily="2" charset="0"/>
              </a:rPr>
              <a:t>amedi</a:t>
            </a:r>
            <a:r>
              <a:rPr kumimoji="0" lang="fr-FR" sz="2800" b="1" i="0" u="none" strike="noStrike" kern="0" cap="none" spc="0" normalizeH="0" baseline="0" noProof="0" dirty="0">
                <a:ln>
                  <a:noFill/>
                </a:ln>
                <a:solidFill>
                  <a:srgbClr val="424D7B"/>
                </a:solidFill>
                <a:effectLst/>
                <a:uLnTx/>
                <a:uFillTx/>
                <a:latin typeface="Dosis SemiBold" pitchFamily="2" charset="0"/>
              </a:rPr>
              <a:t> dernier</a:t>
            </a:r>
          </a:p>
        </p:txBody>
      </p:sp>
      <p:sp>
        <p:nvSpPr>
          <p:cNvPr id="7" name="Rectangle : coins arrondis 6">
            <a:extLst>
              <a:ext uri="{FF2B5EF4-FFF2-40B4-BE49-F238E27FC236}">
                <a16:creationId xmlns:a16="http://schemas.microsoft.com/office/drawing/2014/main" id="{A977D849-EEDB-4411-E1A6-32216C3043D3}"/>
              </a:ext>
            </a:extLst>
          </p:cNvPr>
          <p:cNvSpPr/>
          <p:nvPr/>
        </p:nvSpPr>
        <p:spPr>
          <a:xfrm>
            <a:off x="2624956" y="3148168"/>
            <a:ext cx="181289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4" name="ZoneTexte 13">
            <a:extLst>
              <a:ext uri="{FF2B5EF4-FFF2-40B4-BE49-F238E27FC236}">
                <a16:creationId xmlns:a16="http://schemas.microsoft.com/office/drawing/2014/main" id="{C106F1D7-85B9-EB4C-A3D0-BBF866F96296}"/>
              </a:ext>
            </a:extLst>
          </p:cNvPr>
          <p:cNvSpPr txBox="1"/>
          <p:nvPr/>
        </p:nvSpPr>
        <p:spPr>
          <a:xfrm>
            <a:off x="2511146" y="3192558"/>
            <a:ext cx="1926701"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rPr>
              <a:t>ma famille</a:t>
            </a:r>
          </a:p>
        </p:txBody>
      </p:sp>
    </p:spTree>
    <p:extLst>
      <p:ext uri="{BB962C8B-B14F-4D97-AF65-F5344CB8AC3E}">
        <p14:creationId xmlns:p14="http://schemas.microsoft.com/office/powerpoint/2010/main" val="4069269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C3EF-34AA-E46F-25DA-301D48C3C75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F5EC8D6-2DFA-CFC1-721A-E8B201908B86}"/>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9CCC845-12EA-8A84-8E2C-1346BE723D3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8C092E66-805D-7F2E-CA9C-BB6CF3FF5E6E}"/>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832939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52-FE76-98B7-539B-BFCADD9DD716}"/>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995E6132-E0BD-4E26-A80B-49D8EBD0482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0FA09FE8-C6EE-0801-2BE9-6E0E6F72E4D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2C253CE-91FD-F360-98AC-35596537CB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022B4FD-32A1-1471-0B48-1A4E457614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Picture 2" descr="Une image contenant texte, ligne, reçu&#10;&#10;Description générée automatiquement">
            <a:extLst>
              <a:ext uri="{FF2B5EF4-FFF2-40B4-BE49-F238E27FC236}">
                <a16:creationId xmlns:a16="http://schemas.microsoft.com/office/drawing/2014/main" id="{B1FDB186-9218-E7F6-7AF1-05D428EC4A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99" t="13949" b="33895"/>
          <a:stretch>
            <a:fillRect/>
          </a:stretch>
        </p:blipFill>
        <p:spPr bwMode="auto">
          <a:xfrm>
            <a:off x="743391" y="2392845"/>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25DAF93-811C-F4F6-1B74-869BDE1912F5}"/>
              </a:ext>
            </a:extLst>
          </p:cNvPr>
          <p:cNvSpPr txBox="1"/>
          <p:nvPr/>
        </p:nvSpPr>
        <p:spPr>
          <a:xfrm>
            <a:off x="796076" y="3429000"/>
            <a:ext cx="7497109" cy="584775"/>
          </a:xfrm>
          <a:prstGeom prst="rect">
            <a:avLst/>
          </a:prstGeom>
          <a:noFill/>
        </p:spPr>
        <p:txBody>
          <a:bodyPr wrap="square">
            <a:spAutoFit/>
          </a:bodyPr>
          <a:lstStyle/>
          <a:p>
            <a:r>
              <a:rPr kumimoji="0" lang="fr-FR" sz="3200" b="0" i="0" u="none" strike="noStrike" kern="1200" cap="none" spc="0" normalizeH="0" baseline="0" noProof="0" dirty="0">
                <a:ln w="0"/>
                <a:solidFill>
                  <a:srgbClr val="C00000"/>
                </a:solidFill>
                <a:effectLst/>
                <a:uLnTx/>
                <a:uFillTx/>
                <a:latin typeface="Dosis SemiBold" pitchFamily="2" charset="0"/>
                <a:ea typeface="+mn-ea"/>
                <a:cs typeface="+mn-cs"/>
              </a:rPr>
              <a:t>Samedi dernier, ma famille est allée à </a:t>
            </a:r>
            <a:r>
              <a:rPr kumimoji="0" lang="fr-FR" sz="3200" b="0" i="0" u="none" strike="noStrike" kern="1200" cap="none" spc="0" normalizeH="0" baseline="0" noProof="0" dirty="0" err="1">
                <a:ln w="0"/>
                <a:solidFill>
                  <a:srgbClr val="C00000"/>
                </a:solidFill>
                <a:effectLst/>
                <a:uLnTx/>
                <a:uFillTx/>
                <a:latin typeface="Dosis SemiBold" pitchFamily="2" charset="0"/>
                <a:ea typeface="+mn-ea"/>
                <a:cs typeface="+mn-cs"/>
              </a:rPr>
              <a:t>Ifrane</a:t>
            </a:r>
            <a:r>
              <a:rPr kumimoji="0" lang="fr-FR" sz="3200" b="0" i="0" u="none" strike="noStrike" kern="1200" cap="none" spc="0" normalizeH="0" baseline="0" noProof="0" dirty="0">
                <a:ln w="0"/>
                <a:solidFill>
                  <a:srgbClr val="C00000"/>
                </a:solidFill>
                <a:effectLst/>
                <a:uLnTx/>
                <a:uFillTx/>
                <a:latin typeface="Dosis SemiBold" pitchFamily="2" charset="0"/>
                <a:ea typeface="+mn-ea"/>
                <a:cs typeface="+mn-cs"/>
              </a:rPr>
              <a:t>.</a:t>
            </a:r>
            <a:endParaRPr lang="fr-MA" sz="2400" dirty="0">
              <a:solidFill>
                <a:srgbClr val="C00000"/>
              </a:solidFill>
            </a:endParaRPr>
          </a:p>
        </p:txBody>
      </p:sp>
    </p:spTree>
    <p:extLst>
      <p:ext uri="{BB962C8B-B14F-4D97-AF65-F5344CB8AC3E}">
        <p14:creationId xmlns:p14="http://schemas.microsoft.com/office/powerpoint/2010/main" val="2812219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7CBC8-3932-12A6-95EC-9D22F5449119}"/>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548CC9FB-3491-CCE7-A498-7E3A88AE43CF}"/>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EE753B27-1299-14F8-CE68-88DC0D12DE29}"/>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D92A746-6792-E47D-34E0-B2FE3FA9A54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15D1DB7-7C02-0AF6-1C5A-78C8501549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AB8D2D7B-D28F-EE29-7BDF-BC091EAF69C7}"/>
              </a:ext>
            </a:extLst>
          </p:cNvPr>
          <p:cNvSpPr/>
          <p:nvPr/>
        </p:nvSpPr>
        <p:spPr>
          <a:xfrm>
            <a:off x="6023408" y="3419669"/>
            <a:ext cx="195960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16" name="Rectangle : coins arrondis 15">
            <a:extLst>
              <a:ext uri="{FF2B5EF4-FFF2-40B4-BE49-F238E27FC236}">
                <a16:creationId xmlns:a16="http://schemas.microsoft.com/office/drawing/2014/main" id="{FD3019E4-0093-A27C-85E0-3BF2D486DD85}"/>
              </a:ext>
            </a:extLst>
          </p:cNvPr>
          <p:cNvSpPr/>
          <p:nvPr/>
        </p:nvSpPr>
        <p:spPr>
          <a:xfrm>
            <a:off x="1294584" y="3429000"/>
            <a:ext cx="1995705"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2" name="ZoneTexte 1">
            <a:extLst>
              <a:ext uri="{FF2B5EF4-FFF2-40B4-BE49-F238E27FC236}">
                <a16:creationId xmlns:a16="http://schemas.microsoft.com/office/drawing/2014/main" id="{AC2DBB75-EAD8-ECD7-46C2-5AE59D2F0428}"/>
              </a:ext>
            </a:extLst>
          </p:cNvPr>
          <p:cNvSpPr txBox="1"/>
          <p:nvPr/>
        </p:nvSpPr>
        <p:spPr>
          <a:xfrm>
            <a:off x="1160986" y="3447522"/>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MA" sz="2800" b="1" i="0" u="none" strike="noStrike" kern="0" cap="none" spc="0" normalizeH="0" baseline="0" noProof="0" dirty="0">
                <a:ln>
                  <a:noFill/>
                </a:ln>
                <a:solidFill>
                  <a:srgbClr val="106585"/>
                </a:solidFill>
                <a:effectLst/>
                <a:uLnTx/>
                <a:uFillTx/>
                <a:latin typeface="Dosis SemiBold" pitchFamily="2" charset="0"/>
              </a:rPr>
              <a:t>des oiseaux</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
        <p:nvSpPr>
          <p:cNvPr id="3" name="ZoneTexte 2">
            <a:extLst>
              <a:ext uri="{FF2B5EF4-FFF2-40B4-BE49-F238E27FC236}">
                <a16:creationId xmlns:a16="http://schemas.microsoft.com/office/drawing/2014/main" id="{50C838CF-F496-EEB3-27A5-3388F3E56AFB}"/>
              </a:ext>
            </a:extLst>
          </p:cNvPr>
          <p:cNvSpPr txBox="1"/>
          <p:nvPr/>
        </p:nvSpPr>
        <p:spPr>
          <a:xfrm>
            <a:off x="5991304" y="3445259"/>
            <a:ext cx="202381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Dosis SemiBold" pitchFamily="2" charset="0"/>
              </a:rPr>
              <a:t>dans le ciel</a:t>
            </a:r>
          </a:p>
        </p:txBody>
      </p:sp>
      <p:sp>
        <p:nvSpPr>
          <p:cNvPr id="5" name="Rectangle : coins arrondis 4">
            <a:extLst>
              <a:ext uri="{FF2B5EF4-FFF2-40B4-BE49-F238E27FC236}">
                <a16:creationId xmlns:a16="http://schemas.microsoft.com/office/drawing/2014/main" id="{9844A312-CF94-8023-1D29-4C7DFCF9BD05}"/>
              </a:ext>
            </a:extLst>
          </p:cNvPr>
          <p:cNvSpPr/>
          <p:nvPr/>
        </p:nvSpPr>
        <p:spPr>
          <a:xfrm>
            <a:off x="3692306" y="3445259"/>
            <a:ext cx="2129303"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6" name="ZoneTexte 5">
            <a:extLst>
              <a:ext uri="{FF2B5EF4-FFF2-40B4-BE49-F238E27FC236}">
                <a16:creationId xmlns:a16="http://schemas.microsoft.com/office/drawing/2014/main" id="{E5D41DEA-1435-F5C7-6D0B-8FC1FF0E6221}"/>
              </a:ext>
            </a:extLst>
          </p:cNvPr>
          <p:cNvSpPr txBox="1"/>
          <p:nvPr/>
        </p:nvSpPr>
        <p:spPr>
          <a:xfrm>
            <a:off x="3825904" y="3449924"/>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Dosis SemiBold" pitchFamily="2" charset="0"/>
              </a:rPr>
              <a:t>j’ai vu</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Tree>
    <p:extLst>
      <p:ext uri="{BB962C8B-B14F-4D97-AF65-F5344CB8AC3E}">
        <p14:creationId xmlns:p14="http://schemas.microsoft.com/office/powerpoint/2010/main" val="941043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FEE3-51A0-34E5-E669-BB2F09CD72F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F5882328-030B-6CC3-E36C-27EF2C5824E3}"/>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076C726-8B9E-57ED-A869-B03DD87BBB4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6" name="Image 15">
            <a:extLst>
              <a:ext uri="{FF2B5EF4-FFF2-40B4-BE49-F238E27FC236}">
                <a16:creationId xmlns:a16="http://schemas.microsoft.com/office/drawing/2014/main" id="{6F935214-9969-9462-9E8E-07781067717C}"/>
              </a:ext>
            </a:extLst>
          </p:cNvPr>
          <p:cNvPicPr>
            <a:picLocks noChangeAspect="1"/>
          </p:cNvPicPr>
          <p:nvPr/>
        </p:nvPicPr>
        <p:blipFill>
          <a:blip r:embed="rId3"/>
          <a:srcRect l="6010" t="4889" r="49962"/>
          <a:stretch>
            <a:fillRect/>
          </a:stretch>
        </p:blipFill>
        <p:spPr>
          <a:xfrm>
            <a:off x="3214838" y="2175310"/>
            <a:ext cx="2184935" cy="3146659"/>
          </a:xfrm>
          <a:prstGeom prst="roundRect">
            <a:avLst>
              <a:gd name="adj" fmla="val 34587"/>
            </a:avLst>
          </a:prstGeom>
        </p:spPr>
      </p:pic>
    </p:spTree>
    <p:extLst>
      <p:ext uri="{BB962C8B-B14F-4D97-AF65-F5344CB8AC3E}">
        <p14:creationId xmlns:p14="http://schemas.microsoft.com/office/powerpoint/2010/main" val="72818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C954B-1E59-958F-8537-02C3B721AA15}"/>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547CC2D0-5A98-AD7E-039E-EE24ED477C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78893943-DCB7-C217-5DEE-BB727C16AFF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16565E07-9C2B-E69F-65B1-2B900AC5C53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4573C91-36CD-49D5-D7C7-A2B5D295DD1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BEA35D-58B9-B798-DA51-15B19FD49BE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E8DAA6F-8312-4D5B-1765-FB8A1520444C}"/>
              </a:ext>
            </a:extLst>
          </p:cNvPr>
          <p:cNvSpPr txBox="1"/>
          <p:nvPr/>
        </p:nvSpPr>
        <p:spPr>
          <a:xfrm>
            <a:off x="2074959" y="3509431"/>
            <a:ext cx="5305555"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J’ai vu des oiseaux dans le ciel. </a:t>
            </a:r>
            <a:endParaRPr lang="fr-MA" sz="2000" dirty="0">
              <a:solidFill>
                <a:srgbClr val="C00000"/>
              </a:solidFill>
            </a:endParaRPr>
          </a:p>
        </p:txBody>
      </p:sp>
    </p:spTree>
    <p:extLst>
      <p:ext uri="{BB962C8B-B14F-4D97-AF65-F5344CB8AC3E}">
        <p14:creationId xmlns:p14="http://schemas.microsoft.com/office/powerpoint/2010/main" val="882644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6150-3699-43CB-788B-9258905EAD1A}"/>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D038457-6315-5762-E14C-86E2A267DFC6}"/>
              </a:ext>
            </a:extLst>
          </p:cNvPr>
          <p:cNvSpPr>
            <a:spLocks noGrp="1"/>
          </p:cNvSpPr>
          <p:nvPr>
            <p:ph type="title"/>
          </p:nvPr>
        </p:nvSpPr>
        <p:spPr>
          <a:xfrm>
            <a:off x="1749751" y="777795"/>
            <a:ext cx="6840000" cy="612000"/>
          </a:xfrm>
        </p:spPr>
        <p:txBody>
          <a:bodyPr/>
          <a:lstStyle/>
          <a:p>
            <a:r>
              <a:rPr lang="fr-FR" dirty="0">
                <a:solidFill>
                  <a:schemeClr val="tx1">
                    <a:lumMod val="65000"/>
                    <a:lumOff val="35000"/>
                  </a:schemeClr>
                </a:solidFill>
              </a:rPr>
              <a:t>Écrivez sur vos cahiers une phrase correcte en utilisant ces mots. Attention, il faut ajouter d’autres mots pour obtenir une phrase correcte. </a:t>
            </a:r>
          </a:p>
        </p:txBody>
      </p:sp>
      <p:grpSp>
        <p:nvGrpSpPr>
          <p:cNvPr id="8" name="Groupe 7">
            <a:extLst>
              <a:ext uri="{FF2B5EF4-FFF2-40B4-BE49-F238E27FC236}">
                <a16:creationId xmlns:a16="http://schemas.microsoft.com/office/drawing/2014/main" id="{9835A65B-2A0C-33CF-DE06-48632BA05A8F}"/>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C2007AA7-809F-AF59-2575-7A385AB3861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8922-BFD4-2D4D-BEDD-EEBE149A0D8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D3F79F54-765B-318F-F750-C3BACF0DE95E}"/>
              </a:ext>
            </a:extLst>
          </p:cNvPr>
          <p:cNvSpPr txBox="1"/>
          <p:nvPr/>
        </p:nvSpPr>
        <p:spPr>
          <a:xfrm>
            <a:off x="1447137" y="2898085"/>
            <a:ext cx="6726804" cy="981038"/>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4400" b="1" dirty="0">
                <a:solidFill>
                  <a:srgbClr val="5B9BD5">
                    <a:lumMod val="50000"/>
                  </a:srgbClr>
                </a:solidFill>
                <a:latin typeface="Dosis SemiBold" pitchFamily="2" charset="0"/>
              </a:rPr>
              <a:t>montagne           neige</a:t>
            </a:r>
            <a:endParaRPr kumimoji="0" lang="fr-FR" sz="4400" b="1" i="0" u="none" strike="noStrike" kern="1200" cap="none" spc="0" normalizeH="0" baseline="0" noProof="0" dirty="0">
              <a:ln>
                <a:noFill/>
              </a:ln>
              <a:solidFill>
                <a:srgbClr val="5B9BD5">
                  <a:lumMod val="50000"/>
                </a:srgbClr>
              </a:solidFill>
              <a:effectLst/>
              <a:uLnTx/>
              <a:uFillTx/>
              <a:latin typeface="Dosis SemiBold" pitchFamily="2" charset="0"/>
            </a:endParaRPr>
          </a:p>
        </p:txBody>
      </p:sp>
    </p:spTree>
    <p:extLst>
      <p:ext uri="{BB962C8B-B14F-4D97-AF65-F5344CB8AC3E}">
        <p14:creationId xmlns:p14="http://schemas.microsoft.com/office/powerpoint/2010/main" val="1396179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4058-3D21-C906-15D9-C176C8ED697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6A1363EC-B00F-B500-3453-E4BFDF60DDCB}"/>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3124E245-D71C-9A77-19DC-0A5916AE818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47231BFB-0C4E-C80D-FB1B-FE1D56CA7543}"/>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799917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5A9AC-91B9-F210-BA34-83B14EBE40AC}"/>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E3D00744-4CC8-D8F3-1785-6C09AFE64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983654"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6C67D1B0-C21E-A939-B380-764DCDE0C7B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Une phrase correcte est : à la montagne, il y a beaucoup de neige.</a:t>
            </a:r>
            <a:br>
              <a:rPr lang="fr-FR" dirty="0">
                <a:solidFill>
                  <a:schemeClr val="tx1">
                    <a:lumMod val="65000"/>
                    <a:lumOff val="35000"/>
                  </a:schemeClr>
                </a:solidFill>
              </a:rPr>
            </a:br>
            <a:r>
              <a:rPr lang="fr-FR" dirty="0">
                <a:solidFill>
                  <a:schemeClr val="tx1">
                    <a:lumMod val="65000"/>
                    <a:lumOff val="35000"/>
                  </a:schemeClr>
                </a:solidFill>
              </a:rPr>
              <a:t>  Je n’oublie pas la majuscule au début de la phrase et le point à la fin.  </a:t>
            </a:r>
          </a:p>
        </p:txBody>
      </p:sp>
      <p:grpSp>
        <p:nvGrpSpPr>
          <p:cNvPr id="20" name="Groupe 19">
            <a:extLst>
              <a:ext uri="{FF2B5EF4-FFF2-40B4-BE49-F238E27FC236}">
                <a16:creationId xmlns:a16="http://schemas.microsoft.com/office/drawing/2014/main" id="{F1AE2C2C-81CF-511A-0003-165869AA368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7772318-96A0-5CF5-3617-5A0DA86B6DC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28F70A-B937-04B3-E1F9-726CF061774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2D6D4D3-97B3-8B14-DBB5-8392D637329C}"/>
              </a:ext>
            </a:extLst>
          </p:cNvPr>
          <p:cNvSpPr txBox="1"/>
          <p:nvPr/>
        </p:nvSpPr>
        <p:spPr>
          <a:xfrm>
            <a:off x="1363445" y="3510247"/>
            <a:ext cx="7497110" cy="523220"/>
          </a:xfrm>
          <a:prstGeom prst="rect">
            <a:avLst/>
          </a:prstGeom>
          <a:noFill/>
        </p:spPr>
        <p:txBody>
          <a:bodyPr wrap="square">
            <a:spAutoFit/>
          </a:bodyPr>
          <a:lstStyle/>
          <a:p>
            <a:r>
              <a:rPr lang="fr-FR" sz="2800" dirty="0">
                <a:ln w="0"/>
                <a:solidFill>
                  <a:srgbClr val="C00000"/>
                </a:solidFill>
                <a:latin typeface="Dosis SemiBold" pitchFamily="2" charset="0"/>
              </a:rPr>
              <a:t>À</a:t>
            </a:r>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 la montagne, il y a beaucoup de neige.</a:t>
            </a:r>
            <a:endParaRPr lang="fr-MA" sz="2000" dirty="0">
              <a:solidFill>
                <a:srgbClr val="C00000"/>
              </a:solidFill>
            </a:endParaRPr>
          </a:p>
        </p:txBody>
      </p:sp>
    </p:spTree>
    <p:extLst>
      <p:ext uri="{BB962C8B-B14F-4D97-AF65-F5344CB8AC3E}">
        <p14:creationId xmlns:p14="http://schemas.microsoft.com/office/powerpoint/2010/main" val="374361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tu t’appelles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Comment tu t’appelles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4430E062-97D3-7D5C-F220-8757FC984C1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8356-93DB-4E1D-3FD9-3832B645D54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2466759B-C975-2BBA-0F93-44B82DF2F9E5}"/>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B93903D5-5D45-FE72-FC6F-5E16F2F1B1E2}"/>
              </a:ext>
            </a:extLst>
          </p:cNvPr>
          <p:cNvSpPr>
            <a:spLocks noGrp="1"/>
          </p:cNvSpPr>
          <p:nvPr>
            <p:ph type="title"/>
          </p:nvPr>
        </p:nvSpPr>
        <p:spPr/>
        <p:txBody>
          <a:bodyPr/>
          <a:lstStyle/>
          <a:p>
            <a:r>
              <a:rPr lang="fr-FR" dirty="0">
                <a:solidFill>
                  <a:schemeClr val="tx1">
                    <a:lumMod val="65000"/>
                    <a:lumOff val="35000"/>
                  </a:schemeClr>
                </a:solidFill>
              </a:rPr>
              <a:t>Quel âge as-tu ?</a:t>
            </a:r>
          </a:p>
        </p:txBody>
      </p:sp>
      <p:sp>
        <p:nvSpPr>
          <p:cNvPr id="3" name="Titre 1">
            <a:extLst>
              <a:ext uri="{FF2B5EF4-FFF2-40B4-BE49-F238E27FC236}">
                <a16:creationId xmlns:a16="http://schemas.microsoft.com/office/drawing/2014/main" id="{0005993E-C72F-21CD-952E-78971AB494E8}"/>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Quel âge as-tu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B06290-2F2C-8AF5-00C5-AE104DDA498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2143840E-9C37-ECF2-5430-0889DE57368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436775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2254D-D827-E26D-DB98-9079514AFE6F}"/>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6BC829F-2FC5-A3AD-9D49-8F1BD965E42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214BC3E5-3DE4-B856-30EC-49FF96044154}"/>
              </a:ext>
            </a:extLst>
          </p:cNvPr>
          <p:cNvSpPr>
            <a:spLocks noGrp="1"/>
          </p:cNvSpPr>
          <p:nvPr>
            <p:ph type="title"/>
          </p:nvPr>
        </p:nvSpPr>
        <p:spPr/>
        <p:txBody>
          <a:bodyPr/>
          <a:lstStyle/>
          <a:p>
            <a:r>
              <a:rPr lang="fr-FR" dirty="0">
                <a:solidFill>
                  <a:schemeClr val="tx1">
                    <a:lumMod val="65000"/>
                    <a:lumOff val="35000"/>
                  </a:schemeClr>
                </a:solidFill>
              </a:rPr>
              <a:t>Où habites-tu ?</a:t>
            </a:r>
          </a:p>
        </p:txBody>
      </p:sp>
      <p:sp>
        <p:nvSpPr>
          <p:cNvPr id="3" name="Titre 1">
            <a:extLst>
              <a:ext uri="{FF2B5EF4-FFF2-40B4-BE49-F238E27FC236}">
                <a16:creationId xmlns:a16="http://schemas.microsoft.com/office/drawing/2014/main" id="{9A1D30AB-B5F8-8235-31A8-E6D4FF3F3DEF}"/>
              </a:ext>
            </a:extLst>
          </p:cNvPr>
          <p:cNvSpPr txBox="1">
            <a:spLocks/>
          </p:cNvSpPr>
          <p:nvPr/>
        </p:nvSpPr>
        <p:spPr>
          <a:xfrm>
            <a:off x="1692000" y="4035193"/>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habites-tu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AB7150-D167-66F6-CA70-B820DFECBE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14D93DD8-1C95-B594-63B6-6E2FD73B407E}"/>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818620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8925-F0FE-BE0B-3DB2-24169515E3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ADF8D5-3318-719C-BFD4-573B0419C448}"/>
              </a:ext>
            </a:extLst>
          </p:cNvPr>
          <p:cNvSpPr>
            <a:spLocks noGrp="1"/>
          </p:cNvSpPr>
          <p:nvPr>
            <p:ph type="title"/>
          </p:nvPr>
        </p:nvSpPr>
        <p:spPr/>
        <p:txBody>
          <a:bodyPr/>
          <a:lstStyle/>
          <a:p>
            <a:r>
              <a:rPr lang="fr-FR" dirty="0">
                <a:solidFill>
                  <a:schemeClr val="tx1">
                    <a:lumMod val="65000"/>
                    <a:lumOff val="35000"/>
                  </a:schemeClr>
                </a:solidFill>
              </a:rPr>
              <a:t>Où est-ce qu’elle a mal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23DC3E-2B1E-BE38-7C70-140D520A991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342531E6-3CC4-EF5B-8C6D-CDF9D7C19318}"/>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95FC0FE-AEFA-7793-500C-DAC80FD09F95}"/>
              </a:ext>
            </a:extLst>
          </p:cNvPr>
          <p:cNvSpPr txBox="1"/>
          <p:nvPr/>
        </p:nvSpPr>
        <p:spPr>
          <a:xfrm>
            <a:off x="1873776" y="4555211"/>
            <a:ext cx="5678859" cy="523220"/>
          </a:xfrm>
          <a:prstGeom prst="rect">
            <a:avLst/>
          </a:prstGeom>
          <a:noFill/>
        </p:spPr>
        <p:txBody>
          <a:bodyPr wrap="square">
            <a:spAutoFit/>
          </a:bodyPr>
          <a:lstStyle/>
          <a:p>
            <a:pPr algn="ctr"/>
            <a:r>
              <a:rPr lang="fr-FR" sz="2800" b="1" dirty="0">
                <a:solidFill>
                  <a:srgbClr val="2196B1"/>
                </a:solidFill>
                <a:latin typeface="Dosis SemiBold" pitchFamily="2" charset="0"/>
              </a:rPr>
              <a:t>Où est-ce qu’elle a mal ?</a:t>
            </a:r>
          </a:p>
        </p:txBody>
      </p:sp>
      <p:pic>
        <p:nvPicPr>
          <p:cNvPr id="3" name="Image 2">
            <a:extLst>
              <a:ext uri="{FF2B5EF4-FFF2-40B4-BE49-F238E27FC236}">
                <a16:creationId xmlns:a16="http://schemas.microsoft.com/office/drawing/2014/main" id="{A5F7D55D-2021-D12A-9F08-28F653BBC553}"/>
              </a:ext>
            </a:extLst>
          </p:cNvPr>
          <p:cNvPicPr>
            <a:picLocks noChangeAspect="1"/>
          </p:cNvPicPr>
          <p:nvPr/>
        </p:nvPicPr>
        <p:blipFill>
          <a:blip r:embed="rId3"/>
          <a:stretch>
            <a:fillRect/>
          </a:stretch>
        </p:blipFill>
        <p:spPr>
          <a:xfrm>
            <a:off x="4390220" y="2420955"/>
            <a:ext cx="2390660" cy="1593773"/>
          </a:xfrm>
          <a:prstGeom prst="roundRect">
            <a:avLst/>
          </a:prstGeom>
        </p:spPr>
      </p:pic>
    </p:spTree>
    <p:extLst>
      <p:ext uri="{BB962C8B-B14F-4D97-AF65-F5344CB8AC3E}">
        <p14:creationId xmlns:p14="http://schemas.microsoft.com/office/powerpoint/2010/main" val="30815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7727D-EFF9-9010-6212-F93328D146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CC668A-4800-7DF7-A09C-BFFE5EB0707E}"/>
              </a:ext>
            </a:extLst>
          </p:cNvPr>
          <p:cNvSpPr>
            <a:spLocks noGrp="1"/>
          </p:cNvSpPr>
          <p:nvPr>
            <p:ph type="title"/>
          </p:nvPr>
        </p:nvSpPr>
        <p:spPr/>
        <p:txBody>
          <a:bodyPr/>
          <a:lstStyle/>
          <a:p>
            <a:r>
              <a:rPr lang="fr-FR" dirty="0">
                <a:solidFill>
                  <a:schemeClr val="tx1">
                    <a:lumMod val="65000"/>
                    <a:lumOff val="35000"/>
                  </a:schemeClr>
                </a:solidFill>
              </a:rPr>
              <a:t>Que veux-tu acheter à l’épicerie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FB5680A-6DD0-DA26-2709-0A4C21271DB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652F658E-CFA4-B552-EEDF-AFD14B21516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74CEF4A-1614-DB01-D608-D0C1766EBB99}"/>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 veux-tu acheter </a:t>
            </a:r>
            <a:r>
              <a:rPr lang="fr-FR" sz="2800" b="1" dirty="0">
                <a:solidFill>
                  <a:srgbClr val="2196B1"/>
                </a:solidFill>
                <a:latin typeface="Dosis SemiBold" pitchFamily="2" charset="0"/>
              </a:rPr>
              <a:t>à</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 l’épicerie ?</a:t>
            </a:r>
          </a:p>
        </p:txBody>
      </p:sp>
      <p:pic>
        <p:nvPicPr>
          <p:cNvPr id="3" name="Image 2">
            <a:extLst>
              <a:ext uri="{FF2B5EF4-FFF2-40B4-BE49-F238E27FC236}">
                <a16:creationId xmlns:a16="http://schemas.microsoft.com/office/drawing/2014/main" id="{A6D120C0-B2B5-79B5-873F-BAB607EFC6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148" y="2372812"/>
            <a:ext cx="1372074" cy="1500907"/>
          </a:xfrm>
          <a:prstGeom prst="rect">
            <a:avLst/>
          </a:prstGeom>
        </p:spPr>
      </p:pic>
      <p:pic>
        <p:nvPicPr>
          <p:cNvPr id="7" name="Image 6">
            <a:extLst>
              <a:ext uri="{FF2B5EF4-FFF2-40B4-BE49-F238E27FC236}">
                <a16:creationId xmlns:a16="http://schemas.microsoft.com/office/drawing/2014/main" id="{7D2B8184-CD83-6504-8D77-219034187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9403" y="2372812"/>
            <a:ext cx="1387086" cy="1517329"/>
          </a:xfrm>
          <a:prstGeom prst="rect">
            <a:avLst/>
          </a:prstGeom>
        </p:spPr>
      </p:pic>
    </p:spTree>
    <p:extLst>
      <p:ext uri="{BB962C8B-B14F-4D97-AF65-F5344CB8AC3E}">
        <p14:creationId xmlns:p14="http://schemas.microsoft.com/office/powerpoint/2010/main" val="273698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AAB91-659F-724A-E8BA-EEA1CC3E52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3468A3-8421-C12E-C434-B5609D9D4736}"/>
              </a:ext>
            </a:extLst>
          </p:cNvPr>
          <p:cNvSpPr>
            <a:spLocks noGrp="1"/>
          </p:cNvSpPr>
          <p:nvPr>
            <p:ph type="title"/>
          </p:nvPr>
        </p:nvSpPr>
        <p:spPr/>
        <p:txBody>
          <a:bodyPr/>
          <a:lstStyle/>
          <a:p>
            <a:r>
              <a:rPr lang="fr-FR" dirty="0">
                <a:solidFill>
                  <a:schemeClr val="tx1">
                    <a:lumMod val="65000"/>
                    <a:lumOff val="35000"/>
                  </a:schemeClr>
                </a:solidFill>
              </a:rPr>
              <a:t>Combien d’œufs veux-tu acheter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C55AA6F-6E28-7819-EB89-93E2C06BE3B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24DB35FE-B904-FFFF-CB2E-FF7A68076C4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23D4ADBE-8486-76C6-938A-5FDC22CA179C}"/>
              </a:ext>
            </a:extLst>
          </p:cNvPr>
          <p:cNvSpPr txBox="1"/>
          <p:nvPr/>
        </p:nvSpPr>
        <p:spPr>
          <a:xfrm>
            <a:off x="1873776" y="45552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Combien d’œufs veux-tu acheter ?</a:t>
            </a:r>
          </a:p>
        </p:txBody>
      </p:sp>
      <p:pic>
        <p:nvPicPr>
          <p:cNvPr id="5" name="Image 4">
            <a:extLst>
              <a:ext uri="{FF2B5EF4-FFF2-40B4-BE49-F238E27FC236}">
                <a16:creationId xmlns:a16="http://schemas.microsoft.com/office/drawing/2014/main" id="{86199500-47A0-B77E-AA9D-48154779DA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505" y="2211152"/>
            <a:ext cx="1372074" cy="1500907"/>
          </a:xfrm>
          <a:prstGeom prst="rect">
            <a:avLst/>
          </a:prstGeom>
        </p:spPr>
      </p:pic>
    </p:spTree>
    <p:extLst>
      <p:ext uri="{BB962C8B-B14F-4D97-AF65-F5344CB8AC3E}">
        <p14:creationId xmlns:p14="http://schemas.microsoft.com/office/powerpoint/2010/main" val="1759573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A5A14-60C5-B72D-8DCD-81EAAF8952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98F446-24EC-D05D-99F9-46411018CA0D}"/>
              </a:ext>
            </a:extLst>
          </p:cNvPr>
          <p:cNvSpPr>
            <a:spLocks noGrp="1"/>
          </p:cNvSpPr>
          <p:nvPr>
            <p:ph type="title"/>
          </p:nvPr>
        </p:nvSpPr>
        <p:spPr/>
        <p:txBody>
          <a:bodyPr/>
          <a:lstStyle/>
          <a:p>
            <a:r>
              <a:rPr lang="fr-FR" dirty="0">
                <a:solidFill>
                  <a:schemeClr val="tx1">
                    <a:lumMod val="65000"/>
                    <a:lumOff val="35000"/>
                  </a:schemeClr>
                </a:solidFill>
              </a:rPr>
              <a:t>Qu’est-ce que tu aimes faire après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4873742-63B7-6170-60E3-5E85BF68223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94282" y="1962715"/>
            <a:ext cx="1814845" cy="1433628"/>
          </a:xfrm>
          <a:prstGeom prst="ellipse">
            <a:avLst/>
          </a:prstGeom>
        </p:spPr>
      </p:pic>
      <p:sp>
        <p:nvSpPr>
          <p:cNvPr id="19" name="ZoneTexte 18">
            <a:extLst>
              <a:ext uri="{FF2B5EF4-FFF2-40B4-BE49-F238E27FC236}">
                <a16:creationId xmlns:a16="http://schemas.microsoft.com/office/drawing/2014/main" id="{92781E19-5682-F4FE-B934-8D1AC175AB3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7B7AE13A-9BDB-4F9C-C417-38D75E35B16A}"/>
              </a:ext>
            </a:extLst>
          </p:cNvPr>
          <p:cNvSpPr txBox="1"/>
          <p:nvPr/>
        </p:nvSpPr>
        <p:spPr>
          <a:xfrm>
            <a:off x="1282120" y="4109884"/>
            <a:ext cx="633716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aimes faire après l’école ?</a:t>
            </a:r>
          </a:p>
        </p:txBody>
      </p:sp>
    </p:spTree>
    <p:extLst>
      <p:ext uri="{BB962C8B-B14F-4D97-AF65-F5344CB8AC3E}">
        <p14:creationId xmlns:p14="http://schemas.microsoft.com/office/powerpoint/2010/main" val="124622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720C1-D6BF-6589-5CCA-6D62F995EA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250E60-0CEE-F352-293C-50A13E35975B}"/>
              </a:ext>
            </a:extLst>
          </p:cNvPr>
          <p:cNvSpPr>
            <a:spLocks noGrp="1"/>
          </p:cNvSpPr>
          <p:nvPr>
            <p:ph type="title"/>
          </p:nvPr>
        </p:nvSpPr>
        <p:spPr/>
        <p:txBody>
          <a:bodyPr/>
          <a:lstStyle/>
          <a:p>
            <a:r>
              <a:rPr lang="fr-FR" dirty="0">
                <a:solidFill>
                  <a:schemeClr val="tx1">
                    <a:lumMod val="65000"/>
                    <a:lumOff val="35000"/>
                  </a:schemeClr>
                </a:solidFill>
              </a:rPr>
              <a:t>Qu’est-ce que tu as fait dimanche dernier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0210AD8-6834-3D61-630A-64EFEC8ADE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83531" y="2186547"/>
            <a:ext cx="1814845" cy="1433628"/>
          </a:xfrm>
          <a:prstGeom prst="ellipse">
            <a:avLst/>
          </a:prstGeom>
        </p:spPr>
      </p:pic>
      <p:sp>
        <p:nvSpPr>
          <p:cNvPr id="19" name="ZoneTexte 18">
            <a:extLst>
              <a:ext uri="{FF2B5EF4-FFF2-40B4-BE49-F238E27FC236}">
                <a16:creationId xmlns:a16="http://schemas.microsoft.com/office/drawing/2014/main" id="{308B1350-8AA6-C354-E1EB-83BC02B27B2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193C1560-0936-F0D0-A39A-8763F777E9AD}"/>
              </a:ext>
            </a:extLst>
          </p:cNvPr>
          <p:cNvSpPr txBox="1"/>
          <p:nvPr/>
        </p:nvSpPr>
        <p:spPr>
          <a:xfrm>
            <a:off x="1054250" y="4177112"/>
            <a:ext cx="665275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fait dimanche dernier ?</a:t>
            </a:r>
          </a:p>
        </p:txBody>
      </p:sp>
    </p:spTree>
    <p:extLst>
      <p:ext uri="{BB962C8B-B14F-4D97-AF65-F5344CB8AC3E}">
        <p14:creationId xmlns:p14="http://schemas.microsoft.com/office/powerpoint/2010/main" val="3821013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E09A-F682-BBBF-C320-6598FAA5F4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45A4C1-5627-F692-F892-26C6386A34BE}"/>
              </a:ext>
            </a:extLst>
          </p:cNvPr>
          <p:cNvSpPr>
            <a:spLocks noGrp="1"/>
          </p:cNvSpPr>
          <p:nvPr>
            <p:ph type="title"/>
          </p:nvPr>
        </p:nvSpPr>
        <p:spPr>
          <a:xfrm>
            <a:off x="1692000" y="756000"/>
            <a:ext cx="6332327" cy="612000"/>
          </a:xfrm>
        </p:spPr>
        <p:txBody>
          <a:bodyPr/>
          <a:lstStyle/>
          <a:p>
            <a:r>
              <a:rPr lang="fr-FR" dirty="0">
                <a:solidFill>
                  <a:schemeClr val="tx1">
                    <a:lumMod val="65000"/>
                    <a:lumOff val="35000"/>
                  </a:schemeClr>
                </a:solidFill>
              </a:rPr>
              <a:t>Qu’est-ce que tu as vu dans la forêt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3F5264-836C-F3AD-6E0B-2D5C416D7F3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E5509105-8D16-213B-707D-C7A05EA3CBC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3454E9C8-58B3-BB0F-4400-385402057A15}"/>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solidFill>
                  <a:srgbClr val="2196B1"/>
                </a:solidFill>
                <a:latin typeface="Dosis SemiBold" pitchFamily="2" charset="0"/>
              </a:rPr>
              <a:t>Qu’e</a:t>
            </a:r>
            <a:r>
              <a:rPr kumimoji="0" lang="fr-FR" sz="2800" b="1" i="0" u="none" strike="noStrike" kern="1200" cap="none" spc="0" normalizeH="0" baseline="0" noProof="0" dirty="0" err="1">
                <a:ln>
                  <a:noFill/>
                </a:ln>
                <a:solidFill>
                  <a:srgbClr val="2196B1"/>
                </a:solidFill>
                <a:effectLst/>
                <a:uLnTx/>
                <a:uFillTx/>
                <a:latin typeface="Dosis SemiBold" pitchFamily="2" charset="0"/>
                <a:ea typeface="+mn-ea"/>
                <a:cs typeface="+mn-cs"/>
              </a:rPr>
              <a:t>st-ce</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 que tu as vu dans la forêt ?</a:t>
            </a:r>
          </a:p>
        </p:txBody>
      </p:sp>
      <p:pic>
        <p:nvPicPr>
          <p:cNvPr id="3" name="Image 2">
            <a:extLst>
              <a:ext uri="{FF2B5EF4-FFF2-40B4-BE49-F238E27FC236}">
                <a16:creationId xmlns:a16="http://schemas.microsoft.com/office/drawing/2014/main" id="{5FEAA1A3-7E23-BD9D-5366-84A360CA44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564" y="2550136"/>
            <a:ext cx="1324201" cy="1448539"/>
          </a:xfrm>
          <a:prstGeom prst="rect">
            <a:avLst/>
          </a:prstGeom>
        </p:spPr>
      </p:pic>
      <p:pic>
        <p:nvPicPr>
          <p:cNvPr id="6" name="Espace réservé pour une image  2">
            <a:extLst>
              <a:ext uri="{FF2B5EF4-FFF2-40B4-BE49-F238E27FC236}">
                <a16:creationId xmlns:a16="http://schemas.microsoft.com/office/drawing/2014/main" id="{A8D2F379-2DFF-EC1C-E15E-192925FB24AC}"/>
              </a:ext>
            </a:extLst>
          </p:cNvPr>
          <p:cNvPicPr>
            <a:picLocks noChangeAspect="1"/>
          </p:cNvPicPr>
          <p:nvPr/>
        </p:nvPicPr>
        <p:blipFill>
          <a:blip r:embed="rId4">
            <a:extLst>
              <a:ext uri="{28A0092B-C50C-407E-A947-70E740481C1C}">
                <a14:useLocalDpi xmlns:a14="http://schemas.microsoft.com/office/drawing/2010/main" val="0"/>
              </a:ext>
            </a:extLst>
          </a:blip>
          <a:srcRect t="4292" b="4292"/>
          <a:stretch>
            <a:fillRect/>
          </a:stretch>
        </p:blipFill>
        <p:spPr>
          <a:xfrm>
            <a:off x="6029403" y="2550136"/>
            <a:ext cx="1438568" cy="1438568"/>
          </a:xfrm>
          <a:prstGeom prst="rect">
            <a:avLst/>
          </a:prstGeom>
        </p:spPr>
      </p:pic>
    </p:spTree>
    <p:extLst>
      <p:ext uri="{BB962C8B-B14F-4D97-AF65-F5344CB8AC3E}">
        <p14:creationId xmlns:p14="http://schemas.microsoft.com/office/powerpoint/2010/main" val="3826651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93D29-01F7-070D-01CE-93FF80B27B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DE3C45-FA9D-0391-6C18-5B0D22308543}"/>
              </a:ext>
            </a:extLst>
          </p:cNvPr>
          <p:cNvSpPr>
            <a:spLocks noGrp="1"/>
          </p:cNvSpPr>
          <p:nvPr>
            <p:ph type="title"/>
          </p:nvPr>
        </p:nvSpPr>
        <p:spPr>
          <a:xfrm>
            <a:off x="1692000" y="756000"/>
            <a:ext cx="6332327" cy="612000"/>
          </a:xfrm>
        </p:spPr>
        <p:txBody>
          <a:bodyPr/>
          <a:lstStyle/>
          <a:p>
            <a:r>
              <a:rPr lang="fr-FR" dirty="0">
                <a:solidFill>
                  <a:schemeClr val="tx1">
                    <a:lumMod val="65000"/>
                    <a:lumOff val="35000"/>
                  </a:schemeClr>
                </a:solidFill>
              </a:rPr>
              <a:t>Qu’est-ce que tu as vu à la montagne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E120FD2-519E-89A9-702D-85FF27F623E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2643923"/>
            <a:ext cx="1814845" cy="1433628"/>
          </a:xfrm>
          <a:prstGeom prst="ellipse">
            <a:avLst/>
          </a:prstGeom>
        </p:spPr>
      </p:pic>
      <p:sp>
        <p:nvSpPr>
          <p:cNvPr id="19" name="ZoneTexte 18">
            <a:extLst>
              <a:ext uri="{FF2B5EF4-FFF2-40B4-BE49-F238E27FC236}">
                <a16:creationId xmlns:a16="http://schemas.microsoft.com/office/drawing/2014/main" id="{30E852FF-CCE8-F0B3-DED0-6EF9E81C4507}"/>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5699E91E-1618-DAD1-8B2B-6A1DCE8E1264}"/>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solidFill>
                  <a:srgbClr val="2196B1"/>
                </a:solidFill>
                <a:latin typeface="Dosis SemiBold" pitchFamily="2" charset="0"/>
              </a:rPr>
              <a:t>Qu’e</a:t>
            </a:r>
            <a:r>
              <a:rPr kumimoji="0" lang="fr-FR" sz="2800" b="1" i="0" u="none" strike="noStrike" kern="1200" cap="none" spc="0" normalizeH="0" baseline="0" noProof="0" dirty="0" err="1">
                <a:ln>
                  <a:noFill/>
                </a:ln>
                <a:solidFill>
                  <a:srgbClr val="2196B1"/>
                </a:solidFill>
                <a:effectLst/>
                <a:uLnTx/>
                <a:uFillTx/>
                <a:latin typeface="Dosis SemiBold" pitchFamily="2" charset="0"/>
                <a:ea typeface="+mn-ea"/>
                <a:cs typeface="+mn-cs"/>
              </a:rPr>
              <a:t>st-ce</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 que tu as vu à la montagne ?</a:t>
            </a:r>
          </a:p>
        </p:txBody>
      </p:sp>
      <p:pic>
        <p:nvPicPr>
          <p:cNvPr id="5" name="Image 4">
            <a:extLst>
              <a:ext uri="{FF2B5EF4-FFF2-40B4-BE49-F238E27FC236}">
                <a16:creationId xmlns:a16="http://schemas.microsoft.com/office/drawing/2014/main" id="{C2885B87-B980-BAEE-343F-B4BB6C813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6844" y="2643923"/>
            <a:ext cx="1254063" cy="1371816"/>
          </a:xfrm>
          <a:prstGeom prst="rect">
            <a:avLst/>
          </a:prstGeom>
        </p:spPr>
      </p:pic>
      <p:pic>
        <p:nvPicPr>
          <p:cNvPr id="3" name="Image 2">
            <a:extLst>
              <a:ext uri="{FF2B5EF4-FFF2-40B4-BE49-F238E27FC236}">
                <a16:creationId xmlns:a16="http://schemas.microsoft.com/office/drawing/2014/main" id="{CF733037-2848-3A1C-4A14-B2727DC860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4303" y="2552954"/>
            <a:ext cx="1262854" cy="1381431"/>
          </a:xfrm>
          <a:prstGeom prst="rect">
            <a:avLst/>
          </a:prstGeom>
        </p:spPr>
      </p:pic>
    </p:spTree>
    <p:extLst>
      <p:ext uri="{BB962C8B-B14F-4D97-AF65-F5344CB8AC3E}">
        <p14:creationId xmlns:p14="http://schemas.microsoft.com/office/powerpoint/2010/main" val="2770178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54631"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Les bêtises de Sara.</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F1DF4-6A85-EC2F-A525-5B6CEF78639B}"/>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DA958E13-CAE0-4F7B-872F-5185761683FB}"/>
              </a:ext>
            </a:extLst>
          </p:cNvPr>
          <p:cNvSpPr>
            <a:spLocks noGrp="1"/>
          </p:cNvSpPr>
          <p:nvPr>
            <p:ph type="title"/>
          </p:nvPr>
        </p:nvSpPr>
        <p:spPr>
          <a:xfrm>
            <a:off x="1572967" y="779051"/>
            <a:ext cx="7176796" cy="612000"/>
          </a:xfrm>
        </p:spPr>
        <p:txBody>
          <a:bodyPr/>
          <a:lstStyle/>
          <a:p>
            <a:r>
              <a:rPr lang="fr-FR" dirty="0">
                <a:solidFill>
                  <a:schemeClr val="tx1">
                    <a:lumMod val="65000"/>
                    <a:lumOff val="35000"/>
                  </a:schemeClr>
                </a:solidFill>
              </a:rPr>
              <a:t>Nous avons déjà vu le troisième épisode de l’histoire « </a:t>
            </a:r>
            <a:r>
              <a:rPr lang="fr-FR" i="1" dirty="0">
                <a:solidFill>
                  <a:schemeClr val="tx1">
                    <a:lumMod val="65000"/>
                    <a:lumOff val="35000"/>
                  </a:schemeClr>
                </a:solidFill>
              </a:rPr>
              <a:t>Les bêtises de Sara » </a:t>
            </a:r>
            <a:r>
              <a:rPr lang="fr-FR" dirty="0">
                <a:solidFill>
                  <a:schemeClr val="tx1">
                    <a:lumMod val="65000"/>
                    <a:lumOff val="35000"/>
                  </a:schemeClr>
                </a:solidFill>
              </a:rPr>
              <a:t>. Qui veut nous rappeler ce qu’on a vu ?  En français ou dans votre langue. </a:t>
            </a:r>
          </a:p>
        </p:txBody>
      </p:sp>
      <p:pic>
        <p:nvPicPr>
          <p:cNvPr id="3" name="Image 2" descr="Une image contenant dessin humoristique, chaussures, habits, texte&#10;&#10;Le contenu généré par l’IA peut être incorrect.">
            <a:extLst>
              <a:ext uri="{FF2B5EF4-FFF2-40B4-BE49-F238E27FC236}">
                <a16:creationId xmlns:a16="http://schemas.microsoft.com/office/drawing/2014/main" id="{B412386A-8C8D-5FAB-7F95-EDEC18762664}"/>
              </a:ext>
            </a:extLst>
          </p:cNvPr>
          <p:cNvPicPr>
            <a:picLocks noChangeAspect="1"/>
          </p:cNvPicPr>
          <p:nvPr/>
        </p:nvPicPr>
        <p:blipFill>
          <a:blip r:embed="rId3"/>
          <a:stretch>
            <a:fillRect/>
          </a:stretch>
        </p:blipFill>
        <p:spPr>
          <a:xfrm>
            <a:off x="2554856" y="1942104"/>
            <a:ext cx="3779848" cy="3848433"/>
          </a:xfrm>
          <a:prstGeom prst="rect">
            <a:avLst/>
          </a:prstGeom>
        </p:spPr>
      </p:pic>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F29684-68FE-3A01-93E4-40DFE6E77A22}"/>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15122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B485-7C8D-FEBF-561B-929CBBBDD68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17DAB81-C9E1-66FD-AA70-A73FB1FECDF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On va  regarder le troisième épisode une nouvelle fois. Après, on verra le quatrième épisode de cette histoire. Soyez attentifs.</a:t>
            </a:r>
          </a:p>
        </p:txBody>
      </p:sp>
      <p:grpSp>
        <p:nvGrpSpPr>
          <p:cNvPr id="6" name="Groupe 5">
            <a:extLst>
              <a:ext uri="{FF2B5EF4-FFF2-40B4-BE49-F238E27FC236}">
                <a16:creationId xmlns:a16="http://schemas.microsoft.com/office/drawing/2014/main" id="{A40EBBE4-ACEE-A659-B848-A71DC0017B6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EDECC98-4865-483F-575A-7BED21A23FB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65926D7-4C55-D48C-FDA5-5527CEED68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texte, Police, Rectangle, conception&#10;&#10;Le contenu généré par l’IA peut être incorrect.">
            <a:extLst>
              <a:ext uri="{FF2B5EF4-FFF2-40B4-BE49-F238E27FC236}">
                <a16:creationId xmlns:a16="http://schemas.microsoft.com/office/drawing/2014/main" id="{5471DAC1-1B0F-D2C6-759A-002FDF3A9F18}"/>
              </a:ext>
            </a:extLst>
          </p:cNvPr>
          <p:cNvPicPr>
            <a:picLocks noChangeAspect="1"/>
          </p:cNvPicPr>
          <p:nvPr/>
        </p:nvPicPr>
        <p:blipFill>
          <a:blip r:embed="rId5"/>
          <a:stretch>
            <a:fillRect/>
          </a:stretch>
        </p:blipFill>
        <p:spPr>
          <a:xfrm>
            <a:off x="1417267" y="2050831"/>
            <a:ext cx="6485762" cy="3409938"/>
          </a:xfrm>
          <a:prstGeom prst="rect">
            <a:avLst/>
          </a:prstGeom>
        </p:spPr>
      </p:pic>
    </p:spTree>
    <p:extLst>
      <p:ext uri="{BB962C8B-B14F-4D97-AF65-F5344CB8AC3E}">
        <p14:creationId xmlns:p14="http://schemas.microsoft.com/office/powerpoint/2010/main" val="200622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N4 les bêties de Sara EP3">
            <a:hlinkClick r:id="" action="ppaction://media"/>
            <a:extLst>
              <a:ext uri="{FF2B5EF4-FFF2-40B4-BE49-F238E27FC236}">
                <a16:creationId xmlns:a16="http://schemas.microsoft.com/office/drawing/2014/main" id="{047AD03F-D132-BD5F-F8CE-8ADE6A7A0DA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41579" y="1915185"/>
            <a:ext cx="6592078" cy="3708044"/>
          </a:xfrm>
          <a:prstGeom prst="rect">
            <a:avLst/>
          </a:prstGeom>
        </p:spPr>
      </p:pic>
    </p:spTree>
    <p:extLst>
      <p:ext uri="{BB962C8B-B14F-4D97-AF65-F5344CB8AC3E}">
        <p14:creationId xmlns:p14="http://schemas.microsoft.com/office/powerpoint/2010/main" val="3626939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942" fill="hold"/>
                                        <p:tgtEl>
                                          <p:spTgt spid="3"/>
                                        </p:tgtEl>
                                      </p:cBhvr>
                                    </p:cmd>
                                  </p:childTnLst>
                                </p:cTn>
                              </p:par>
                            </p:childTnLst>
                          </p:cTn>
                        </p:par>
                        <p:par>
                          <p:cTn id="7" fill="hold">
                            <p:stCondLst>
                              <p:cond delay="11094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DDD0A-077B-22DD-8C97-C7089FEA0A93}"/>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D5C58F0-7F90-8215-2DCC-5114FE1296C5}"/>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découvrir le quatrième épisode de « Les bêtises de Sara ». </a:t>
            </a:r>
            <a:br>
              <a:rPr lang="fr-FR" dirty="0">
                <a:solidFill>
                  <a:schemeClr val="tx1">
                    <a:lumMod val="65000"/>
                    <a:lumOff val="35000"/>
                  </a:schemeClr>
                </a:solidFill>
              </a:rPr>
            </a:br>
            <a:r>
              <a:rPr lang="fr-FR" dirty="0">
                <a:solidFill>
                  <a:schemeClr val="tx1">
                    <a:lumMod val="65000"/>
                    <a:lumOff val="35000"/>
                  </a:schemeClr>
                </a:solidFill>
              </a:rPr>
              <a:t>Est-ce que vous êtes prêts ? Ecoutez bien. </a:t>
            </a:r>
          </a:p>
        </p:txBody>
      </p:sp>
      <p:grpSp>
        <p:nvGrpSpPr>
          <p:cNvPr id="10" name="Groupe 9">
            <a:extLst>
              <a:ext uri="{FF2B5EF4-FFF2-40B4-BE49-F238E27FC236}">
                <a16:creationId xmlns:a16="http://schemas.microsoft.com/office/drawing/2014/main" id="{8915BE86-F37E-59B2-2121-81DAA19D4E91}"/>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CB317669-2ABB-FEAD-8212-54E0467A89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A2E31D-2C86-0125-C50A-AA752E1BBED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Police, Rectangle, conception&#10;&#10;Le contenu généré par l’IA peut être incorrect.">
            <a:extLst>
              <a:ext uri="{FF2B5EF4-FFF2-40B4-BE49-F238E27FC236}">
                <a16:creationId xmlns:a16="http://schemas.microsoft.com/office/drawing/2014/main" id="{AF7D0638-7A1E-F1AF-CA9A-E696B1A1FADB}"/>
              </a:ext>
            </a:extLst>
          </p:cNvPr>
          <p:cNvPicPr>
            <a:picLocks noChangeAspect="1"/>
          </p:cNvPicPr>
          <p:nvPr/>
        </p:nvPicPr>
        <p:blipFill>
          <a:blip r:embed="rId5"/>
          <a:stretch>
            <a:fillRect/>
          </a:stretch>
        </p:blipFill>
        <p:spPr>
          <a:xfrm>
            <a:off x="1538305" y="2050830"/>
            <a:ext cx="6284958" cy="3304941"/>
          </a:xfrm>
          <a:prstGeom prst="rect">
            <a:avLst/>
          </a:prstGeom>
        </p:spPr>
      </p:pic>
    </p:spTree>
    <p:extLst>
      <p:ext uri="{BB962C8B-B14F-4D97-AF65-F5344CB8AC3E}">
        <p14:creationId xmlns:p14="http://schemas.microsoft.com/office/powerpoint/2010/main" val="1804390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FINALE - 4AP - Les bêtises de Sara - E04 DONE-720p-260221">
            <a:hlinkClick r:id="" action="ppaction://media"/>
            <a:extLst>
              <a:ext uri="{FF2B5EF4-FFF2-40B4-BE49-F238E27FC236}">
                <a16:creationId xmlns:a16="http://schemas.microsoft.com/office/drawing/2014/main" id="{9CB346C1-D191-A08C-C27C-A78D9DF5159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292290" y="1924224"/>
            <a:ext cx="6708710" cy="3773649"/>
          </a:xfrm>
          <a:prstGeom prst="rect">
            <a:avLst/>
          </a:prstGeom>
        </p:spPr>
      </p:pic>
    </p:spTree>
    <p:extLst>
      <p:ext uri="{BB962C8B-B14F-4D97-AF65-F5344CB8AC3E}">
        <p14:creationId xmlns:p14="http://schemas.microsoft.com/office/powerpoint/2010/main" val="929465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82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8BC-8AB4-8B05-FFD6-E0E456471BA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365684D-9D6C-5C0D-BEB1-45C905BC017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écouter l’histoire une deuxième fois. Soyez attentifs.</a:t>
            </a:r>
          </a:p>
        </p:txBody>
      </p:sp>
      <p:grpSp>
        <p:nvGrpSpPr>
          <p:cNvPr id="10" name="Groupe 9">
            <a:extLst>
              <a:ext uri="{FF2B5EF4-FFF2-40B4-BE49-F238E27FC236}">
                <a16:creationId xmlns:a16="http://schemas.microsoft.com/office/drawing/2014/main" id="{77D5B6EA-BAAC-CBCA-79CA-19EF032FA46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05CBA79-0C4A-77B1-217C-55314B7F99D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50AB1-6E08-F439-38DD-D1EB7A6849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4" name="Image 13">
            <a:extLst>
              <a:ext uri="{FF2B5EF4-FFF2-40B4-BE49-F238E27FC236}">
                <a16:creationId xmlns:a16="http://schemas.microsoft.com/office/drawing/2014/main" id="{A5EEF8B7-CF76-25EE-CC5B-7D35D9D55827}"/>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92657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7" name="FINALE - 4AP - Les bêtises de Sara - E04 DONE-720p-260221">
            <a:hlinkClick r:id="" action="ppaction://media"/>
            <a:extLst>
              <a:ext uri="{FF2B5EF4-FFF2-40B4-BE49-F238E27FC236}">
                <a16:creationId xmlns:a16="http://schemas.microsoft.com/office/drawing/2014/main" id="{6AD8200E-E224-51B7-9F9A-24D771C1B89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292290" y="1924224"/>
            <a:ext cx="6708710" cy="3773649"/>
          </a:xfrm>
          <a:prstGeom prst="rect">
            <a:avLst/>
          </a:prstGeom>
        </p:spPr>
      </p:pic>
    </p:spTree>
    <p:extLst>
      <p:ext uri="{BB962C8B-B14F-4D97-AF65-F5344CB8AC3E}">
        <p14:creationId xmlns:p14="http://schemas.microsoft.com/office/powerpoint/2010/main" val="13770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824" fill="hold"/>
                                        <p:tgtEl>
                                          <p:spTgt spid="7"/>
                                        </p:tgtEl>
                                      </p:cBhvr>
                                    </p:cmd>
                                  </p:childTnLst>
                                </p:cTn>
                              </p:par>
                            </p:childTnLst>
                          </p:cTn>
                        </p:par>
                        <p:par>
                          <p:cTn id="7" fill="hold">
                            <p:stCondLst>
                              <p:cond delay="104824"/>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7A15-5F6B-12F6-1793-C10CE06F16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75E9C5B-DBF5-AE50-00B0-CE33DD6A6D8A}"/>
              </a:ext>
            </a:extLst>
          </p:cNvPr>
          <p:cNvSpPr>
            <a:spLocks noGrp="1"/>
          </p:cNvSpPr>
          <p:nvPr>
            <p:ph type="title"/>
          </p:nvPr>
        </p:nvSpPr>
        <p:spPr/>
        <p:txBody>
          <a:bodyPr>
            <a:normAutofit/>
          </a:bodyPr>
          <a:lstStyle/>
          <a:p>
            <a:r>
              <a:rPr lang="fr-MA" dirty="0">
                <a:solidFill>
                  <a:schemeClr val="tx1">
                    <a:lumMod val="65000"/>
                    <a:lumOff val="35000"/>
                  </a:schemeClr>
                </a:solidFill>
              </a:rPr>
              <a:t>Qui est venu voir sa tante et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3D71BF-732E-2FDC-BE29-A29B5BE8536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habits, chaussures, pot de fleurs, plante d’intérieur&#10;&#10;Le contenu généré par l’IA peut être incorrect.">
            <a:extLst>
              <a:ext uri="{FF2B5EF4-FFF2-40B4-BE49-F238E27FC236}">
                <a16:creationId xmlns:a16="http://schemas.microsoft.com/office/drawing/2014/main" id="{84299725-6ADE-972D-239B-9F9216B2EEF8}"/>
              </a:ext>
            </a:extLst>
          </p:cNvPr>
          <p:cNvPicPr>
            <a:picLocks noChangeAspect="1"/>
          </p:cNvPicPr>
          <p:nvPr/>
        </p:nvPicPr>
        <p:blipFill>
          <a:blip r:embed="rId3"/>
          <a:stretch>
            <a:fillRect/>
          </a:stretch>
        </p:blipFill>
        <p:spPr>
          <a:xfrm>
            <a:off x="3023118" y="2092355"/>
            <a:ext cx="3069772" cy="3172098"/>
          </a:xfrm>
          <a:prstGeom prst="rect">
            <a:avLst/>
          </a:prstGeom>
        </p:spPr>
      </p:pic>
    </p:spTree>
    <p:extLst>
      <p:ext uri="{BB962C8B-B14F-4D97-AF65-F5344CB8AC3E}">
        <p14:creationId xmlns:p14="http://schemas.microsoft.com/office/powerpoint/2010/main" val="4286967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DB945-41A0-DB3B-6B95-30C12AA1FFF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081E6DE-C5E7-7FB0-9B5A-91F783D34265}"/>
              </a:ext>
            </a:extLst>
          </p:cNvPr>
          <p:cNvSpPr>
            <a:spLocks noGrp="1"/>
          </p:cNvSpPr>
          <p:nvPr>
            <p:ph type="title"/>
          </p:nvPr>
        </p:nvSpPr>
        <p:spPr/>
        <p:txBody>
          <a:bodyPr>
            <a:normAutofit/>
          </a:bodyPr>
          <a:lstStyle/>
          <a:p>
            <a:r>
              <a:rPr lang="fr-FR" dirty="0">
                <a:solidFill>
                  <a:schemeClr val="tx1">
                    <a:lumMod val="65000"/>
                    <a:lumOff val="35000"/>
                  </a:schemeClr>
                </a:solidFill>
              </a:rPr>
              <a:t>C’est Ali qui est venu voir sa tante et Sara.</a:t>
            </a:r>
          </a:p>
        </p:txBody>
      </p:sp>
      <p:sp>
        <p:nvSpPr>
          <p:cNvPr id="3" name="Titre 1">
            <a:extLst>
              <a:ext uri="{FF2B5EF4-FFF2-40B4-BE49-F238E27FC236}">
                <a16:creationId xmlns:a16="http://schemas.microsoft.com/office/drawing/2014/main" id="{DF9E25CE-FD6E-8310-C5F9-85CA0905DD35}"/>
              </a:ext>
            </a:extLst>
          </p:cNvPr>
          <p:cNvSpPr txBox="1">
            <a:spLocks/>
          </p:cNvSpPr>
          <p:nvPr/>
        </p:nvSpPr>
        <p:spPr>
          <a:xfrm>
            <a:off x="1320586" y="1624017"/>
            <a:ext cx="707977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C’est Ali qui est venu voir sa tante et Sara.</a:t>
            </a:r>
          </a:p>
        </p:txBody>
      </p:sp>
      <p:grpSp>
        <p:nvGrpSpPr>
          <p:cNvPr id="6" name="Groupe 5">
            <a:extLst>
              <a:ext uri="{FF2B5EF4-FFF2-40B4-BE49-F238E27FC236}">
                <a16:creationId xmlns:a16="http://schemas.microsoft.com/office/drawing/2014/main" id="{28D14759-840E-1AAC-1228-09CA238A9A46}"/>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FD53B326-81F2-D32E-DC7B-F0DB048B1C3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36C614-2EBF-E40A-52A4-8D87E7170D8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habits, chaussures, pot de fleurs, plante d’intérieur&#10;&#10;Le contenu généré par l’IA peut être incorrect.">
            <a:extLst>
              <a:ext uri="{FF2B5EF4-FFF2-40B4-BE49-F238E27FC236}">
                <a16:creationId xmlns:a16="http://schemas.microsoft.com/office/drawing/2014/main" id="{145592E0-9D72-802A-CE04-0ED011FAAD02}"/>
              </a:ext>
            </a:extLst>
          </p:cNvPr>
          <p:cNvPicPr>
            <a:picLocks noChangeAspect="1"/>
          </p:cNvPicPr>
          <p:nvPr/>
        </p:nvPicPr>
        <p:blipFill>
          <a:blip r:embed="rId4"/>
          <a:stretch>
            <a:fillRect/>
          </a:stretch>
        </p:blipFill>
        <p:spPr>
          <a:xfrm>
            <a:off x="3111759" y="2845384"/>
            <a:ext cx="3069772" cy="3172098"/>
          </a:xfrm>
          <a:prstGeom prst="rect">
            <a:avLst/>
          </a:prstGeom>
        </p:spPr>
      </p:pic>
    </p:spTree>
    <p:extLst>
      <p:ext uri="{BB962C8B-B14F-4D97-AF65-F5344CB8AC3E}">
        <p14:creationId xmlns:p14="http://schemas.microsoft.com/office/powerpoint/2010/main" val="3904548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A1DFC-B4C6-19CD-5DF8-587807788D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2A32810-AEC3-2584-D970-21563AF4FFD3}"/>
              </a:ext>
            </a:extLst>
          </p:cNvPr>
          <p:cNvSpPr>
            <a:spLocks noGrp="1"/>
          </p:cNvSpPr>
          <p:nvPr>
            <p:ph type="title"/>
          </p:nvPr>
        </p:nvSpPr>
        <p:spPr/>
        <p:txBody>
          <a:bodyPr>
            <a:normAutofit/>
          </a:bodyPr>
          <a:lstStyle/>
          <a:p>
            <a:r>
              <a:rPr lang="fr-MA" dirty="0">
                <a:solidFill>
                  <a:schemeClr val="tx1">
                    <a:lumMod val="65000"/>
                    <a:lumOff val="35000"/>
                  </a:schemeClr>
                </a:solidFill>
              </a:rPr>
              <a:t>Que veut faire Ali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4D3880D-2CBB-CD96-ABA8-ADB7653C7BE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pot de fleurs, plante d’intérieur, Visage humain&#10;&#10;Le contenu généré par l’IA peut être incorrect.">
            <a:extLst>
              <a:ext uri="{FF2B5EF4-FFF2-40B4-BE49-F238E27FC236}">
                <a16:creationId xmlns:a16="http://schemas.microsoft.com/office/drawing/2014/main" id="{FD8F9549-80E3-DD90-D55E-2A7709E11F7C}"/>
              </a:ext>
            </a:extLst>
          </p:cNvPr>
          <p:cNvPicPr>
            <a:picLocks noChangeAspect="1"/>
          </p:cNvPicPr>
          <p:nvPr/>
        </p:nvPicPr>
        <p:blipFill>
          <a:blip r:embed="rId3"/>
          <a:stretch>
            <a:fillRect/>
          </a:stretch>
        </p:blipFill>
        <p:spPr>
          <a:xfrm>
            <a:off x="3306970" y="2125867"/>
            <a:ext cx="2530059" cy="2606266"/>
          </a:xfrm>
          <a:prstGeom prst="rect">
            <a:avLst/>
          </a:prstGeom>
        </p:spPr>
      </p:pic>
    </p:spTree>
    <p:extLst>
      <p:ext uri="{BB962C8B-B14F-4D97-AF65-F5344CB8AC3E}">
        <p14:creationId xmlns:p14="http://schemas.microsoft.com/office/powerpoint/2010/main" val="2368915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AE4C-3ED4-E225-B8EA-D001845C73B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435A69C-C2E2-1F95-B223-480C852B3881}"/>
              </a:ext>
            </a:extLst>
          </p:cNvPr>
          <p:cNvSpPr>
            <a:spLocks noGrp="1"/>
          </p:cNvSpPr>
          <p:nvPr>
            <p:ph type="title"/>
          </p:nvPr>
        </p:nvSpPr>
        <p:spPr/>
        <p:txBody>
          <a:bodyPr>
            <a:normAutofit/>
          </a:bodyPr>
          <a:lstStyle/>
          <a:p>
            <a:r>
              <a:rPr lang="fr-FR" dirty="0">
                <a:solidFill>
                  <a:schemeClr val="tx1">
                    <a:lumMod val="65000"/>
                    <a:lumOff val="35000"/>
                  </a:schemeClr>
                </a:solidFill>
              </a:rPr>
              <a:t>Ali veut jouer avec Sara et manger le cake de sa tante.</a:t>
            </a:r>
          </a:p>
        </p:txBody>
      </p:sp>
      <p:sp>
        <p:nvSpPr>
          <p:cNvPr id="3" name="ZoneTexte 2">
            <a:extLst>
              <a:ext uri="{FF2B5EF4-FFF2-40B4-BE49-F238E27FC236}">
                <a16:creationId xmlns:a16="http://schemas.microsoft.com/office/drawing/2014/main" id="{E74B2E89-FCBA-31BE-3C43-545C079F3A39}"/>
              </a:ext>
            </a:extLst>
          </p:cNvPr>
          <p:cNvSpPr txBox="1"/>
          <p:nvPr/>
        </p:nvSpPr>
        <p:spPr>
          <a:xfrm>
            <a:off x="1243975" y="1949200"/>
            <a:ext cx="6664294" cy="461665"/>
          </a:xfrm>
          <a:prstGeom prst="rect">
            <a:avLst/>
          </a:prstGeom>
          <a:noFill/>
        </p:spPr>
        <p:txBody>
          <a:bodyPr wrap="square">
            <a:spAutoFit/>
          </a:bodyPr>
          <a:lstStyle/>
          <a:p>
            <a:pPr algn="ctr"/>
            <a:r>
              <a:rPr kumimoji="0" lang="fr-FR" sz="2400" b="1" i="0" u="none" strike="noStrike" kern="1200" cap="none" spc="0" normalizeH="0" baseline="0" noProof="0" dirty="0">
                <a:ln w="0"/>
                <a:solidFill>
                  <a:srgbClr val="2196B1"/>
                </a:solidFill>
                <a:effectLst/>
                <a:uLnTx/>
                <a:uFillTx/>
                <a:latin typeface="Dosis SemiBold" pitchFamily="2" charset="0"/>
              </a:rPr>
              <a:t>Ali veut jouer avec Sara et manger le cake de sa tante.</a:t>
            </a:r>
            <a:endParaRPr lang="fr-MA" sz="1400" dirty="0">
              <a:latin typeface="Dosis SemiBold" pitchFamily="2" charset="0"/>
            </a:endParaRPr>
          </a:p>
        </p:txBody>
      </p:sp>
      <p:grpSp>
        <p:nvGrpSpPr>
          <p:cNvPr id="2" name="Groupe 1">
            <a:extLst>
              <a:ext uri="{FF2B5EF4-FFF2-40B4-BE49-F238E27FC236}">
                <a16:creationId xmlns:a16="http://schemas.microsoft.com/office/drawing/2014/main" id="{77C361AE-A962-7A65-E604-1E34815998E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6DF53BB-CE37-CB73-1EC3-DEF8B9C947E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3CFA5D-7A21-EA60-154D-DACA2CD49D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habits, pot de fleurs, plante d’intérieur, Visage humain&#10;&#10;Le contenu généré par l’IA peut être incorrect.">
            <a:extLst>
              <a:ext uri="{FF2B5EF4-FFF2-40B4-BE49-F238E27FC236}">
                <a16:creationId xmlns:a16="http://schemas.microsoft.com/office/drawing/2014/main" id="{12B6B1EE-A51F-913D-35F4-2A5D17EBACE4}"/>
              </a:ext>
            </a:extLst>
          </p:cNvPr>
          <p:cNvPicPr>
            <a:picLocks noChangeAspect="1"/>
          </p:cNvPicPr>
          <p:nvPr/>
        </p:nvPicPr>
        <p:blipFill>
          <a:blip r:embed="rId4"/>
          <a:stretch>
            <a:fillRect/>
          </a:stretch>
        </p:blipFill>
        <p:spPr>
          <a:xfrm>
            <a:off x="3306970" y="2875576"/>
            <a:ext cx="2530059" cy="2606266"/>
          </a:xfrm>
          <a:prstGeom prst="rect">
            <a:avLst/>
          </a:prstGeom>
        </p:spPr>
      </p:pic>
    </p:spTree>
    <p:extLst>
      <p:ext uri="{BB962C8B-B14F-4D97-AF65-F5344CB8AC3E}">
        <p14:creationId xmlns:p14="http://schemas.microsoft.com/office/powerpoint/2010/main" val="338243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BD9-6ECC-E0FA-1594-DE6037379F2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21A1014-6A14-C366-6CD1-3D1DE533F9E4}"/>
              </a:ext>
            </a:extLst>
          </p:cNvPr>
          <p:cNvSpPr>
            <a:spLocks noGrp="1"/>
          </p:cNvSpPr>
          <p:nvPr>
            <p:ph type="title"/>
          </p:nvPr>
        </p:nvSpPr>
        <p:spPr/>
        <p:txBody>
          <a:bodyPr>
            <a:normAutofit/>
          </a:bodyPr>
          <a:lstStyle/>
          <a:p>
            <a:r>
              <a:rPr lang="fr-MA" dirty="0">
                <a:solidFill>
                  <a:schemeClr val="tx1">
                    <a:lumMod val="65000"/>
                    <a:lumOff val="35000"/>
                  </a:schemeClr>
                </a:solidFill>
              </a:rPr>
              <a:t>Que demande Ali à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38E5F3-77C9-6422-5DFB-95809D8B30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intérieur, habits, canapé, mur&#10;&#10;Le contenu généré par l’IA peut être incorrect.">
            <a:extLst>
              <a:ext uri="{FF2B5EF4-FFF2-40B4-BE49-F238E27FC236}">
                <a16:creationId xmlns:a16="http://schemas.microsoft.com/office/drawing/2014/main" id="{C46ED491-DF60-946C-E8BE-ACAE422CC215}"/>
              </a:ext>
            </a:extLst>
          </p:cNvPr>
          <p:cNvPicPr>
            <a:picLocks noChangeAspect="1"/>
          </p:cNvPicPr>
          <p:nvPr/>
        </p:nvPicPr>
        <p:blipFill>
          <a:blip r:embed="rId3"/>
          <a:stretch>
            <a:fillRect/>
          </a:stretch>
        </p:blipFill>
        <p:spPr>
          <a:xfrm>
            <a:off x="3322211" y="2110626"/>
            <a:ext cx="2499577" cy="2636748"/>
          </a:xfrm>
          <a:prstGeom prst="rect">
            <a:avLst/>
          </a:prstGeom>
        </p:spPr>
      </p:pic>
    </p:spTree>
    <p:extLst>
      <p:ext uri="{BB962C8B-B14F-4D97-AF65-F5344CB8AC3E}">
        <p14:creationId xmlns:p14="http://schemas.microsoft.com/office/powerpoint/2010/main" val="3594794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1CB7-3272-B5DB-B5D6-B6BDB06105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1AF5FB-F9A3-AC9F-C824-948729A7EAD2}"/>
              </a:ext>
            </a:extLst>
          </p:cNvPr>
          <p:cNvSpPr>
            <a:spLocks noGrp="1"/>
          </p:cNvSpPr>
          <p:nvPr>
            <p:ph type="title"/>
          </p:nvPr>
        </p:nvSpPr>
        <p:spPr/>
        <p:txBody>
          <a:bodyPr>
            <a:normAutofit/>
          </a:bodyPr>
          <a:lstStyle/>
          <a:p>
            <a:r>
              <a:rPr lang="fr-FR" dirty="0">
                <a:solidFill>
                  <a:schemeClr val="tx1">
                    <a:lumMod val="65000"/>
                    <a:lumOff val="35000"/>
                  </a:schemeClr>
                </a:solidFill>
              </a:rPr>
              <a:t>Ali demande à Sara : « Qu’est-ce que tu as fait dimanche dernier ? ». </a:t>
            </a:r>
          </a:p>
        </p:txBody>
      </p:sp>
      <p:sp>
        <p:nvSpPr>
          <p:cNvPr id="3" name="Titre 1">
            <a:extLst>
              <a:ext uri="{FF2B5EF4-FFF2-40B4-BE49-F238E27FC236}">
                <a16:creationId xmlns:a16="http://schemas.microsoft.com/office/drawing/2014/main" id="{70F7AA3E-F2E6-E110-AF16-04A0BF10C551}"/>
              </a:ext>
            </a:extLst>
          </p:cNvPr>
          <p:cNvSpPr txBox="1">
            <a:spLocks/>
          </p:cNvSpPr>
          <p:nvPr/>
        </p:nvSpPr>
        <p:spPr>
          <a:xfrm>
            <a:off x="425827" y="1856920"/>
            <a:ext cx="840127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Ali demande à Sara : « Qu’est-ce que tu as fait dimanche dernier ? »</a:t>
            </a:r>
          </a:p>
        </p:txBody>
      </p:sp>
      <p:grpSp>
        <p:nvGrpSpPr>
          <p:cNvPr id="6" name="Groupe 5">
            <a:extLst>
              <a:ext uri="{FF2B5EF4-FFF2-40B4-BE49-F238E27FC236}">
                <a16:creationId xmlns:a16="http://schemas.microsoft.com/office/drawing/2014/main" id="{E3E8D912-5A37-C5AF-CB4D-2A6253E71D0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AFAC3D30-2B53-9DB3-69D4-94C8749FE3A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253CAAB-8AFB-D909-0E72-833A68AF2AB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intérieur, habits, canapé, mur&#10;&#10;Le contenu généré par l’IA peut être incorrect.">
            <a:extLst>
              <a:ext uri="{FF2B5EF4-FFF2-40B4-BE49-F238E27FC236}">
                <a16:creationId xmlns:a16="http://schemas.microsoft.com/office/drawing/2014/main" id="{06F9D8A7-7171-A7E6-CB7A-C54541EA9CBE}"/>
              </a:ext>
            </a:extLst>
          </p:cNvPr>
          <p:cNvPicPr>
            <a:picLocks noChangeAspect="1"/>
          </p:cNvPicPr>
          <p:nvPr/>
        </p:nvPicPr>
        <p:blipFill>
          <a:blip r:embed="rId4"/>
          <a:stretch>
            <a:fillRect/>
          </a:stretch>
        </p:blipFill>
        <p:spPr>
          <a:xfrm>
            <a:off x="3322211" y="2962928"/>
            <a:ext cx="2499577" cy="2636748"/>
          </a:xfrm>
          <a:prstGeom prst="rect">
            <a:avLst/>
          </a:prstGeom>
        </p:spPr>
      </p:pic>
    </p:spTree>
    <p:extLst>
      <p:ext uri="{BB962C8B-B14F-4D97-AF65-F5344CB8AC3E}">
        <p14:creationId xmlns:p14="http://schemas.microsoft.com/office/powerpoint/2010/main" val="288535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2D9AA-7E5C-ED83-E5CD-3A4139882CC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EC01871-FAA9-15F5-7377-856DB620AA2C}"/>
              </a:ext>
            </a:extLst>
          </p:cNvPr>
          <p:cNvSpPr>
            <a:spLocks noGrp="1"/>
          </p:cNvSpPr>
          <p:nvPr>
            <p:ph type="title"/>
          </p:nvPr>
        </p:nvSpPr>
        <p:spPr/>
        <p:txBody>
          <a:bodyPr>
            <a:normAutofit/>
          </a:bodyPr>
          <a:lstStyle/>
          <a:p>
            <a:r>
              <a:rPr lang="fr-MA" dirty="0">
                <a:solidFill>
                  <a:schemeClr val="tx1">
                    <a:lumMod val="65000"/>
                    <a:lumOff val="35000"/>
                  </a:schemeClr>
                </a:solidFill>
              </a:rPr>
              <a:t>Que répond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A3D2AA-2087-6864-D19D-4E09E8DD30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6FDE81DB-5DC4-A79A-ECF9-BD5611F43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4919" y="1795234"/>
            <a:ext cx="3134162" cy="3267531"/>
          </a:xfrm>
          <a:prstGeom prst="rect">
            <a:avLst/>
          </a:prstGeom>
        </p:spPr>
      </p:pic>
    </p:spTree>
    <p:extLst>
      <p:ext uri="{BB962C8B-B14F-4D97-AF65-F5344CB8AC3E}">
        <p14:creationId xmlns:p14="http://schemas.microsoft.com/office/powerpoint/2010/main" val="3029743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CA91D-1247-4078-31C4-24A2E603DCD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D7A6C91-85DB-C8BC-C042-3C5CB20AC5B0}"/>
              </a:ext>
            </a:extLst>
          </p:cNvPr>
          <p:cNvSpPr>
            <a:spLocks noGrp="1"/>
          </p:cNvSpPr>
          <p:nvPr>
            <p:ph type="title"/>
          </p:nvPr>
        </p:nvSpPr>
        <p:spPr/>
        <p:txBody>
          <a:bodyPr>
            <a:normAutofit/>
          </a:bodyPr>
          <a:lstStyle/>
          <a:p>
            <a:r>
              <a:rPr lang="fr-FR" dirty="0">
                <a:solidFill>
                  <a:schemeClr val="tx1">
                    <a:lumMod val="65000"/>
                    <a:lumOff val="35000"/>
                  </a:schemeClr>
                </a:solidFill>
              </a:rPr>
              <a:t>Sara lui répond : « J’ai fait une grosse bêtise ».</a:t>
            </a:r>
          </a:p>
        </p:txBody>
      </p:sp>
      <p:sp>
        <p:nvSpPr>
          <p:cNvPr id="2" name="Titre 1">
            <a:extLst>
              <a:ext uri="{FF2B5EF4-FFF2-40B4-BE49-F238E27FC236}">
                <a16:creationId xmlns:a16="http://schemas.microsoft.com/office/drawing/2014/main" id="{48926109-DFDA-F890-AFED-31719DF3EC19}"/>
              </a:ext>
            </a:extLst>
          </p:cNvPr>
          <p:cNvSpPr txBox="1">
            <a:spLocks/>
          </p:cNvSpPr>
          <p:nvPr/>
        </p:nvSpPr>
        <p:spPr>
          <a:xfrm>
            <a:off x="1884968" y="1463440"/>
            <a:ext cx="6454064" cy="92304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Sara lui répond : « J’ai fait une grosse bêtise ».</a:t>
            </a:r>
          </a:p>
        </p:txBody>
      </p:sp>
      <p:grpSp>
        <p:nvGrpSpPr>
          <p:cNvPr id="4" name="Groupe 3">
            <a:extLst>
              <a:ext uri="{FF2B5EF4-FFF2-40B4-BE49-F238E27FC236}">
                <a16:creationId xmlns:a16="http://schemas.microsoft.com/office/drawing/2014/main" id="{11DE2C6A-42DD-5D9C-A9DE-5BCCD2788781}"/>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F17A8C06-D6C0-D964-8119-0061E3AC7DF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9D21441-322A-1C1E-2A4D-FF6ABC3CBFB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99C48081-5F43-F488-9E94-25595C2F7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4919" y="2481928"/>
            <a:ext cx="3134162" cy="3267531"/>
          </a:xfrm>
          <a:prstGeom prst="rect">
            <a:avLst/>
          </a:prstGeom>
        </p:spPr>
      </p:pic>
    </p:spTree>
    <p:extLst>
      <p:ext uri="{BB962C8B-B14F-4D97-AF65-F5344CB8AC3E}">
        <p14:creationId xmlns:p14="http://schemas.microsoft.com/office/powerpoint/2010/main" val="1283958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F456-CE2A-A807-B74F-7A189DA0298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F35E00E-F27B-B95F-A173-F24CA6E58BDE}"/>
              </a:ext>
            </a:extLst>
          </p:cNvPr>
          <p:cNvSpPr>
            <a:spLocks noGrp="1"/>
          </p:cNvSpPr>
          <p:nvPr>
            <p:ph type="title"/>
          </p:nvPr>
        </p:nvSpPr>
        <p:spPr/>
        <p:txBody>
          <a:bodyPr>
            <a:normAutofit/>
          </a:bodyPr>
          <a:lstStyle/>
          <a:p>
            <a:r>
              <a:rPr lang="fr-MA" dirty="0">
                <a:solidFill>
                  <a:schemeClr val="tx1">
                    <a:lumMod val="65000"/>
                    <a:lumOff val="35000"/>
                  </a:schemeClr>
                </a:solidFill>
              </a:rPr>
              <a:t>Où Sara est-elle allée avec ses parents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532831-4E61-2396-C344-EA7D6B67BC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canapé, dessin, Visage humain, dessin humoristique&#10;&#10;Le contenu généré par l’IA peut être incorrect.">
            <a:extLst>
              <a:ext uri="{FF2B5EF4-FFF2-40B4-BE49-F238E27FC236}">
                <a16:creationId xmlns:a16="http://schemas.microsoft.com/office/drawing/2014/main" id="{DC687B04-F440-B074-BAA3-9FC2218D9E32}"/>
              </a:ext>
            </a:extLst>
          </p:cNvPr>
          <p:cNvPicPr>
            <a:picLocks noChangeAspect="1"/>
          </p:cNvPicPr>
          <p:nvPr/>
        </p:nvPicPr>
        <p:blipFill>
          <a:blip r:embed="rId3"/>
          <a:stretch>
            <a:fillRect/>
          </a:stretch>
        </p:blipFill>
        <p:spPr>
          <a:xfrm>
            <a:off x="3322211" y="2125867"/>
            <a:ext cx="2499577" cy="2606266"/>
          </a:xfrm>
          <a:prstGeom prst="rect">
            <a:avLst/>
          </a:prstGeom>
        </p:spPr>
      </p:pic>
    </p:spTree>
    <p:extLst>
      <p:ext uri="{BB962C8B-B14F-4D97-AF65-F5344CB8AC3E}">
        <p14:creationId xmlns:p14="http://schemas.microsoft.com/office/powerpoint/2010/main" val="3991615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BF40-4736-E18F-DA35-03C1A9AEF01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C688EB2-CB5F-25F2-1BD7-7F7853AE0785}"/>
              </a:ext>
            </a:extLst>
          </p:cNvPr>
          <p:cNvSpPr>
            <a:spLocks noGrp="1"/>
          </p:cNvSpPr>
          <p:nvPr>
            <p:ph type="title"/>
          </p:nvPr>
        </p:nvSpPr>
        <p:spPr/>
        <p:txBody>
          <a:bodyPr>
            <a:normAutofit/>
          </a:bodyPr>
          <a:lstStyle/>
          <a:p>
            <a:r>
              <a:rPr lang="fr-FR" dirty="0">
                <a:solidFill>
                  <a:schemeClr val="tx1">
                    <a:lumMod val="65000"/>
                    <a:lumOff val="35000"/>
                  </a:schemeClr>
                </a:solidFill>
              </a:rPr>
              <a:t>Sara est allée à la forêt avec ses parents.</a:t>
            </a:r>
          </a:p>
        </p:txBody>
      </p:sp>
      <p:sp>
        <p:nvSpPr>
          <p:cNvPr id="4" name="Titre 1">
            <a:extLst>
              <a:ext uri="{FF2B5EF4-FFF2-40B4-BE49-F238E27FC236}">
                <a16:creationId xmlns:a16="http://schemas.microsoft.com/office/drawing/2014/main" id="{36A9DEE3-9979-6109-FB91-45E5FCBE1876}"/>
              </a:ext>
            </a:extLst>
          </p:cNvPr>
          <p:cNvSpPr txBox="1">
            <a:spLocks/>
          </p:cNvSpPr>
          <p:nvPr/>
        </p:nvSpPr>
        <p:spPr>
          <a:xfrm>
            <a:off x="1416998" y="1451039"/>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Sara est allée à la forêt avec ses parents.</a:t>
            </a:r>
          </a:p>
        </p:txBody>
      </p:sp>
      <p:grpSp>
        <p:nvGrpSpPr>
          <p:cNvPr id="11" name="Groupe 10">
            <a:extLst>
              <a:ext uri="{FF2B5EF4-FFF2-40B4-BE49-F238E27FC236}">
                <a16:creationId xmlns:a16="http://schemas.microsoft.com/office/drawing/2014/main" id="{2412D6DC-0700-0BF5-F10A-759179C8908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A3F3D752-0AE4-FEA3-1476-49360D23EC7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C554E7-946B-2E0B-97CE-87F490B9E98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canapé, dessin, Visage humain, dessin humoristique&#10;&#10;Le contenu généré par l’IA peut être incorrect.">
            <a:extLst>
              <a:ext uri="{FF2B5EF4-FFF2-40B4-BE49-F238E27FC236}">
                <a16:creationId xmlns:a16="http://schemas.microsoft.com/office/drawing/2014/main" id="{263B67DF-92EF-7502-5E62-86EE76CDE7C3}"/>
              </a:ext>
            </a:extLst>
          </p:cNvPr>
          <p:cNvPicPr>
            <a:picLocks noChangeAspect="1"/>
          </p:cNvPicPr>
          <p:nvPr/>
        </p:nvPicPr>
        <p:blipFill>
          <a:blip r:embed="rId4"/>
          <a:stretch>
            <a:fillRect/>
          </a:stretch>
        </p:blipFill>
        <p:spPr>
          <a:xfrm>
            <a:off x="3322211" y="2580161"/>
            <a:ext cx="2499577" cy="2606266"/>
          </a:xfrm>
          <a:prstGeom prst="rect">
            <a:avLst/>
          </a:prstGeom>
        </p:spPr>
      </p:pic>
    </p:spTree>
    <p:extLst>
      <p:ext uri="{BB962C8B-B14F-4D97-AF65-F5344CB8AC3E}">
        <p14:creationId xmlns:p14="http://schemas.microsoft.com/office/powerpoint/2010/main" val="1285101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308F-8F6C-99D0-8BF5-10593AA2088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695E463-0A71-F310-16E0-33EA1A6D18C3}"/>
              </a:ext>
            </a:extLst>
          </p:cNvPr>
          <p:cNvSpPr>
            <a:spLocks noGrp="1"/>
          </p:cNvSpPr>
          <p:nvPr>
            <p:ph type="title"/>
          </p:nvPr>
        </p:nvSpPr>
        <p:spPr/>
        <p:txBody>
          <a:bodyPr>
            <a:normAutofit/>
          </a:bodyPr>
          <a:lstStyle/>
          <a:p>
            <a:r>
              <a:rPr lang="fr-MA" dirty="0">
                <a:solidFill>
                  <a:schemeClr val="tx1">
                    <a:lumMod val="65000"/>
                    <a:lumOff val="35000"/>
                  </a:schemeClr>
                </a:solidFill>
              </a:rPr>
              <a:t>Quelle est la bêtise de Sara dans la forêt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56189A-D3E4-95D5-C733-B998B1213FC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habits, garçon, peinture, Visage humain&#10;&#10;Le contenu généré par l’IA peut être incorrect.">
            <a:extLst>
              <a:ext uri="{FF2B5EF4-FFF2-40B4-BE49-F238E27FC236}">
                <a16:creationId xmlns:a16="http://schemas.microsoft.com/office/drawing/2014/main" id="{860CE8FA-91BF-06DD-7FAB-CE62C04210EF}"/>
              </a:ext>
            </a:extLst>
          </p:cNvPr>
          <p:cNvPicPr>
            <a:picLocks noChangeAspect="1"/>
          </p:cNvPicPr>
          <p:nvPr/>
        </p:nvPicPr>
        <p:blipFill>
          <a:blip r:embed="rId3"/>
          <a:stretch>
            <a:fillRect/>
          </a:stretch>
        </p:blipFill>
        <p:spPr>
          <a:xfrm>
            <a:off x="3341263" y="2247164"/>
            <a:ext cx="2490370" cy="2636863"/>
          </a:xfrm>
          <a:prstGeom prst="rect">
            <a:avLst/>
          </a:prstGeom>
        </p:spPr>
      </p:pic>
    </p:spTree>
    <p:extLst>
      <p:ext uri="{BB962C8B-B14F-4D97-AF65-F5344CB8AC3E}">
        <p14:creationId xmlns:p14="http://schemas.microsoft.com/office/powerpoint/2010/main" val="3211116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EF15-C1BD-4056-F79D-D22DBF9419D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5A799D1-7B2F-5DB9-55A6-8BF9A661D620}"/>
              </a:ext>
            </a:extLst>
          </p:cNvPr>
          <p:cNvSpPr>
            <a:spLocks noGrp="1"/>
          </p:cNvSpPr>
          <p:nvPr>
            <p:ph type="title"/>
          </p:nvPr>
        </p:nvSpPr>
        <p:spPr/>
        <p:txBody>
          <a:bodyPr>
            <a:normAutofit/>
          </a:bodyPr>
          <a:lstStyle/>
          <a:p>
            <a:r>
              <a:rPr lang="fr-FR" dirty="0">
                <a:solidFill>
                  <a:schemeClr val="tx1">
                    <a:lumMod val="65000"/>
                    <a:lumOff val="35000"/>
                  </a:schemeClr>
                </a:solidFill>
              </a:rPr>
              <a:t>Elle a vu un singe et a couru pour l’attraper. </a:t>
            </a:r>
          </a:p>
        </p:txBody>
      </p:sp>
      <p:sp>
        <p:nvSpPr>
          <p:cNvPr id="4" name="Titre 1">
            <a:extLst>
              <a:ext uri="{FF2B5EF4-FFF2-40B4-BE49-F238E27FC236}">
                <a16:creationId xmlns:a16="http://schemas.microsoft.com/office/drawing/2014/main" id="{4B1C953C-18C2-587B-243A-250EC7B0C97F}"/>
              </a:ext>
            </a:extLst>
          </p:cNvPr>
          <p:cNvSpPr txBox="1">
            <a:spLocks/>
          </p:cNvSpPr>
          <p:nvPr/>
        </p:nvSpPr>
        <p:spPr>
          <a:xfrm>
            <a:off x="1542552" y="1713573"/>
            <a:ext cx="61861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defTabSz="914400">
              <a:defRPr/>
            </a:pPr>
            <a:r>
              <a:rPr kumimoji="0" lang="fr-FR" sz="2800" b="1" i="0" u="none" strike="noStrike" kern="1200" cap="none" spc="0" normalizeH="0" baseline="0" noProof="0" dirty="0" err="1">
                <a:ln w="0"/>
                <a:solidFill>
                  <a:srgbClr val="2196B1"/>
                </a:solidFill>
                <a:effectLst/>
                <a:uLnTx/>
                <a:uFillTx/>
                <a:latin typeface="Dosis SemiBold" pitchFamily="2" charset="0"/>
                <a:ea typeface="+mn-ea"/>
                <a:cs typeface="+mn-cs"/>
              </a:rPr>
              <a:t>Ell</a:t>
            </a:r>
            <a:r>
              <a:rPr lang="fr-FR" sz="2800" b="1" dirty="0">
                <a:ln w="0"/>
                <a:solidFill>
                  <a:srgbClr val="2196B1"/>
                </a:solidFill>
                <a:latin typeface="Dosis SemiBold" pitchFamily="2" charset="0"/>
              </a:rPr>
              <a:t>e a vu un singe et a couru pour l’attraper. </a:t>
            </a:r>
            <a:endPar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endParaRPr>
          </a:p>
        </p:txBody>
      </p:sp>
      <p:grpSp>
        <p:nvGrpSpPr>
          <p:cNvPr id="11" name="Groupe 10">
            <a:extLst>
              <a:ext uri="{FF2B5EF4-FFF2-40B4-BE49-F238E27FC236}">
                <a16:creationId xmlns:a16="http://schemas.microsoft.com/office/drawing/2014/main" id="{8E2D6F1E-572A-33DF-0A29-66AA8107E9F5}"/>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0B68A5BF-CAB1-5B6B-0BE9-E92D9AD21C2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87196D-0156-1C24-DD11-DD064804E57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habits, garçon, peinture, Visage humain&#10;&#10;Le contenu généré par l’IA peut être incorrect.">
            <a:extLst>
              <a:ext uri="{FF2B5EF4-FFF2-40B4-BE49-F238E27FC236}">
                <a16:creationId xmlns:a16="http://schemas.microsoft.com/office/drawing/2014/main" id="{9BB4336F-F91E-CDA8-726C-10E786D1B3D3}"/>
              </a:ext>
            </a:extLst>
          </p:cNvPr>
          <p:cNvPicPr>
            <a:picLocks noChangeAspect="1"/>
          </p:cNvPicPr>
          <p:nvPr/>
        </p:nvPicPr>
        <p:blipFill>
          <a:blip r:embed="rId4"/>
          <a:stretch>
            <a:fillRect/>
          </a:stretch>
        </p:blipFill>
        <p:spPr>
          <a:xfrm>
            <a:off x="3219965" y="2842695"/>
            <a:ext cx="2461473" cy="2606266"/>
          </a:xfrm>
          <a:prstGeom prst="rect">
            <a:avLst/>
          </a:prstGeom>
        </p:spPr>
      </p:pic>
    </p:spTree>
    <p:extLst>
      <p:ext uri="{BB962C8B-B14F-4D97-AF65-F5344CB8AC3E}">
        <p14:creationId xmlns:p14="http://schemas.microsoft.com/office/powerpoint/2010/main" val="2189170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64AC8-04C9-6975-4219-D59C36A3505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D44A036-D79C-7A8D-4493-179ACDC31D5F}"/>
              </a:ext>
            </a:extLst>
          </p:cNvPr>
          <p:cNvSpPr>
            <a:spLocks noGrp="1"/>
          </p:cNvSpPr>
          <p:nvPr>
            <p:ph type="title"/>
          </p:nvPr>
        </p:nvSpPr>
        <p:spPr/>
        <p:txBody>
          <a:bodyPr>
            <a:normAutofit/>
          </a:bodyPr>
          <a:lstStyle/>
          <a:p>
            <a:r>
              <a:rPr lang="fr-MA" dirty="0">
                <a:solidFill>
                  <a:schemeClr val="tx1">
                    <a:lumMod val="65000"/>
                    <a:lumOff val="35000"/>
                  </a:schemeClr>
                </a:solidFill>
              </a:rPr>
              <a:t>D’où Sara est-elle tombée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1E8162-6B09-AFFD-C0A4-43A3B1FA5BD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garçon, peinture, dessin&#10;&#10;Le contenu généré par l’IA peut être incorrect.">
            <a:extLst>
              <a:ext uri="{FF2B5EF4-FFF2-40B4-BE49-F238E27FC236}">
                <a16:creationId xmlns:a16="http://schemas.microsoft.com/office/drawing/2014/main" id="{F6CF228F-5652-2CEB-D19A-9895D41C08D4}"/>
              </a:ext>
            </a:extLst>
          </p:cNvPr>
          <p:cNvPicPr>
            <a:picLocks noChangeAspect="1"/>
          </p:cNvPicPr>
          <p:nvPr/>
        </p:nvPicPr>
        <p:blipFill>
          <a:blip r:embed="rId3"/>
          <a:stretch>
            <a:fillRect/>
          </a:stretch>
        </p:blipFill>
        <p:spPr>
          <a:xfrm>
            <a:off x="3352694" y="2125867"/>
            <a:ext cx="2438611" cy="2606266"/>
          </a:xfrm>
          <a:prstGeom prst="rect">
            <a:avLst/>
          </a:prstGeom>
        </p:spPr>
      </p:pic>
    </p:spTree>
    <p:extLst>
      <p:ext uri="{BB962C8B-B14F-4D97-AF65-F5344CB8AC3E}">
        <p14:creationId xmlns:p14="http://schemas.microsoft.com/office/powerpoint/2010/main" val="366609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B730B-F019-EDD0-9194-6B41CE705F5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AF822FD-C41D-EFF9-5618-A414ABF9F5B4}"/>
              </a:ext>
            </a:extLst>
          </p:cNvPr>
          <p:cNvSpPr>
            <a:spLocks noGrp="1"/>
          </p:cNvSpPr>
          <p:nvPr>
            <p:ph type="title"/>
          </p:nvPr>
        </p:nvSpPr>
        <p:spPr/>
        <p:txBody>
          <a:bodyPr>
            <a:normAutofit/>
          </a:bodyPr>
          <a:lstStyle/>
          <a:p>
            <a:r>
              <a:rPr lang="fr-FR" dirty="0">
                <a:solidFill>
                  <a:schemeClr val="tx1">
                    <a:lumMod val="65000"/>
                    <a:lumOff val="35000"/>
                  </a:schemeClr>
                </a:solidFill>
              </a:rPr>
              <a:t>Sara a grimpé un arbre pour attraper le singe et elle est tombée.</a:t>
            </a:r>
          </a:p>
        </p:txBody>
      </p:sp>
      <p:sp>
        <p:nvSpPr>
          <p:cNvPr id="4" name="Titre 1">
            <a:extLst>
              <a:ext uri="{FF2B5EF4-FFF2-40B4-BE49-F238E27FC236}">
                <a16:creationId xmlns:a16="http://schemas.microsoft.com/office/drawing/2014/main" id="{CAD5FE1C-3BC8-E0F4-31FA-B69E688AE5B4}"/>
              </a:ext>
            </a:extLst>
          </p:cNvPr>
          <p:cNvSpPr txBox="1">
            <a:spLocks/>
          </p:cNvSpPr>
          <p:nvPr/>
        </p:nvSpPr>
        <p:spPr>
          <a:xfrm>
            <a:off x="1591641" y="1513986"/>
            <a:ext cx="6840000" cy="106835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Sara a grimpé un arbre pour attraper le singe et elle est tombée.</a:t>
            </a:r>
          </a:p>
        </p:txBody>
      </p:sp>
      <p:grpSp>
        <p:nvGrpSpPr>
          <p:cNvPr id="11" name="Groupe 10">
            <a:extLst>
              <a:ext uri="{FF2B5EF4-FFF2-40B4-BE49-F238E27FC236}">
                <a16:creationId xmlns:a16="http://schemas.microsoft.com/office/drawing/2014/main" id="{C6805030-07A6-9853-6F6A-E4CDC0D37D2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218608D-0EB9-B6CB-ECF4-2E4375A8A5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01A8E1-52B3-64AB-7768-05F667B82D1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habits, garçon, peinture, dessin&#10;&#10;Le contenu généré par l’IA peut être incorrect.">
            <a:extLst>
              <a:ext uri="{FF2B5EF4-FFF2-40B4-BE49-F238E27FC236}">
                <a16:creationId xmlns:a16="http://schemas.microsoft.com/office/drawing/2014/main" id="{94E736CE-D27F-7F38-53B4-25CA052C3B03}"/>
              </a:ext>
            </a:extLst>
          </p:cNvPr>
          <p:cNvPicPr>
            <a:picLocks noChangeAspect="1"/>
          </p:cNvPicPr>
          <p:nvPr/>
        </p:nvPicPr>
        <p:blipFill>
          <a:blip r:embed="rId4"/>
          <a:stretch>
            <a:fillRect/>
          </a:stretch>
        </p:blipFill>
        <p:spPr>
          <a:xfrm>
            <a:off x="3352694" y="2582337"/>
            <a:ext cx="2438611" cy="2606266"/>
          </a:xfrm>
          <a:prstGeom prst="rect">
            <a:avLst/>
          </a:prstGeom>
        </p:spPr>
      </p:pic>
    </p:spTree>
    <p:extLst>
      <p:ext uri="{BB962C8B-B14F-4D97-AF65-F5344CB8AC3E}">
        <p14:creationId xmlns:p14="http://schemas.microsoft.com/office/powerpoint/2010/main" val="1381759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48EE80B-3185-40C5-3BC2-513031AE76B4}"/>
              </a:ext>
            </a:extLst>
          </p:cNvPr>
          <p:cNvSpPr>
            <a:spLocks noGrp="1"/>
          </p:cNvSpPr>
          <p:nvPr>
            <p:ph type="title"/>
          </p:nvPr>
        </p:nvSpPr>
        <p:spPr/>
        <p:txBody>
          <a:bodyPr>
            <a:normAutofit/>
          </a:bodyPr>
          <a:lstStyle/>
          <a:p>
            <a:r>
              <a:rPr lang="fr-MA" dirty="0">
                <a:solidFill>
                  <a:schemeClr val="tx1">
                    <a:lumMod val="65000"/>
                    <a:lumOff val="35000"/>
                  </a:schemeClr>
                </a:solidFill>
              </a:rPr>
              <a:t>Cette histoire est terminée. Que pensez-vous de cette histoire ?</a:t>
            </a:r>
          </a:p>
        </p:txBody>
      </p:sp>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capture d’écran, chaussures, habits, dessin humoristique&#10;&#10;Le contenu généré par l’IA peut être incorrect.">
            <a:extLst>
              <a:ext uri="{FF2B5EF4-FFF2-40B4-BE49-F238E27FC236}">
                <a16:creationId xmlns:a16="http://schemas.microsoft.com/office/drawing/2014/main" id="{AE1030B7-384E-4894-318A-20A9AC142604}"/>
              </a:ext>
            </a:extLst>
          </p:cNvPr>
          <p:cNvPicPr>
            <a:picLocks noChangeAspect="1"/>
          </p:cNvPicPr>
          <p:nvPr/>
        </p:nvPicPr>
        <p:blipFill>
          <a:blip r:embed="rId4"/>
          <a:stretch>
            <a:fillRect/>
          </a:stretch>
        </p:blipFill>
        <p:spPr>
          <a:xfrm>
            <a:off x="2019079" y="2251514"/>
            <a:ext cx="5530248" cy="2954968"/>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entendues dans le troisième épisode de l’histoire « </a:t>
            </a:r>
            <a:r>
              <a:rPr lang="fr-MA" i="1" dirty="0">
                <a:solidFill>
                  <a:schemeClr val="tx1">
                    <a:lumMod val="65000"/>
                    <a:lumOff val="35000"/>
                  </a:schemeClr>
                </a:solidFill>
              </a:rPr>
              <a:t>Les bêtises de Sara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F358F678-F9FC-7015-79A7-50DDA8C05783}"/>
              </a:ext>
            </a:extLst>
          </p:cNvPr>
          <p:cNvPicPr>
            <a:picLocks noChangeAspect="1"/>
          </p:cNvPicPr>
          <p:nvPr/>
        </p:nvPicPr>
        <p:blipFill>
          <a:blip r:embed="rId4"/>
          <a:srcRect l="46344"/>
          <a:stretch>
            <a:fillRect/>
          </a:stretch>
        </p:blipFill>
        <p:spPr>
          <a:xfrm>
            <a:off x="3255360" y="1793106"/>
            <a:ext cx="2633280" cy="3271787"/>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BE50DC3-6A43-61E4-239F-B6689C3A654A}"/>
              </a:ext>
            </a:extLst>
          </p:cNvPr>
          <p:cNvSpPr>
            <a:spLocks noGrp="1"/>
          </p:cNvSpPr>
          <p:nvPr>
            <p:ph type="title"/>
          </p:nvPr>
        </p:nvSpPr>
        <p:spPr/>
        <p:txBody>
          <a:bodyPr/>
          <a:lstStyle/>
          <a:p>
            <a:r>
              <a:rPr lang="fr-FR" dirty="0"/>
              <a:t>La séance d’aujourd’hui est terminée. À bientôt.</a:t>
            </a:r>
          </a:p>
        </p:txBody>
      </p:sp>
      <p:pic>
        <p:nvPicPr>
          <p:cNvPr id="5" name="Nada-Wave">
            <a:hlinkClick r:id="" action="ppaction://media"/>
            <a:extLst>
              <a:ext uri="{FF2B5EF4-FFF2-40B4-BE49-F238E27FC236}">
                <a16:creationId xmlns:a16="http://schemas.microsoft.com/office/drawing/2014/main" id="{DFDEDF06-1915-A5DC-E382-AC498EB5C4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9" name="majd_wave">
            <a:hlinkClick r:id="" action="ppaction://media"/>
            <a:extLst>
              <a:ext uri="{FF2B5EF4-FFF2-40B4-BE49-F238E27FC236}">
                <a16:creationId xmlns:a16="http://schemas.microsoft.com/office/drawing/2014/main" id="{B976E4A1-70D0-1D66-8EF1-86FC7EFECCCA}"/>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pic>
        <p:nvPicPr>
          <p:cNvPr id="2" name="Espace réservé pour une image  2" descr="Une image contenant habits, illustration, dessin humoristique&#10;&#10;Le contenu généré par l’IA peut être incorrect.">
            <a:extLst>
              <a:ext uri="{FF2B5EF4-FFF2-40B4-BE49-F238E27FC236}">
                <a16:creationId xmlns:a16="http://schemas.microsoft.com/office/drawing/2014/main" id="{182234FE-D9FA-4113-3F68-1BBF91EF0BE3}"/>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9"/>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8374</TotalTime>
  <Words>2238</Words>
  <Application>Microsoft Office PowerPoint</Application>
  <PresentationFormat>Affichage à l'écran (4:3)</PresentationFormat>
  <Paragraphs>252</Paragraphs>
  <Slides>77</Slides>
  <Notes>7</Notes>
  <HiddenSlides>0</HiddenSlides>
  <MMClips>7</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77</vt:i4>
      </vt:variant>
    </vt:vector>
  </HeadingPairs>
  <TitlesOfParts>
    <vt:vector size="99" baseType="lpstr">
      <vt:lpstr>Dosis</vt:lpstr>
      <vt:lpstr>Dosis SemiBold</vt:lpstr>
      <vt:lpstr>Aptos Display</vt:lpstr>
      <vt:lpstr>Dosis ExtraBold</vt:lpstr>
      <vt:lpstr>Mistral</vt:lpstr>
      <vt:lpstr>Aptos</vt:lpstr>
      <vt:lpstr>Wingdings</vt:lpstr>
      <vt:lpstr>Dosis Medium</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3_Conception personnalisée</vt:lpstr>
      <vt:lpstr>1_Env-Enseignant</vt:lpstr>
      <vt:lpstr>Présentation PowerPoint</vt:lpstr>
      <vt:lpstr>Pictogrammes</vt:lpstr>
      <vt:lpstr>Contenu de la semaine </vt:lpstr>
      <vt:lpstr>Organisation de la semaine</vt:lpstr>
      <vt:lpstr>Plan de la séance 6</vt:lpstr>
      <vt:lpstr>Présentation PowerPoint</vt:lpstr>
      <vt:lpstr>Bonjour les enfants. Aujourd’hui, nous allons réviser les leçons de la semaine passée. Soyez attentifs.</vt:lpstr>
      <vt:lpstr>Présentation PowerPoint</vt:lpstr>
      <vt:lpstr>Répétons ensemble : Nettoyer – Un pansement – Des genouillères – Une trottinette  – Un casque -  Des patins à roulettes. </vt:lpstr>
      <vt:lpstr>Répétons ensemble : Le pain – La farine – Le sucre – Le beurre – Un paquet de riz  - Des œufs. </vt:lpstr>
      <vt:lpstr>Répétons ensemble : L’épicerie – L’épicier – Un litre – Un kilogramme – Acheter  - Payer.</vt:lpstr>
      <vt:lpstr>Répétons ensemble : Un écran – Une émission – Un documentaire – Une bande dessinée – Un jeu vidéo – Se reposer. </vt:lpstr>
      <vt:lpstr>Répétons ensemble : Mieux – Un skateboard – Le défi – Un  parc – Manger un goûter       - Une sieste. </vt:lpstr>
      <vt:lpstr>Maintenant, nous allons jouer au jeu des mots invisibles. </vt:lpstr>
      <vt:lpstr>Répétons ensemble : le tronc – une branche – un buisson – grimper – la neige  – la montagne.</vt:lpstr>
      <vt:lpstr>Observez bien les images. Je vais masquer deux images. Qui veut expliquer la consigne en arabe ? </vt:lpstr>
      <vt:lpstr>Quelles sont les images qui manquent ?</vt:lpstr>
      <vt:lpstr>Les deux images qui manquent sont : un buisson et grimper.</vt:lpstr>
      <vt:lpstr>Maintenant, nous allons jouer au jeu des mots qui bougent. </vt:lpstr>
      <vt:lpstr>Répétons ensemble : Un bébé singe – Un renard – Un lapin – Des papillons – Des oiseaux – Des cacahuètes. </vt:lpstr>
      <vt:lpstr>Observez bien. Je vais faire bouger 2 mots. </vt:lpstr>
      <vt:lpstr> Quels sont les 2 mots qui ont bougé ? </vt:lpstr>
      <vt:lpstr>Les deux mots qui ont bougé sont : un renard et des papillons.</vt:lpstr>
      <vt:lpstr>Maintenant, nous allons faire de la lecture. Qui veut lire ce paragraphe ? </vt:lpstr>
      <vt:lpstr>Qui veut expliquer ce paragraphe dans sa langue ? </vt:lpstr>
      <vt:lpstr>Qui veut lire la question et y répondre ? </vt:lpstr>
      <vt:lpstr>La réponse est : Yasmine est allée à la forêt d’Ifrane avec sa famille.</vt:lpstr>
      <vt:lpstr>Qui veut lire ce paragraphe ? </vt:lpstr>
      <vt:lpstr>Qui veut expliquer ce paragraphe dans sa langue ? </vt:lpstr>
      <vt:lpstr>Qui veut lire la question et y répondre ? </vt:lpstr>
      <vt:lpstr>La réponse est : Le paysage était magnifique.</vt:lpstr>
      <vt:lpstr>Prenez vos cahiers.</vt:lpstr>
      <vt:lpstr>Ces mots sont en désordre. Écrivez sur vos cahiers une phrase correcte à partir de ces mots.</vt:lpstr>
      <vt:lpstr>Qui veut lire sa phrase ?</vt:lpstr>
      <vt:lpstr>Corrigez. Je n’oublie pas la majuscule au début de la phrase et le point à la fin.  </vt:lpstr>
      <vt:lpstr>On passe à une autre phrase. Ces mots sont en désordre. Écrivez sur vos cahiers une phrase correcte à partir de ces mots.</vt:lpstr>
      <vt:lpstr>Qui veut lire sa phrase ?</vt:lpstr>
      <vt:lpstr>Corrigez. Je n’oublie pas la majuscule au début de la phrase et le point à la fin.  </vt:lpstr>
      <vt:lpstr>Écrivez sur vos cahiers une phrase correcte en utilisant ces mots. Attention, il faut ajouter d’autres mots pour obtenir une phrase correcte. </vt:lpstr>
      <vt:lpstr>Qui veut lire sa phrase ?</vt:lpstr>
      <vt:lpstr>Corrigez. Une phrase correcte est : à la montagne, il y a beaucoup de neige.   Je n’oublie pas la majuscule au début de la phrase et le point à la fin.  </vt:lpstr>
      <vt:lpstr>Maintenant, c’est l’activité des questions en rafale. Je vais désigner des élèves au hasard pour répondre. Tenez-vous prêts. </vt:lpstr>
      <vt:lpstr>Comment tu t’appelles ?</vt:lpstr>
      <vt:lpstr>Quel âge as-tu ?</vt:lpstr>
      <vt:lpstr>Où habites-tu ?</vt:lpstr>
      <vt:lpstr>Où est-ce qu’elle a mal ?</vt:lpstr>
      <vt:lpstr>Que veux-tu acheter à l’épicerie ?</vt:lpstr>
      <vt:lpstr>Combien d’œufs veux-tu acheter ?</vt:lpstr>
      <vt:lpstr>Qu’est-ce que tu aimes faire après l’école ?</vt:lpstr>
      <vt:lpstr>Qu’est-ce que tu as fait dimanche dernier ?</vt:lpstr>
      <vt:lpstr>Qu’est-ce que tu as vu dans la forêt ?</vt:lpstr>
      <vt:lpstr>Qu’est-ce que tu as vu à la montagne ?</vt:lpstr>
      <vt:lpstr>Plan de la séance 6</vt:lpstr>
      <vt:lpstr>Nous avons déjà vu le troisième épisode de l’histoire « Les bêtises de Sara » . Qui veut nous rappeler ce qu’on a vu ?  En français ou dans votre langue. </vt:lpstr>
      <vt:lpstr>On va  regarder le troisième épisode une nouvelle fois. Après, on verra le quatrième épisode de cette histoire. Soyez attentifs.</vt:lpstr>
      <vt:lpstr>Lecture de la vidéo.</vt:lpstr>
      <vt:lpstr>Nous allons découvrir le quatrième épisode de « Les bêtises de Sara ».  Est-ce que vous êtes prêts ? Ecoutez bien. </vt:lpstr>
      <vt:lpstr>Lecture de la vidéo.</vt:lpstr>
      <vt:lpstr>Nous allons écouter l’histoire une deuxième fois. Soyez attentifs.</vt:lpstr>
      <vt:lpstr>Lecture de la vidéo.</vt:lpstr>
      <vt:lpstr>Qui est venu voir sa tante et Sara ? Qui veut répondre ?  </vt:lpstr>
      <vt:lpstr>C’est Ali qui est venu voir sa tante et Sara.</vt:lpstr>
      <vt:lpstr>Que veut faire Ali ? Qui veut répondre ?  </vt:lpstr>
      <vt:lpstr>Ali veut jouer avec Sara et manger le cake de sa tante.</vt:lpstr>
      <vt:lpstr>Que demande Ali à Sara ? Qui veut répondre ?  </vt:lpstr>
      <vt:lpstr>Ali demande à Sara : « Qu’est-ce que tu as fait dimanche dernier ? ». </vt:lpstr>
      <vt:lpstr>Que répond Sara ? Qui veut répondre ?  </vt:lpstr>
      <vt:lpstr>Sara lui répond : « J’ai fait une grosse bêtise ».</vt:lpstr>
      <vt:lpstr>Où Sara est-elle allée avec ses parents ? Qui veut répondre ?  </vt:lpstr>
      <vt:lpstr>Sara est allée à la forêt avec ses parents.</vt:lpstr>
      <vt:lpstr>Quelle est la bêtise de Sara dans la forêt ? Qui veut répondre ?  </vt:lpstr>
      <vt:lpstr>Elle a vu un singe et a couru pour l’attraper. </vt:lpstr>
      <vt:lpstr>D’où Sara est-elle tombée ? Qui veut répondre ?  </vt:lpstr>
      <vt:lpstr>Sara a grimpé un arbre pour attraper le singe et elle est tombée.</vt:lpstr>
      <vt:lpstr>Cette histoire est terminée. Que pensez-vous de cette histoire ?</vt:lpstr>
      <vt:lpstr>À la maison,  écrivez trois phrases que vous avez entendues dans le troisième épisode de l’histoire « Les bêtises de Sara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40</cp:revision>
  <cp:lastPrinted>2025-08-13T10:11:39Z</cp:lastPrinted>
  <dcterms:created xsi:type="dcterms:W3CDTF">2025-08-01T12:31:49Z</dcterms:created>
  <dcterms:modified xsi:type="dcterms:W3CDTF">2026-02-26T20:35:53Z</dcterms:modified>
</cp:coreProperties>
</file>