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1.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1" r:id="rId12"/>
  </p:sldMasterIdLst>
  <p:notesMasterIdLst>
    <p:notesMasterId r:id="rId94"/>
  </p:notesMasterIdLst>
  <p:sldIdLst>
    <p:sldId id="1164" r:id="rId13"/>
    <p:sldId id="951" r:id="rId14"/>
    <p:sldId id="1069" r:id="rId15"/>
    <p:sldId id="984" r:id="rId16"/>
    <p:sldId id="1169" r:id="rId17"/>
    <p:sldId id="1041" r:id="rId18"/>
    <p:sldId id="1040" r:id="rId19"/>
    <p:sldId id="1155" r:id="rId20"/>
    <p:sldId id="1182" r:id="rId21"/>
    <p:sldId id="1212" r:id="rId22"/>
    <p:sldId id="1213" r:id="rId23"/>
    <p:sldId id="1092" r:id="rId24"/>
    <p:sldId id="1205" r:id="rId25"/>
    <p:sldId id="1157" r:id="rId26"/>
    <p:sldId id="1170" r:id="rId27"/>
    <p:sldId id="1171" r:id="rId28"/>
    <p:sldId id="1160" r:id="rId29"/>
    <p:sldId id="1206" r:id="rId30"/>
    <p:sldId id="1172" r:id="rId31"/>
    <p:sldId id="1174" r:id="rId32"/>
    <p:sldId id="1173" r:id="rId33"/>
    <p:sldId id="1146" r:id="rId34"/>
    <p:sldId id="1147" r:id="rId35"/>
    <p:sldId id="1148" r:id="rId36"/>
    <p:sldId id="1149" r:id="rId37"/>
    <p:sldId id="1150" r:id="rId38"/>
    <p:sldId id="1151" r:id="rId39"/>
    <p:sldId id="1152" r:id="rId40"/>
    <p:sldId id="1153" r:id="rId41"/>
    <p:sldId id="779" r:id="rId42"/>
    <p:sldId id="1082" r:id="rId43"/>
    <p:sldId id="1083" r:id="rId44"/>
    <p:sldId id="1084" r:id="rId45"/>
    <p:sldId id="1130" r:id="rId46"/>
    <p:sldId id="1131" r:id="rId47"/>
    <p:sldId id="1132" r:id="rId48"/>
    <p:sldId id="1133" r:id="rId49"/>
    <p:sldId id="1134" r:id="rId50"/>
    <p:sldId id="1135" r:id="rId51"/>
    <p:sldId id="1035" r:id="rId52"/>
    <p:sldId id="715" r:id="rId53"/>
    <p:sldId id="1176" r:id="rId54"/>
    <p:sldId id="1175" r:id="rId55"/>
    <p:sldId id="1203" r:id="rId56"/>
    <p:sldId id="1204" r:id="rId57"/>
    <p:sldId id="1207" r:id="rId58"/>
    <p:sldId id="1217" r:id="rId59"/>
    <p:sldId id="1208" r:id="rId60"/>
    <p:sldId id="1214" r:id="rId61"/>
    <p:sldId id="1215" r:id="rId62"/>
    <p:sldId id="1103" r:id="rId63"/>
    <p:sldId id="1178" r:id="rId64"/>
    <p:sldId id="1156" r:id="rId65"/>
    <p:sldId id="1032" r:id="rId66"/>
    <p:sldId id="1105" r:id="rId67"/>
    <p:sldId id="1179" r:id="rId68"/>
    <p:sldId id="664" r:id="rId69"/>
    <p:sldId id="1190" r:id="rId70"/>
    <p:sldId id="1118" r:id="rId71"/>
    <p:sldId id="1119" r:id="rId72"/>
    <p:sldId id="1120" r:id="rId73"/>
    <p:sldId id="1189" r:id="rId74"/>
    <p:sldId id="1140" r:id="rId75"/>
    <p:sldId id="1141" r:id="rId76"/>
    <p:sldId id="1091" r:id="rId77"/>
    <p:sldId id="1052" r:id="rId78"/>
    <p:sldId id="1195" r:id="rId79"/>
    <p:sldId id="1039" r:id="rId80"/>
    <p:sldId id="1197" r:id="rId81"/>
    <p:sldId id="1196" r:id="rId82"/>
    <p:sldId id="1199" r:id="rId83"/>
    <p:sldId id="1198" r:id="rId84"/>
    <p:sldId id="1201" r:id="rId85"/>
    <p:sldId id="1200" r:id="rId86"/>
    <p:sldId id="1209" r:id="rId87"/>
    <p:sldId id="1202" r:id="rId88"/>
    <p:sldId id="1210" r:id="rId89"/>
    <p:sldId id="1211" r:id="rId90"/>
    <p:sldId id="1056" r:id="rId91"/>
    <p:sldId id="1057" r:id="rId92"/>
    <p:sldId id="689" r:id="rId93"/>
  </p:sldIdLst>
  <p:sldSz cx="9144000" cy="6858000" type="screen4x3"/>
  <p:notesSz cx="6735763" cy="9866313"/>
  <p:embeddedFontLst>
    <p:embeddedFont>
      <p:font typeface="Dosis" pitchFamily="2" charset="0"/>
      <p:regular r:id="rId95"/>
      <p:bold r:id="rId96"/>
    </p:embeddedFont>
    <p:embeddedFont>
      <p:font typeface="Dosis ExtraBold" pitchFamily="2" charset="0"/>
      <p:bold r:id="rId97"/>
    </p:embeddedFont>
    <p:embeddedFont>
      <p:font typeface="Dosis Medium" pitchFamily="2" charset="0"/>
      <p:regular r:id="rId98"/>
    </p:embeddedFont>
    <p:embeddedFont>
      <p:font typeface="Dosis SemiBold" pitchFamily="2" charset="0"/>
      <p:bold r:id="rId99"/>
    </p:embeddedFont>
    <p:embeddedFont>
      <p:font typeface="Mistral" panose="03090702030407020403" pitchFamily="66" charset="0"/>
      <p:regular r:id="rId10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96B1"/>
    <a:srgbClr val="2AB6D7"/>
    <a:srgbClr val="424D7B"/>
    <a:srgbClr val="565F88"/>
    <a:srgbClr val="55B7DE"/>
    <a:srgbClr val="A1A6BC"/>
    <a:srgbClr val="4B5377"/>
    <a:srgbClr val="F26553"/>
    <a:srgbClr val="E842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5363" autoAdjust="0"/>
  </p:normalViewPr>
  <p:slideViewPr>
    <p:cSldViewPr snapToGrid="0">
      <p:cViewPr varScale="1">
        <p:scale>
          <a:sx n="77" d="100"/>
          <a:sy n="77" d="100"/>
        </p:scale>
        <p:origin x="792"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102"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font" Target="fonts/font1.fntdata"/><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openxmlformats.org/officeDocument/2006/relationships/font" Target="fonts/font6.fntdata"/><Relationship Id="rId105"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slide" Target="slides/slide81.xml"/><Relationship Id="rId98"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103" Type="http://schemas.openxmlformats.org/officeDocument/2006/relationships/theme" Target="theme/theme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font" Target="fonts/font3.fntdata"/><Relationship Id="rId104"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19/02/2026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E12DB-7F64-94E9-2937-ED845E40FE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17D62C-22C4-DBD1-884B-9A6D27FECDDD}"/>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DF2A600D-A7C6-7438-843C-6E20AC2B0296}"/>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B6DA23B2-30AA-77FC-E4D9-0FF99CE7AF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274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A792-D517-91B5-610E-914CBF5B56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87220A-40C6-5618-6C5D-B0A0BEDD77AF}"/>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74722FE3-7D7B-9546-B6FC-A70A1F6028A4}"/>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6489B2B8-EF1C-726F-5FB9-BF121CBB4F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717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66-E74E-24AC-F9D3-E37C6A9591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FBD7DE-137D-44C5-A915-26DE65FAF701}"/>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C2D1FD39-30AA-6B21-A2A0-7EB2D1D248F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ED40165-4F85-9BAB-33C8-F47EF0259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010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2B59-2C64-721F-9B27-7ABD6AA241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1CF37D-3A30-A742-F47F-E6A4C4369663}"/>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E325AFC0-FE7F-5F69-82E8-C9750DDBE57C}"/>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72F12D4-6F60-7F16-D36A-BE1D2288B2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413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6DB5-5BD6-FA0F-0F26-682405D648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8600DF-A5C7-2956-B389-E8161F95867B}"/>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82C74CBF-E87D-2975-21C7-ACCEB2F5E359}"/>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E63B9122-7EB5-421F-0789-32198172B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67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6DB5-5BD6-FA0F-0F26-682405D648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8600DF-A5C7-2956-B389-E8161F95867B}"/>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82C74CBF-E87D-2975-21C7-ACCEB2F5E359}"/>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E63B9122-7EB5-421F-0789-32198172B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457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78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783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37381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19/02/2026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9754068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646889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616637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62903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1481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77881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8501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232255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07525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730898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5" Type="http://schemas.openxmlformats.org/officeDocument/2006/relationships/theme" Target="../theme/theme11.xml"/><Relationship Id="rId4" Type="http://schemas.openxmlformats.org/officeDocument/2006/relationships/slideLayout" Target="../slideLayouts/slideLayout7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image" Target="../media/image4.jpg"/><Relationship Id="rId5" Type="http://schemas.openxmlformats.org/officeDocument/2006/relationships/slideLayout" Target="../slideLayouts/slideLayout81.xml"/><Relationship Id="rId10" Type="http://schemas.openxmlformats.org/officeDocument/2006/relationships/theme" Target="../theme/theme12.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095364"/>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953931"/>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4.xml"/><Relationship Id="rId1" Type="http://schemas.openxmlformats.org/officeDocument/2006/relationships/tags" Target="../tags/tag1.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6.png"/><Relationship Id="rId7" Type="http://schemas.openxmlformats.org/officeDocument/2006/relationships/image" Target="../media/image68.png"/><Relationship Id="rId2" Type="http://schemas.openxmlformats.org/officeDocument/2006/relationships/image" Target="../media/image35.png"/><Relationship Id="rId1" Type="http://schemas.openxmlformats.org/officeDocument/2006/relationships/slideLayout" Target="../slideLayouts/slideLayout2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1.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1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1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39.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s>
</file>

<file path=ppt/slides/_rels/slide26.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70.png"/><Relationship Id="rId4" Type="http://schemas.openxmlformats.org/officeDocument/2006/relationships/customXml" Target="../ink/ink12.xml"/></Relationships>
</file>

<file path=ppt/slides/_rels/slide27.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400.png"/><Relationship Id="rId4" Type="http://schemas.openxmlformats.org/officeDocument/2006/relationships/customXml" Target="../ink/ink14.xml"/></Relationships>
</file>

<file path=ppt/slides/_rels/slide28.xml.rels><?xml version="1.0" encoding="UTF-8" standalone="yes"?>
<Relationships xmlns="http://schemas.openxmlformats.org/package/2006/relationships"><Relationship Id="rId7" Type="http://schemas.openxmlformats.org/officeDocument/2006/relationships/image" Target="../media/image39.png"/><Relationship Id="rId2" Type="http://schemas.openxmlformats.org/officeDocument/2006/relationships/customXml" Target="../ink/ink15.xml"/><Relationship Id="rId1" Type="http://schemas.openxmlformats.org/officeDocument/2006/relationships/slideLayout" Target="../slideLayouts/slideLayout24.xml"/><Relationship Id="rId6" Type="http://schemas.openxmlformats.org/officeDocument/2006/relationships/customXml" Target="../ink/ink16.xml"/><Relationship Id="rId5" Type="http://schemas.openxmlformats.org/officeDocument/2006/relationships/image" Target="../media/image370.png"/></Relationships>
</file>

<file path=ppt/slides/_rels/slide2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20.xml"/><Relationship Id="rId2" Type="http://schemas.openxmlformats.org/officeDocument/2006/relationships/customXml" Target="../ink/ink17.xml"/><Relationship Id="rId1" Type="http://schemas.openxmlformats.org/officeDocument/2006/relationships/slideLayout" Target="../slideLayouts/slideLayout24.xml"/><Relationship Id="rId6" Type="http://schemas.openxmlformats.org/officeDocument/2006/relationships/customXml" Target="../ink/ink19.xml"/><Relationship Id="rId5" Type="http://schemas.openxmlformats.org/officeDocument/2006/relationships/image" Target="../media/image370.png"/><Relationship Id="rId4" Type="http://schemas.openxmlformats.org/officeDocument/2006/relationships/customXml" Target="../ink/ink18.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78.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80.jpe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0.jpeg"/><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0.jpeg"/><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3.xm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83.png"/><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4.gif"/><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86.png"/><Relationship Id="rId4" Type="http://schemas.openxmlformats.org/officeDocument/2006/relationships/image" Target="../media/image36.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4.gif"/><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7.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4.gif"/><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8.png"/></Relationships>
</file>

<file path=ppt/slides/_rels/slide6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9.png"/></Relationships>
</file>

<file path=ppt/slides/_rels/slide6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6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1.png"/></Relationships>
</file>

<file path=ppt/slides/_rels/slide6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2.png"/></Relationships>
</file>

<file path=ppt/slides/_rels/slide6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7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7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4.png"/></Relationships>
</file>

<file path=ppt/slides/_rels/slide7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5.png"/></Relationships>
</file>

<file path=ppt/slides/_rels/slide7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5.png"/></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6.png"/></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7.png"/></Relationships>
</file>

<file path=ppt/slides/_rels/slide81.xml.rels><?xml version="1.0" encoding="UTF-8" standalone="yes"?>
<Relationships xmlns="http://schemas.openxmlformats.org/package/2006/relationships"><Relationship Id="rId8" Type="http://schemas.openxmlformats.org/officeDocument/2006/relationships/image" Target="../media/image98.png"/><Relationship Id="rId3" Type="http://schemas.microsoft.com/office/2007/relationships/media" Target="../media/media2.mp4"/><Relationship Id="rId7"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Image 4">
            <a:extLst>
              <a:ext uri="{FF2B5EF4-FFF2-40B4-BE49-F238E27FC236}">
                <a16:creationId xmlns:a16="http://schemas.microsoft.com/office/drawing/2014/main" id="{B2D54E02-8A97-3C36-2E31-DD9DD68A4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4055604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1" y="1391042"/>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7" name="Image 16">
            <a:extLst>
              <a:ext uri="{FF2B5EF4-FFF2-40B4-BE49-F238E27FC236}">
                <a16:creationId xmlns:a16="http://schemas.microsoft.com/office/drawing/2014/main" id="{6F281B17-4738-052A-ED5C-BEB4F8480F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148" y="2798856"/>
            <a:ext cx="1687342" cy="2588149"/>
          </a:xfrm>
          <a:prstGeom prst="rect">
            <a:avLst/>
          </a:prstGeom>
        </p:spPr>
      </p:pic>
      <p:pic>
        <p:nvPicPr>
          <p:cNvPr id="20" name="Image 19">
            <a:extLst>
              <a:ext uri="{FF2B5EF4-FFF2-40B4-BE49-F238E27FC236}">
                <a16:creationId xmlns:a16="http://schemas.microsoft.com/office/drawing/2014/main" id="{4E02D28D-102F-4683-100B-13D5471321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2490" y="2798856"/>
            <a:ext cx="1687342" cy="2588149"/>
          </a:xfrm>
          <a:prstGeom prst="rect">
            <a:avLst/>
          </a:prstGeom>
        </p:spPr>
      </p:pic>
      <p:pic>
        <p:nvPicPr>
          <p:cNvPr id="22" name="Image 21">
            <a:extLst>
              <a:ext uri="{FF2B5EF4-FFF2-40B4-BE49-F238E27FC236}">
                <a16:creationId xmlns:a16="http://schemas.microsoft.com/office/drawing/2014/main" id="{0B361CA6-385A-5BA1-80A2-C7448F6B84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036" y="2798859"/>
            <a:ext cx="1687342" cy="2588148"/>
          </a:xfrm>
          <a:prstGeom prst="rect">
            <a:avLst/>
          </a:prstGeom>
        </p:spPr>
      </p:pic>
      <p:pic>
        <p:nvPicPr>
          <p:cNvPr id="24" name="Image 23">
            <a:extLst>
              <a:ext uri="{FF2B5EF4-FFF2-40B4-BE49-F238E27FC236}">
                <a16:creationId xmlns:a16="http://schemas.microsoft.com/office/drawing/2014/main" id="{CA61B691-B057-04AD-AD4A-1D5C52A393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7806" y="2798856"/>
            <a:ext cx="1687342" cy="2588149"/>
          </a:xfrm>
          <a:prstGeom prst="rect">
            <a:avLst/>
          </a:prstGeom>
        </p:spPr>
      </p:pic>
      <p:pic>
        <p:nvPicPr>
          <p:cNvPr id="26" name="Image 25">
            <a:extLst>
              <a:ext uri="{FF2B5EF4-FFF2-40B4-BE49-F238E27FC236}">
                <a16:creationId xmlns:a16="http://schemas.microsoft.com/office/drawing/2014/main" id="{2CEE81B6-A03C-2CCE-B73D-F22B445EF1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0464" y="2798856"/>
            <a:ext cx="1687342" cy="2588149"/>
          </a:xfrm>
          <a:prstGeom prst="rect">
            <a:avLst/>
          </a:prstGeom>
        </p:spPr>
      </p:pic>
    </p:spTree>
    <p:extLst>
      <p:ext uri="{BB962C8B-B14F-4D97-AF65-F5344CB8AC3E}">
        <p14:creationId xmlns:p14="http://schemas.microsoft.com/office/powerpoint/2010/main" val="572411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3930" y="5040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371853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346653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lvl="0">
              <a:buFont typeface="Wingdings" panose="05000000000000000000" pitchFamily="2" charset="2"/>
              <a:buChar char=""/>
              <a:defRPr/>
            </a:pPr>
            <a:r>
              <a:rPr lang="fr-FR" dirty="0"/>
              <a:t>É</a:t>
            </a: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889640" y="5501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lang="fr-FR" dirty="0">
                <a:solidFill>
                  <a:srgbClr val="474F71"/>
                </a:solidFill>
              </a:rPr>
              <a:t>Lecture offerte</a:t>
            </a:r>
            <a:endPar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endParaRP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39212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Compréhension de texte</a:t>
            </a:r>
          </a:p>
          <a:p>
            <a:pPr marL="269875" lvl="0" indent="-269875">
              <a:buFont typeface="Wingdings" panose="05000000000000000000" pitchFamily="2" charset="2"/>
              <a:buChar char="m"/>
              <a:defRPr/>
            </a:pPr>
            <a:r>
              <a:rPr lang="fr-FR" dirty="0"/>
              <a:t>É</a:t>
            </a: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criture – Phrases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4957783" y="5017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lvl="0" indent="-269875">
              <a:buFont typeface="Wingdings" panose="05000000000000000000" pitchFamily="2" charset="2"/>
              <a:buChar char="m"/>
              <a:defRPr/>
            </a:pPr>
            <a:r>
              <a:rPr lang="fr-FR" dirty="0"/>
              <a:t>É</a:t>
            </a: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4F138-6753-7534-C1E6-1B85E74453D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D9103EA-1BD2-39E7-EFC4-5E74830610EA}"/>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791A3E68-0AA1-6E09-5D98-10D87D2EFC32}"/>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E82FBC22-33EB-0291-6778-67597AD37594}"/>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des mots et des phrases.</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 </a:t>
            </a:r>
          </a:p>
        </p:txBody>
      </p:sp>
      <p:sp>
        <p:nvSpPr>
          <p:cNvPr id="9" name="Espace réservé du texte 2">
            <a:extLst>
              <a:ext uri="{FF2B5EF4-FFF2-40B4-BE49-F238E27FC236}">
                <a16:creationId xmlns:a16="http://schemas.microsoft.com/office/drawing/2014/main" id="{F0D19C09-4122-1BE0-1CDB-C80C1DD1CF8F}"/>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lang="fr-FR" dirty="0">
                <a:solidFill>
                  <a:prstClr val="white">
                    <a:lumMod val="65000"/>
                  </a:prstClr>
                </a:solidFill>
              </a:rPr>
              <a:t>Les bêtises de Sara.</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1B961BD8-C453-2AA4-99CB-2AB264B1451B}"/>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F996E4DA-6671-D070-5D05-97E23EB1E635}"/>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159919A2-26D3-C655-D7D2-9094BA91D338}"/>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2F8FAC0C-E4C7-73CC-B7DF-D7900341F81B}"/>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B18D865F-9259-669B-3E4C-5F43DF4E0FF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6F74235-D21A-1FD2-D24A-EC52AA1B205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8F499C39-C686-EB4F-1F8E-8C0089B326E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885789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2"/>
            <a:ext cx="6801287" cy="2172233"/>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27891" y="1810358"/>
            <a:ext cx="7811212" cy="830997"/>
          </a:xfrm>
          <a:prstGeom prst="rect">
            <a:avLst/>
          </a:prstGeom>
          <a:noFill/>
        </p:spPr>
        <p:txBody>
          <a:bodyPr wrap="square">
            <a:spAutoFit/>
          </a:bodyPr>
          <a:lstStyle/>
          <a:p>
            <a:pPr marL="0" marR="0" lvl="0" indent="0" algn="ctr" defTabSz="914400" rtl="0" eaLnBrk="1" fontAlgn="auto" latinLnBrk="0" hangingPunct="1">
              <a:spcBef>
                <a:spcPts val="0"/>
              </a:spcBef>
              <a:spcAft>
                <a:spcPts val="1200"/>
              </a:spcAft>
              <a:buClrTx/>
              <a:buSzTx/>
              <a:buFontTx/>
              <a:buNone/>
              <a:tabLst/>
              <a:defRPr/>
            </a:pPr>
            <a:r>
              <a:rPr lang="fr-FR" sz="2400" kern="0" dirty="0">
                <a:solidFill>
                  <a:schemeClr val="accent5">
                    <a:lumMod val="50000"/>
                  </a:schemeClr>
                </a:solidFill>
                <a:latin typeface="Dosis Medium" pitchFamily="2" charset="0"/>
                <a:cs typeface="Calibri" panose="020F0502020204030204" pitchFamily="34" charset="0"/>
              </a:rPr>
              <a:t>Au terme de cette séance de révision, l’enseignant doit vérifier qu’au moins </a:t>
            </a:r>
            <a:r>
              <a:rPr lang="fr-FR" sz="2400" b="1" kern="0" dirty="0">
                <a:solidFill>
                  <a:srgbClr val="2196B1"/>
                </a:solidFill>
                <a:latin typeface="Dosis" pitchFamily="2" charset="0"/>
                <a:cs typeface="Calibri" panose="020F0502020204030204" pitchFamily="34" charset="0"/>
              </a:rPr>
              <a:t>80% des élèves </a:t>
            </a:r>
            <a:r>
              <a:rPr lang="fr-FR" sz="2400" kern="0" dirty="0">
                <a:solidFill>
                  <a:schemeClr val="accent5">
                    <a:lumMod val="50000"/>
                  </a:schemeClr>
                </a:solidFill>
                <a:latin typeface="Dosis Medium" pitchFamily="2" charset="0"/>
                <a:cs typeface="Calibri" panose="020F0502020204030204" pitchFamily="34" charset="0"/>
              </a:rPr>
              <a:t>sont capables de : </a:t>
            </a:r>
            <a:endParaRPr kumimoji="0" lang="ar-MA" sz="2400" i="0" u="none" strike="noStrike" kern="0" cap="none" spc="0" normalizeH="0" baseline="0" noProof="0" dirty="0">
              <a:ln>
                <a:noFill/>
              </a:ln>
              <a:solidFill>
                <a:schemeClr val="accent5">
                  <a:lumMod val="50000"/>
                </a:schemeClr>
              </a:solidFill>
              <a:effectLst/>
              <a:uLnTx/>
              <a:uFillTx/>
              <a:latin typeface="Dosis Medium" pitchFamily="2" charset="0"/>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62754" y="3134487"/>
            <a:ext cx="5330719" cy="1785104"/>
          </a:xfrm>
          <a:prstGeom prst="rect">
            <a:avLst/>
          </a:prstGeom>
          <a:noFill/>
        </p:spPr>
        <p:txBody>
          <a:bodyPr wrap="square">
            <a:spAutoFit/>
          </a:bodyPr>
          <a:lstStyle/>
          <a:p>
            <a:pPr marL="342900" marR="0" lvl="0" indent="-342900" defTabSz="914400" rtl="0" eaLnBrk="1" fontAlgn="auto" latinLnBrk="0" hangingPunct="1">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cs typeface="Calibri" panose="020F0502020204030204" pitchFamily="34" charset="0"/>
              </a:rPr>
              <a:t>Lire et comprendre </a:t>
            </a:r>
            <a:r>
              <a:rPr kumimoji="0" lang="fr-FR" sz="2200" b="1" i="0" u="none" strike="noStrike" kern="0" cap="none" spc="0" normalizeH="0" baseline="0" noProof="0" dirty="0">
                <a:ln>
                  <a:noFill/>
                </a:ln>
                <a:solidFill>
                  <a:schemeClr val="accent5">
                    <a:lumMod val="50000"/>
                  </a:schemeClr>
                </a:solidFill>
                <a:effectLst/>
                <a:uLnTx/>
                <a:uFillTx/>
                <a:latin typeface="Dosis Medium" pitchFamily="2" charset="0"/>
                <a:cs typeface="Calibri" panose="020F0502020204030204" pitchFamily="34" charset="0"/>
              </a:rPr>
              <a:t>un texte.</a:t>
            </a:r>
            <a:endParaRPr lang="fr-FR" sz="2200" b="1" kern="0" dirty="0">
              <a:solidFill>
                <a:schemeClr val="accent5">
                  <a:lumMod val="50000"/>
                </a:schemeClr>
              </a:solidFill>
              <a:latin typeface="Dosis Medium" pitchFamily="2" charset="0"/>
              <a:cs typeface="Calibri" panose="020F0502020204030204" pitchFamily="34" charset="0"/>
            </a:endParaRPr>
          </a:p>
          <a:p>
            <a:pPr marL="342900" lvl="0" indent="-342900">
              <a:spcAft>
                <a:spcPts val="1200"/>
              </a:spcAft>
              <a:buFont typeface="Dosis Medium" pitchFamily="2" charset="0"/>
              <a:buChar char="→"/>
              <a:defRPr/>
            </a:pPr>
            <a:r>
              <a:rPr lang="fr-FR" sz="2200" b="1" kern="0" dirty="0">
                <a:solidFill>
                  <a:srgbClr val="2196B1"/>
                </a:solidFill>
                <a:latin typeface="Dosis Medium" pitchFamily="2" charset="0"/>
                <a:cs typeface="Calibri" panose="020F0502020204030204" pitchFamily="34" charset="0"/>
              </a:rPr>
              <a:t>Écrire des phrases</a:t>
            </a:r>
            <a:r>
              <a:rPr lang="fr-FR" sz="2200" b="1" kern="0" dirty="0">
                <a:solidFill>
                  <a:schemeClr val="accent5">
                    <a:lumMod val="50000"/>
                  </a:schemeClr>
                </a:solidFill>
                <a:latin typeface="Dosis Medium" pitchFamily="2" charset="0"/>
                <a:cs typeface="Calibri" panose="020F0502020204030204" pitchFamily="34" charset="0"/>
              </a:rPr>
              <a:t>.</a:t>
            </a:r>
          </a:p>
          <a:p>
            <a:pPr marL="342900" lvl="0" indent="-342900">
              <a:spcAft>
                <a:spcPts val="1200"/>
              </a:spcAft>
              <a:buFont typeface="Dosis Medium" pitchFamily="2" charset="0"/>
              <a:buChar char="→"/>
              <a:defRPr/>
            </a:pPr>
            <a:r>
              <a:rPr lang="fr-FR" sz="2200" b="1" kern="0" dirty="0">
                <a:solidFill>
                  <a:srgbClr val="2196B1"/>
                </a:solidFill>
                <a:latin typeface="Dosis Medium" pitchFamily="2" charset="0"/>
                <a:cs typeface="Calibri" panose="020F0502020204030204" pitchFamily="34" charset="0"/>
              </a:rPr>
              <a:t>Répondre spontanément </a:t>
            </a:r>
            <a:r>
              <a:rPr lang="fr-FR" sz="2200" kern="0" dirty="0">
                <a:solidFill>
                  <a:schemeClr val="accent5">
                    <a:lumMod val="50000"/>
                  </a:schemeClr>
                </a:solidFill>
                <a:latin typeface="Dosis Medium" pitchFamily="2" charset="0"/>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algn="ctr"/>
            <a:r>
              <a:rPr lang="fr-FR" i="1" dirty="0">
                <a:solidFill>
                  <a:schemeClr val="tx1">
                    <a:lumMod val="85000"/>
                    <a:lumOff val="15000"/>
                  </a:schemeClr>
                </a:solidFill>
                <a:latin typeface="Dosis" pitchFamily="2" charset="0"/>
              </a:rPr>
              <a:t>* Si ce taux n’est pas atteint, il convient de mettre en place des actions de remédiation, collectives ou individuelles. </a:t>
            </a:r>
          </a:p>
        </p:txBody>
      </p:sp>
    </p:spTree>
    <p:extLst>
      <p:ext uri="{BB962C8B-B14F-4D97-AF65-F5344CB8AC3E}">
        <p14:creationId xmlns:p14="http://schemas.microsoft.com/office/powerpoint/2010/main" val="857111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réviser la leçon de la semaine passée.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2396217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370A6160-B66C-12A0-EA60-0F723077C14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1927584-BE17-A58A-FF5B-DC82C0DE9DA6}"/>
              </a:ext>
            </a:extLst>
          </p:cNvPr>
          <p:cNvSpPr txBox="1">
            <a:spLocks/>
          </p:cNvSpPr>
          <p:nvPr/>
        </p:nvSpPr>
        <p:spPr>
          <a:xfrm>
            <a:off x="1829954" y="784396"/>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a:lstStyle>
          <a:p>
            <a:r>
              <a:rPr lang="fr-FR" dirty="0">
                <a:solidFill>
                  <a:schemeClr val="tx1">
                    <a:lumMod val="65000"/>
                    <a:lumOff val="35000"/>
                  </a:schemeClr>
                </a:solidFill>
              </a:rPr>
              <a:t>Répétons ensemble : </a:t>
            </a:r>
            <a:r>
              <a:rPr lang="fr-FR" dirty="0"/>
              <a:t>Le genou – Le coude –  Perdre l’équilibre – Tomber – Avoir mal – une blessure. </a:t>
            </a:r>
            <a:endParaRPr lang="fr-FR" dirty="0">
              <a:solidFill>
                <a:schemeClr val="tx1">
                  <a:lumMod val="65000"/>
                  <a:lumOff val="35000"/>
                </a:schemeClr>
              </a:solidFill>
            </a:endParaRPr>
          </a:p>
        </p:txBody>
      </p:sp>
      <p:sp>
        <p:nvSpPr>
          <p:cNvPr id="20" name="ZoneTexte 19">
            <a:extLst>
              <a:ext uri="{FF2B5EF4-FFF2-40B4-BE49-F238E27FC236}">
                <a16:creationId xmlns:a16="http://schemas.microsoft.com/office/drawing/2014/main" id="{5F59818F-4723-F49A-6085-CB618C41CDCE}"/>
              </a:ext>
            </a:extLst>
          </p:cNvPr>
          <p:cNvSpPr txBox="1"/>
          <p:nvPr/>
        </p:nvSpPr>
        <p:spPr>
          <a:xfrm>
            <a:off x="6176764" y="5857582"/>
            <a:ext cx="1867189"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kumimoji="0" lang="fr-FR" sz="2000" b="1" i="0" u="none" strike="noStrike" kern="1200" cap="none" spc="0" normalizeH="0" baseline="0" noProof="0" dirty="0">
                <a:ln>
                  <a:noFill/>
                </a:ln>
                <a:solidFill>
                  <a:srgbClr val="D8266A"/>
                </a:solidFill>
                <a:effectLst/>
                <a:uLnTx/>
                <a:uFillTx/>
                <a:latin typeface="Dosis SemiBold" pitchFamily="2" charset="0"/>
              </a:rPr>
              <a:t>Une</a:t>
            </a:r>
            <a:r>
              <a:rPr lang="fr-MA" sz="2000" b="1" dirty="0">
                <a:ln w="0"/>
                <a:solidFill>
                  <a:srgbClr val="474F71"/>
                </a:solidFill>
                <a:latin typeface="Dosis SemiBold" pitchFamily="2" charset="0"/>
              </a:rPr>
              <a:t> blessure</a:t>
            </a:r>
          </a:p>
        </p:txBody>
      </p:sp>
      <p:sp>
        <p:nvSpPr>
          <p:cNvPr id="2" name="Espace réservé du texte 6">
            <a:extLst>
              <a:ext uri="{FF2B5EF4-FFF2-40B4-BE49-F238E27FC236}">
                <a16:creationId xmlns:a16="http://schemas.microsoft.com/office/drawing/2014/main" id="{CE33897D-C2E7-D38F-2B56-E9D4CDBF9484}"/>
              </a:ext>
            </a:extLst>
          </p:cNvPr>
          <p:cNvSpPr txBox="1">
            <a:spLocks/>
          </p:cNvSpPr>
          <p:nvPr/>
        </p:nvSpPr>
        <p:spPr>
          <a:xfrm>
            <a:off x="3643969" y="3402579"/>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0070C0"/>
                </a:solidFill>
                <a:latin typeface="Dosis SemiBold" pitchFamily="2" charset="0"/>
              </a:rPr>
              <a:t>Le</a:t>
            </a:r>
            <a:r>
              <a:rPr lang="fr-MA" sz="2000" b="1" dirty="0">
                <a:ln w="0"/>
                <a:solidFill>
                  <a:srgbClr val="474F71"/>
                </a:solidFill>
                <a:latin typeface="Dosis SemiBold" pitchFamily="2" charset="0"/>
              </a:rPr>
              <a:t> coude</a:t>
            </a:r>
          </a:p>
        </p:txBody>
      </p:sp>
      <p:sp>
        <p:nvSpPr>
          <p:cNvPr id="3" name="Espace réservé du texte 6">
            <a:extLst>
              <a:ext uri="{FF2B5EF4-FFF2-40B4-BE49-F238E27FC236}">
                <a16:creationId xmlns:a16="http://schemas.microsoft.com/office/drawing/2014/main" id="{3C642BCF-A7D7-9C49-8DD2-A7BEE54955C8}"/>
              </a:ext>
            </a:extLst>
          </p:cNvPr>
          <p:cNvSpPr txBox="1">
            <a:spLocks/>
          </p:cNvSpPr>
          <p:nvPr/>
        </p:nvSpPr>
        <p:spPr>
          <a:xfrm>
            <a:off x="5677830" y="3378237"/>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474F71"/>
                </a:solidFill>
                <a:latin typeface="Dosis SemiBold" pitchFamily="2" charset="0"/>
              </a:rPr>
              <a:t>Perdre l’équilibre</a:t>
            </a:r>
          </a:p>
        </p:txBody>
      </p:sp>
      <p:sp>
        <p:nvSpPr>
          <p:cNvPr id="4" name="ZoneTexte 3">
            <a:extLst>
              <a:ext uri="{FF2B5EF4-FFF2-40B4-BE49-F238E27FC236}">
                <a16:creationId xmlns:a16="http://schemas.microsoft.com/office/drawing/2014/main" id="{4A3F1148-B11B-2E75-FFE4-1027BC195307}"/>
              </a:ext>
            </a:extLst>
          </p:cNvPr>
          <p:cNvSpPr txBox="1"/>
          <p:nvPr/>
        </p:nvSpPr>
        <p:spPr>
          <a:xfrm>
            <a:off x="1380408" y="3386740"/>
            <a:ext cx="2048529" cy="3693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D45469"/>
                </a:solidFill>
                <a:effectLst/>
                <a:uLnTx/>
                <a:uFillTx/>
                <a:latin typeface="Dosis SemiBold" pitchFamily="2" charset="0"/>
              </a:rPr>
              <a:t> </a:t>
            </a:r>
            <a:r>
              <a:rPr kumimoji="0" lang="fr-MA" sz="2000" b="1" i="0" u="none" strike="noStrike" kern="1200" cap="none" spc="0" normalizeH="0" baseline="0" noProof="0" dirty="0">
                <a:ln w="0"/>
                <a:solidFill>
                  <a:srgbClr val="0070C0"/>
                </a:solidFill>
                <a:effectLst/>
                <a:uLnTx/>
                <a:uFillTx/>
                <a:latin typeface="Dosis SemiBold" pitchFamily="2" charset="0"/>
              </a:rPr>
              <a:t>L</a:t>
            </a:r>
            <a:r>
              <a:rPr lang="fr-MA" sz="2000" b="1" dirty="0">
                <a:ln w="0"/>
                <a:solidFill>
                  <a:srgbClr val="0070C0"/>
                </a:solidFill>
                <a:latin typeface="Dosis SemiBold" pitchFamily="2" charset="0"/>
              </a:rPr>
              <a:t>e</a:t>
            </a:r>
            <a:r>
              <a:rPr lang="fr-MA" sz="2000" b="1" dirty="0">
                <a:ln w="0"/>
                <a:solidFill>
                  <a:srgbClr val="474F71"/>
                </a:solidFill>
                <a:latin typeface="Dosis SemiBold" pitchFamily="2" charset="0"/>
              </a:rPr>
              <a:t> genou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5" name="ZoneTexte 4">
            <a:extLst>
              <a:ext uri="{FF2B5EF4-FFF2-40B4-BE49-F238E27FC236}">
                <a16:creationId xmlns:a16="http://schemas.microsoft.com/office/drawing/2014/main" id="{A981A93E-78A2-4F0C-16D7-65AC3027FD76}"/>
              </a:ext>
            </a:extLst>
          </p:cNvPr>
          <p:cNvSpPr txBox="1"/>
          <p:nvPr/>
        </p:nvSpPr>
        <p:spPr>
          <a:xfrm>
            <a:off x="3428937" y="5876048"/>
            <a:ext cx="2549070" cy="369332"/>
          </a:xfrm>
          <a:prstGeom prst="rect">
            <a:avLst/>
          </a:prstGeom>
          <a:noFill/>
        </p:spPr>
        <p:txBody>
          <a:bodyPr wrap="square">
            <a:spAutoFit/>
          </a:bodyPr>
          <a:lstStyle/>
          <a:p>
            <a:pPr lvl="0" algn="ctr" defTabSz="514337">
              <a:lnSpc>
                <a:spcPct val="90000"/>
              </a:lnSpc>
              <a:spcBef>
                <a:spcPts val="563"/>
              </a:spcBef>
              <a:defRPr/>
            </a:pPr>
            <a:r>
              <a:rPr lang="fr-MA" sz="2000" b="1" dirty="0">
                <a:ln w="0"/>
                <a:solidFill>
                  <a:srgbClr val="474F71"/>
                </a:solidFill>
                <a:latin typeface="Dosis SemiBold" pitchFamily="2" charset="0"/>
              </a:rPr>
              <a:t>Avoir mal</a:t>
            </a:r>
          </a:p>
        </p:txBody>
      </p:sp>
      <p:sp>
        <p:nvSpPr>
          <p:cNvPr id="6" name="ZoneTexte 5">
            <a:extLst>
              <a:ext uri="{FF2B5EF4-FFF2-40B4-BE49-F238E27FC236}">
                <a16:creationId xmlns:a16="http://schemas.microsoft.com/office/drawing/2014/main" id="{C463AF5F-CB05-5129-18FB-D9628C58C627}"/>
              </a:ext>
            </a:extLst>
          </p:cNvPr>
          <p:cNvSpPr txBox="1"/>
          <p:nvPr/>
        </p:nvSpPr>
        <p:spPr>
          <a:xfrm>
            <a:off x="1324496" y="5824144"/>
            <a:ext cx="2395560"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lang="fr-MA" sz="2000" b="1" dirty="0">
                <a:ln w="0"/>
                <a:solidFill>
                  <a:srgbClr val="474F71"/>
                </a:solidFill>
                <a:latin typeface="Dosis SemiBold" pitchFamily="2" charset="0"/>
              </a:rPr>
              <a:t>Tomber </a:t>
            </a:r>
          </a:p>
        </p:txBody>
      </p:sp>
      <p:pic>
        <p:nvPicPr>
          <p:cNvPr id="9" name="Image 8">
            <a:extLst>
              <a:ext uri="{FF2B5EF4-FFF2-40B4-BE49-F238E27FC236}">
                <a16:creationId xmlns:a16="http://schemas.microsoft.com/office/drawing/2014/main" id="{64D156D1-8714-B8E4-6396-C670863A4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8251" y="4107566"/>
            <a:ext cx="1571403" cy="1718953"/>
          </a:xfrm>
          <a:prstGeom prst="rect">
            <a:avLst/>
          </a:prstGeom>
        </p:spPr>
      </p:pic>
      <p:pic>
        <p:nvPicPr>
          <p:cNvPr id="10" name="Espace réservé pour une image  8">
            <a:extLst>
              <a:ext uri="{FF2B5EF4-FFF2-40B4-BE49-F238E27FC236}">
                <a16:creationId xmlns:a16="http://schemas.microsoft.com/office/drawing/2014/main" id="{99519230-C968-036D-5CEE-18FBC1FE3321}"/>
              </a:ext>
            </a:extLst>
          </p:cNvPr>
          <p:cNvPicPr>
            <a:picLocks noChangeAspect="1"/>
          </p:cNvPicPr>
          <p:nvPr/>
        </p:nvPicPr>
        <p:blipFill rotWithShape="1">
          <a:blip r:embed="rId4">
            <a:extLst>
              <a:ext uri="{28A0092B-C50C-407E-A947-70E740481C1C}">
                <a14:useLocalDpi xmlns:a14="http://schemas.microsoft.com/office/drawing/2010/main" val="0"/>
              </a:ext>
            </a:extLst>
          </a:blip>
          <a:srcRect l="-4695" r="-4695"/>
          <a:stretch>
            <a:fillRect/>
          </a:stretch>
        </p:blipFill>
        <p:spPr>
          <a:xfrm>
            <a:off x="1739437" y="4181342"/>
            <a:ext cx="1571403" cy="1571403"/>
          </a:xfrm>
          <a:prstGeom prst="rect">
            <a:avLst/>
          </a:prstGeom>
        </p:spPr>
      </p:pic>
      <p:pic>
        <p:nvPicPr>
          <p:cNvPr id="11" name="Image 10">
            <a:extLst>
              <a:ext uri="{FF2B5EF4-FFF2-40B4-BE49-F238E27FC236}">
                <a16:creationId xmlns:a16="http://schemas.microsoft.com/office/drawing/2014/main" id="{5BA0E320-D71C-9F7B-136E-E11602671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8267" y="1799376"/>
            <a:ext cx="1571404" cy="1718953"/>
          </a:xfrm>
          <a:prstGeom prst="rect">
            <a:avLst/>
          </a:prstGeom>
        </p:spPr>
      </p:pic>
      <p:pic>
        <p:nvPicPr>
          <p:cNvPr id="12" name="Espace réservé pour une image  1">
            <a:extLst>
              <a:ext uri="{FF2B5EF4-FFF2-40B4-BE49-F238E27FC236}">
                <a16:creationId xmlns:a16="http://schemas.microsoft.com/office/drawing/2014/main" id="{AA2B8AD4-EB9D-619D-415D-1E45400FC602}"/>
              </a:ext>
            </a:extLst>
          </p:cNvPr>
          <p:cNvPicPr>
            <a:picLocks noChangeAspect="1"/>
          </p:cNvPicPr>
          <p:nvPr/>
        </p:nvPicPr>
        <p:blipFill rotWithShape="1">
          <a:blip r:embed="rId6">
            <a:extLst>
              <a:ext uri="{28A0092B-C50C-407E-A947-70E740481C1C}">
                <a14:useLocalDpi xmlns:a14="http://schemas.microsoft.com/office/drawing/2010/main" val="0"/>
              </a:ext>
            </a:extLst>
          </a:blip>
          <a:srcRect l="-4695" r="-4695"/>
          <a:stretch>
            <a:fillRect/>
          </a:stretch>
        </p:blipFill>
        <p:spPr>
          <a:xfrm>
            <a:off x="1667876" y="1824387"/>
            <a:ext cx="1571404" cy="1571404"/>
          </a:xfrm>
          <a:prstGeom prst="rect">
            <a:avLst/>
          </a:prstGeom>
        </p:spPr>
      </p:pic>
      <p:pic>
        <p:nvPicPr>
          <p:cNvPr id="14" name="Image 13">
            <a:extLst>
              <a:ext uri="{FF2B5EF4-FFF2-40B4-BE49-F238E27FC236}">
                <a16:creationId xmlns:a16="http://schemas.microsoft.com/office/drawing/2014/main" id="{A488C1AA-4054-929A-E3C1-0E94D18803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2956" y="1804071"/>
            <a:ext cx="1571404" cy="1717109"/>
          </a:xfrm>
          <a:prstGeom prst="rect">
            <a:avLst/>
          </a:prstGeom>
        </p:spPr>
      </p:pic>
      <p:pic>
        <p:nvPicPr>
          <p:cNvPr id="15" name="Image 14">
            <a:extLst>
              <a:ext uri="{FF2B5EF4-FFF2-40B4-BE49-F238E27FC236}">
                <a16:creationId xmlns:a16="http://schemas.microsoft.com/office/drawing/2014/main" id="{4CC724E0-E1E9-A5EF-8912-CCB3675C0B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58367" y="4157094"/>
            <a:ext cx="1571404" cy="1718954"/>
          </a:xfrm>
          <a:prstGeom prst="rect">
            <a:avLst/>
          </a:prstGeom>
        </p:spPr>
      </p:pic>
    </p:spTree>
    <p:extLst>
      <p:ext uri="{BB962C8B-B14F-4D97-AF65-F5344CB8AC3E}">
        <p14:creationId xmlns:p14="http://schemas.microsoft.com/office/powerpoint/2010/main" val="944839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D46BE-DC65-15D1-1CF6-F6508E481A54}"/>
            </a:ext>
          </a:extLst>
        </p:cNvPr>
        <p:cNvGrpSpPr/>
        <p:nvPr/>
      </p:nvGrpSpPr>
      <p:grpSpPr>
        <a:xfrm>
          <a:off x="0" y="0"/>
          <a:ext cx="0" cy="0"/>
          <a:chOff x="0" y="0"/>
          <a:chExt cx="0" cy="0"/>
        </a:xfrm>
      </p:grpSpPr>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B3327D28-20A9-57F3-5D78-E7C54DAE538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Titre 1">
            <a:extLst>
              <a:ext uri="{FF2B5EF4-FFF2-40B4-BE49-F238E27FC236}">
                <a16:creationId xmlns:a16="http://schemas.microsoft.com/office/drawing/2014/main" id="{D474CEEF-A507-769F-75D0-0A07A4148D0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Répétons ensemble : </a:t>
            </a:r>
            <a:r>
              <a:rPr lang="fr-FR" dirty="0"/>
              <a:t>Nettoyer – Un pansement – Des genouillères – Une trottinette </a:t>
            </a:r>
            <a:br>
              <a:rPr lang="fr-FR" dirty="0"/>
            </a:br>
            <a:r>
              <a:rPr lang="fr-FR" dirty="0"/>
              <a:t>– Un casque -  Des patins à roulettes. </a:t>
            </a:r>
            <a:endParaRPr lang="fr-MA" dirty="0">
              <a:solidFill>
                <a:schemeClr val="tx1">
                  <a:lumMod val="65000"/>
                  <a:lumOff val="35000"/>
                </a:schemeClr>
              </a:solidFill>
            </a:endParaRPr>
          </a:p>
        </p:txBody>
      </p:sp>
      <p:sp>
        <p:nvSpPr>
          <p:cNvPr id="3" name="Espace réservé du texte 6">
            <a:extLst>
              <a:ext uri="{FF2B5EF4-FFF2-40B4-BE49-F238E27FC236}">
                <a16:creationId xmlns:a16="http://schemas.microsoft.com/office/drawing/2014/main" id="{1F0A7A0D-267A-0D87-9CAE-B5A9DFF87B18}"/>
              </a:ext>
            </a:extLst>
          </p:cNvPr>
          <p:cNvSpPr txBox="1">
            <a:spLocks/>
          </p:cNvSpPr>
          <p:nvPr/>
        </p:nvSpPr>
        <p:spPr>
          <a:xfrm>
            <a:off x="3627853" y="3415421"/>
            <a:ext cx="2144073"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00B0F0"/>
                </a:solidFill>
                <a:latin typeface="Dosis SemiBold" pitchFamily="2" charset="0"/>
              </a:rPr>
              <a:t>Un</a:t>
            </a:r>
            <a:r>
              <a:rPr lang="fr-MA" sz="2000" b="1" dirty="0">
                <a:ln w="0"/>
                <a:solidFill>
                  <a:srgbClr val="474F71"/>
                </a:solidFill>
                <a:latin typeface="Dosis SemiBold" pitchFamily="2" charset="0"/>
              </a:rPr>
              <a:t> pansement</a:t>
            </a:r>
          </a:p>
        </p:txBody>
      </p:sp>
      <p:sp>
        <p:nvSpPr>
          <p:cNvPr id="4" name="Espace réservé du texte 6">
            <a:extLst>
              <a:ext uri="{FF2B5EF4-FFF2-40B4-BE49-F238E27FC236}">
                <a16:creationId xmlns:a16="http://schemas.microsoft.com/office/drawing/2014/main" id="{78163DBF-5813-ADF4-5207-3DEB0DD91631}"/>
              </a:ext>
            </a:extLst>
          </p:cNvPr>
          <p:cNvSpPr txBox="1">
            <a:spLocks/>
          </p:cNvSpPr>
          <p:nvPr/>
        </p:nvSpPr>
        <p:spPr>
          <a:xfrm>
            <a:off x="5994666" y="3391560"/>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474F71"/>
                </a:solidFill>
                <a:latin typeface="Dosis SemiBold" pitchFamily="2" charset="0"/>
              </a:rPr>
              <a:t>Des genouillères</a:t>
            </a:r>
          </a:p>
        </p:txBody>
      </p:sp>
      <p:sp>
        <p:nvSpPr>
          <p:cNvPr id="5" name="ZoneTexte 4">
            <a:extLst>
              <a:ext uri="{FF2B5EF4-FFF2-40B4-BE49-F238E27FC236}">
                <a16:creationId xmlns:a16="http://schemas.microsoft.com/office/drawing/2014/main" id="{66F4584C-E409-903D-92F4-0F83564C00E8}"/>
              </a:ext>
            </a:extLst>
          </p:cNvPr>
          <p:cNvSpPr txBox="1"/>
          <p:nvPr/>
        </p:nvSpPr>
        <p:spPr>
          <a:xfrm>
            <a:off x="1655737" y="3389144"/>
            <a:ext cx="1903790" cy="3693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D45469"/>
                </a:solidFill>
                <a:effectLst/>
                <a:uLnTx/>
                <a:uFillTx/>
                <a:latin typeface="Dosis SemiBold" pitchFamily="2" charset="0"/>
              </a:rPr>
              <a:t> </a:t>
            </a:r>
            <a:r>
              <a:rPr lang="fr-MA" sz="2000" b="1" dirty="0">
                <a:ln w="0"/>
                <a:solidFill>
                  <a:srgbClr val="474F71"/>
                </a:solidFill>
                <a:latin typeface="Dosis SemiBold" pitchFamily="2" charset="0"/>
              </a:rPr>
              <a:t>Nettoyer</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6" name="ZoneTexte 5">
            <a:extLst>
              <a:ext uri="{FF2B5EF4-FFF2-40B4-BE49-F238E27FC236}">
                <a16:creationId xmlns:a16="http://schemas.microsoft.com/office/drawing/2014/main" id="{FA28F596-EFF5-8A4D-8507-EDBF18D8127E}"/>
              </a:ext>
            </a:extLst>
          </p:cNvPr>
          <p:cNvSpPr txBox="1"/>
          <p:nvPr/>
        </p:nvSpPr>
        <p:spPr>
          <a:xfrm>
            <a:off x="3627853" y="5927032"/>
            <a:ext cx="2368966" cy="369332"/>
          </a:xfrm>
          <a:prstGeom prst="rect">
            <a:avLst/>
          </a:prstGeom>
          <a:noFill/>
        </p:spPr>
        <p:txBody>
          <a:bodyPr wrap="square">
            <a:spAutoFit/>
          </a:bodyPr>
          <a:lstStyle/>
          <a:p>
            <a:pPr lvl="0" algn="ctr" defTabSz="514337">
              <a:lnSpc>
                <a:spcPct val="90000"/>
              </a:lnSpc>
              <a:spcBef>
                <a:spcPts val="563"/>
              </a:spcBef>
              <a:defRPr/>
            </a:pPr>
            <a:r>
              <a:rPr lang="fr-MA" sz="2000" b="1" dirty="0">
                <a:ln w="0"/>
                <a:solidFill>
                  <a:srgbClr val="00B0F0"/>
                </a:solidFill>
                <a:latin typeface="Dosis SemiBold" pitchFamily="2" charset="0"/>
              </a:rPr>
              <a:t>Un</a:t>
            </a:r>
            <a:r>
              <a:rPr lang="fr-MA" sz="2000" b="1" dirty="0">
                <a:ln w="0"/>
                <a:solidFill>
                  <a:srgbClr val="474F71"/>
                </a:solidFill>
                <a:latin typeface="Dosis SemiBold" pitchFamily="2" charset="0"/>
              </a:rPr>
              <a:t> casque</a:t>
            </a:r>
          </a:p>
        </p:txBody>
      </p:sp>
      <p:sp>
        <p:nvSpPr>
          <p:cNvPr id="7" name="ZoneTexte 6">
            <a:extLst>
              <a:ext uri="{FF2B5EF4-FFF2-40B4-BE49-F238E27FC236}">
                <a16:creationId xmlns:a16="http://schemas.microsoft.com/office/drawing/2014/main" id="{6A2A6BFB-F6A9-1232-2FBF-D2323ADCC4FC}"/>
              </a:ext>
            </a:extLst>
          </p:cNvPr>
          <p:cNvSpPr txBox="1"/>
          <p:nvPr/>
        </p:nvSpPr>
        <p:spPr>
          <a:xfrm>
            <a:off x="1523412" y="5876895"/>
            <a:ext cx="2226302" cy="400110"/>
          </a:xfrm>
          <a:prstGeom prst="rect">
            <a:avLst/>
          </a:prstGeom>
          <a:noFill/>
        </p:spPr>
        <p:txBody>
          <a:bodyPr wrap="square">
            <a:spAutoFit/>
          </a:bodyPr>
          <a:lstStyle/>
          <a:p>
            <a:pPr algn="ctr"/>
            <a:r>
              <a:rPr kumimoji="0" lang="fr-FR" sz="2000" b="1" i="0" u="none" strike="noStrike" kern="1200" cap="none" spc="0" normalizeH="0" baseline="0" noProof="0" dirty="0">
                <a:ln>
                  <a:noFill/>
                </a:ln>
                <a:solidFill>
                  <a:srgbClr val="D8266A"/>
                </a:solidFill>
                <a:effectLst/>
                <a:uLnTx/>
                <a:uFillTx/>
                <a:latin typeface="Dosis SemiBold" pitchFamily="2" charset="0"/>
              </a:rPr>
              <a:t>Une</a:t>
            </a:r>
            <a:r>
              <a:rPr lang="fr-MA" sz="2000" b="1" dirty="0">
                <a:ln w="0"/>
                <a:solidFill>
                  <a:srgbClr val="474F71"/>
                </a:solidFill>
                <a:latin typeface="Dosis SemiBold" pitchFamily="2" charset="0"/>
              </a:rPr>
              <a:t> trottinette</a:t>
            </a:r>
          </a:p>
        </p:txBody>
      </p:sp>
      <p:sp>
        <p:nvSpPr>
          <p:cNvPr id="8" name="ZoneTexte 7">
            <a:extLst>
              <a:ext uri="{FF2B5EF4-FFF2-40B4-BE49-F238E27FC236}">
                <a16:creationId xmlns:a16="http://schemas.microsoft.com/office/drawing/2014/main" id="{F3BBBE9C-3C15-134D-981B-C81991C2300F}"/>
              </a:ext>
            </a:extLst>
          </p:cNvPr>
          <p:cNvSpPr txBox="1"/>
          <p:nvPr/>
        </p:nvSpPr>
        <p:spPr>
          <a:xfrm>
            <a:off x="5771926" y="5876895"/>
            <a:ext cx="2571241"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lang="fr-MA" sz="2000" b="1" dirty="0">
                <a:ln w="0"/>
                <a:solidFill>
                  <a:srgbClr val="474F71"/>
                </a:solidFill>
                <a:latin typeface="Dosis SemiBold" pitchFamily="2" charset="0"/>
              </a:rPr>
              <a:t>Des patins à roulettes</a:t>
            </a:r>
          </a:p>
        </p:txBody>
      </p:sp>
      <p:pic>
        <p:nvPicPr>
          <p:cNvPr id="9" name="Image 8">
            <a:extLst>
              <a:ext uri="{FF2B5EF4-FFF2-40B4-BE49-F238E27FC236}">
                <a16:creationId xmlns:a16="http://schemas.microsoft.com/office/drawing/2014/main" id="{673EA07B-AEA5-03A6-2B49-2AFB52EEE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9802" y="4197386"/>
            <a:ext cx="1498360" cy="1639051"/>
          </a:xfrm>
          <a:prstGeom prst="rect">
            <a:avLst/>
          </a:prstGeom>
        </p:spPr>
      </p:pic>
      <p:pic>
        <p:nvPicPr>
          <p:cNvPr id="10" name="Image 9">
            <a:extLst>
              <a:ext uri="{FF2B5EF4-FFF2-40B4-BE49-F238E27FC236}">
                <a16:creationId xmlns:a16="http://schemas.microsoft.com/office/drawing/2014/main" id="{19034BAA-9026-6B4C-1586-FB8C246F8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386" y="1764443"/>
            <a:ext cx="1451977" cy="1588313"/>
          </a:xfrm>
          <a:prstGeom prst="rect">
            <a:avLst/>
          </a:prstGeom>
        </p:spPr>
      </p:pic>
      <p:pic>
        <p:nvPicPr>
          <p:cNvPr id="11" name="Image 10">
            <a:extLst>
              <a:ext uri="{FF2B5EF4-FFF2-40B4-BE49-F238E27FC236}">
                <a16:creationId xmlns:a16="http://schemas.microsoft.com/office/drawing/2014/main" id="{4EA0938F-DB93-1377-C710-7136093796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4096" y="4215748"/>
            <a:ext cx="1499969" cy="1639051"/>
          </a:xfrm>
          <a:prstGeom prst="rect">
            <a:avLst/>
          </a:prstGeom>
        </p:spPr>
      </p:pic>
      <p:pic>
        <p:nvPicPr>
          <p:cNvPr id="12" name="Image 11">
            <a:extLst>
              <a:ext uri="{FF2B5EF4-FFF2-40B4-BE49-F238E27FC236}">
                <a16:creationId xmlns:a16="http://schemas.microsoft.com/office/drawing/2014/main" id="{77D1FA76-0D72-90C9-C9F6-A34379A81E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2386" y="4199634"/>
            <a:ext cx="1498360" cy="1639051"/>
          </a:xfrm>
          <a:prstGeom prst="rect">
            <a:avLst/>
          </a:prstGeom>
        </p:spPr>
      </p:pic>
      <p:pic>
        <p:nvPicPr>
          <p:cNvPr id="14" name="Image 13">
            <a:extLst>
              <a:ext uri="{FF2B5EF4-FFF2-40B4-BE49-F238E27FC236}">
                <a16:creationId xmlns:a16="http://schemas.microsoft.com/office/drawing/2014/main" id="{FC1004CA-273B-1EF3-6A3E-C32A41BD8A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4854" y="1772415"/>
            <a:ext cx="1451831" cy="1586449"/>
          </a:xfrm>
          <a:prstGeom prst="rect">
            <a:avLst/>
          </a:prstGeom>
        </p:spPr>
      </p:pic>
      <p:pic>
        <p:nvPicPr>
          <p:cNvPr id="15" name="Image 14">
            <a:extLst>
              <a:ext uri="{FF2B5EF4-FFF2-40B4-BE49-F238E27FC236}">
                <a16:creationId xmlns:a16="http://schemas.microsoft.com/office/drawing/2014/main" id="{3B477CCA-E286-5739-A1C3-A07D5878D0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6394" y="1794168"/>
            <a:ext cx="1499970" cy="1639051"/>
          </a:xfrm>
          <a:prstGeom prst="rect">
            <a:avLst/>
          </a:prstGeom>
        </p:spPr>
      </p:pic>
    </p:spTree>
    <p:extLst>
      <p:ext uri="{BB962C8B-B14F-4D97-AF65-F5344CB8AC3E}">
        <p14:creationId xmlns:p14="http://schemas.microsoft.com/office/powerpoint/2010/main" val="463283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CA293-9F26-C883-BABB-ADF68105D4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E87EC2-520E-90B1-7437-087CA25E03BE}"/>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pain – La farine – Le sucre – Le beurre – Un paquet de riz </a:t>
            </a:r>
            <a:br>
              <a:rPr lang="fr-FR" dirty="0">
                <a:solidFill>
                  <a:schemeClr val="tx1">
                    <a:lumMod val="65000"/>
                    <a:lumOff val="35000"/>
                  </a:schemeClr>
                </a:solidFill>
              </a:rPr>
            </a:br>
            <a:r>
              <a:rPr lang="fr-FR" dirty="0">
                <a:solidFill>
                  <a:schemeClr val="tx1">
                    <a:lumMod val="65000"/>
                    <a:lumOff val="35000"/>
                  </a:schemeClr>
                </a:solidFill>
              </a:rPr>
              <a:t>- Des œufs.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E14736DB-D9DC-1194-CD39-B36BA02DFAD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Espace réservé du texte 6">
            <a:extLst>
              <a:ext uri="{FF2B5EF4-FFF2-40B4-BE49-F238E27FC236}">
                <a16:creationId xmlns:a16="http://schemas.microsoft.com/office/drawing/2014/main" id="{0608AFED-1D17-F3A6-F62E-1B5D13EA04E8}"/>
              </a:ext>
            </a:extLst>
          </p:cNvPr>
          <p:cNvSpPr txBox="1">
            <a:spLocks/>
          </p:cNvSpPr>
          <p:nvPr/>
        </p:nvSpPr>
        <p:spPr>
          <a:xfrm>
            <a:off x="3559197" y="3315689"/>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D8266A"/>
                </a:solidFill>
                <a:effectLst/>
                <a:uLnTx/>
                <a:uFillTx/>
                <a:latin typeface="Dosis SemiBold" pitchFamily="2" charset="0"/>
                <a:ea typeface="+mn-ea"/>
                <a:cs typeface="+mn-cs"/>
              </a:rPr>
              <a:t>La</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farine</a:t>
            </a:r>
          </a:p>
        </p:txBody>
      </p:sp>
      <p:sp>
        <p:nvSpPr>
          <p:cNvPr id="4" name="Espace réservé du texte 6">
            <a:extLst>
              <a:ext uri="{FF2B5EF4-FFF2-40B4-BE49-F238E27FC236}">
                <a16:creationId xmlns:a16="http://schemas.microsoft.com/office/drawing/2014/main" id="{FD566665-4E52-0F8A-11D3-AE8946B9E4E7}"/>
              </a:ext>
            </a:extLst>
          </p:cNvPr>
          <p:cNvSpPr txBox="1">
            <a:spLocks/>
          </p:cNvSpPr>
          <p:nvPr/>
        </p:nvSpPr>
        <p:spPr>
          <a:xfrm>
            <a:off x="5593057" y="3315014"/>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sucre</a:t>
            </a:r>
          </a:p>
        </p:txBody>
      </p:sp>
      <p:sp>
        <p:nvSpPr>
          <p:cNvPr id="5" name="ZoneTexte 4">
            <a:extLst>
              <a:ext uri="{FF2B5EF4-FFF2-40B4-BE49-F238E27FC236}">
                <a16:creationId xmlns:a16="http://schemas.microsoft.com/office/drawing/2014/main" id="{8435DB68-A668-565D-7C42-6B89D16328D1}"/>
              </a:ext>
            </a:extLst>
          </p:cNvPr>
          <p:cNvSpPr txBox="1"/>
          <p:nvPr/>
        </p:nvSpPr>
        <p:spPr>
          <a:xfrm>
            <a:off x="1295636" y="3299850"/>
            <a:ext cx="2048529"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pain </a:t>
            </a:r>
          </a:p>
        </p:txBody>
      </p:sp>
      <p:sp>
        <p:nvSpPr>
          <p:cNvPr id="6" name="ZoneTexte 5">
            <a:extLst>
              <a:ext uri="{FF2B5EF4-FFF2-40B4-BE49-F238E27FC236}">
                <a16:creationId xmlns:a16="http://schemas.microsoft.com/office/drawing/2014/main" id="{3A64E888-E06F-C5CE-40A7-FE6DCEB59D0F}"/>
              </a:ext>
            </a:extLst>
          </p:cNvPr>
          <p:cNvSpPr txBox="1"/>
          <p:nvPr/>
        </p:nvSpPr>
        <p:spPr>
          <a:xfrm>
            <a:off x="3407776" y="5776018"/>
            <a:ext cx="254907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Tx/>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paquet de riz</a:t>
            </a:r>
          </a:p>
        </p:txBody>
      </p:sp>
      <p:sp>
        <p:nvSpPr>
          <p:cNvPr id="7" name="ZoneTexte 6">
            <a:extLst>
              <a:ext uri="{FF2B5EF4-FFF2-40B4-BE49-F238E27FC236}">
                <a16:creationId xmlns:a16="http://schemas.microsoft.com/office/drawing/2014/main" id="{88AC353F-F868-444C-0AC1-45FA52024EB6}"/>
              </a:ext>
            </a:extLst>
          </p:cNvPr>
          <p:cNvSpPr txBox="1"/>
          <p:nvPr/>
        </p:nvSpPr>
        <p:spPr>
          <a:xfrm>
            <a:off x="6091992" y="5770692"/>
            <a:ext cx="186718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Des œufs </a:t>
            </a:r>
          </a:p>
        </p:txBody>
      </p:sp>
      <p:pic>
        <p:nvPicPr>
          <p:cNvPr id="8" name="Image 7">
            <a:extLst>
              <a:ext uri="{FF2B5EF4-FFF2-40B4-BE49-F238E27FC236}">
                <a16:creationId xmlns:a16="http://schemas.microsoft.com/office/drawing/2014/main" id="{5A99CE25-24EF-9B3F-3D1A-0FB0B935E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678" y="1782520"/>
            <a:ext cx="1372074" cy="1500907"/>
          </a:xfrm>
          <a:prstGeom prst="rect">
            <a:avLst/>
          </a:prstGeom>
        </p:spPr>
      </p:pic>
      <p:pic>
        <p:nvPicPr>
          <p:cNvPr id="15" name="Image 14">
            <a:extLst>
              <a:ext uri="{FF2B5EF4-FFF2-40B4-BE49-F238E27FC236}">
                <a16:creationId xmlns:a16="http://schemas.microsoft.com/office/drawing/2014/main" id="{DAC97896-00B0-11C6-9E19-D84CFD55FF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1992" y="1782521"/>
            <a:ext cx="1372074" cy="1500907"/>
          </a:xfrm>
          <a:prstGeom prst="rect">
            <a:avLst/>
          </a:prstGeom>
        </p:spPr>
      </p:pic>
      <p:pic>
        <p:nvPicPr>
          <p:cNvPr id="16" name="Image 15">
            <a:extLst>
              <a:ext uri="{FF2B5EF4-FFF2-40B4-BE49-F238E27FC236}">
                <a16:creationId xmlns:a16="http://schemas.microsoft.com/office/drawing/2014/main" id="{07030D06-3E2F-3026-3524-4D0528ABDD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1830" y="3947182"/>
            <a:ext cx="1387086" cy="1517329"/>
          </a:xfrm>
          <a:prstGeom prst="rect">
            <a:avLst/>
          </a:prstGeom>
        </p:spPr>
      </p:pic>
      <p:pic>
        <p:nvPicPr>
          <p:cNvPr id="17" name="Image 16">
            <a:extLst>
              <a:ext uri="{FF2B5EF4-FFF2-40B4-BE49-F238E27FC236}">
                <a16:creationId xmlns:a16="http://schemas.microsoft.com/office/drawing/2014/main" id="{FBCF4607-A8EB-CCE7-252F-640D44C86A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3422" y="1782521"/>
            <a:ext cx="1387086" cy="1517329"/>
          </a:xfrm>
          <a:prstGeom prst="rect">
            <a:avLst/>
          </a:prstGeom>
        </p:spPr>
      </p:pic>
      <p:pic>
        <p:nvPicPr>
          <p:cNvPr id="18" name="Image 17">
            <a:extLst>
              <a:ext uri="{FF2B5EF4-FFF2-40B4-BE49-F238E27FC236}">
                <a16:creationId xmlns:a16="http://schemas.microsoft.com/office/drawing/2014/main" id="{21ADF98D-F9F4-9092-E1F5-CDCD72DB5C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2663" y="4019069"/>
            <a:ext cx="1372074" cy="1499297"/>
          </a:xfrm>
          <a:prstGeom prst="rect">
            <a:avLst/>
          </a:prstGeom>
        </p:spPr>
      </p:pic>
      <p:pic>
        <p:nvPicPr>
          <p:cNvPr id="19" name="Image 18">
            <a:extLst>
              <a:ext uri="{FF2B5EF4-FFF2-40B4-BE49-F238E27FC236}">
                <a16:creationId xmlns:a16="http://schemas.microsoft.com/office/drawing/2014/main" id="{5B3F8BA4-67F2-6FBF-EA76-610F7914D2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8484" y="4017459"/>
            <a:ext cx="1372074" cy="1500907"/>
          </a:xfrm>
          <a:prstGeom prst="rect">
            <a:avLst/>
          </a:prstGeom>
        </p:spPr>
      </p:pic>
      <p:sp>
        <p:nvSpPr>
          <p:cNvPr id="20" name="Espace réservé du texte 6">
            <a:extLst>
              <a:ext uri="{FF2B5EF4-FFF2-40B4-BE49-F238E27FC236}">
                <a16:creationId xmlns:a16="http://schemas.microsoft.com/office/drawing/2014/main" id="{F2C1BE6F-DF2F-06B1-3545-038C0836D53D}"/>
              </a:ext>
            </a:extLst>
          </p:cNvPr>
          <p:cNvSpPr txBox="1">
            <a:spLocks/>
          </p:cNvSpPr>
          <p:nvPr/>
        </p:nvSpPr>
        <p:spPr>
          <a:xfrm>
            <a:off x="1119181" y="5770692"/>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beurre</a:t>
            </a:r>
          </a:p>
        </p:txBody>
      </p:sp>
    </p:spTree>
    <p:extLst>
      <p:ext uri="{BB962C8B-B14F-4D97-AF65-F5344CB8AC3E}">
        <p14:creationId xmlns:p14="http://schemas.microsoft.com/office/powerpoint/2010/main" val="88465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EDA3E-A05B-AAD2-DBDE-B0579CD6CB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A2A260-45B7-8752-A906-2475AC989546}"/>
              </a:ext>
            </a:extLst>
          </p:cNvPr>
          <p:cNvSpPr>
            <a:spLocks noGrp="1"/>
          </p:cNvSpPr>
          <p:nvPr>
            <p:ph type="title"/>
          </p:nvPr>
        </p:nvSpPr>
        <p:spPr/>
        <p:txBody>
          <a:bodyPr/>
          <a:lstStyle/>
          <a:p>
            <a:r>
              <a:rPr lang="fr-FR" dirty="0">
                <a:solidFill>
                  <a:schemeClr val="tx1">
                    <a:lumMod val="65000"/>
                    <a:lumOff val="35000"/>
                  </a:schemeClr>
                </a:solidFill>
              </a:rPr>
              <a:t>Répétons ensemble : L’épicerie – L’épicier – Un litre – Un kilogramme – Acheter </a:t>
            </a:r>
            <a:br>
              <a:rPr lang="fr-FR" dirty="0">
                <a:solidFill>
                  <a:schemeClr val="tx1">
                    <a:lumMod val="65000"/>
                    <a:lumOff val="35000"/>
                  </a:schemeClr>
                </a:solidFill>
              </a:rPr>
            </a:br>
            <a:r>
              <a:rPr lang="fr-FR" dirty="0">
                <a:solidFill>
                  <a:schemeClr val="tx1">
                    <a:lumMod val="65000"/>
                    <a:lumOff val="35000"/>
                  </a:schemeClr>
                </a:solidFill>
              </a:rPr>
              <a:t>- Payer.</a:t>
            </a:r>
            <a:endParaRPr lang="fr-MA" dirty="0">
              <a:solidFill>
                <a:schemeClr val="tx1">
                  <a:lumMod val="65000"/>
                  <a:lumOff val="35000"/>
                </a:schemeClr>
              </a:solidFill>
            </a:endParaRPr>
          </a:p>
        </p:txBody>
      </p:sp>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347B5C-69B4-7B19-74A9-6B68CC71B0C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sp>
        <p:nvSpPr>
          <p:cNvPr id="6" name="Espace réservé du texte 6">
            <a:extLst>
              <a:ext uri="{FF2B5EF4-FFF2-40B4-BE49-F238E27FC236}">
                <a16:creationId xmlns:a16="http://schemas.microsoft.com/office/drawing/2014/main" id="{9F7CA91E-C73D-B64F-88DD-C4061685E25E}"/>
              </a:ext>
            </a:extLst>
          </p:cNvPr>
          <p:cNvSpPr txBox="1">
            <a:spLocks/>
          </p:cNvSpPr>
          <p:nvPr/>
        </p:nvSpPr>
        <p:spPr>
          <a:xfrm>
            <a:off x="4151731" y="3332794"/>
            <a:ext cx="1829517"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L’épicier</a:t>
            </a:r>
          </a:p>
        </p:txBody>
      </p:sp>
      <p:sp>
        <p:nvSpPr>
          <p:cNvPr id="10" name="Espace réservé du texte 6">
            <a:extLst>
              <a:ext uri="{FF2B5EF4-FFF2-40B4-BE49-F238E27FC236}">
                <a16:creationId xmlns:a16="http://schemas.microsoft.com/office/drawing/2014/main" id="{7EF711D2-E07F-E8BB-2706-C766D41D340D}"/>
              </a:ext>
            </a:extLst>
          </p:cNvPr>
          <p:cNvSpPr txBox="1">
            <a:spLocks/>
          </p:cNvSpPr>
          <p:nvPr/>
        </p:nvSpPr>
        <p:spPr>
          <a:xfrm>
            <a:off x="5791598" y="3355886"/>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Un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litre</a:t>
            </a:r>
          </a:p>
        </p:txBody>
      </p:sp>
      <p:sp>
        <p:nvSpPr>
          <p:cNvPr id="11" name="ZoneTexte 10">
            <a:extLst>
              <a:ext uri="{FF2B5EF4-FFF2-40B4-BE49-F238E27FC236}">
                <a16:creationId xmlns:a16="http://schemas.microsoft.com/office/drawing/2014/main" id="{DE7CF070-6E4F-0C51-0A59-3C0E6CAD20CD}"/>
              </a:ext>
            </a:extLst>
          </p:cNvPr>
          <p:cNvSpPr txBox="1"/>
          <p:nvPr/>
        </p:nvSpPr>
        <p:spPr>
          <a:xfrm>
            <a:off x="1640724" y="3348099"/>
            <a:ext cx="190379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L’épicerie</a:t>
            </a:r>
          </a:p>
        </p:txBody>
      </p:sp>
      <p:sp>
        <p:nvSpPr>
          <p:cNvPr id="12" name="ZoneTexte 11">
            <a:extLst>
              <a:ext uri="{FF2B5EF4-FFF2-40B4-BE49-F238E27FC236}">
                <a16:creationId xmlns:a16="http://schemas.microsoft.com/office/drawing/2014/main" id="{DCCB0F1E-6290-A6F9-6495-E53FB9F3D9B0}"/>
              </a:ext>
            </a:extLst>
          </p:cNvPr>
          <p:cNvSpPr txBox="1"/>
          <p:nvPr/>
        </p:nvSpPr>
        <p:spPr>
          <a:xfrm>
            <a:off x="3837175" y="5844405"/>
            <a:ext cx="2368966"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Tx/>
              <a:buNone/>
              <a:tabLst/>
              <a:defRPr/>
            </a:pP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Acheter</a:t>
            </a:r>
          </a:p>
        </p:txBody>
      </p:sp>
      <p:sp>
        <p:nvSpPr>
          <p:cNvPr id="13" name="ZoneTexte 12">
            <a:extLst>
              <a:ext uri="{FF2B5EF4-FFF2-40B4-BE49-F238E27FC236}">
                <a16:creationId xmlns:a16="http://schemas.microsoft.com/office/drawing/2014/main" id="{6BEDB585-2A25-FB52-E0C2-6C8E49E38F1D}"/>
              </a:ext>
            </a:extLst>
          </p:cNvPr>
          <p:cNvSpPr txBox="1"/>
          <p:nvPr/>
        </p:nvSpPr>
        <p:spPr>
          <a:xfrm>
            <a:off x="1732734" y="5794268"/>
            <a:ext cx="222630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Un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kilogramme</a:t>
            </a:r>
          </a:p>
        </p:txBody>
      </p:sp>
      <p:sp>
        <p:nvSpPr>
          <p:cNvPr id="14" name="ZoneTexte 13">
            <a:extLst>
              <a:ext uri="{FF2B5EF4-FFF2-40B4-BE49-F238E27FC236}">
                <a16:creationId xmlns:a16="http://schemas.microsoft.com/office/drawing/2014/main" id="{D73DE232-B45D-6781-0B2D-F435F5CF0DBF}"/>
              </a:ext>
            </a:extLst>
          </p:cNvPr>
          <p:cNvSpPr txBox="1"/>
          <p:nvPr/>
        </p:nvSpPr>
        <p:spPr>
          <a:xfrm>
            <a:off x="6389052" y="5794267"/>
            <a:ext cx="160375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0070C0"/>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Payer</a:t>
            </a:r>
          </a:p>
        </p:txBody>
      </p:sp>
      <p:pic>
        <p:nvPicPr>
          <p:cNvPr id="15" name="Image 14">
            <a:extLst>
              <a:ext uri="{FF2B5EF4-FFF2-40B4-BE49-F238E27FC236}">
                <a16:creationId xmlns:a16="http://schemas.microsoft.com/office/drawing/2014/main" id="{41A0206B-7E49-5D4C-461D-656CA0D3DB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582" y="1794016"/>
            <a:ext cx="1372074" cy="1499297"/>
          </a:xfrm>
          <a:prstGeom prst="rect">
            <a:avLst/>
          </a:prstGeom>
        </p:spPr>
      </p:pic>
      <p:pic>
        <p:nvPicPr>
          <p:cNvPr id="16" name="Image 15">
            <a:extLst>
              <a:ext uri="{FF2B5EF4-FFF2-40B4-BE49-F238E27FC236}">
                <a16:creationId xmlns:a16="http://schemas.microsoft.com/office/drawing/2014/main" id="{5AD447F1-0BC1-C447-34C9-A699629E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1308" y="1794016"/>
            <a:ext cx="1387086" cy="1515701"/>
          </a:xfrm>
          <a:prstGeom prst="rect">
            <a:avLst/>
          </a:prstGeom>
        </p:spPr>
      </p:pic>
      <p:pic>
        <p:nvPicPr>
          <p:cNvPr id="17" name="Image 16">
            <a:extLst>
              <a:ext uri="{FF2B5EF4-FFF2-40B4-BE49-F238E27FC236}">
                <a16:creationId xmlns:a16="http://schemas.microsoft.com/office/drawing/2014/main" id="{F9F1B3B7-C89A-49B4-C8DF-33158EBB53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4580" y="1854306"/>
            <a:ext cx="1329766" cy="1454627"/>
          </a:xfrm>
          <a:prstGeom prst="rect">
            <a:avLst/>
          </a:prstGeom>
        </p:spPr>
      </p:pic>
      <p:pic>
        <p:nvPicPr>
          <p:cNvPr id="18" name="Image 17">
            <a:extLst>
              <a:ext uri="{FF2B5EF4-FFF2-40B4-BE49-F238E27FC236}">
                <a16:creationId xmlns:a16="http://schemas.microsoft.com/office/drawing/2014/main" id="{51070D70-8320-8B88-CCBC-ABDE3FDD51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9052" y="4104905"/>
            <a:ext cx="1329767" cy="1453067"/>
          </a:xfrm>
          <a:prstGeom prst="rect">
            <a:avLst/>
          </a:prstGeom>
        </p:spPr>
      </p:pic>
      <p:pic>
        <p:nvPicPr>
          <p:cNvPr id="20" name="Image 19">
            <a:extLst>
              <a:ext uri="{FF2B5EF4-FFF2-40B4-BE49-F238E27FC236}">
                <a16:creationId xmlns:a16="http://schemas.microsoft.com/office/drawing/2014/main" id="{EF9A16D5-E84A-908C-7C0D-80C0BAA647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2182" y="4174907"/>
            <a:ext cx="1329767" cy="1454628"/>
          </a:xfrm>
          <a:prstGeom prst="rect">
            <a:avLst/>
          </a:prstGeom>
        </p:spPr>
      </p:pic>
      <p:pic>
        <p:nvPicPr>
          <p:cNvPr id="21" name="Image 20" descr="Une image contenant cylindre, bouteille, conception&#10;&#10;Le contenu généré par l’IA peut être incorrect.">
            <a:extLst>
              <a:ext uri="{FF2B5EF4-FFF2-40B4-BE49-F238E27FC236}">
                <a16:creationId xmlns:a16="http://schemas.microsoft.com/office/drawing/2014/main" id="{9040426A-DC19-8731-4D99-79D1FEEAD418}"/>
              </a:ext>
            </a:extLst>
          </p:cNvPr>
          <p:cNvPicPr>
            <a:picLocks noChangeAspect="1"/>
          </p:cNvPicPr>
          <p:nvPr/>
        </p:nvPicPr>
        <p:blipFill>
          <a:blip r:embed="rId8"/>
          <a:srcRect l="1542" t="3883" r="4440" b="3364"/>
          <a:stretch>
            <a:fillRect/>
          </a:stretch>
        </p:blipFill>
        <p:spPr>
          <a:xfrm>
            <a:off x="2179009" y="4103345"/>
            <a:ext cx="1418108" cy="1454627"/>
          </a:xfrm>
          <a:prstGeom prst="rect">
            <a:avLst/>
          </a:prstGeom>
        </p:spPr>
      </p:pic>
    </p:spTree>
    <p:extLst>
      <p:ext uri="{BB962C8B-B14F-4D97-AF65-F5344CB8AC3E}">
        <p14:creationId xmlns:p14="http://schemas.microsoft.com/office/powerpoint/2010/main" val="2371366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Maintenant, nous allons jouer au jeu des mots invisibles. </a:t>
            </a:r>
          </a:p>
        </p:txBody>
      </p:sp>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3"/>
          <a:stretch>
            <a:fillRect/>
          </a:stretch>
        </p:blipFill>
        <p:spPr>
          <a:xfrm>
            <a:off x="3695700" y="1719765"/>
            <a:ext cx="1752600" cy="2628900"/>
          </a:xfrm>
          <a:prstGeom prst="rect">
            <a:avLst/>
          </a:prstGeom>
        </p:spPr>
      </p:pic>
      <p:grpSp>
        <p:nvGrpSpPr>
          <p:cNvPr id="5" name="Groupe 4">
            <a:extLst>
              <a:ext uri="{FF2B5EF4-FFF2-40B4-BE49-F238E27FC236}">
                <a16:creationId xmlns:a16="http://schemas.microsoft.com/office/drawing/2014/main" id="{54367922-274F-09C6-EE53-98CCA914475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99836E3B-CDB0-BC98-41CE-4F368FDE25E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6D64341-C473-0240-1484-E05BE64777DF}"/>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D6BEE-3FA1-87D2-1D05-CE6BE793D7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D0080E-34FD-46CD-99B0-1E666FF63A3D}"/>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920AD731-E06F-2CEF-22CD-735CB7820C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Espace réservé du texte 6">
            <a:extLst>
              <a:ext uri="{FF2B5EF4-FFF2-40B4-BE49-F238E27FC236}">
                <a16:creationId xmlns:a16="http://schemas.microsoft.com/office/drawing/2014/main" id="{FABA4A53-BC16-10DA-4450-1D35BAE87528}"/>
              </a:ext>
            </a:extLst>
          </p:cNvPr>
          <p:cNvSpPr txBox="1">
            <a:spLocks/>
          </p:cNvSpPr>
          <p:nvPr/>
        </p:nvSpPr>
        <p:spPr>
          <a:xfrm>
            <a:off x="3559196" y="3315689"/>
            <a:ext cx="1927203"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D8266A"/>
                </a:solidFill>
                <a:effectLst/>
                <a:uLnTx/>
                <a:uFillTx/>
                <a:latin typeface="Dosis SemiBold" pitchFamily="2" charset="0"/>
                <a:ea typeface="+mn-ea"/>
                <a:cs typeface="+mn-cs"/>
              </a:rPr>
              <a:t>Une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émission</a:t>
            </a:r>
          </a:p>
        </p:txBody>
      </p:sp>
      <p:sp>
        <p:nvSpPr>
          <p:cNvPr id="4" name="Espace réservé du texte 6">
            <a:extLst>
              <a:ext uri="{FF2B5EF4-FFF2-40B4-BE49-F238E27FC236}">
                <a16:creationId xmlns:a16="http://schemas.microsoft.com/office/drawing/2014/main" id="{7BF86430-1956-117A-B38F-1D8159B50E19}"/>
              </a:ext>
            </a:extLst>
          </p:cNvPr>
          <p:cNvSpPr txBox="1">
            <a:spLocks/>
          </p:cNvSpPr>
          <p:nvPr/>
        </p:nvSpPr>
        <p:spPr>
          <a:xfrm>
            <a:off x="5593057" y="3315014"/>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Un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documentaire</a:t>
            </a:r>
          </a:p>
        </p:txBody>
      </p:sp>
      <p:sp>
        <p:nvSpPr>
          <p:cNvPr id="5" name="ZoneTexte 4">
            <a:extLst>
              <a:ext uri="{FF2B5EF4-FFF2-40B4-BE49-F238E27FC236}">
                <a16:creationId xmlns:a16="http://schemas.microsoft.com/office/drawing/2014/main" id="{B039F5CA-BC0E-27CD-93C7-39804DE3D5A9}"/>
              </a:ext>
            </a:extLst>
          </p:cNvPr>
          <p:cNvSpPr txBox="1"/>
          <p:nvPr/>
        </p:nvSpPr>
        <p:spPr>
          <a:xfrm>
            <a:off x="1295636" y="3299850"/>
            <a:ext cx="2048529"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Un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écran </a:t>
            </a:r>
          </a:p>
        </p:txBody>
      </p:sp>
      <p:sp>
        <p:nvSpPr>
          <p:cNvPr id="6" name="ZoneTexte 5">
            <a:extLst>
              <a:ext uri="{FF2B5EF4-FFF2-40B4-BE49-F238E27FC236}">
                <a16:creationId xmlns:a16="http://schemas.microsoft.com/office/drawing/2014/main" id="{B8D8F674-EB94-4454-2190-00EF2C509634}"/>
              </a:ext>
            </a:extLst>
          </p:cNvPr>
          <p:cNvSpPr txBox="1"/>
          <p:nvPr/>
        </p:nvSpPr>
        <p:spPr>
          <a:xfrm>
            <a:off x="3407776" y="5776018"/>
            <a:ext cx="254907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Tx/>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jeu vidéo</a:t>
            </a:r>
          </a:p>
        </p:txBody>
      </p:sp>
      <p:sp>
        <p:nvSpPr>
          <p:cNvPr id="7" name="ZoneTexte 6">
            <a:extLst>
              <a:ext uri="{FF2B5EF4-FFF2-40B4-BE49-F238E27FC236}">
                <a16:creationId xmlns:a16="http://schemas.microsoft.com/office/drawing/2014/main" id="{55A469BF-74CD-41E9-5DAF-0027D2200FED}"/>
              </a:ext>
            </a:extLst>
          </p:cNvPr>
          <p:cNvSpPr txBox="1"/>
          <p:nvPr/>
        </p:nvSpPr>
        <p:spPr>
          <a:xfrm>
            <a:off x="5956845" y="5719859"/>
            <a:ext cx="186718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Se reposer</a:t>
            </a:r>
          </a:p>
        </p:txBody>
      </p:sp>
      <p:sp>
        <p:nvSpPr>
          <p:cNvPr id="20" name="Espace réservé du texte 6">
            <a:extLst>
              <a:ext uri="{FF2B5EF4-FFF2-40B4-BE49-F238E27FC236}">
                <a16:creationId xmlns:a16="http://schemas.microsoft.com/office/drawing/2014/main" id="{17FF060F-484E-27FD-F6DC-71AD6BD451EC}"/>
              </a:ext>
            </a:extLst>
          </p:cNvPr>
          <p:cNvSpPr txBox="1">
            <a:spLocks/>
          </p:cNvSpPr>
          <p:nvPr/>
        </p:nvSpPr>
        <p:spPr>
          <a:xfrm>
            <a:off x="1097922" y="5628384"/>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ctr">
              <a:buNone/>
              <a:defRPr/>
            </a:pPr>
            <a:r>
              <a:rPr lang="fr-FR" sz="2400" b="1" dirty="0">
                <a:solidFill>
                  <a:srgbClr val="D8266A"/>
                </a:solidFill>
                <a:latin typeface="Dosis SemiBold" pitchFamily="2" charset="0"/>
              </a:rPr>
              <a:t>Une</a:t>
            </a: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bande dessinée</a:t>
            </a:r>
          </a:p>
        </p:txBody>
      </p:sp>
      <p:pic>
        <p:nvPicPr>
          <p:cNvPr id="10" name="Image 9">
            <a:extLst>
              <a:ext uri="{FF2B5EF4-FFF2-40B4-BE49-F238E27FC236}">
                <a16:creationId xmlns:a16="http://schemas.microsoft.com/office/drawing/2014/main" id="{B1D17B99-FF75-362A-BD43-75ED39D0EF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350" y="1974979"/>
            <a:ext cx="1350270" cy="1477056"/>
          </a:xfrm>
          <a:prstGeom prst="rect">
            <a:avLst/>
          </a:prstGeom>
        </p:spPr>
      </p:pic>
      <p:pic>
        <p:nvPicPr>
          <p:cNvPr id="11" name="Image 10">
            <a:extLst>
              <a:ext uri="{FF2B5EF4-FFF2-40B4-BE49-F238E27FC236}">
                <a16:creationId xmlns:a16="http://schemas.microsoft.com/office/drawing/2014/main" id="{AC685134-C7FE-A0A2-EA67-30AB1AFABB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6991" y="1949716"/>
            <a:ext cx="1274866" cy="1394572"/>
          </a:xfrm>
          <a:prstGeom prst="rect">
            <a:avLst/>
          </a:prstGeom>
        </p:spPr>
      </p:pic>
      <p:pic>
        <p:nvPicPr>
          <p:cNvPr id="12" name="Image 11">
            <a:extLst>
              <a:ext uri="{FF2B5EF4-FFF2-40B4-BE49-F238E27FC236}">
                <a16:creationId xmlns:a16="http://schemas.microsoft.com/office/drawing/2014/main" id="{3918CDF1-111D-1C26-570B-6297DA997D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3204" y="1860492"/>
            <a:ext cx="1356432" cy="1483796"/>
          </a:xfrm>
          <a:prstGeom prst="rect">
            <a:avLst/>
          </a:prstGeom>
        </p:spPr>
      </p:pic>
      <p:pic>
        <p:nvPicPr>
          <p:cNvPr id="13" name="Image 12">
            <a:extLst>
              <a:ext uri="{FF2B5EF4-FFF2-40B4-BE49-F238E27FC236}">
                <a16:creationId xmlns:a16="http://schemas.microsoft.com/office/drawing/2014/main" id="{7A759787-2F54-F21B-E701-55097D5AED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58152"/>
            <a:ext cx="1262855" cy="1381433"/>
          </a:xfrm>
          <a:prstGeom prst="rect">
            <a:avLst/>
          </a:prstGeom>
        </p:spPr>
      </p:pic>
      <p:pic>
        <p:nvPicPr>
          <p:cNvPr id="14" name="Image 13">
            <a:extLst>
              <a:ext uri="{FF2B5EF4-FFF2-40B4-BE49-F238E27FC236}">
                <a16:creationId xmlns:a16="http://schemas.microsoft.com/office/drawing/2014/main" id="{56F30094-A111-51C7-BB62-9CFCFC6D38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9764" y="4211813"/>
            <a:ext cx="1260806" cy="1379192"/>
          </a:xfrm>
          <a:prstGeom prst="rect">
            <a:avLst/>
          </a:prstGeom>
        </p:spPr>
      </p:pic>
      <p:pic>
        <p:nvPicPr>
          <p:cNvPr id="22" name="Image 21">
            <a:extLst>
              <a:ext uri="{FF2B5EF4-FFF2-40B4-BE49-F238E27FC236}">
                <a16:creationId xmlns:a16="http://schemas.microsoft.com/office/drawing/2014/main" id="{94186C79-A9EB-7EC0-C3FB-53252F8EE4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41634" y="4158152"/>
            <a:ext cx="1286659" cy="1407472"/>
          </a:xfrm>
          <a:prstGeom prst="rect">
            <a:avLst/>
          </a:prstGeom>
        </p:spPr>
      </p:pic>
    </p:spTree>
    <p:extLst>
      <p:ext uri="{BB962C8B-B14F-4D97-AF65-F5344CB8AC3E}">
        <p14:creationId xmlns:p14="http://schemas.microsoft.com/office/powerpoint/2010/main" val="11010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FC1F0-0BFF-A403-535E-182644473D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FAE0FF-72DF-09EC-3A25-49D22FE5A45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Qui veut expliquer la consigne en arabe ?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8D894071-532D-C760-27B6-9A0697D5294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CF22F80A-05E5-3923-CE78-24A4D7B17B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350" y="1974979"/>
            <a:ext cx="1350270" cy="1477056"/>
          </a:xfrm>
          <a:prstGeom prst="rect">
            <a:avLst/>
          </a:prstGeom>
        </p:spPr>
      </p:pic>
      <p:pic>
        <p:nvPicPr>
          <p:cNvPr id="4" name="Image 3">
            <a:extLst>
              <a:ext uri="{FF2B5EF4-FFF2-40B4-BE49-F238E27FC236}">
                <a16:creationId xmlns:a16="http://schemas.microsoft.com/office/drawing/2014/main" id="{223EF467-9804-96F1-71A6-6E04E7437A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3380" y="2010137"/>
            <a:ext cx="1350269" cy="1477055"/>
          </a:xfrm>
          <a:prstGeom prst="rect">
            <a:avLst/>
          </a:prstGeom>
        </p:spPr>
      </p:pic>
      <p:pic>
        <p:nvPicPr>
          <p:cNvPr id="5" name="Image 4">
            <a:extLst>
              <a:ext uri="{FF2B5EF4-FFF2-40B4-BE49-F238E27FC236}">
                <a16:creationId xmlns:a16="http://schemas.microsoft.com/office/drawing/2014/main" id="{952021AB-2904-7722-6036-A95549C89F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9837" y="2021177"/>
            <a:ext cx="1356432" cy="1483796"/>
          </a:xfrm>
          <a:prstGeom prst="rect">
            <a:avLst/>
          </a:prstGeom>
        </p:spPr>
      </p:pic>
      <p:pic>
        <p:nvPicPr>
          <p:cNvPr id="6" name="Image 5">
            <a:extLst>
              <a:ext uri="{FF2B5EF4-FFF2-40B4-BE49-F238E27FC236}">
                <a16:creationId xmlns:a16="http://schemas.microsoft.com/office/drawing/2014/main" id="{4A70DD0E-FAC1-DC56-178A-A82B1D4049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62057" y="4059015"/>
            <a:ext cx="1262855" cy="1381433"/>
          </a:xfrm>
          <a:prstGeom prst="rect">
            <a:avLst/>
          </a:prstGeom>
        </p:spPr>
      </p:pic>
      <p:pic>
        <p:nvPicPr>
          <p:cNvPr id="7" name="Image 6">
            <a:extLst>
              <a:ext uri="{FF2B5EF4-FFF2-40B4-BE49-F238E27FC236}">
                <a16:creationId xmlns:a16="http://schemas.microsoft.com/office/drawing/2014/main" id="{72FB79C1-A141-EE47-3A15-4E7798A265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1812" y="4016556"/>
            <a:ext cx="1286659" cy="1407472"/>
          </a:xfrm>
          <a:prstGeom prst="rect">
            <a:avLst/>
          </a:prstGeom>
        </p:spPr>
      </p:pic>
      <p:pic>
        <p:nvPicPr>
          <p:cNvPr id="8" name="Image 7">
            <a:extLst>
              <a:ext uri="{FF2B5EF4-FFF2-40B4-BE49-F238E27FC236}">
                <a16:creationId xmlns:a16="http://schemas.microsoft.com/office/drawing/2014/main" id="{70AB1C47-E6B2-4C09-B829-C37CDC4A92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41634" y="4158152"/>
            <a:ext cx="1286659" cy="1407472"/>
          </a:xfrm>
          <a:prstGeom prst="rect">
            <a:avLst/>
          </a:prstGeom>
        </p:spPr>
      </p:pic>
    </p:spTree>
    <p:extLst>
      <p:ext uri="{BB962C8B-B14F-4D97-AF65-F5344CB8AC3E}">
        <p14:creationId xmlns:p14="http://schemas.microsoft.com/office/powerpoint/2010/main" val="3064267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89930-D188-19D7-060A-BA5E9727EE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6AEDA5-456C-A685-48E6-E3B22D3899E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Quelles sont les images qui manquent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B5E48C57-1214-A3BF-D3FF-99713DE2418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C9BB0F33-4CAC-6ADD-B192-828AF4CF35FF}"/>
              </a:ext>
            </a:extLst>
          </p:cNvPr>
          <p:cNvSpPr txBox="1"/>
          <p:nvPr/>
        </p:nvSpPr>
        <p:spPr>
          <a:xfrm>
            <a:off x="6017029" y="4354267"/>
            <a:ext cx="1833869" cy="1862048"/>
          </a:xfrm>
          <a:prstGeom prst="rect">
            <a:avLst/>
          </a:prstGeom>
          <a:noFill/>
        </p:spPr>
        <p:txBody>
          <a:bodyPr wrap="square" rtlCol="0">
            <a:spAutoFit/>
          </a:bodyPr>
          <a:lstStyle/>
          <a:p>
            <a:pPr algn="ctr"/>
            <a:r>
              <a:rPr lang="fr-MA" sz="11500" dirty="0">
                <a:solidFill>
                  <a:schemeClr val="accent2"/>
                </a:solidFill>
                <a:latin typeface="Dosis SemiBold" pitchFamily="2" charset="0"/>
              </a:rPr>
              <a:t>?</a:t>
            </a:r>
          </a:p>
        </p:txBody>
      </p:sp>
      <p:sp>
        <p:nvSpPr>
          <p:cNvPr id="5" name="ZoneTexte 4">
            <a:extLst>
              <a:ext uri="{FF2B5EF4-FFF2-40B4-BE49-F238E27FC236}">
                <a16:creationId xmlns:a16="http://schemas.microsoft.com/office/drawing/2014/main" id="{FF286C0D-BDF9-D013-3125-F500C34D2C6A}"/>
              </a:ext>
            </a:extLst>
          </p:cNvPr>
          <p:cNvSpPr txBox="1"/>
          <p:nvPr/>
        </p:nvSpPr>
        <p:spPr>
          <a:xfrm>
            <a:off x="3537958" y="1586544"/>
            <a:ext cx="1793358" cy="1862048"/>
          </a:xfrm>
          <a:prstGeom prst="rect">
            <a:avLst/>
          </a:prstGeom>
          <a:noFill/>
        </p:spPr>
        <p:txBody>
          <a:bodyPr wrap="square" rtlCol="0">
            <a:spAutoFit/>
          </a:bodyPr>
          <a:lstStyle/>
          <a:p>
            <a:pPr algn="ctr"/>
            <a:r>
              <a:rPr lang="fr-MA" sz="11500" dirty="0">
                <a:solidFill>
                  <a:schemeClr val="accent2"/>
                </a:solidFill>
                <a:latin typeface="Dosis SemiBold" pitchFamily="2" charset="0"/>
              </a:rPr>
              <a:t>?</a:t>
            </a:r>
          </a:p>
        </p:txBody>
      </p:sp>
      <p:pic>
        <p:nvPicPr>
          <p:cNvPr id="11" name="Image 10">
            <a:extLst>
              <a:ext uri="{FF2B5EF4-FFF2-40B4-BE49-F238E27FC236}">
                <a16:creationId xmlns:a16="http://schemas.microsoft.com/office/drawing/2014/main" id="{E2166C6F-D4C4-1719-7D3C-57A661E61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350" y="1974979"/>
            <a:ext cx="1350270" cy="1477056"/>
          </a:xfrm>
          <a:prstGeom prst="rect">
            <a:avLst/>
          </a:prstGeom>
        </p:spPr>
      </p:pic>
      <p:pic>
        <p:nvPicPr>
          <p:cNvPr id="14" name="Image 13">
            <a:extLst>
              <a:ext uri="{FF2B5EF4-FFF2-40B4-BE49-F238E27FC236}">
                <a16:creationId xmlns:a16="http://schemas.microsoft.com/office/drawing/2014/main" id="{19558CF8-7685-D05C-67C0-1445161543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3204" y="1860492"/>
            <a:ext cx="1356432" cy="1483796"/>
          </a:xfrm>
          <a:prstGeom prst="rect">
            <a:avLst/>
          </a:prstGeom>
        </p:spPr>
      </p:pic>
      <p:pic>
        <p:nvPicPr>
          <p:cNvPr id="15" name="Image 14">
            <a:extLst>
              <a:ext uri="{FF2B5EF4-FFF2-40B4-BE49-F238E27FC236}">
                <a16:creationId xmlns:a16="http://schemas.microsoft.com/office/drawing/2014/main" id="{550D9325-F21D-9D5E-7902-BD0A018CA4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499" y="4158152"/>
            <a:ext cx="1262855" cy="1381433"/>
          </a:xfrm>
          <a:prstGeom prst="rect">
            <a:avLst/>
          </a:prstGeom>
        </p:spPr>
      </p:pic>
      <p:pic>
        <p:nvPicPr>
          <p:cNvPr id="16" name="Image 15">
            <a:extLst>
              <a:ext uri="{FF2B5EF4-FFF2-40B4-BE49-F238E27FC236}">
                <a16:creationId xmlns:a16="http://schemas.microsoft.com/office/drawing/2014/main" id="{23A0F1CF-F6B3-07F8-CD2D-A87F3269F1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9764" y="4211813"/>
            <a:ext cx="1260806" cy="1379192"/>
          </a:xfrm>
          <a:prstGeom prst="rect">
            <a:avLst/>
          </a:prstGeom>
        </p:spPr>
      </p:pic>
    </p:spTree>
    <p:extLst>
      <p:ext uri="{BB962C8B-B14F-4D97-AF65-F5344CB8AC3E}">
        <p14:creationId xmlns:p14="http://schemas.microsoft.com/office/powerpoint/2010/main" val="2603051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92A99-EBCD-5C87-8FD5-ADFAC9F338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D93727-54FC-ED9A-FD21-556528E0009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Les deux images qui manquent sont : une émission et se reposer.</a:t>
            </a:r>
            <a:endParaRPr lang="fr-MA" dirty="0">
              <a:solidFill>
                <a:schemeClr val="tx1">
                  <a:lumMod val="65000"/>
                  <a:lumOff val="35000"/>
                </a:schemeClr>
              </a:solidFill>
            </a:endParaRPr>
          </a:p>
        </p:txBody>
      </p:sp>
      <p:grpSp>
        <p:nvGrpSpPr>
          <p:cNvPr id="6" name="Groupe 5">
            <a:extLst>
              <a:ext uri="{FF2B5EF4-FFF2-40B4-BE49-F238E27FC236}">
                <a16:creationId xmlns:a16="http://schemas.microsoft.com/office/drawing/2014/main" id="{98A3828E-DC59-BBA2-1248-35127890307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16F9EBD7-844D-4120-BDAC-179716BFC2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B3F5D0-506A-9FBE-4E24-6B6988F3BDF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8" name="Image 17">
            <a:extLst>
              <a:ext uri="{FF2B5EF4-FFF2-40B4-BE49-F238E27FC236}">
                <a16:creationId xmlns:a16="http://schemas.microsoft.com/office/drawing/2014/main" id="{A0DE5E11-28CC-353D-2F4C-EAB4487C1F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4642" y="1951944"/>
            <a:ext cx="1350270" cy="1477056"/>
          </a:xfrm>
          <a:prstGeom prst="rect">
            <a:avLst/>
          </a:prstGeom>
        </p:spPr>
      </p:pic>
      <p:pic>
        <p:nvPicPr>
          <p:cNvPr id="19" name="Image 18">
            <a:extLst>
              <a:ext uri="{FF2B5EF4-FFF2-40B4-BE49-F238E27FC236}">
                <a16:creationId xmlns:a16="http://schemas.microsoft.com/office/drawing/2014/main" id="{9A44B04E-8825-D26B-1E9D-BFE7C8DA41DA}"/>
              </a:ext>
            </a:extLst>
          </p:cNvPr>
          <p:cNvPicPr>
            <a:picLocks noChangeAspect="1"/>
          </p:cNvPicPr>
          <p:nvPr/>
        </p:nvPicPr>
        <p:blipFill>
          <a:blip r:embed="rId5">
            <a:extLst>
              <a:ext uri="{28A0092B-C50C-407E-A947-70E740481C1C}">
                <a14:useLocalDpi xmlns:a14="http://schemas.microsoft.com/office/drawing/2010/main" val="0"/>
              </a:ext>
            </a:extLst>
          </a:blip>
          <a:srcRect l="5496" t="4711" r="4711" b="3940"/>
          <a:stretch>
            <a:fillRect/>
          </a:stretch>
        </p:blipFill>
        <p:spPr>
          <a:xfrm>
            <a:off x="3705802" y="1974979"/>
            <a:ext cx="1350271" cy="1502665"/>
          </a:xfrm>
          <a:prstGeom prst="rect">
            <a:avLst/>
          </a:prstGeom>
          <a:ln w="76200">
            <a:solidFill>
              <a:srgbClr val="FF0000"/>
            </a:solidFill>
          </a:ln>
        </p:spPr>
      </p:pic>
      <p:pic>
        <p:nvPicPr>
          <p:cNvPr id="20" name="Image 19">
            <a:extLst>
              <a:ext uri="{FF2B5EF4-FFF2-40B4-BE49-F238E27FC236}">
                <a16:creationId xmlns:a16="http://schemas.microsoft.com/office/drawing/2014/main" id="{8118C57E-4A7D-F0BC-2142-5051CA573C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6963" y="1984412"/>
            <a:ext cx="1459576" cy="1596625"/>
          </a:xfrm>
          <a:prstGeom prst="rect">
            <a:avLst/>
          </a:prstGeom>
        </p:spPr>
      </p:pic>
      <p:pic>
        <p:nvPicPr>
          <p:cNvPr id="21" name="Image 20">
            <a:extLst>
              <a:ext uri="{FF2B5EF4-FFF2-40B4-BE49-F238E27FC236}">
                <a16:creationId xmlns:a16="http://schemas.microsoft.com/office/drawing/2014/main" id="{E9FB7374-2297-7A95-CF3A-96897B8964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62057" y="4059015"/>
            <a:ext cx="1350270" cy="1477056"/>
          </a:xfrm>
          <a:prstGeom prst="rect">
            <a:avLst/>
          </a:prstGeom>
        </p:spPr>
      </p:pic>
      <p:pic>
        <p:nvPicPr>
          <p:cNvPr id="22" name="Image 21">
            <a:extLst>
              <a:ext uri="{FF2B5EF4-FFF2-40B4-BE49-F238E27FC236}">
                <a16:creationId xmlns:a16="http://schemas.microsoft.com/office/drawing/2014/main" id="{4BFBAC73-BCA3-C16A-EFD5-BB76FF9751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5802" y="3958473"/>
            <a:ext cx="1446678" cy="1582516"/>
          </a:xfrm>
          <a:prstGeom prst="rect">
            <a:avLst/>
          </a:prstGeom>
        </p:spPr>
      </p:pic>
      <p:pic>
        <p:nvPicPr>
          <p:cNvPr id="23" name="Image 22">
            <a:extLst>
              <a:ext uri="{FF2B5EF4-FFF2-40B4-BE49-F238E27FC236}">
                <a16:creationId xmlns:a16="http://schemas.microsoft.com/office/drawing/2014/main" id="{6DD6EEDD-6137-76D7-D078-950871578389}"/>
              </a:ext>
            </a:extLst>
          </p:cNvPr>
          <p:cNvPicPr>
            <a:picLocks noChangeAspect="1"/>
          </p:cNvPicPr>
          <p:nvPr/>
        </p:nvPicPr>
        <p:blipFill>
          <a:blip r:embed="rId9">
            <a:extLst>
              <a:ext uri="{28A0092B-C50C-407E-A947-70E740481C1C}">
                <a14:useLocalDpi xmlns:a14="http://schemas.microsoft.com/office/drawing/2010/main" val="0"/>
              </a:ext>
            </a:extLst>
          </a:blip>
          <a:srcRect l="6019" t="6236" r="7338" b="13541"/>
          <a:stretch>
            <a:fillRect/>
          </a:stretch>
        </p:blipFill>
        <p:spPr>
          <a:xfrm>
            <a:off x="6009880" y="4197450"/>
            <a:ext cx="1286659" cy="1303197"/>
          </a:xfrm>
          <a:prstGeom prst="rect">
            <a:avLst/>
          </a:prstGeom>
          <a:solidFill>
            <a:srgbClr val="FF0000"/>
          </a:solidFill>
          <a:ln w="76200">
            <a:solidFill>
              <a:srgbClr val="FF0000"/>
            </a:solidFill>
          </a:ln>
        </p:spPr>
      </p:pic>
    </p:spTree>
    <p:extLst>
      <p:ext uri="{BB962C8B-B14F-4D97-AF65-F5344CB8AC3E}">
        <p14:creationId xmlns:p14="http://schemas.microsoft.com/office/powerpoint/2010/main" val="523747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Maintenant, nous allons jouer au jeu des mots qui bougent. </a:t>
            </a:r>
          </a:p>
        </p:txBody>
      </p:sp>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grpSp>
        <p:nvGrpSpPr>
          <p:cNvPr id="5" name="Groupe 4">
            <a:extLst>
              <a:ext uri="{FF2B5EF4-FFF2-40B4-BE49-F238E27FC236}">
                <a16:creationId xmlns:a16="http://schemas.microsoft.com/office/drawing/2014/main" id="{B7761FA5-EB17-C9B7-66DE-FC9DA79C6E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FFC171CA-0FB5-7A56-7FAE-92054A88B87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9DF63D-05EB-49AD-6467-67C56B2FCF2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2B9C2-DD94-2AB9-07F9-2EF68C0ACA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29C8C5-4837-67E3-3522-B50CC63F783E}"/>
              </a:ext>
            </a:extLst>
          </p:cNvPr>
          <p:cNvSpPr>
            <a:spLocks noGrp="1"/>
          </p:cNvSpPr>
          <p:nvPr>
            <p:ph type="title"/>
          </p:nvPr>
        </p:nvSpPr>
        <p:spPr/>
        <p:txBody>
          <a:bodyPr/>
          <a:lstStyle/>
          <a:p>
            <a:r>
              <a:rPr lang="fr-FR" dirty="0">
                <a:solidFill>
                  <a:schemeClr val="tx1">
                    <a:lumMod val="65000"/>
                    <a:lumOff val="35000"/>
                  </a:schemeClr>
                </a:solidFill>
              </a:rPr>
              <a:t>Répétons ensemble : </a:t>
            </a:r>
            <a:r>
              <a:rPr lang="fr-FR" dirty="0"/>
              <a:t>Mieux – Un skateboard – Le défi – Un  parc – Manger un goûter </a:t>
            </a:r>
            <a:br>
              <a:rPr lang="fr-FR" dirty="0"/>
            </a:br>
            <a:r>
              <a:rPr lang="fr-FR" dirty="0"/>
              <a:t>     - Une sieste. </a:t>
            </a:r>
            <a:endParaRPr lang="fr-MA" dirty="0">
              <a:solidFill>
                <a:schemeClr val="tx1">
                  <a:lumMod val="65000"/>
                  <a:lumOff val="35000"/>
                </a:schemeClr>
              </a:solidFill>
            </a:endParaRPr>
          </a:p>
        </p:txBody>
      </p:sp>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BDC9003-F14B-91F2-3B4B-E11A47597C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sp>
        <p:nvSpPr>
          <p:cNvPr id="6" name="Espace réservé du texte 6">
            <a:extLst>
              <a:ext uri="{FF2B5EF4-FFF2-40B4-BE49-F238E27FC236}">
                <a16:creationId xmlns:a16="http://schemas.microsoft.com/office/drawing/2014/main" id="{1033E48C-EA64-D681-4802-B4EF1DDA1136}"/>
              </a:ext>
            </a:extLst>
          </p:cNvPr>
          <p:cNvSpPr txBox="1">
            <a:spLocks/>
          </p:cNvSpPr>
          <p:nvPr/>
        </p:nvSpPr>
        <p:spPr>
          <a:xfrm>
            <a:off x="3698801" y="3485509"/>
            <a:ext cx="2144073"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0070C0"/>
                </a:solidFill>
                <a:latin typeface="Dosis SemiBold" pitchFamily="2" charset="0"/>
              </a:rPr>
              <a:t> Un </a:t>
            </a:r>
            <a:r>
              <a:rPr lang="fr-MA" sz="2400" b="1" dirty="0">
                <a:ln w="0"/>
                <a:solidFill>
                  <a:srgbClr val="474F71"/>
                </a:solidFill>
                <a:latin typeface="Dosis SemiBold" pitchFamily="2" charset="0"/>
              </a:rPr>
              <a:t>skateboard</a:t>
            </a:r>
          </a:p>
        </p:txBody>
      </p:sp>
      <p:sp>
        <p:nvSpPr>
          <p:cNvPr id="10" name="Espace réservé du texte 6">
            <a:extLst>
              <a:ext uri="{FF2B5EF4-FFF2-40B4-BE49-F238E27FC236}">
                <a16:creationId xmlns:a16="http://schemas.microsoft.com/office/drawing/2014/main" id="{9C584FA0-6248-3708-0FF4-0CB83BE549CA}"/>
              </a:ext>
            </a:extLst>
          </p:cNvPr>
          <p:cNvSpPr txBox="1">
            <a:spLocks/>
          </p:cNvSpPr>
          <p:nvPr/>
        </p:nvSpPr>
        <p:spPr>
          <a:xfrm>
            <a:off x="5945885" y="3529878"/>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0070C0"/>
                </a:solidFill>
                <a:latin typeface="Dosis SemiBold" pitchFamily="2" charset="0"/>
              </a:rPr>
              <a:t>Le</a:t>
            </a:r>
            <a:r>
              <a:rPr lang="fr-MA" sz="2400" b="1" dirty="0">
                <a:ln w="0"/>
                <a:solidFill>
                  <a:srgbClr val="00B0F0"/>
                </a:solidFill>
                <a:latin typeface="Dosis SemiBold" pitchFamily="2" charset="0"/>
              </a:rPr>
              <a:t>  </a:t>
            </a:r>
            <a:r>
              <a:rPr lang="fr-MA" sz="2400" b="1" dirty="0">
                <a:ln w="0"/>
                <a:solidFill>
                  <a:srgbClr val="474F71"/>
                </a:solidFill>
                <a:latin typeface="Dosis SemiBold" pitchFamily="2" charset="0"/>
              </a:rPr>
              <a:t>défi</a:t>
            </a:r>
          </a:p>
        </p:txBody>
      </p:sp>
      <p:sp>
        <p:nvSpPr>
          <p:cNvPr id="11" name="ZoneTexte 10">
            <a:extLst>
              <a:ext uri="{FF2B5EF4-FFF2-40B4-BE49-F238E27FC236}">
                <a16:creationId xmlns:a16="http://schemas.microsoft.com/office/drawing/2014/main" id="{4CBB3CE5-A306-484E-B90E-0CC7C966EA79}"/>
              </a:ext>
            </a:extLst>
          </p:cNvPr>
          <p:cNvSpPr txBox="1"/>
          <p:nvPr/>
        </p:nvSpPr>
        <p:spPr>
          <a:xfrm>
            <a:off x="1692000" y="3529878"/>
            <a:ext cx="190379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lang="fr-MA" sz="2400" b="1" dirty="0">
                <a:ln w="0"/>
                <a:solidFill>
                  <a:srgbClr val="474F71"/>
                </a:solidFill>
                <a:latin typeface="Dosis SemiBold" pitchFamily="2" charset="0"/>
              </a:rPr>
              <a:t>Mieux</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sp>
        <p:nvSpPr>
          <p:cNvPr id="12" name="ZoneTexte 11">
            <a:extLst>
              <a:ext uri="{FF2B5EF4-FFF2-40B4-BE49-F238E27FC236}">
                <a16:creationId xmlns:a16="http://schemas.microsoft.com/office/drawing/2014/main" id="{E53556AD-FFDE-065D-E97A-EAE3149C11DB}"/>
              </a:ext>
            </a:extLst>
          </p:cNvPr>
          <p:cNvSpPr txBox="1"/>
          <p:nvPr/>
        </p:nvSpPr>
        <p:spPr>
          <a:xfrm>
            <a:off x="3732814" y="5844405"/>
            <a:ext cx="2473327" cy="424732"/>
          </a:xfrm>
          <a:prstGeom prst="rect">
            <a:avLst/>
          </a:prstGeom>
          <a:noFill/>
        </p:spPr>
        <p:txBody>
          <a:bodyPr wrap="square">
            <a:spAutoFit/>
          </a:bodyPr>
          <a:lstStyle/>
          <a:p>
            <a:pPr lvl="0" algn="ctr" defTabSz="514337">
              <a:lnSpc>
                <a:spcPct val="90000"/>
              </a:lnSpc>
              <a:spcBef>
                <a:spcPts val="563"/>
              </a:spcBef>
              <a:defRPr/>
            </a:pPr>
            <a:r>
              <a:rPr lang="fr-MA" sz="2400" b="1" dirty="0">
                <a:ln w="0"/>
                <a:solidFill>
                  <a:srgbClr val="474F71"/>
                </a:solidFill>
                <a:latin typeface="Dosis" pitchFamily="2" charset="0"/>
              </a:rPr>
              <a:t> </a:t>
            </a:r>
            <a:r>
              <a:rPr lang="fr-MA" sz="2400" b="1" dirty="0">
                <a:ln w="0"/>
                <a:solidFill>
                  <a:srgbClr val="474F71"/>
                </a:solidFill>
                <a:latin typeface="Dosis SemiBold" pitchFamily="2" charset="0"/>
              </a:rPr>
              <a:t>Manger un goûter</a:t>
            </a:r>
          </a:p>
        </p:txBody>
      </p:sp>
      <p:sp>
        <p:nvSpPr>
          <p:cNvPr id="13" name="ZoneTexte 12">
            <a:extLst>
              <a:ext uri="{FF2B5EF4-FFF2-40B4-BE49-F238E27FC236}">
                <a16:creationId xmlns:a16="http://schemas.microsoft.com/office/drawing/2014/main" id="{C8C4E173-340D-5611-9A06-A647994DD63E}"/>
              </a:ext>
            </a:extLst>
          </p:cNvPr>
          <p:cNvSpPr txBox="1"/>
          <p:nvPr/>
        </p:nvSpPr>
        <p:spPr>
          <a:xfrm>
            <a:off x="1732734" y="5794268"/>
            <a:ext cx="2226302" cy="461665"/>
          </a:xfrm>
          <a:prstGeom prst="rect">
            <a:avLst/>
          </a:prstGeom>
          <a:noFill/>
        </p:spPr>
        <p:txBody>
          <a:bodyPr wrap="square">
            <a:spAutoFit/>
          </a:bodyPr>
          <a:lstStyle/>
          <a:p>
            <a:pPr algn="ctr"/>
            <a:r>
              <a:rPr lang="fr-MA" sz="2400" b="1" dirty="0">
                <a:ln w="0"/>
                <a:solidFill>
                  <a:srgbClr val="0070C0"/>
                </a:solidFill>
                <a:latin typeface="Dosis SemiBold" pitchFamily="2" charset="0"/>
              </a:rPr>
              <a:t>Un</a:t>
            </a:r>
            <a:r>
              <a:rPr lang="fr-MA" sz="2400" b="1" dirty="0">
                <a:ln w="0"/>
                <a:solidFill>
                  <a:srgbClr val="00B0F0"/>
                </a:solidFill>
                <a:latin typeface="Dosis SemiBold" pitchFamily="2" charset="0"/>
              </a:rPr>
              <a:t> </a:t>
            </a:r>
            <a:r>
              <a:rPr lang="fr-MA" sz="2400" b="1" dirty="0">
                <a:ln w="0"/>
                <a:solidFill>
                  <a:srgbClr val="474F71"/>
                </a:solidFill>
                <a:latin typeface="Dosis SemiBold" pitchFamily="2" charset="0"/>
              </a:rPr>
              <a:t>parc</a:t>
            </a:r>
          </a:p>
        </p:txBody>
      </p:sp>
      <p:sp>
        <p:nvSpPr>
          <p:cNvPr id="14" name="ZoneTexte 13">
            <a:extLst>
              <a:ext uri="{FF2B5EF4-FFF2-40B4-BE49-F238E27FC236}">
                <a16:creationId xmlns:a16="http://schemas.microsoft.com/office/drawing/2014/main" id="{8FF3FC9F-FF96-7FA0-CA57-91C20B5D537B}"/>
              </a:ext>
            </a:extLst>
          </p:cNvPr>
          <p:cNvSpPr txBox="1"/>
          <p:nvPr/>
        </p:nvSpPr>
        <p:spPr>
          <a:xfrm>
            <a:off x="6389052" y="5794267"/>
            <a:ext cx="1603755" cy="461665"/>
          </a:xfrm>
          <a:prstGeom prst="rect">
            <a:avLst/>
          </a:prstGeom>
          <a:noFill/>
        </p:spPr>
        <p:txBody>
          <a:bodyPr wrap="square">
            <a:spAutoFit/>
          </a:bodyPr>
          <a:lstStyle/>
          <a:p>
            <a:pPr algn="ctr"/>
            <a:r>
              <a:rPr lang="fr-MA" sz="2400" b="1" dirty="0">
                <a:ln w="0"/>
                <a:solidFill>
                  <a:srgbClr val="0070C0"/>
                </a:solidFill>
                <a:latin typeface="Dosis" pitchFamily="2" charset="0"/>
              </a:rPr>
              <a:t> </a:t>
            </a:r>
            <a:r>
              <a:rPr lang="fr-FR" sz="2400" b="1" dirty="0">
                <a:solidFill>
                  <a:srgbClr val="D8266A"/>
                </a:solidFill>
                <a:latin typeface="Dosis SemiBold" pitchFamily="2" charset="0"/>
              </a:rPr>
              <a:t>Une </a:t>
            </a:r>
            <a:r>
              <a:rPr lang="fr-MA" sz="2400" b="1" dirty="0">
                <a:ln w="0"/>
                <a:solidFill>
                  <a:srgbClr val="474F71"/>
                </a:solidFill>
                <a:latin typeface="Dosis SemiBold" pitchFamily="2" charset="0"/>
              </a:rPr>
              <a:t>sieste</a:t>
            </a:r>
          </a:p>
        </p:txBody>
      </p:sp>
      <p:pic>
        <p:nvPicPr>
          <p:cNvPr id="32" name="Image 31">
            <a:extLst>
              <a:ext uri="{FF2B5EF4-FFF2-40B4-BE49-F238E27FC236}">
                <a16:creationId xmlns:a16="http://schemas.microsoft.com/office/drawing/2014/main" id="{D6F1BB5D-E402-100E-16E6-67E27D6B45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7673" y="1950623"/>
            <a:ext cx="1329766" cy="1454626"/>
          </a:xfrm>
          <a:prstGeom prst="rect">
            <a:avLst/>
          </a:prstGeom>
        </p:spPr>
      </p:pic>
      <p:pic>
        <p:nvPicPr>
          <p:cNvPr id="33" name="Espace réservé pour une image  5">
            <a:extLst>
              <a:ext uri="{FF2B5EF4-FFF2-40B4-BE49-F238E27FC236}">
                <a16:creationId xmlns:a16="http://schemas.microsoft.com/office/drawing/2014/main" id="{6EA4E0AC-A197-B1F0-E28C-5CD9D1D31340}"/>
              </a:ext>
            </a:extLst>
          </p:cNvPr>
          <p:cNvPicPr>
            <a:picLocks noChangeAspect="1"/>
          </p:cNvPicPr>
          <p:nvPr/>
        </p:nvPicPr>
        <p:blipFill>
          <a:blip r:embed="rId4">
            <a:extLst>
              <a:ext uri="{28A0092B-C50C-407E-A947-70E740481C1C}">
                <a14:useLocalDpi xmlns:a14="http://schemas.microsoft.com/office/drawing/2010/main" val="0"/>
              </a:ext>
            </a:extLst>
          </a:blip>
          <a:srcRect t="4292" b="4292"/>
          <a:stretch>
            <a:fillRect/>
          </a:stretch>
        </p:blipFill>
        <p:spPr>
          <a:xfrm>
            <a:off x="2002553" y="1975595"/>
            <a:ext cx="1454627" cy="1454627"/>
          </a:xfrm>
          <a:prstGeom prst="rect">
            <a:avLst/>
          </a:prstGeom>
          <a:ln>
            <a:noFill/>
          </a:ln>
        </p:spPr>
      </p:pic>
      <p:pic>
        <p:nvPicPr>
          <p:cNvPr id="34" name="Image 33">
            <a:extLst>
              <a:ext uri="{FF2B5EF4-FFF2-40B4-BE49-F238E27FC236}">
                <a16:creationId xmlns:a16="http://schemas.microsoft.com/office/drawing/2014/main" id="{990E315F-B41D-0397-4587-EA62959E31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7933" y="1971292"/>
            <a:ext cx="1329767" cy="1454627"/>
          </a:xfrm>
          <a:prstGeom prst="rect">
            <a:avLst/>
          </a:prstGeom>
        </p:spPr>
      </p:pic>
      <p:pic>
        <p:nvPicPr>
          <p:cNvPr id="35" name="Espace réservé pour une image  5">
            <a:extLst>
              <a:ext uri="{FF2B5EF4-FFF2-40B4-BE49-F238E27FC236}">
                <a16:creationId xmlns:a16="http://schemas.microsoft.com/office/drawing/2014/main" id="{89D94327-0216-9B4A-2CAF-CFB4218AF855}"/>
              </a:ext>
            </a:extLst>
          </p:cNvPr>
          <p:cNvPicPr>
            <a:picLocks noChangeAspect="1"/>
          </p:cNvPicPr>
          <p:nvPr/>
        </p:nvPicPr>
        <p:blipFill>
          <a:blip r:embed="rId6">
            <a:extLst>
              <a:ext uri="{28A0092B-C50C-407E-A947-70E740481C1C}">
                <a14:useLocalDpi xmlns:a14="http://schemas.microsoft.com/office/drawing/2010/main" val="0"/>
              </a:ext>
            </a:extLst>
          </a:blip>
          <a:srcRect t="4292" b="4292"/>
          <a:stretch>
            <a:fillRect/>
          </a:stretch>
        </p:blipFill>
        <p:spPr>
          <a:xfrm>
            <a:off x="2037156" y="4157630"/>
            <a:ext cx="1420024" cy="1420024"/>
          </a:xfrm>
          <a:prstGeom prst="rect">
            <a:avLst/>
          </a:prstGeom>
          <a:ln>
            <a:noFill/>
          </a:ln>
        </p:spPr>
      </p:pic>
      <p:pic>
        <p:nvPicPr>
          <p:cNvPr id="36" name="Image 35">
            <a:extLst>
              <a:ext uri="{FF2B5EF4-FFF2-40B4-BE49-F238E27FC236}">
                <a16:creationId xmlns:a16="http://schemas.microsoft.com/office/drawing/2014/main" id="{A5E98D79-87BF-CA1D-1A27-90495A09B1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7672" y="4123026"/>
            <a:ext cx="1329767" cy="1454628"/>
          </a:xfrm>
          <a:prstGeom prst="rect">
            <a:avLst/>
          </a:prstGeom>
        </p:spPr>
      </p:pic>
      <p:pic>
        <p:nvPicPr>
          <p:cNvPr id="37" name="Espace réservé pour une image  7">
            <a:extLst>
              <a:ext uri="{FF2B5EF4-FFF2-40B4-BE49-F238E27FC236}">
                <a16:creationId xmlns:a16="http://schemas.microsoft.com/office/drawing/2014/main" id="{C7D302C2-4DE1-5EE6-474C-BCE955B83F27}"/>
              </a:ext>
            </a:extLst>
          </p:cNvPr>
          <p:cNvPicPr>
            <a:picLocks noChangeAspect="1"/>
          </p:cNvPicPr>
          <p:nvPr/>
        </p:nvPicPr>
        <p:blipFill>
          <a:blip r:embed="rId8">
            <a:extLst>
              <a:ext uri="{28A0092B-C50C-407E-A947-70E740481C1C}">
                <a14:useLocalDpi xmlns:a14="http://schemas.microsoft.com/office/drawing/2010/main" val="0"/>
              </a:ext>
            </a:extLst>
          </a:blip>
          <a:srcRect t="4292" b="4292"/>
          <a:stretch>
            <a:fillRect/>
          </a:stretch>
        </p:blipFill>
        <p:spPr>
          <a:xfrm>
            <a:off x="6373898" y="4174932"/>
            <a:ext cx="1454629" cy="1454629"/>
          </a:xfrm>
          <a:prstGeom prst="rect">
            <a:avLst/>
          </a:prstGeom>
          <a:ln>
            <a:noFill/>
          </a:ln>
        </p:spPr>
      </p:pic>
    </p:spTree>
    <p:extLst>
      <p:ext uri="{BB962C8B-B14F-4D97-AF65-F5344CB8AC3E}">
        <p14:creationId xmlns:p14="http://schemas.microsoft.com/office/powerpoint/2010/main" val="3415387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BB217-9332-3507-45B7-114A2080D0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84AF13-F5EA-8C66-3B77-29D5F11416E4}"/>
              </a:ext>
            </a:extLst>
          </p:cNvPr>
          <p:cNvSpPr>
            <a:spLocks noGrp="1"/>
          </p:cNvSpPr>
          <p:nvPr>
            <p:ph type="title"/>
          </p:nvPr>
        </p:nvSpPr>
        <p:spPr/>
        <p:txBody>
          <a:bodyPr/>
          <a:lstStyle/>
          <a:p>
            <a:r>
              <a:rPr lang="fr-FR" dirty="0">
                <a:solidFill>
                  <a:schemeClr val="tx1">
                    <a:lumMod val="65000"/>
                    <a:lumOff val="35000"/>
                  </a:schemeClr>
                </a:solidFill>
              </a:rPr>
              <a:t>Observez bien. Je vais faire bouger 2 mots. </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44247CD6-01EE-8B4A-30A0-16C74E7C9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5900" y="2231050"/>
            <a:ext cx="1329766" cy="1454626"/>
          </a:xfrm>
          <a:prstGeom prst="rect">
            <a:avLst/>
          </a:prstGeom>
        </p:spPr>
      </p:pic>
      <p:pic>
        <p:nvPicPr>
          <p:cNvPr id="4" name="Espace réservé pour une image  5">
            <a:extLst>
              <a:ext uri="{FF2B5EF4-FFF2-40B4-BE49-F238E27FC236}">
                <a16:creationId xmlns:a16="http://schemas.microsoft.com/office/drawing/2014/main" id="{0BC70254-3C13-6663-ABA2-E85A6BFE1A5C}"/>
              </a:ext>
            </a:extLst>
          </p:cNvPr>
          <p:cNvPicPr>
            <a:picLocks noChangeAspect="1"/>
          </p:cNvPicPr>
          <p:nvPr/>
        </p:nvPicPr>
        <p:blipFill>
          <a:blip r:embed="rId3">
            <a:extLst>
              <a:ext uri="{28A0092B-C50C-407E-A947-70E740481C1C}">
                <a14:useLocalDpi xmlns:a14="http://schemas.microsoft.com/office/drawing/2010/main" val="0"/>
              </a:ext>
            </a:extLst>
          </a:blip>
          <a:srcRect t="4292" b="4292"/>
          <a:stretch>
            <a:fillRect/>
          </a:stretch>
        </p:blipFill>
        <p:spPr>
          <a:xfrm>
            <a:off x="1947050" y="2231050"/>
            <a:ext cx="1454627" cy="1454627"/>
          </a:xfrm>
          <a:prstGeom prst="rect">
            <a:avLst/>
          </a:prstGeom>
          <a:ln>
            <a:noFill/>
          </a:ln>
        </p:spPr>
      </p:pic>
      <p:pic>
        <p:nvPicPr>
          <p:cNvPr id="5" name="Image 4">
            <a:extLst>
              <a:ext uri="{FF2B5EF4-FFF2-40B4-BE49-F238E27FC236}">
                <a16:creationId xmlns:a16="http://schemas.microsoft.com/office/drawing/2014/main" id="{78E325B6-F4C6-CD03-AE83-A138DFED1B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9610" y="2285828"/>
            <a:ext cx="1329767" cy="1454627"/>
          </a:xfrm>
          <a:prstGeom prst="rect">
            <a:avLst/>
          </a:prstGeom>
        </p:spPr>
      </p:pic>
      <p:pic>
        <p:nvPicPr>
          <p:cNvPr id="7" name="Espace réservé pour une image  5">
            <a:extLst>
              <a:ext uri="{FF2B5EF4-FFF2-40B4-BE49-F238E27FC236}">
                <a16:creationId xmlns:a16="http://schemas.microsoft.com/office/drawing/2014/main" id="{A5819C13-3220-B945-9230-EC45AF1B9129}"/>
              </a:ext>
            </a:extLst>
          </p:cNvPr>
          <p:cNvPicPr>
            <a:picLocks noChangeAspect="1"/>
          </p:cNvPicPr>
          <p:nvPr/>
        </p:nvPicPr>
        <p:blipFill>
          <a:blip r:embed="rId5">
            <a:extLst>
              <a:ext uri="{28A0092B-C50C-407E-A947-70E740481C1C}">
                <a14:useLocalDpi xmlns:a14="http://schemas.microsoft.com/office/drawing/2010/main" val="0"/>
              </a:ext>
            </a:extLst>
          </a:blip>
          <a:srcRect t="4292" b="4292"/>
          <a:stretch>
            <a:fillRect/>
          </a:stretch>
        </p:blipFill>
        <p:spPr>
          <a:xfrm>
            <a:off x="1958233" y="4328391"/>
            <a:ext cx="1420024" cy="1420024"/>
          </a:xfrm>
          <a:prstGeom prst="rect">
            <a:avLst/>
          </a:prstGeom>
          <a:ln>
            <a:noFill/>
          </a:ln>
        </p:spPr>
      </p:pic>
      <p:pic>
        <p:nvPicPr>
          <p:cNvPr id="8" name="Image 7">
            <a:extLst>
              <a:ext uri="{FF2B5EF4-FFF2-40B4-BE49-F238E27FC236}">
                <a16:creationId xmlns:a16="http://schemas.microsoft.com/office/drawing/2014/main" id="{1AEC7306-164F-26AA-60BC-08F310308A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66" y="4328391"/>
            <a:ext cx="1329767" cy="1454628"/>
          </a:xfrm>
          <a:prstGeom prst="rect">
            <a:avLst/>
          </a:prstGeom>
        </p:spPr>
      </p:pic>
      <p:pic>
        <p:nvPicPr>
          <p:cNvPr id="9" name="Espace réservé pour une image  7">
            <a:extLst>
              <a:ext uri="{FF2B5EF4-FFF2-40B4-BE49-F238E27FC236}">
                <a16:creationId xmlns:a16="http://schemas.microsoft.com/office/drawing/2014/main" id="{B5E1CC47-D4C2-1BBD-1E77-2B2BA5F25B23}"/>
              </a:ext>
            </a:extLst>
          </p:cNvPr>
          <p:cNvPicPr>
            <a:picLocks noChangeAspect="1"/>
          </p:cNvPicPr>
          <p:nvPr/>
        </p:nvPicPr>
        <p:blipFill>
          <a:blip r:embed="rId7">
            <a:extLst>
              <a:ext uri="{28A0092B-C50C-407E-A947-70E740481C1C}">
                <a14:useLocalDpi xmlns:a14="http://schemas.microsoft.com/office/drawing/2010/main" val="0"/>
              </a:ext>
            </a:extLst>
          </a:blip>
          <a:srcRect t="4292" b="4292"/>
          <a:stretch>
            <a:fillRect/>
          </a:stretch>
        </p:blipFill>
        <p:spPr>
          <a:xfrm>
            <a:off x="6119610" y="4328391"/>
            <a:ext cx="1454629" cy="1454629"/>
          </a:xfrm>
          <a:prstGeom prst="rect">
            <a:avLst/>
          </a:prstGeom>
          <a:ln>
            <a:noFill/>
          </a:ln>
        </p:spPr>
      </p:pic>
      <p:grpSp>
        <p:nvGrpSpPr>
          <p:cNvPr id="15" name="Groupe 14">
            <a:extLst>
              <a:ext uri="{FF2B5EF4-FFF2-40B4-BE49-F238E27FC236}">
                <a16:creationId xmlns:a16="http://schemas.microsoft.com/office/drawing/2014/main" id="{C6C1477E-A57C-5013-1885-DF9C8267B3CD}"/>
              </a:ext>
            </a:extLst>
          </p:cNvPr>
          <p:cNvGrpSpPr/>
          <p:nvPr/>
        </p:nvGrpSpPr>
        <p:grpSpPr>
          <a:xfrm>
            <a:off x="96835" y="643220"/>
            <a:ext cx="1147140" cy="980797"/>
            <a:chOff x="113769" y="634753"/>
            <a:chExt cx="1147140" cy="980797"/>
          </a:xfrm>
        </p:grpSpPr>
        <p:pic>
          <p:nvPicPr>
            <p:cNvPr id="16" name="Image 15">
              <a:extLst>
                <a:ext uri="{FF2B5EF4-FFF2-40B4-BE49-F238E27FC236}">
                  <a16:creationId xmlns:a16="http://schemas.microsoft.com/office/drawing/2014/main" id="{1B710CC4-B975-05ED-B2A5-3F81150DA17A}"/>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58B101-C058-52A4-05D9-47C90CFEBC8C}"/>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563163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F1382-E0ED-9F92-82D1-5B3B935898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018A7C-F4C9-4EA4-C873-6C25520D563B}"/>
              </a:ext>
            </a:extLst>
          </p:cNvPr>
          <p:cNvSpPr>
            <a:spLocks noGrp="1"/>
          </p:cNvSpPr>
          <p:nvPr>
            <p:ph type="title"/>
          </p:nvPr>
        </p:nvSpPr>
        <p:spPr/>
        <p:txBody>
          <a:bodyPr/>
          <a:lstStyle/>
          <a:p>
            <a:r>
              <a:rPr lang="fr-FR" dirty="0">
                <a:solidFill>
                  <a:schemeClr val="tx1">
                    <a:lumMod val="65000"/>
                    <a:lumOff val="35000"/>
                  </a:schemeClr>
                </a:solidFill>
              </a:rPr>
              <a:t> Quels sont les 2 mots qui ont bougé ? </a:t>
            </a:r>
            <a:endParaRPr lang="fr-MA" dirty="0">
              <a:solidFill>
                <a:schemeClr val="tx1">
                  <a:lumMod val="65000"/>
                  <a:lumOff val="35000"/>
                </a:schemeClr>
              </a:solidFill>
            </a:endParaRPr>
          </a:p>
        </p:txBody>
      </p:sp>
      <p:pic>
        <p:nvPicPr>
          <p:cNvPr id="6" name="Image 5">
            <a:extLst>
              <a:ext uri="{FF2B5EF4-FFF2-40B4-BE49-F238E27FC236}">
                <a16:creationId xmlns:a16="http://schemas.microsoft.com/office/drawing/2014/main" id="{4A850049-3EB6-88CD-6A40-BC83244F0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012" y="2057364"/>
            <a:ext cx="1329766" cy="1454626"/>
          </a:xfrm>
          <a:prstGeom prst="rect">
            <a:avLst/>
          </a:prstGeom>
        </p:spPr>
      </p:pic>
      <p:pic>
        <p:nvPicPr>
          <p:cNvPr id="13" name="Espace réservé pour une image  5">
            <a:extLst>
              <a:ext uri="{FF2B5EF4-FFF2-40B4-BE49-F238E27FC236}">
                <a16:creationId xmlns:a16="http://schemas.microsoft.com/office/drawing/2014/main" id="{002D3421-8D8A-BCBA-AEE1-070682475F63}"/>
              </a:ext>
            </a:extLst>
          </p:cNvPr>
          <p:cNvPicPr>
            <a:picLocks noChangeAspect="1"/>
          </p:cNvPicPr>
          <p:nvPr/>
        </p:nvPicPr>
        <p:blipFill>
          <a:blip r:embed="rId3">
            <a:extLst>
              <a:ext uri="{28A0092B-C50C-407E-A947-70E740481C1C}">
                <a14:useLocalDpi xmlns:a14="http://schemas.microsoft.com/office/drawing/2010/main" val="0"/>
              </a:ext>
            </a:extLst>
          </a:blip>
          <a:srcRect t="4292" b="4292"/>
          <a:stretch>
            <a:fillRect/>
          </a:stretch>
        </p:blipFill>
        <p:spPr>
          <a:xfrm>
            <a:off x="1930654" y="2132785"/>
            <a:ext cx="1454627" cy="1454627"/>
          </a:xfrm>
          <a:prstGeom prst="rect">
            <a:avLst/>
          </a:prstGeom>
          <a:ln>
            <a:noFill/>
          </a:ln>
        </p:spPr>
      </p:pic>
      <p:pic>
        <p:nvPicPr>
          <p:cNvPr id="14" name="Image 13">
            <a:extLst>
              <a:ext uri="{FF2B5EF4-FFF2-40B4-BE49-F238E27FC236}">
                <a16:creationId xmlns:a16="http://schemas.microsoft.com/office/drawing/2014/main" id="{048D9AF3-8C56-41AA-BF79-1DE48C64B8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5514" y="4276342"/>
            <a:ext cx="1329767" cy="1454627"/>
          </a:xfrm>
          <a:prstGeom prst="rect">
            <a:avLst/>
          </a:prstGeom>
        </p:spPr>
      </p:pic>
      <p:pic>
        <p:nvPicPr>
          <p:cNvPr id="15" name="Espace réservé pour une image  5">
            <a:extLst>
              <a:ext uri="{FF2B5EF4-FFF2-40B4-BE49-F238E27FC236}">
                <a16:creationId xmlns:a16="http://schemas.microsoft.com/office/drawing/2014/main" id="{FC6F9D4C-BB66-9013-FF35-D86B695F77AA}"/>
              </a:ext>
            </a:extLst>
          </p:cNvPr>
          <p:cNvPicPr>
            <a:picLocks noChangeAspect="1"/>
          </p:cNvPicPr>
          <p:nvPr/>
        </p:nvPicPr>
        <p:blipFill>
          <a:blip r:embed="rId5">
            <a:extLst>
              <a:ext uri="{28A0092B-C50C-407E-A947-70E740481C1C}">
                <a14:useLocalDpi xmlns:a14="http://schemas.microsoft.com/office/drawing/2010/main" val="0"/>
              </a:ext>
            </a:extLst>
          </a:blip>
          <a:srcRect t="4292" b="4292"/>
          <a:stretch>
            <a:fillRect/>
          </a:stretch>
        </p:blipFill>
        <p:spPr>
          <a:xfrm>
            <a:off x="6092841" y="2038118"/>
            <a:ext cx="1420024" cy="1420024"/>
          </a:xfrm>
          <a:prstGeom prst="rect">
            <a:avLst/>
          </a:prstGeom>
          <a:ln>
            <a:noFill/>
          </a:ln>
        </p:spPr>
      </p:pic>
      <p:pic>
        <p:nvPicPr>
          <p:cNvPr id="16" name="Image 15">
            <a:extLst>
              <a:ext uri="{FF2B5EF4-FFF2-40B4-BE49-F238E27FC236}">
                <a16:creationId xmlns:a16="http://schemas.microsoft.com/office/drawing/2014/main" id="{A7F00C30-DFA9-6547-E20C-47D91176F5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4013" y="4276341"/>
            <a:ext cx="1329767" cy="1454628"/>
          </a:xfrm>
          <a:prstGeom prst="rect">
            <a:avLst/>
          </a:prstGeom>
        </p:spPr>
      </p:pic>
      <p:pic>
        <p:nvPicPr>
          <p:cNvPr id="17" name="Espace réservé pour une image  7">
            <a:extLst>
              <a:ext uri="{FF2B5EF4-FFF2-40B4-BE49-F238E27FC236}">
                <a16:creationId xmlns:a16="http://schemas.microsoft.com/office/drawing/2014/main" id="{28230190-A48C-51EC-F779-F79868542230}"/>
              </a:ext>
            </a:extLst>
          </p:cNvPr>
          <p:cNvPicPr>
            <a:picLocks noChangeAspect="1"/>
          </p:cNvPicPr>
          <p:nvPr/>
        </p:nvPicPr>
        <p:blipFill>
          <a:blip r:embed="rId7">
            <a:extLst>
              <a:ext uri="{28A0092B-C50C-407E-A947-70E740481C1C}">
                <a14:useLocalDpi xmlns:a14="http://schemas.microsoft.com/office/drawing/2010/main" val="0"/>
              </a:ext>
            </a:extLst>
          </a:blip>
          <a:srcRect t="4292" b="4292"/>
          <a:stretch>
            <a:fillRect/>
          </a:stretch>
        </p:blipFill>
        <p:spPr>
          <a:xfrm>
            <a:off x="6204873" y="4276341"/>
            <a:ext cx="1454629" cy="1454629"/>
          </a:xfrm>
          <a:prstGeom prst="rect">
            <a:avLst/>
          </a:prstGeom>
          <a:ln>
            <a:noFill/>
          </a:ln>
        </p:spPr>
      </p:pic>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C11AB3A-3A68-C3B2-3C6B-8228961F494F}"/>
              </a:ext>
            </a:extLst>
          </p:cNvPr>
          <p:cNvPicPr>
            <a:picLocks noChangeAspect="1"/>
          </p:cNvPicPr>
          <p:nvPr/>
        </p:nvPicPr>
        <p:blipFill>
          <a:blip r:embed="rId8">
            <a:extLst>
              <a:ext uri="{28A0092B-C50C-407E-A947-70E740481C1C}">
                <a14:useLocalDpi xmlns:a14="http://schemas.microsoft.com/office/drawing/2010/main" val="0"/>
              </a:ext>
            </a:extLst>
          </a:blip>
          <a:srcRect t="-934" b="22113"/>
          <a:stretch>
            <a:fillRect/>
          </a:stretch>
        </p:blipFill>
        <p:spPr>
          <a:xfrm>
            <a:off x="104606" y="568229"/>
            <a:ext cx="1250140" cy="987542"/>
          </a:xfrm>
          <a:prstGeom prst="ellipse">
            <a:avLst/>
          </a:prstGeom>
        </p:spPr>
      </p:pic>
    </p:spTree>
    <p:extLst>
      <p:ext uri="{BB962C8B-B14F-4D97-AF65-F5344CB8AC3E}">
        <p14:creationId xmlns:p14="http://schemas.microsoft.com/office/powerpoint/2010/main" val="1558647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398DF-BBA6-C25B-B33C-0A88DF9312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2A1E6C-A839-B6E6-7A7B-1F509119D0B0}"/>
              </a:ext>
            </a:extLst>
          </p:cNvPr>
          <p:cNvSpPr>
            <a:spLocks noGrp="1"/>
          </p:cNvSpPr>
          <p:nvPr>
            <p:ph type="title"/>
          </p:nvPr>
        </p:nvSpPr>
        <p:spPr/>
        <p:txBody>
          <a:bodyPr/>
          <a:lstStyle/>
          <a:p>
            <a:r>
              <a:rPr lang="fr-FR" dirty="0">
                <a:solidFill>
                  <a:schemeClr val="tx1">
                    <a:lumMod val="65000"/>
                    <a:lumOff val="35000"/>
                  </a:schemeClr>
                </a:solidFill>
              </a:rPr>
              <a:t>Les deux mots qui ont bougé sont : le défi et un parc.</a:t>
            </a:r>
            <a:endParaRPr lang="fr-MA" dirty="0">
              <a:solidFill>
                <a:schemeClr val="tx1">
                  <a:lumMod val="65000"/>
                  <a:lumOff val="35000"/>
                </a:schemeClr>
              </a:solidFill>
            </a:endParaRPr>
          </a:p>
        </p:txBody>
      </p:sp>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7425C414-0AE6-0FFC-3130-CDA5666D66A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pic>
        <p:nvPicPr>
          <p:cNvPr id="3" name="Image 2">
            <a:extLst>
              <a:ext uri="{FF2B5EF4-FFF2-40B4-BE49-F238E27FC236}">
                <a16:creationId xmlns:a16="http://schemas.microsoft.com/office/drawing/2014/main" id="{5DD7D4BE-6AAD-A3BB-C86E-62749FB5FE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5727" y="1885258"/>
            <a:ext cx="1329766" cy="1454626"/>
          </a:xfrm>
          <a:prstGeom prst="rect">
            <a:avLst/>
          </a:prstGeom>
        </p:spPr>
      </p:pic>
      <p:pic>
        <p:nvPicPr>
          <p:cNvPr id="4" name="Espace réservé pour une image  5">
            <a:extLst>
              <a:ext uri="{FF2B5EF4-FFF2-40B4-BE49-F238E27FC236}">
                <a16:creationId xmlns:a16="http://schemas.microsoft.com/office/drawing/2014/main" id="{8D31CA95-E81E-B990-A482-3C0208DBF335}"/>
              </a:ext>
            </a:extLst>
          </p:cNvPr>
          <p:cNvPicPr>
            <a:picLocks noChangeAspect="1"/>
          </p:cNvPicPr>
          <p:nvPr/>
        </p:nvPicPr>
        <p:blipFill>
          <a:blip r:embed="rId4">
            <a:extLst>
              <a:ext uri="{28A0092B-C50C-407E-A947-70E740481C1C}">
                <a14:useLocalDpi xmlns:a14="http://schemas.microsoft.com/office/drawing/2010/main" val="0"/>
              </a:ext>
            </a:extLst>
          </a:blip>
          <a:srcRect t="4292" b="4292"/>
          <a:stretch>
            <a:fillRect/>
          </a:stretch>
        </p:blipFill>
        <p:spPr>
          <a:xfrm>
            <a:off x="1796432" y="1885257"/>
            <a:ext cx="1454627" cy="1454627"/>
          </a:xfrm>
          <a:prstGeom prst="rect">
            <a:avLst/>
          </a:prstGeom>
          <a:ln>
            <a:noFill/>
          </a:ln>
        </p:spPr>
      </p:pic>
      <p:pic>
        <p:nvPicPr>
          <p:cNvPr id="5" name="Image 4">
            <a:extLst>
              <a:ext uri="{FF2B5EF4-FFF2-40B4-BE49-F238E27FC236}">
                <a16:creationId xmlns:a16="http://schemas.microsoft.com/office/drawing/2014/main" id="{138A5A5C-C03B-1134-5858-AB05309E1AF6}"/>
              </a:ext>
            </a:extLst>
          </p:cNvPr>
          <p:cNvPicPr>
            <a:picLocks noChangeAspect="1"/>
          </p:cNvPicPr>
          <p:nvPr/>
        </p:nvPicPr>
        <p:blipFill>
          <a:blip r:embed="rId5">
            <a:extLst>
              <a:ext uri="{28A0092B-C50C-407E-A947-70E740481C1C}">
                <a14:useLocalDpi xmlns:a14="http://schemas.microsoft.com/office/drawing/2010/main" val="0"/>
              </a:ext>
            </a:extLst>
          </a:blip>
          <a:srcRect l="5675" t="4867" r="6616" b="13028"/>
          <a:stretch>
            <a:fillRect/>
          </a:stretch>
        </p:blipFill>
        <p:spPr>
          <a:xfrm>
            <a:off x="6384181" y="1987868"/>
            <a:ext cx="1166326" cy="1194319"/>
          </a:xfrm>
          <a:prstGeom prst="rect">
            <a:avLst/>
          </a:prstGeom>
          <a:ln w="76200">
            <a:solidFill>
              <a:srgbClr val="C00000"/>
            </a:solidFill>
          </a:ln>
        </p:spPr>
      </p:pic>
      <p:pic>
        <p:nvPicPr>
          <p:cNvPr id="13" name="Espace réservé pour une image  5">
            <a:extLst>
              <a:ext uri="{FF2B5EF4-FFF2-40B4-BE49-F238E27FC236}">
                <a16:creationId xmlns:a16="http://schemas.microsoft.com/office/drawing/2014/main" id="{54DFB22B-186E-DFE0-F6F9-86CB9456F487}"/>
              </a:ext>
            </a:extLst>
          </p:cNvPr>
          <p:cNvPicPr>
            <a:picLocks noChangeAspect="1"/>
          </p:cNvPicPr>
          <p:nvPr/>
        </p:nvPicPr>
        <p:blipFill>
          <a:blip r:embed="rId6">
            <a:extLst>
              <a:ext uri="{28A0092B-C50C-407E-A947-70E740481C1C}">
                <a14:useLocalDpi xmlns:a14="http://schemas.microsoft.com/office/drawing/2010/main" val="0"/>
              </a:ext>
            </a:extLst>
          </a:blip>
          <a:srcRect l="5119" t="8713" r="6356" b="13199"/>
          <a:stretch>
            <a:fillRect/>
          </a:stretch>
        </p:blipFill>
        <p:spPr>
          <a:xfrm>
            <a:off x="1838131" y="4114799"/>
            <a:ext cx="1257074" cy="1212981"/>
          </a:xfrm>
          <a:prstGeom prst="rect">
            <a:avLst/>
          </a:prstGeom>
          <a:ln w="76200">
            <a:solidFill>
              <a:srgbClr val="C00000"/>
            </a:solidFill>
          </a:ln>
        </p:spPr>
      </p:pic>
      <p:pic>
        <p:nvPicPr>
          <p:cNvPr id="14" name="Image 13">
            <a:extLst>
              <a:ext uri="{FF2B5EF4-FFF2-40B4-BE49-F238E27FC236}">
                <a16:creationId xmlns:a16="http://schemas.microsoft.com/office/drawing/2014/main" id="{A94415E3-2407-AD12-4501-DA340C8F5D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35678" y="3975851"/>
            <a:ext cx="1329767" cy="1454628"/>
          </a:xfrm>
          <a:prstGeom prst="rect">
            <a:avLst/>
          </a:prstGeom>
        </p:spPr>
      </p:pic>
      <p:pic>
        <p:nvPicPr>
          <p:cNvPr id="15" name="Espace réservé pour une image  7">
            <a:extLst>
              <a:ext uri="{FF2B5EF4-FFF2-40B4-BE49-F238E27FC236}">
                <a16:creationId xmlns:a16="http://schemas.microsoft.com/office/drawing/2014/main" id="{66004DBD-89BB-0BA7-53E6-38FE100FF117}"/>
              </a:ext>
            </a:extLst>
          </p:cNvPr>
          <p:cNvPicPr>
            <a:picLocks noChangeAspect="1"/>
          </p:cNvPicPr>
          <p:nvPr/>
        </p:nvPicPr>
        <p:blipFill>
          <a:blip r:embed="rId8">
            <a:extLst>
              <a:ext uri="{28A0092B-C50C-407E-A947-70E740481C1C}">
                <a14:useLocalDpi xmlns:a14="http://schemas.microsoft.com/office/drawing/2010/main" val="0"/>
              </a:ext>
            </a:extLst>
          </a:blip>
          <a:srcRect t="4292" b="4292"/>
          <a:stretch>
            <a:fillRect/>
          </a:stretch>
        </p:blipFill>
        <p:spPr>
          <a:xfrm>
            <a:off x="6306672" y="4046113"/>
            <a:ext cx="1454629" cy="1454629"/>
          </a:xfrm>
          <a:prstGeom prst="rect">
            <a:avLst/>
          </a:prstGeom>
          <a:ln>
            <a:noFill/>
          </a:ln>
        </p:spPr>
      </p:pic>
    </p:spTree>
    <p:extLst>
      <p:ext uri="{BB962C8B-B14F-4D97-AF65-F5344CB8AC3E}">
        <p14:creationId xmlns:p14="http://schemas.microsoft.com/office/powerpoint/2010/main" val="3700083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la lecture. 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F4BC1625-5C1C-67BB-5369-DEB808ABFAA0}"/>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308190A8-9C33-8347-6E2E-E7BFC119F023}"/>
              </a:ext>
            </a:extLst>
          </p:cNvPr>
          <p:cNvSpPr txBox="1"/>
          <p:nvPr/>
        </p:nvSpPr>
        <p:spPr>
          <a:xfrm>
            <a:off x="866121" y="1873547"/>
            <a:ext cx="7509761" cy="3901068"/>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Les loisirs de Sami</a:t>
            </a:r>
          </a:p>
          <a:p>
            <a:pPr algn="just">
              <a:lnSpc>
                <a:spcPct val="150000"/>
              </a:lnSpc>
              <a:defRPr/>
            </a:pPr>
            <a:r>
              <a:rPr lang="fr-FR" sz="2400" dirty="0">
                <a:ln w="0"/>
                <a:solidFill>
                  <a:schemeClr val="accent5">
                    <a:lumMod val="50000"/>
                  </a:schemeClr>
                </a:solidFill>
                <a:latin typeface="Dosis SemiBold" pitchFamily="2" charset="0"/>
              </a:rPr>
              <a:t>Vendredi dernier, après l’école, je suis rentré à la maison avec ma sœur. J’ai pris un goûter et je me suis reposé un petit moment. Je n’aime pas trop rester sans rien faire. Ensuite, je suis sorti jouer devant la maison avec mes voisins. Nous avons couru, joué à la marelle et fait un petit match de football. J’aime beaucoup jouer dehors avec mes amis.</a:t>
            </a:r>
            <a:endParaRPr lang="fr-FR" sz="24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540677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552FBE49-D686-82DC-F1AC-E3FB4354F207}"/>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51607E0C-62F9-0553-D04F-13BE494C8588}"/>
              </a:ext>
            </a:extLst>
          </p:cNvPr>
          <p:cNvSpPr txBox="1"/>
          <p:nvPr/>
        </p:nvSpPr>
        <p:spPr>
          <a:xfrm>
            <a:off x="817119" y="1940570"/>
            <a:ext cx="7509761" cy="3901068"/>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Les loisirs de Sami</a:t>
            </a:r>
          </a:p>
          <a:p>
            <a:pPr algn="just">
              <a:lnSpc>
                <a:spcPct val="150000"/>
              </a:lnSpc>
              <a:defRPr/>
            </a:pPr>
            <a:r>
              <a:rPr lang="fr-FR" sz="2400" dirty="0">
                <a:ln w="0"/>
                <a:solidFill>
                  <a:schemeClr val="accent5">
                    <a:lumMod val="50000"/>
                  </a:schemeClr>
                </a:solidFill>
                <a:latin typeface="Dosis SemiBold" pitchFamily="2" charset="0"/>
              </a:rPr>
              <a:t>Vendredi dernier, après l’école, je suis rentré à la maison avec ma sœur. J’ai pris un goûter et je me suis reposé un petit moment. Je n’aime pas trop rester sans rien faire. Ensuite, je suis sorti jouer devant la maison avec mes voisins. Nous avons couru, joué à la marelle et fait un petit match de football. J’aime beaucoup jouer dehors avec mes amis.</a:t>
            </a:r>
            <a:endParaRPr lang="fr-FR" sz="24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1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3527443-C63E-3B4C-7DFE-867E47B344B7}"/>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792FC286-59FB-DE3B-6A4B-2AE7EBA91A78}"/>
              </a:ext>
            </a:extLst>
          </p:cNvPr>
          <p:cNvSpPr txBox="1"/>
          <p:nvPr/>
        </p:nvSpPr>
        <p:spPr>
          <a:xfrm>
            <a:off x="1229552" y="1744666"/>
            <a:ext cx="6684896"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Qu’est-ce que Sami aime faire ? </a:t>
            </a:r>
          </a:p>
        </p:txBody>
      </p:sp>
      <p:sp>
        <p:nvSpPr>
          <p:cNvPr id="8" name="ZoneTexte 7">
            <a:extLst>
              <a:ext uri="{FF2B5EF4-FFF2-40B4-BE49-F238E27FC236}">
                <a16:creationId xmlns:a16="http://schemas.microsoft.com/office/drawing/2014/main" id="{B1E04C8B-1DE9-FA6C-A872-02405F74DB19}"/>
              </a:ext>
            </a:extLst>
          </p:cNvPr>
          <p:cNvSpPr txBox="1"/>
          <p:nvPr/>
        </p:nvSpPr>
        <p:spPr>
          <a:xfrm>
            <a:off x="870187" y="2206331"/>
            <a:ext cx="7509761" cy="3901068"/>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Les loisirs de Sami</a:t>
            </a:r>
          </a:p>
          <a:p>
            <a:pPr algn="just">
              <a:lnSpc>
                <a:spcPct val="150000"/>
              </a:lnSpc>
              <a:defRPr/>
            </a:pPr>
            <a:r>
              <a:rPr lang="fr-FR" sz="2400" dirty="0">
                <a:ln w="0"/>
                <a:solidFill>
                  <a:schemeClr val="accent5">
                    <a:lumMod val="50000"/>
                  </a:schemeClr>
                </a:solidFill>
                <a:latin typeface="Dosis SemiBold" pitchFamily="2" charset="0"/>
              </a:rPr>
              <a:t>Vendredi dernier, après l’école, je suis rentré à la maison avec ma sœur. J’ai pris un goûter et je me suis reposé un petit moment. Je n’aime pas trop rester sans rien faire. Ensuite, je suis sorti jouer devant la maison avec mes voisins. Nous avons couru, joué à la marelle et fait un petit match de football. J’aime beaucoup jouer dehors avec mes amis.</a:t>
            </a:r>
            <a:endParaRPr lang="fr-FR" sz="24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331994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La réponse est : Sami aime beaucoup jouer dehors avec ses amis.</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25827" y="700971"/>
            <a:ext cx="818148" cy="923046"/>
          </a:xfrm>
          <a:prstGeom prst="ellipse">
            <a:avLst/>
          </a:prstGeom>
        </p:spPr>
      </p:pic>
      <p:sp>
        <p:nvSpPr>
          <p:cNvPr id="9" name="ZoneTexte 8">
            <a:extLst>
              <a:ext uri="{FF2B5EF4-FFF2-40B4-BE49-F238E27FC236}">
                <a16:creationId xmlns:a16="http://schemas.microsoft.com/office/drawing/2014/main" id="{4A4E2B3E-1AB5-C70E-24AF-FD86E5043AD7}"/>
              </a:ext>
            </a:extLst>
          </p:cNvPr>
          <p:cNvSpPr txBox="1"/>
          <p:nvPr/>
        </p:nvSpPr>
        <p:spPr>
          <a:xfrm>
            <a:off x="761460" y="2325338"/>
            <a:ext cx="7509761" cy="3901068"/>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                                  Les loisirs de Sami</a:t>
            </a:r>
          </a:p>
          <a:p>
            <a:pPr algn="just">
              <a:lnSpc>
                <a:spcPct val="150000"/>
              </a:lnSpc>
              <a:defRPr/>
            </a:pPr>
            <a:r>
              <a:rPr lang="fr-FR" sz="2400" dirty="0">
                <a:ln w="0"/>
                <a:solidFill>
                  <a:schemeClr val="accent5">
                    <a:lumMod val="50000"/>
                  </a:schemeClr>
                </a:solidFill>
                <a:latin typeface="Dosis SemiBold" pitchFamily="2" charset="0"/>
              </a:rPr>
              <a:t>Vendredi dernier, après l’école, je suis rentré à la maison avec ma sœur. J’ai pris un goûter et je me suis reposé un petit moment. Je n’aime pas trop rester sans rien faire. Ensuite, je suis sorti jouer devant la maison avec mes voisins. Nous avons couru, joué à la marelle et fait un petit match de football. </a:t>
            </a:r>
            <a:r>
              <a:rPr lang="fr-FR" sz="2400" dirty="0">
                <a:ln w="0"/>
                <a:solidFill>
                  <a:srgbClr val="C00000"/>
                </a:solidFill>
                <a:latin typeface="Dosis SemiBold" pitchFamily="2" charset="0"/>
              </a:rPr>
              <a:t>J’aime beaucoup jouer dehors avec mes amis.</a:t>
            </a:r>
            <a:endParaRPr lang="fr-FR" sz="2400" dirty="0">
              <a:ln w="0"/>
              <a:solidFill>
                <a:srgbClr val="C00000"/>
              </a:solidFill>
              <a:latin typeface="Dosis Medium" pitchFamily="2" charset="0"/>
            </a:endParaRPr>
          </a:p>
        </p:txBody>
      </p:sp>
      <p:sp>
        <p:nvSpPr>
          <p:cNvPr id="11" name="ZoneTexte 10">
            <a:extLst>
              <a:ext uri="{FF2B5EF4-FFF2-40B4-BE49-F238E27FC236}">
                <a16:creationId xmlns:a16="http://schemas.microsoft.com/office/drawing/2014/main" id="{86B8F717-2D11-302C-AEC0-780AD6EDF246}"/>
              </a:ext>
            </a:extLst>
          </p:cNvPr>
          <p:cNvSpPr txBox="1"/>
          <p:nvPr/>
        </p:nvSpPr>
        <p:spPr>
          <a:xfrm>
            <a:off x="1229552" y="1744666"/>
            <a:ext cx="6684896"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Qu’est-ce que Sami aime faire ? </a:t>
            </a:r>
          </a:p>
        </p:txBody>
      </p:sp>
    </p:spTree>
    <p:extLst>
      <p:ext uri="{BB962C8B-B14F-4D97-AF65-F5344CB8AC3E}">
        <p14:creationId xmlns:p14="http://schemas.microsoft.com/office/powerpoint/2010/main" val="1050194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832C5-F3B7-C4A6-1ECA-7D97C47A5AA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A46909F-4A2D-691C-B84D-5C25C9933DED}"/>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BBA1505D-5288-B0B7-9C34-00C9E35C5665}"/>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52BAC717-38E6-23DF-7675-61DC493DCF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6150A5-68C2-696E-58E8-58A49D8F1959}"/>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F8955F61-0D73-5465-1A72-88A05FB8C739}"/>
              </a:ext>
            </a:extLst>
          </p:cNvPr>
          <p:cNvSpPr txBox="1"/>
          <p:nvPr/>
        </p:nvSpPr>
        <p:spPr>
          <a:xfrm>
            <a:off x="1005882" y="2044330"/>
            <a:ext cx="6840000" cy="3901068"/>
          </a:xfrm>
          <a:prstGeom prst="rect">
            <a:avLst/>
          </a:prstGeom>
          <a:noFill/>
        </p:spPr>
        <p:txBody>
          <a:bodyPr wrap="square">
            <a:spAutoFit/>
          </a:bodyPr>
          <a:lstStyle/>
          <a:p>
            <a:pPr lvl="0" algn="just">
              <a:lnSpc>
                <a:spcPct val="150000"/>
              </a:lnSpc>
              <a:defRPr/>
            </a:pPr>
            <a:r>
              <a:rPr lang="fr-FR" sz="2400" dirty="0">
                <a:ln w="0"/>
                <a:solidFill>
                  <a:schemeClr val="accent5">
                    <a:lumMod val="50000"/>
                  </a:schemeClr>
                </a:solidFill>
                <a:latin typeface="Dosis SemiBold" pitchFamily="2" charset="0"/>
              </a:rPr>
              <a:t>Plus tard, je suis rentré à la maison et j’ai aidé ma maman à ranger la cuisine. Puis, j’ai lu une petite histoire dans mon cahier de lecture. Le soir, j’ai fait mes devoirs. Mon papa m’a aidé à comprendre un exercice de français et j’ai réussi tout seul. Après le dîner, j’ai préparé mon cartable pour le lendemain et j’ai brossé mes dents pour aller dormir.</a:t>
            </a:r>
          </a:p>
        </p:txBody>
      </p:sp>
    </p:spTree>
    <p:extLst>
      <p:ext uri="{BB962C8B-B14F-4D97-AF65-F5344CB8AC3E}">
        <p14:creationId xmlns:p14="http://schemas.microsoft.com/office/powerpoint/2010/main" val="3824154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F4664-3550-F6CB-6499-07EFDD0FB2C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7BFDE7CF-D07E-B4FA-9564-F9D2552C0404}"/>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68F80E1F-F985-A27E-1D1E-DFFD6CA1B88D}"/>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2F3C9D3-C23D-E21E-B281-6C517913ED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B0C59079-D52D-B7A9-95B3-288BEA51268B}"/>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2D662605-2180-150D-D5E8-73D3092D12F0}"/>
              </a:ext>
            </a:extLst>
          </p:cNvPr>
          <p:cNvSpPr txBox="1"/>
          <p:nvPr/>
        </p:nvSpPr>
        <p:spPr>
          <a:xfrm>
            <a:off x="1005882" y="2044330"/>
            <a:ext cx="6840000" cy="3901068"/>
          </a:xfrm>
          <a:prstGeom prst="rect">
            <a:avLst/>
          </a:prstGeom>
          <a:noFill/>
        </p:spPr>
        <p:txBody>
          <a:bodyPr wrap="square">
            <a:spAutoFit/>
          </a:bodyPr>
          <a:lstStyle/>
          <a:p>
            <a:pPr lvl="0" algn="just">
              <a:lnSpc>
                <a:spcPct val="150000"/>
              </a:lnSpc>
              <a:defRPr/>
            </a:pPr>
            <a:r>
              <a:rPr lang="fr-FR" sz="2400" dirty="0">
                <a:ln w="0"/>
                <a:solidFill>
                  <a:schemeClr val="accent5">
                    <a:lumMod val="50000"/>
                  </a:schemeClr>
                </a:solidFill>
                <a:latin typeface="Dosis SemiBold" pitchFamily="2" charset="0"/>
              </a:rPr>
              <a:t>Plus tard, je suis rentré à la maison et j’ai aidé ma maman à ranger la cuisine. Puis, j’ai lu une petite histoire dans mon cahier de lecture. Le soir, j’ai fait mes devoirs. Mon papa m’a aidé à comprendre un exercice de français et j’ai réussi tout seul. Après le dîner, j’ai préparé mon cartable pour le lendemain et j’ai brossé mes dents pour aller dormir.</a:t>
            </a:r>
          </a:p>
        </p:txBody>
      </p:sp>
    </p:spTree>
    <p:extLst>
      <p:ext uri="{BB962C8B-B14F-4D97-AF65-F5344CB8AC3E}">
        <p14:creationId xmlns:p14="http://schemas.microsoft.com/office/powerpoint/2010/main" val="349138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ADE1E-2801-D476-804C-D620671BE10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046D304E-B867-3088-B2C1-E08E92CE8CF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FE9CF5F3-A402-A10C-0C36-08451EF071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67977364-1032-82B4-7746-0804AFA7AB75}"/>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17" name="Espace réservé pour une image  6" descr="Une image contenant habits, sourire, dessin humoristique, clipart&#10;&#10;Le contenu généré par l’IA peut être incorrect.">
            <a:extLst>
              <a:ext uri="{FF2B5EF4-FFF2-40B4-BE49-F238E27FC236}">
                <a16:creationId xmlns:a16="http://schemas.microsoft.com/office/drawing/2014/main" id="{56B5FBAF-7D01-400B-FA81-6A955CD41607}"/>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62F0A55B-F31B-0F19-E926-65AD5BF214AA}"/>
              </a:ext>
            </a:extLst>
          </p:cNvPr>
          <p:cNvSpPr txBox="1"/>
          <p:nvPr/>
        </p:nvSpPr>
        <p:spPr>
          <a:xfrm>
            <a:off x="1139093" y="1820147"/>
            <a:ext cx="6684896" cy="523220"/>
          </a:xfrm>
          <a:prstGeom prst="rect">
            <a:avLst/>
          </a:prstGeom>
          <a:noFill/>
        </p:spPr>
        <p:txBody>
          <a:bodyPr wrap="square">
            <a:spAutoFit/>
          </a:bodyPr>
          <a:lstStyle/>
          <a:p>
            <a:pPr algn="ctr"/>
            <a:r>
              <a:rPr lang="fr-FR" sz="2800" b="1" dirty="0">
                <a:solidFill>
                  <a:schemeClr val="accent1">
                    <a:lumMod val="50000"/>
                  </a:schemeClr>
                </a:solidFill>
                <a:latin typeface="Dosis SemiBold" pitchFamily="2" charset="0"/>
              </a:rPr>
              <a:t>Qu’est-ce que Sami a fait après le dîner ? </a:t>
            </a:r>
          </a:p>
        </p:txBody>
      </p:sp>
      <p:sp>
        <p:nvSpPr>
          <p:cNvPr id="5" name="ZoneTexte 4">
            <a:extLst>
              <a:ext uri="{FF2B5EF4-FFF2-40B4-BE49-F238E27FC236}">
                <a16:creationId xmlns:a16="http://schemas.microsoft.com/office/drawing/2014/main" id="{6FA06C55-B018-6640-648D-2578CDC8B722}"/>
              </a:ext>
            </a:extLst>
          </p:cNvPr>
          <p:cNvSpPr txBox="1"/>
          <p:nvPr/>
        </p:nvSpPr>
        <p:spPr>
          <a:xfrm>
            <a:off x="1139093" y="2331289"/>
            <a:ext cx="6840000" cy="390106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Plus tard, je suis rentré à la maison et j’ai aidé ma maman à ranger la cuisine. Puis, j’ai lu une petite histoire dans mon cahier de lecture. Le soir, j’ai fait mes devoirs. Mon papa m’a aidé à comprendre un exercice de français et j’ai réussi tout seul. Après le dîner, j’ai préparé mon cartable pour le lendemain et j’ai brossé mes dents pour aller dormir.</a:t>
            </a:r>
          </a:p>
        </p:txBody>
      </p:sp>
    </p:spTree>
    <p:extLst>
      <p:ext uri="{BB962C8B-B14F-4D97-AF65-F5344CB8AC3E}">
        <p14:creationId xmlns:p14="http://schemas.microsoft.com/office/powerpoint/2010/main" val="298138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7AB8D-0D6C-0AA9-E723-137328E24F2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28A58E89-493B-A9A4-0124-48F9DF66A8E0}"/>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9658DBE4-FD77-01F8-1106-4506BB1BB17C}"/>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1D2EBB12-CE79-FDD9-FF1F-43C4EF4F258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La réponse est : Après le dîner, il a préparé son cartable pour le lendemain et il a brossé ses dents pour aller dormir.</a:t>
            </a:r>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4851EE70-EFCA-7EEC-D5D8-E6DAF77247B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E3447BEE-A761-1CEB-AB88-EAFF34B33C69}"/>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pic>
        <p:nvPicPr>
          <p:cNvPr id="17" name="Image 16">
            <a:extLst>
              <a:ext uri="{FF2B5EF4-FFF2-40B4-BE49-F238E27FC236}">
                <a16:creationId xmlns:a16="http://schemas.microsoft.com/office/drawing/2014/main" id="{32B9FFBD-00A4-BFAE-9AD9-EA7724B0A1E5}"/>
              </a:ext>
            </a:extLst>
          </p:cNvPr>
          <p:cNvPicPr>
            <a:picLocks noChangeAspect="1"/>
          </p:cNvPicPr>
          <p:nvPr/>
        </p:nvPicPr>
        <p:blipFill>
          <a:blip r:embed="rId8"/>
          <a:srcRect l="-8613" b="7585"/>
          <a:stretch>
            <a:fillRect/>
          </a:stretch>
        </p:blipFill>
        <p:spPr>
          <a:xfrm>
            <a:off x="425827" y="700971"/>
            <a:ext cx="818148" cy="923046"/>
          </a:xfrm>
          <a:prstGeom prst="ellipse">
            <a:avLst/>
          </a:prstGeom>
        </p:spPr>
      </p:pic>
      <p:sp>
        <p:nvSpPr>
          <p:cNvPr id="8" name="ZoneTexte 7">
            <a:extLst>
              <a:ext uri="{FF2B5EF4-FFF2-40B4-BE49-F238E27FC236}">
                <a16:creationId xmlns:a16="http://schemas.microsoft.com/office/drawing/2014/main" id="{20211F11-67B7-DBEB-BB36-36667358EE91}"/>
              </a:ext>
            </a:extLst>
          </p:cNvPr>
          <p:cNvSpPr txBox="1"/>
          <p:nvPr/>
        </p:nvSpPr>
        <p:spPr>
          <a:xfrm>
            <a:off x="1053590" y="2200932"/>
            <a:ext cx="6840000" cy="390106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Plus tard, je suis rentré à la maison et j’ai aidé ma maman à ranger la cuisine. Puis, j’ai lu une petite histoire dans mon cahier de lecture. Le soir, j’ai fait mes devoirs. Mon papa m’a aidé à comprendre un exercice de français et j’ai réussi tout seul. </a:t>
            </a:r>
            <a:r>
              <a:rPr lang="fr-FR" sz="2400" dirty="0">
                <a:ln w="0"/>
                <a:solidFill>
                  <a:srgbClr val="C00000"/>
                </a:solidFill>
                <a:latin typeface="Dosis SemiBold" pitchFamily="2" charset="0"/>
              </a:rPr>
              <a:t>Après le dîner, j’ai préparé mon cartable pour le lendemain et j’ai brossé mes dents pour aller dormir.</a:t>
            </a:r>
          </a:p>
        </p:txBody>
      </p:sp>
      <p:sp>
        <p:nvSpPr>
          <p:cNvPr id="9" name="ZoneTexte 8">
            <a:extLst>
              <a:ext uri="{FF2B5EF4-FFF2-40B4-BE49-F238E27FC236}">
                <a16:creationId xmlns:a16="http://schemas.microsoft.com/office/drawing/2014/main" id="{E7F2A91D-5B47-8449-88C4-066C656B7056}"/>
              </a:ext>
            </a:extLst>
          </p:cNvPr>
          <p:cNvSpPr txBox="1"/>
          <p:nvPr/>
        </p:nvSpPr>
        <p:spPr>
          <a:xfrm>
            <a:off x="1229552" y="1677712"/>
            <a:ext cx="6684896" cy="523220"/>
          </a:xfrm>
          <a:prstGeom prst="rect">
            <a:avLst/>
          </a:prstGeom>
          <a:noFill/>
        </p:spPr>
        <p:txBody>
          <a:bodyPr wrap="square">
            <a:spAutoFit/>
          </a:bodyPr>
          <a:lstStyle/>
          <a:p>
            <a:pPr algn="ctr"/>
            <a:r>
              <a:rPr lang="fr-FR" sz="2800" b="1" dirty="0">
                <a:solidFill>
                  <a:schemeClr val="accent1">
                    <a:lumMod val="50000"/>
                  </a:schemeClr>
                </a:solidFill>
                <a:latin typeface="Dosis SemiBold" pitchFamily="2" charset="0"/>
              </a:rPr>
              <a:t>Qu’est-ce que Sami a fait après le dîner ? </a:t>
            </a:r>
          </a:p>
        </p:txBody>
      </p:sp>
    </p:spTree>
    <p:extLst>
      <p:ext uri="{BB962C8B-B14F-4D97-AF65-F5344CB8AC3E}">
        <p14:creationId xmlns:p14="http://schemas.microsoft.com/office/powerpoint/2010/main" val="645996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8E4DCBC7-6035-8252-C846-E8EE03A34118}"/>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079E88B3-3A97-5F24-07FB-76F6325CAFB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E52079-ED0B-45E1-2163-0F3D6796240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Titre 3">
            <a:extLst>
              <a:ext uri="{FF2B5EF4-FFF2-40B4-BE49-F238E27FC236}">
                <a16:creationId xmlns:a16="http://schemas.microsoft.com/office/drawing/2014/main" id="{54271BB6-6ECB-D4A8-C3F8-C8A536FE55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18" name="Image 17">
            <a:extLst>
              <a:ext uri="{FF2B5EF4-FFF2-40B4-BE49-F238E27FC236}">
                <a16:creationId xmlns:a16="http://schemas.microsoft.com/office/drawing/2014/main" id="{436B49BC-5C33-CA0F-956C-60750B04208E}"/>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595085" y="2302524"/>
            <a:ext cx="3953830" cy="2911655"/>
          </a:xfrm>
          <a:prstGeom prst="roundRect">
            <a:avLst>
              <a:gd name="adj" fmla="val 6988"/>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rPr>
              <a:t>Ces mots sont en désordre. Écrivez sur vos cahiers une phrase correcte à partir de ces mots.</a:t>
            </a:r>
          </a:p>
        </p:txBody>
      </p:sp>
      <p:grpSp>
        <p:nvGrpSpPr>
          <p:cNvPr id="8" name="Groupe 7">
            <a:extLst>
              <a:ext uri="{FF2B5EF4-FFF2-40B4-BE49-F238E27FC236}">
                <a16:creationId xmlns:a16="http://schemas.microsoft.com/office/drawing/2014/main" id="{157EBECE-D72C-F72A-0D79-36A8A18F7452}"/>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CF5BA79-A50F-2F0B-77FD-0E2D91074F7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17C4D85-1AB2-8403-DA82-6B6FEE79FB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0A2D3860-4972-C57C-A15A-A8EFA9ED05E0}"/>
              </a:ext>
            </a:extLst>
          </p:cNvPr>
          <p:cNvSpPr/>
          <p:nvPr/>
        </p:nvSpPr>
        <p:spPr>
          <a:xfrm>
            <a:off x="390404" y="3093620"/>
            <a:ext cx="122674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3" name="ZoneTexte 2">
            <a:extLst>
              <a:ext uri="{FF2B5EF4-FFF2-40B4-BE49-F238E27FC236}">
                <a16:creationId xmlns:a16="http://schemas.microsoft.com/office/drawing/2014/main" id="{5A507CEB-479D-9D1A-ECA2-D731F5FD5B94}"/>
              </a:ext>
            </a:extLst>
          </p:cNvPr>
          <p:cNvSpPr txBox="1"/>
          <p:nvPr/>
        </p:nvSpPr>
        <p:spPr>
          <a:xfrm>
            <a:off x="543759" y="3117621"/>
            <a:ext cx="891739"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avec</a:t>
            </a:r>
            <a:endParaRPr kumimoji="0" lang="fr-FR" sz="2800" b="1" i="0" u="none" strike="noStrike" kern="0" cap="none" spc="0" normalizeH="0" baseline="0" noProof="0" dirty="0">
              <a:ln>
                <a:noFill/>
              </a:ln>
              <a:solidFill>
                <a:srgbClr val="424D7B"/>
              </a:solidFill>
              <a:effectLst/>
              <a:uLnTx/>
              <a:uFillTx/>
              <a:latin typeface="Dosis SemiBold" pitchFamily="2" charset="0"/>
            </a:endParaRPr>
          </a:p>
        </p:txBody>
      </p:sp>
      <p:sp>
        <p:nvSpPr>
          <p:cNvPr id="4" name="Rectangle : coins arrondis 3">
            <a:extLst>
              <a:ext uri="{FF2B5EF4-FFF2-40B4-BE49-F238E27FC236}">
                <a16:creationId xmlns:a16="http://schemas.microsoft.com/office/drawing/2014/main" id="{669A69C0-043D-C68D-AC73-773DB2A699DB}"/>
              </a:ext>
            </a:extLst>
          </p:cNvPr>
          <p:cNvSpPr/>
          <p:nvPr/>
        </p:nvSpPr>
        <p:spPr>
          <a:xfrm>
            <a:off x="7229780" y="3123000"/>
            <a:ext cx="1398523"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6" name="Rectangle : coins arrondis 5">
            <a:extLst>
              <a:ext uri="{FF2B5EF4-FFF2-40B4-BE49-F238E27FC236}">
                <a16:creationId xmlns:a16="http://schemas.microsoft.com/office/drawing/2014/main" id="{8053DF62-B3F8-C739-F3F9-4567E95505EC}"/>
              </a:ext>
            </a:extLst>
          </p:cNvPr>
          <p:cNvSpPr/>
          <p:nvPr/>
        </p:nvSpPr>
        <p:spPr>
          <a:xfrm>
            <a:off x="5477970" y="3120046"/>
            <a:ext cx="150652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10" name="ZoneTexte 9">
            <a:extLst>
              <a:ext uri="{FF2B5EF4-FFF2-40B4-BE49-F238E27FC236}">
                <a16:creationId xmlns:a16="http://schemas.microsoft.com/office/drawing/2014/main" id="{D611658F-3237-17BE-BE61-78D7A56E85A0}"/>
              </a:ext>
            </a:extLst>
          </p:cNvPr>
          <p:cNvSpPr txBox="1"/>
          <p:nvPr/>
        </p:nvSpPr>
        <p:spPr>
          <a:xfrm>
            <a:off x="7414517" y="3093620"/>
            <a:ext cx="1043281"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rPr>
              <a:t>aime</a:t>
            </a:r>
          </a:p>
        </p:txBody>
      </p:sp>
      <p:sp>
        <p:nvSpPr>
          <p:cNvPr id="7" name="Rectangle : coins arrondis 6">
            <a:extLst>
              <a:ext uri="{FF2B5EF4-FFF2-40B4-BE49-F238E27FC236}">
                <a16:creationId xmlns:a16="http://schemas.microsoft.com/office/drawing/2014/main" id="{A977D849-EEDB-4411-E1A6-32216C3043D3}"/>
              </a:ext>
            </a:extLst>
          </p:cNvPr>
          <p:cNvSpPr/>
          <p:nvPr/>
        </p:nvSpPr>
        <p:spPr>
          <a:xfrm>
            <a:off x="3290386" y="3107838"/>
            <a:ext cx="2081197"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14" name="ZoneTexte 13">
            <a:extLst>
              <a:ext uri="{FF2B5EF4-FFF2-40B4-BE49-F238E27FC236}">
                <a16:creationId xmlns:a16="http://schemas.microsoft.com/office/drawing/2014/main" id="{C106F1D7-85B9-EB4C-A3D0-BBF866F96296}"/>
              </a:ext>
            </a:extLst>
          </p:cNvPr>
          <p:cNvSpPr txBox="1"/>
          <p:nvPr/>
        </p:nvSpPr>
        <p:spPr>
          <a:xfrm>
            <a:off x="3239067" y="3093620"/>
            <a:ext cx="2177281"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rPr>
              <a:t>ses copain</a:t>
            </a:r>
            <a:r>
              <a:rPr lang="fr-FR" sz="2800" b="1" kern="0" dirty="0">
                <a:solidFill>
                  <a:srgbClr val="424D7B"/>
                </a:solidFill>
                <a:latin typeface="Dosis SemiBold" pitchFamily="2" charset="0"/>
              </a:rPr>
              <a:t>s</a:t>
            </a:r>
            <a:endParaRPr kumimoji="0" lang="fr-FR" sz="2800" b="1" i="0" u="none" strike="noStrike" kern="0" cap="none" spc="0" normalizeH="0" baseline="0" noProof="0" dirty="0">
              <a:ln>
                <a:noFill/>
              </a:ln>
              <a:solidFill>
                <a:srgbClr val="424D7B"/>
              </a:solidFill>
              <a:effectLst/>
              <a:uLnTx/>
              <a:uFillTx/>
              <a:latin typeface="Dosis SemiBold" pitchFamily="2" charset="0"/>
            </a:endParaRPr>
          </a:p>
        </p:txBody>
      </p:sp>
      <p:sp>
        <p:nvSpPr>
          <p:cNvPr id="15" name="ZoneTexte 14">
            <a:extLst>
              <a:ext uri="{FF2B5EF4-FFF2-40B4-BE49-F238E27FC236}">
                <a16:creationId xmlns:a16="http://schemas.microsoft.com/office/drawing/2014/main" id="{1D12DDE5-DD3A-2B69-0C1D-CA845EC382B3}"/>
              </a:ext>
            </a:extLst>
          </p:cNvPr>
          <p:cNvSpPr txBox="1"/>
          <p:nvPr/>
        </p:nvSpPr>
        <p:spPr>
          <a:xfrm>
            <a:off x="5601214" y="3117621"/>
            <a:ext cx="1398524"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jouer</a:t>
            </a:r>
            <a:endParaRPr kumimoji="0" lang="fr-FR" sz="2800" b="1" i="0" u="none" strike="noStrike" kern="0" cap="none" spc="0" normalizeH="0" baseline="0" noProof="0" dirty="0">
              <a:ln>
                <a:noFill/>
              </a:ln>
              <a:solidFill>
                <a:srgbClr val="424D7B"/>
              </a:solidFill>
              <a:effectLst/>
              <a:uLnTx/>
              <a:uFillTx/>
              <a:latin typeface="Dosis SemiBold" pitchFamily="2" charset="0"/>
            </a:endParaRPr>
          </a:p>
        </p:txBody>
      </p:sp>
      <p:sp>
        <p:nvSpPr>
          <p:cNvPr id="16" name="Rectangle : coins arrondis 15">
            <a:extLst>
              <a:ext uri="{FF2B5EF4-FFF2-40B4-BE49-F238E27FC236}">
                <a16:creationId xmlns:a16="http://schemas.microsoft.com/office/drawing/2014/main" id="{027ACB8C-4D98-6048-6F99-1A8D7A60A9EE}"/>
              </a:ext>
            </a:extLst>
          </p:cNvPr>
          <p:cNvSpPr/>
          <p:nvPr/>
        </p:nvSpPr>
        <p:spPr>
          <a:xfrm>
            <a:off x="1988713" y="3120046"/>
            <a:ext cx="1226740"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17" name="ZoneTexte 16">
            <a:extLst>
              <a:ext uri="{FF2B5EF4-FFF2-40B4-BE49-F238E27FC236}">
                <a16:creationId xmlns:a16="http://schemas.microsoft.com/office/drawing/2014/main" id="{3CF1BF94-0B32-317B-1E5D-256DDDFE2D64}"/>
              </a:ext>
            </a:extLst>
          </p:cNvPr>
          <p:cNvSpPr txBox="1"/>
          <p:nvPr/>
        </p:nvSpPr>
        <p:spPr>
          <a:xfrm>
            <a:off x="2161358" y="3138010"/>
            <a:ext cx="891739"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Sami</a:t>
            </a:r>
            <a:endParaRPr kumimoji="0" lang="fr-FR" sz="2800" b="1" i="0" u="none" strike="noStrike" kern="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4069269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C3EF-34AA-E46F-25DA-301D48C3C75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F5EC8D6-2DFA-CFC1-721A-E8B201908B86}"/>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29CCC845-12EA-8A84-8E2C-1346BE723D3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8C092E66-805D-7F2E-CA9C-BB6CF3FF5E6E}"/>
              </a:ext>
            </a:extLst>
          </p:cNvPr>
          <p:cNvPicPr>
            <a:picLocks noChangeAspect="1"/>
          </p:cNvPicPr>
          <p:nvPr/>
        </p:nvPicPr>
        <p:blipFill>
          <a:blip r:embed="rId3"/>
          <a:srcRect l="47904" t="3144"/>
          <a:stretch>
            <a:fillRect/>
          </a:stretch>
        </p:blipFill>
        <p:spPr>
          <a:xfrm>
            <a:off x="3570972" y="2213810"/>
            <a:ext cx="2585314" cy="3204411"/>
          </a:xfrm>
          <a:prstGeom prst="roundRect">
            <a:avLst>
              <a:gd name="adj" fmla="val 34587"/>
            </a:avLst>
          </a:prstGeom>
        </p:spPr>
      </p:pic>
    </p:spTree>
    <p:extLst>
      <p:ext uri="{BB962C8B-B14F-4D97-AF65-F5344CB8AC3E}">
        <p14:creationId xmlns:p14="http://schemas.microsoft.com/office/powerpoint/2010/main" val="2832939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FC52-FE76-98B7-539B-BFCADD9DD716}"/>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995E6132-E0BD-4E26-A80B-49D8EBD0482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a:t>
            </a:r>
          </a:p>
        </p:txBody>
      </p:sp>
      <p:grpSp>
        <p:nvGrpSpPr>
          <p:cNvPr id="20" name="Groupe 19">
            <a:extLst>
              <a:ext uri="{FF2B5EF4-FFF2-40B4-BE49-F238E27FC236}">
                <a16:creationId xmlns:a16="http://schemas.microsoft.com/office/drawing/2014/main" id="{0FA09FE8-C6EE-0801-2BE9-6E0E6F72E4D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2C253CE-91FD-F360-98AC-35596537CB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022B4FD-32A1-1471-0B48-1A4E457614E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Picture 2" descr="Une image contenant texte, ligne, reçu&#10;&#10;Description générée automatiquement">
            <a:extLst>
              <a:ext uri="{FF2B5EF4-FFF2-40B4-BE49-F238E27FC236}">
                <a16:creationId xmlns:a16="http://schemas.microsoft.com/office/drawing/2014/main" id="{B1FDB186-9218-E7F6-7AF1-05D428EC4A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399" t="13949" b="33895"/>
          <a:stretch>
            <a:fillRect/>
          </a:stretch>
        </p:blipFill>
        <p:spPr bwMode="auto">
          <a:xfrm>
            <a:off x="777791" y="2415329"/>
            <a:ext cx="7497110" cy="246514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125DAF93-811C-F4F6-1B74-869BDE1912F5}"/>
              </a:ext>
            </a:extLst>
          </p:cNvPr>
          <p:cNvSpPr txBox="1"/>
          <p:nvPr/>
        </p:nvSpPr>
        <p:spPr>
          <a:xfrm>
            <a:off x="2088406" y="3501920"/>
            <a:ext cx="5681207" cy="584775"/>
          </a:xfrm>
          <a:prstGeom prst="rect">
            <a:avLst/>
          </a:prstGeom>
          <a:noFill/>
        </p:spPr>
        <p:txBody>
          <a:bodyPr wrap="square">
            <a:spAutoFit/>
          </a:bodyPr>
          <a:lstStyle/>
          <a:p>
            <a:r>
              <a:rPr kumimoji="0" lang="fr-FR" sz="3200" b="0" i="0" u="none" strike="noStrike" kern="1200" cap="none" spc="0" normalizeH="0" baseline="0" noProof="0" dirty="0">
                <a:ln w="0"/>
                <a:solidFill>
                  <a:srgbClr val="C00000"/>
                </a:solidFill>
                <a:effectLst/>
                <a:uLnTx/>
                <a:uFillTx/>
                <a:latin typeface="Dosis SemiBold" pitchFamily="2" charset="0"/>
                <a:ea typeface="+mn-ea"/>
                <a:cs typeface="+mn-cs"/>
              </a:rPr>
              <a:t>Sami aime jouer avec ses copains.</a:t>
            </a:r>
            <a:endParaRPr lang="fr-MA" sz="2400" dirty="0">
              <a:solidFill>
                <a:srgbClr val="C00000"/>
              </a:solidFill>
            </a:endParaRPr>
          </a:p>
        </p:txBody>
      </p:sp>
    </p:spTree>
    <p:extLst>
      <p:ext uri="{BB962C8B-B14F-4D97-AF65-F5344CB8AC3E}">
        <p14:creationId xmlns:p14="http://schemas.microsoft.com/office/powerpoint/2010/main" val="2812219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7CBC8-3932-12A6-95EC-9D22F5449119}"/>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548CC9FB-3491-CCE7-A498-7E3A88AE43CF}"/>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EE753B27-1299-14F8-CE68-88DC0D12DE29}"/>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3D92A746-6792-E47D-34E0-B2FE3FA9A54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15D1DB7-7C02-0AF6-1C5A-78C85015498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AB8D2D7B-D28F-EE29-7BDF-BC091EAF69C7}"/>
              </a:ext>
            </a:extLst>
          </p:cNvPr>
          <p:cNvSpPr/>
          <p:nvPr/>
        </p:nvSpPr>
        <p:spPr>
          <a:xfrm>
            <a:off x="5756743" y="3401110"/>
            <a:ext cx="970059"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14" name="Rectangle : coins arrondis 13">
            <a:extLst>
              <a:ext uri="{FF2B5EF4-FFF2-40B4-BE49-F238E27FC236}">
                <a16:creationId xmlns:a16="http://schemas.microsoft.com/office/drawing/2014/main" id="{D5989466-5705-6AC2-8330-2E7D0FDC60BD}"/>
              </a:ext>
            </a:extLst>
          </p:cNvPr>
          <p:cNvSpPr/>
          <p:nvPr/>
        </p:nvSpPr>
        <p:spPr>
          <a:xfrm>
            <a:off x="7226702" y="3401110"/>
            <a:ext cx="1287310"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16" name="Rectangle : coins arrondis 15">
            <a:extLst>
              <a:ext uri="{FF2B5EF4-FFF2-40B4-BE49-F238E27FC236}">
                <a16:creationId xmlns:a16="http://schemas.microsoft.com/office/drawing/2014/main" id="{FD3019E4-0093-A27C-85E0-3BF2D486DD85}"/>
              </a:ext>
            </a:extLst>
          </p:cNvPr>
          <p:cNvSpPr/>
          <p:nvPr/>
        </p:nvSpPr>
        <p:spPr>
          <a:xfrm>
            <a:off x="1162850" y="3414964"/>
            <a:ext cx="1995705"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2" name="ZoneTexte 1">
            <a:extLst>
              <a:ext uri="{FF2B5EF4-FFF2-40B4-BE49-F238E27FC236}">
                <a16:creationId xmlns:a16="http://schemas.microsoft.com/office/drawing/2014/main" id="{AC2DBB75-EAD8-ECD7-46C2-5AE59D2F0428}"/>
              </a:ext>
            </a:extLst>
          </p:cNvPr>
          <p:cNvSpPr txBox="1"/>
          <p:nvPr/>
        </p:nvSpPr>
        <p:spPr>
          <a:xfrm>
            <a:off x="5250490" y="3459445"/>
            <a:ext cx="212930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MA" sz="2800" b="1" i="0" u="none" strike="noStrike" kern="0" cap="none" spc="0" normalizeH="0" baseline="0" noProof="0" dirty="0">
                <a:ln>
                  <a:noFill/>
                </a:ln>
                <a:solidFill>
                  <a:srgbClr val="106585"/>
                </a:solidFill>
                <a:effectLst/>
                <a:uLnTx/>
                <a:uFillTx/>
                <a:latin typeface="Dosis SemiBold" pitchFamily="2" charset="0"/>
              </a:rPr>
              <a:t>Sami</a:t>
            </a:r>
            <a:endParaRPr kumimoji="0" lang="fr-FR" sz="2800" b="1" i="0" u="none" strike="noStrike" kern="0" cap="none" spc="0" normalizeH="0" baseline="0" noProof="0" dirty="0">
              <a:ln>
                <a:noFill/>
              </a:ln>
              <a:solidFill>
                <a:srgbClr val="106585"/>
              </a:solidFill>
              <a:effectLst/>
              <a:uLnTx/>
              <a:uFillTx/>
              <a:latin typeface="Dosis SemiBold" pitchFamily="2" charset="0"/>
            </a:endParaRPr>
          </a:p>
        </p:txBody>
      </p:sp>
      <p:sp>
        <p:nvSpPr>
          <p:cNvPr id="3" name="ZoneTexte 2">
            <a:extLst>
              <a:ext uri="{FF2B5EF4-FFF2-40B4-BE49-F238E27FC236}">
                <a16:creationId xmlns:a16="http://schemas.microsoft.com/office/drawing/2014/main" id="{50C838CF-F496-EEB3-27A5-3388F3E56AFB}"/>
              </a:ext>
            </a:extLst>
          </p:cNvPr>
          <p:cNvSpPr txBox="1"/>
          <p:nvPr/>
        </p:nvSpPr>
        <p:spPr>
          <a:xfrm>
            <a:off x="1162850" y="3407073"/>
            <a:ext cx="2023814"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Dosis SemiBold" pitchFamily="2" charset="0"/>
              </a:rPr>
              <a:t>n’aime pas</a:t>
            </a:r>
            <a:endParaRPr kumimoji="0" lang="fr-FR" sz="2800" b="1" i="0" u="none" strike="noStrike" kern="0" cap="none" spc="0" normalizeH="0" baseline="0" noProof="0" dirty="0">
              <a:ln>
                <a:noFill/>
              </a:ln>
              <a:solidFill>
                <a:srgbClr val="106585"/>
              </a:solidFill>
              <a:effectLst/>
              <a:uLnTx/>
              <a:uFillTx/>
              <a:latin typeface="Dosis SemiBold" pitchFamily="2" charset="0"/>
            </a:endParaRPr>
          </a:p>
        </p:txBody>
      </p:sp>
      <p:sp>
        <p:nvSpPr>
          <p:cNvPr id="4" name="ZoneTexte 3">
            <a:extLst>
              <a:ext uri="{FF2B5EF4-FFF2-40B4-BE49-F238E27FC236}">
                <a16:creationId xmlns:a16="http://schemas.microsoft.com/office/drawing/2014/main" id="{DE0DA747-5451-A0D9-CFC7-48B2C700B7B2}"/>
              </a:ext>
            </a:extLst>
          </p:cNvPr>
          <p:cNvSpPr txBox="1"/>
          <p:nvPr/>
        </p:nvSpPr>
        <p:spPr>
          <a:xfrm>
            <a:off x="7191940" y="3429000"/>
            <a:ext cx="1297858"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Dosis SemiBold" pitchFamily="2" charset="0"/>
              </a:rPr>
              <a:t>jouer</a:t>
            </a:r>
          </a:p>
        </p:txBody>
      </p:sp>
      <p:sp>
        <p:nvSpPr>
          <p:cNvPr id="5" name="Rectangle : coins arrondis 4">
            <a:extLst>
              <a:ext uri="{FF2B5EF4-FFF2-40B4-BE49-F238E27FC236}">
                <a16:creationId xmlns:a16="http://schemas.microsoft.com/office/drawing/2014/main" id="{9844A312-CF94-8023-1D29-4C7DFCF9BD05}"/>
              </a:ext>
            </a:extLst>
          </p:cNvPr>
          <p:cNvSpPr/>
          <p:nvPr/>
        </p:nvSpPr>
        <p:spPr>
          <a:xfrm>
            <a:off x="3285923" y="3429000"/>
            <a:ext cx="2129303"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6" name="ZoneTexte 5">
            <a:extLst>
              <a:ext uri="{FF2B5EF4-FFF2-40B4-BE49-F238E27FC236}">
                <a16:creationId xmlns:a16="http://schemas.microsoft.com/office/drawing/2014/main" id="{E5D41DEA-1435-F5C7-6D0B-8FC1FF0E6221}"/>
              </a:ext>
            </a:extLst>
          </p:cNvPr>
          <p:cNvSpPr txBox="1"/>
          <p:nvPr/>
        </p:nvSpPr>
        <p:spPr>
          <a:xfrm>
            <a:off x="3298030" y="3414964"/>
            <a:ext cx="212930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Dosis SemiBold" pitchFamily="2" charset="0"/>
              </a:rPr>
              <a:t>à un jeu vidéo</a:t>
            </a:r>
            <a:endParaRPr kumimoji="0" lang="fr-FR" sz="2800" b="1" i="0" u="none" strike="noStrike" kern="0" cap="none" spc="0" normalizeH="0" baseline="0" noProof="0" dirty="0">
              <a:ln>
                <a:noFill/>
              </a:ln>
              <a:solidFill>
                <a:srgbClr val="106585"/>
              </a:solidFill>
              <a:effectLst/>
              <a:uLnTx/>
              <a:uFillTx/>
              <a:latin typeface="Dosis SemiBold" pitchFamily="2" charset="0"/>
            </a:endParaRPr>
          </a:p>
        </p:txBody>
      </p:sp>
    </p:spTree>
    <p:extLst>
      <p:ext uri="{BB962C8B-B14F-4D97-AF65-F5344CB8AC3E}">
        <p14:creationId xmlns:p14="http://schemas.microsoft.com/office/powerpoint/2010/main" val="941043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EFEE3-51A0-34E5-E669-BB2F09CD72F0}"/>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F5882328-030B-6CC3-E36C-27EF2C5824E3}"/>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2076C726-8B9E-57ED-A869-B03DD87BBB4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6" name="Image 15">
            <a:extLst>
              <a:ext uri="{FF2B5EF4-FFF2-40B4-BE49-F238E27FC236}">
                <a16:creationId xmlns:a16="http://schemas.microsoft.com/office/drawing/2014/main" id="{6F935214-9969-9462-9E8E-07781067717C}"/>
              </a:ext>
            </a:extLst>
          </p:cNvPr>
          <p:cNvPicPr>
            <a:picLocks noChangeAspect="1"/>
          </p:cNvPicPr>
          <p:nvPr/>
        </p:nvPicPr>
        <p:blipFill>
          <a:blip r:embed="rId3"/>
          <a:srcRect l="6010" t="4889" r="49962"/>
          <a:stretch>
            <a:fillRect/>
          </a:stretch>
        </p:blipFill>
        <p:spPr>
          <a:xfrm>
            <a:off x="3214838" y="2175310"/>
            <a:ext cx="2184935" cy="3146659"/>
          </a:xfrm>
          <a:prstGeom prst="roundRect">
            <a:avLst>
              <a:gd name="adj" fmla="val 34587"/>
            </a:avLst>
          </a:prstGeom>
        </p:spPr>
      </p:pic>
    </p:spTree>
    <p:extLst>
      <p:ext uri="{BB962C8B-B14F-4D97-AF65-F5344CB8AC3E}">
        <p14:creationId xmlns:p14="http://schemas.microsoft.com/office/powerpoint/2010/main" val="728188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C954B-1E59-958F-8537-02C3B721AA15}"/>
            </a:ext>
          </a:extLst>
        </p:cNvPr>
        <p:cNvGrpSpPr/>
        <p:nvPr/>
      </p:nvGrpSpPr>
      <p:grpSpPr>
        <a:xfrm>
          <a:off x="0" y="0"/>
          <a:ext cx="0" cy="0"/>
          <a:chOff x="0" y="0"/>
          <a:chExt cx="0" cy="0"/>
        </a:xfrm>
      </p:grpSpPr>
      <p:pic>
        <p:nvPicPr>
          <p:cNvPr id="3" name="Picture 2" descr="Une image contenant texte, ligne, reçu&#10;&#10;Description générée automatiquement">
            <a:extLst>
              <a:ext uri="{FF2B5EF4-FFF2-40B4-BE49-F238E27FC236}">
                <a16:creationId xmlns:a16="http://schemas.microsoft.com/office/drawing/2014/main" id="{547CC2D0-5A98-AD7E-039E-EE24ED477C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99" t="13949" b="33895"/>
          <a:stretch>
            <a:fillRect/>
          </a:stretch>
        </p:blipFill>
        <p:spPr bwMode="auto">
          <a:xfrm>
            <a:off x="777791" y="2415329"/>
            <a:ext cx="7497110" cy="2465144"/>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
            <a:extLst>
              <a:ext uri="{FF2B5EF4-FFF2-40B4-BE49-F238E27FC236}">
                <a16:creationId xmlns:a16="http://schemas.microsoft.com/office/drawing/2014/main" id="{78893943-DCB7-C217-5DEE-BB727C16AFF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a:t>
            </a:r>
          </a:p>
        </p:txBody>
      </p:sp>
      <p:grpSp>
        <p:nvGrpSpPr>
          <p:cNvPr id="20" name="Groupe 19">
            <a:extLst>
              <a:ext uri="{FF2B5EF4-FFF2-40B4-BE49-F238E27FC236}">
                <a16:creationId xmlns:a16="http://schemas.microsoft.com/office/drawing/2014/main" id="{16565E07-9C2B-E69F-65B1-2B900AC5C53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4573C91-36CD-49D5-D7C7-A2B5D295DD1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BBEA35D-58B9-B798-DA51-15B19FD49BE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FE8DAA6F-8312-4D5B-1765-FB8A1520444C}"/>
              </a:ext>
            </a:extLst>
          </p:cNvPr>
          <p:cNvSpPr txBox="1"/>
          <p:nvPr/>
        </p:nvSpPr>
        <p:spPr>
          <a:xfrm>
            <a:off x="2074959" y="3509431"/>
            <a:ext cx="6291249" cy="523220"/>
          </a:xfrm>
          <a:prstGeom prst="rect">
            <a:avLst/>
          </a:prstGeom>
          <a:noFill/>
        </p:spPr>
        <p:txBody>
          <a:bodyPr wrap="square">
            <a:spAutoFit/>
          </a:bodyPr>
          <a:lstStyle/>
          <a:p>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Sami n’aime pas jouer à un jeu </a:t>
            </a:r>
            <a:r>
              <a:rPr kumimoji="0" lang="fr-FR" sz="2800" b="0" i="0" u="none" strike="noStrike" kern="1200" cap="none" spc="0" normalizeH="0" baseline="0" noProof="0" dirty="0" err="1">
                <a:ln w="0"/>
                <a:solidFill>
                  <a:srgbClr val="C00000"/>
                </a:solidFill>
                <a:effectLst/>
                <a:uLnTx/>
                <a:uFillTx/>
                <a:latin typeface="Dosis SemiBold" pitchFamily="2" charset="0"/>
                <a:ea typeface="+mn-ea"/>
                <a:cs typeface="+mn-cs"/>
              </a:rPr>
              <a:t>vid</a:t>
            </a:r>
            <a:r>
              <a:rPr lang="fr-FR" sz="2800" dirty="0" err="1">
                <a:ln w="0"/>
                <a:solidFill>
                  <a:srgbClr val="C00000"/>
                </a:solidFill>
                <a:latin typeface="Dosis SemiBold" pitchFamily="2" charset="0"/>
              </a:rPr>
              <a:t>éo</a:t>
            </a:r>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 </a:t>
            </a:r>
            <a:endParaRPr lang="fr-MA" sz="2000" dirty="0">
              <a:solidFill>
                <a:srgbClr val="C00000"/>
              </a:solidFill>
            </a:endParaRPr>
          </a:p>
        </p:txBody>
      </p:sp>
    </p:spTree>
    <p:extLst>
      <p:ext uri="{BB962C8B-B14F-4D97-AF65-F5344CB8AC3E}">
        <p14:creationId xmlns:p14="http://schemas.microsoft.com/office/powerpoint/2010/main" val="882644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16150-3699-43CB-788B-9258905EAD1A}"/>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D038457-6315-5762-E14C-86E2A267DFC6}"/>
              </a:ext>
            </a:extLst>
          </p:cNvPr>
          <p:cNvSpPr>
            <a:spLocks noGrp="1"/>
          </p:cNvSpPr>
          <p:nvPr>
            <p:ph type="title"/>
          </p:nvPr>
        </p:nvSpPr>
        <p:spPr>
          <a:xfrm>
            <a:off x="1749751" y="777795"/>
            <a:ext cx="6840000" cy="612000"/>
          </a:xfrm>
        </p:spPr>
        <p:txBody>
          <a:bodyPr/>
          <a:lstStyle/>
          <a:p>
            <a:r>
              <a:rPr lang="fr-FR" dirty="0">
                <a:solidFill>
                  <a:schemeClr val="tx1">
                    <a:lumMod val="65000"/>
                    <a:lumOff val="35000"/>
                  </a:schemeClr>
                </a:solidFill>
              </a:rPr>
              <a:t>Écrivez sur vos cahiers une phrase correcte en utilisant ces mots. Attention, il faut ajouter d’autres mots pour obtenir une phrase correcte. </a:t>
            </a:r>
          </a:p>
        </p:txBody>
      </p:sp>
      <p:grpSp>
        <p:nvGrpSpPr>
          <p:cNvPr id="8" name="Groupe 7">
            <a:extLst>
              <a:ext uri="{FF2B5EF4-FFF2-40B4-BE49-F238E27FC236}">
                <a16:creationId xmlns:a16="http://schemas.microsoft.com/office/drawing/2014/main" id="{9835A65B-2A0C-33CF-DE06-48632BA05A8F}"/>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C2007AA7-809F-AF59-2575-7A385AB3861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8922-BFD4-2D4D-BEDD-EEBE149A0D8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D3F79F54-765B-318F-F750-C3BACF0DE95E}"/>
              </a:ext>
            </a:extLst>
          </p:cNvPr>
          <p:cNvSpPr txBox="1"/>
          <p:nvPr/>
        </p:nvSpPr>
        <p:spPr>
          <a:xfrm>
            <a:off x="1447137" y="2898085"/>
            <a:ext cx="6726804" cy="981038"/>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4400" b="1" dirty="0">
                <a:solidFill>
                  <a:srgbClr val="5B9BD5">
                    <a:lumMod val="50000"/>
                  </a:srgbClr>
                </a:solidFill>
                <a:latin typeface="Dosis SemiBold" pitchFamily="2" charset="0"/>
              </a:rPr>
              <a:t>Karim           skateboard</a:t>
            </a:r>
            <a:endParaRPr kumimoji="0" lang="fr-FR" sz="4400" b="1" i="0" u="none" strike="noStrike" kern="1200" cap="none" spc="0" normalizeH="0" baseline="0" noProof="0" dirty="0">
              <a:ln>
                <a:noFill/>
              </a:ln>
              <a:solidFill>
                <a:srgbClr val="5B9BD5">
                  <a:lumMod val="50000"/>
                </a:srgbClr>
              </a:solidFill>
              <a:effectLst/>
              <a:uLnTx/>
              <a:uFillTx/>
              <a:latin typeface="Dosis SemiBold" pitchFamily="2" charset="0"/>
            </a:endParaRPr>
          </a:p>
        </p:txBody>
      </p:sp>
    </p:spTree>
    <p:extLst>
      <p:ext uri="{BB962C8B-B14F-4D97-AF65-F5344CB8AC3E}">
        <p14:creationId xmlns:p14="http://schemas.microsoft.com/office/powerpoint/2010/main" val="13961791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4058-3D21-C906-15D9-C176C8ED697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6A1363EC-B00F-B500-3453-E4BFDF60DDCB}"/>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3124E245-D71C-9A77-19DC-0A5916AE818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47231BFB-0C4E-C80D-FB1B-FE1D56CA7543}"/>
              </a:ext>
            </a:extLst>
          </p:cNvPr>
          <p:cNvPicPr>
            <a:picLocks noChangeAspect="1"/>
          </p:cNvPicPr>
          <p:nvPr/>
        </p:nvPicPr>
        <p:blipFill>
          <a:blip r:embed="rId3"/>
          <a:srcRect l="47904" t="3144"/>
          <a:stretch>
            <a:fillRect/>
          </a:stretch>
        </p:blipFill>
        <p:spPr>
          <a:xfrm>
            <a:off x="3570972" y="2213810"/>
            <a:ext cx="2585314" cy="3204411"/>
          </a:xfrm>
          <a:prstGeom prst="roundRect">
            <a:avLst>
              <a:gd name="adj" fmla="val 34587"/>
            </a:avLst>
          </a:prstGeom>
        </p:spPr>
      </p:pic>
    </p:spTree>
    <p:extLst>
      <p:ext uri="{BB962C8B-B14F-4D97-AF65-F5344CB8AC3E}">
        <p14:creationId xmlns:p14="http://schemas.microsoft.com/office/powerpoint/2010/main" val="2799917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5A9AC-91B9-F210-BA34-83B14EBE40AC}"/>
            </a:ext>
          </a:extLst>
        </p:cNvPr>
        <p:cNvGrpSpPr/>
        <p:nvPr/>
      </p:nvGrpSpPr>
      <p:grpSpPr>
        <a:xfrm>
          <a:off x="0" y="0"/>
          <a:ext cx="0" cy="0"/>
          <a:chOff x="0" y="0"/>
          <a:chExt cx="0" cy="0"/>
        </a:xfrm>
      </p:grpSpPr>
      <p:pic>
        <p:nvPicPr>
          <p:cNvPr id="3" name="Picture 2" descr="Une image contenant texte, ligne, reçu&#10;&#10;Description générée automatiquement">
            <a:extLst>
              <a:ext uri="{FF2B5EF4-FFF2-40B4-BE49-F238E27FC236}">
                <a16:creationId xmlns:a16="http://schemas.microsoft.com/office/drawing/2014/main" id="{E3D00744-4CC8-D8F3-1785-6C09AFE641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99" t="13949" b="33895"/>
          <a:stretch>
            <a:fillRect/>
          </a:stretch>
        </p:blipFill>
        <p:spPr bwMode="auto">
          <a:xfrm>
            <a:off x="777791" y="2415329"/>
            <a:ext cx="7983654" cy="2465144"/>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
            <a:extLst>
              <a:ext uri="{FF2B5EF4-FFF2-40B4-BE49-F238E27FC236}">
                <a16:creationId xmlns:a16="http://schemas.microsoft.com/office/drawing/2014/main" id="{6C67D1B0-C21E-A939-B380-764DCDE0C7B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Une phrase correcte est : Karim aime faire du skateboard. Je n’oublie pas la majuscule au début de la phrase et le point à la fin.  </a:t>
            </a:r>
          </a:p>
        </p:txBody>
      </p:sp>
      <p:grpSp>
        <p:nvGrpSpPr>
          <p:cNvPr id="20" name="Groupe 19">
            <a:extLst>
              <a:ext uri="{FF2B5EF4-FFF2-40B4-BE49-F238E27FC236}">
                <a16:creationId xmlns:a16="http://schemas.microsoft.com/office/drawing/2014/main" id="{F1AE2C2C-81CF-511A-0003-165869AA368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7772318-96A0-5CF5-3617-5A0DA86B6DC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C28F70A-B937-04B3-E1F9-726CF061774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F2D6D4D3-97B3-8B14-DBB5-8392D637329C}"/>
              </a:ext>
            </a:extLst>
          </p:cNvPr>
          <p:cNvSpPr txBox="1"/>
          <p:nvPr/>
        </p:nvSpPr>
        <p:spPr>
          <a:xfrm>
            <a:off x="1363445" y="3510247"/>
            <a:ext cx="7497110" cy="523220"/>
          </a:xfrm>
          <a:prstGeom prst="rect">
            <a:avLst/>
          </a:prstGeom>
          <a:noFill/>
        </p:spPr>
        <p:txBody>
          <a:bodyPr wrap="square">
            <a:spAutoFit/>
          </a:bodyPr>
          <a:lstStyle/>
          <a:p>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Karim aime faire du skateboard.</a:t>
            </a:r>
            <a:endParaRPr lang="fr-MA" sz="2000" dirty="0">
              <a:solidFill>
                <a:srgbClr val="C00000"/>
              </a:solidFill>
            </a:endParaRPr>
          </a:p>
        </p:txBody>
      </p:sp>
    </p:spTree>
    <p:extLst>
      <p:ext uri="{BB962C8B-B14F-4D97-AF65-F5344CB8AC3E}">
        <p14:creationId xmlns:p14="http://schemas.microsoft.com/office/powerpoint/2010/main" val="374361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tu t’appelles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1764092" y="420948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Comment tu t’appelles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4430E062-97D3-7D5C-F220-8757FC984C1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8356-93DB-4E1D-3FD9-3832B645D54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2466759B-C975-2BBA-0F93-44B82DF2F9E5}"/>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B93903D5-5D45-FE72-FC6F-5E16F2F1B1E2}"/>
              </a:ext>
            </a:extLst>
          </p:cNvPr>
          <p:cNvSpPr>
            <a:spLocks noGrp="1"/>
          </p:cNvSpPr>
          <p:nvPr>
            <p:ph type="title"/>
          </p:nvPr>
        </p:nvSpPr>
        <p:spPr/>
        <p:txBody>
          <a:bodyPr/>
          <a:lstStyle/>
          <a:p>
            <a:r>
              <a:rPr lang="fr-FR" dirty="0">
                <a:solidFill>
                  <a:schemeClr val="tx1">
                    <a:lumMod val="65000"/>
                    <a:lumOff val="35000"/>
                  </a:schemeClr>
                </a:solidFill>
              </a:rPr>
              <a:t>Quel âge as-tu ?</a:t>
            </a:r>
          </a:p>
        </p:txBody>
      </p:sp>
      <p:sp>
        <p:nvSpPr>
          <p:cNvPr id="3" name="Titre 1">
            <a:extLst>
              <a:ext uri="{FF2B5EF4-FFF2-40B4-BE49-F238E27FC236}">
                <a16:creationId xmlns:a16="http://schemas.microsoft.com/office/drawing/2014/main" id="{0005993E-C72F-21CD-952E-78971AB494E8}"/>
              </a:ext>
            </a:extLst>
          </p:cNvPr>
          <p:cNvSpPr txBox="1">
            <a:spLocks/>
          </p:cNvSpPr>
          <p:nvPr/>
        </p:nvSpPr>
        <p:spPr>
          <a:xfrm>
            <a:off x="1764092" y="420948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Quel âge as-tu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DB06290-2F2C-8AF5-00C5-AE104DDA498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2143840E-9C37-ECF2-5430-0889DE57368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436775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2254D-D827-E26D-DB98-9079514AFE6F}"/>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66BC829F-2FC5-A3AD-9D49-8F1BD965E42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214BC3E5-3DE4-B856-30EC-49FF96044154}"/>
              </a:ext>
            </a:extLst>
          </p:cNvPr>
          <p:cNvSpPr>
            <a:spLocks noGrp="1"/>
          </p:cNvSpPr>
          <p:nvPr>
            <p:ph type="title"/>
          </p:nvPr>
        </p:nvSpPr>
        <p:spPr/>
        <p:txBody>
          <a:bodyPr/>
          <a:lstStyle/>
          <a:p>
            <a:r>
              <a:rPr lang="fr-FR" dirty="0">
                <a:solidFill>
                  <a:schemeClr val="tx1">
                    <a:lumMod val="65000"/>
                    <a:lumOff val="35000"/>
                  </a:schemeClr>
                </a:solidFill>
              </a:rPr>
              <a:t>Où habites-tu ?</a:t>
            </a:r>
          </a:p>
        </p:txBody>
      </p:sp>
      <p:sp>
        <p:nvSpPr>
          <p:cNvPr id="3" name="Titre 1">
            <a:extLst>
              <a:ext uri="{FF2B5EF4-FFF2-40B4-BE49-F238E27FC236}">
                <a16:creationId xmlns:a16="http://schemas.microsoft.com/office/drawing/2014/main" id="{9A1D30AB-B5F8-8235-31A8-E6D4FF3F3DEF}"/>
              </a:ext>
            </a:extLst>
          </p:cNvPr>
          <p:cNvSpPr txBox="1">
            <a:spLocks/>
          </p:cNvSpPr>
          <p:nvPr/>
        </p:nvSpPr>
        <p:spPr>
          <a:xfrm>
            <a:off x="1692000" y="4035193"/>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habites-tu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AB7150-D167-66F6-CA70-B820DFECBE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14D93DD8-1C95-B594-63B6-6E2FD73B407E}"/>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818620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3562B-F40E-BCD3-61D5-EE0DABF5F0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61874B-2D7C-BD9C-26C3-7D0280EDD988}"/>
              </a:ext>
            </a:extLst>
          </p:cNvPr>
          <p:cNvSpPr>
            <a:spLocks noGrp="1"/>
          </p:cNvSpPr>
          <p:nvPr>
            <p:ph type="title"/>
          </p:nvPr>
        </p:nvSpPr>
        <p:spPr/>
        <p:txBody>
          <a:bodyPr/>
          <a:lstStyle/>
          <a:p>
            <a:r>
              <a:rPr lang="fr-FR" dirty="0">
                <a:solidFill>
                  <a:schemeClr val="tx1">
                    <a:lumMod val="65000"/>
                    <a:lumOff val="35000"/>
                  </a:schemeClr>
                </a:solidFill>
              </a:rPr>
              <a:t>Qu’est-ce qui est arrivé à la fille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8627F06-9BD2-D89F-23FE-4E286562DAB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731115" y="2130066"/>
            <a:ext cx="1814845" cy="1433628"/>
          </a:xfrm>
          <a:prstGeom prst="ellipse">
            <a:avLst/>
          </a:prstGeom>
        </p:spPr>
      </p:pic>
      <p:sp>
        <p:nvSpPr>
          <p:cNvPr id="19" name="ZoneTexte 18">
            <a:extLst>
              <a:ext uri="{FF2B5EF4-FFF2-40B4-BE49-F238E27FC236}">
                <a16:creationId xmlns:a16="http://schemas.microsoft.com/office/drawing/2014/main" id="{91FE135B-FCF1-A81D-0BE6-BF12E7589A1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C5BC675F-7C4C-E19F-F2D8-358817501931}"/>
              </a:ext>
            </a:extLst>
          </p:cNvPr>
          <p:cNvSpPr txBox="1"/>
          <p:nvPr/>
        </p:nvSpPr>
        <p:spPr>
          <a:xfrm>
            <a:off x="1928862" y="4367925"/>
            <a:ext cx="5678859" cy="523220"/>
          </a:xfrm>
          <a:prstGeom prst="rect">
            <a:avLst/>
          </a:prstGeom>
          <a:noFill/>
        </p:spPr>
        <p:txBody>
          <a:bodyPr wrap="square">
            <a:spAutoFit/>
          </a:bodyPr>
          <a:lstStyle/>
          <a:p>
            <a:pPr algn="ctr"/>
            <a:r>
              <a:rPr lang="fr-FR" sz="2800" b="1" dirty="0">
                <a:solidFill>
                  <a:srgbClr val="2196B1"/>
                </a:solidFill>
                <a:latin typeface="Dosis SemiBold" pitchFamily="2" charset="0"/>
              </a:rPr>
              <a:t>Qu’est-ce qui est arrivé à la fille ? </a:t>
            </a:r>
          </a:p>
        </p:txBody>
      </p:sp>
      <p:pic>
        <p:nvPicPr>
          <p:cNvPr id="6" name="Image 5">
            <a:extLst>
              <a:ext uri="{FF2B5EF4-FFF2-40B4-BE49-F238E27FC236}">
                <a16:creationId xmlns:a16="http://schemas.microsoft.com/office/drawing/2014/main" id="{3BCF5824-9136-A399-24DA-A8E00B273BD9}"/>
              </a:ext>
            </a:extLst>
          </p:cNvPr>
          <p:cNvPicPr>
            <a:picLocks noChangeAspect="1"/>
          </p:cNvPicPr>
          <p:nvPr/>
        </p:nvPicPr>
        <p:blipFill>
          <a:blip r:embed="rId3"/>
          <a:stretch>
            <a:fillRect/>
          </a:stretch>
        </p:blipFill>
        <p:spPr>
          <a:xfrm>
            <a:off x="4280053" y="2239178"/>
            <a:ext cx="2390660" cy="1593773"/>
          </a:xfrm>
          <a:prstGeom prst="roundRect">
            <a:avLst/>
          </a:prstGeom>
        </p:spPr>
      </p:pic>
    </p:spTree>
    <p:extLst>
      <p:ext uri="{BB962C8B-B14F-4D97-AF65-F5344CB8AC3E}">
        <p14:creationId xmlns:p14="http://schemas.microsoft.com/office/powerpoint/2010/main" val="4198739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88925-F0FE-BE0B-3DB2-24169515E3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ADF8D5-3318-719C-BFD4-573B0419C448}"/>
              </a:ext>
            </a:extLst>
          </p:cNvPr>
          <p:cNvSpPr>
            <a:spLocks noGrp="1"/>
          </p:cNvSpPr>
          <p:nvPr>
            <p:ph type="title"/>
          </p:nvPr>
        </p:nvSpPr>
        <p:spPr/>
        <p:txBody>
          <a:bodyPr/>
          <a:lstStyle/>
          <a:p>
            <a:r>
              <a:rPr lang="fr-FR" dirty="0">
                <a:solidFill>
                  <a:schemeClr val="tx1">
                    <a:lumMod val="65000"/>
                    <a:lumOff val="35000"/>
                  </a:schemeClr>
                </a:solidFill>
              </a:rPr>
              <a:t>Où est-ce qu’elle a mal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23DC3E-2B1E-BE38-7C70-140D520A991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342531E6-3CC4-EF5B-8C6D-CDF9D7C19318}"/>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495FC0FE-AEFA-7793-500C-DAC80FD09F95}"/>
              </a:ext>
            </a:extLst>
          </p:cNvPr>
          <p:cNvSpPr txBox="1"/>
          <p:nvPr/>
        </p:nvSpPr>
        <p:spPr>
          <a:xfrm>
            <a:off x="1873776" y="4555211"/>
            <a:ext cx="5678859" cy="523220"/>
          </a:xfrm>
          <a:prstGeom prst="rect">
            <a:avLst/>
          </a:prstGeom>
          <a:noFill/>
        </p:spPr>
        <p:txBody>
          <a:bodyPr wrap="square">
            <a:spAutoFit/>
          </a:bodyPr>
          <a:lstStyle/>
          <a:p>
            <a:pPr algn="ctr"/>
            <a:r>
              <a:rPr lang="fr-FR" sz="2800" b="1" dirty="0">
                <a:solidFill>
                  <a:srgbClr val="2196B1"/>
                </a:solidFill>
                <a:latin typeface="Dosis SemiBold" pitchFamily="2" charset="0"/>
              </a:rPr>
              <a:t>Où est-ce qu’elle a mal ?</a:t>
            </a:r>
          </a:p>
        </p:txBody>
      </p:sp>
      <p:pic>
        <p:nvPicPr>
          <p:cNvPr id="3" name="Image 2">
            <a:extLst>
              <a:ext uri="{FF2B5EF4-FFF2-40B4-BE49-F238E27FC236}">
                <a16:creationId xmlns:a16="http://schemas.microsoft.com/office/drawing/2014/main" id="{A5F7D55D-2021-D12A-9F08-28F653BBC553}"/>
              </a:ext>
            </a:extLst>
          </p:cNvPr>
          <p:cNvPicPr>
            <a:picLocks noChangeAspect="1"/>
          </p:cNvPicPr>
          <p:nvPr/>
        </p:nvPicPr>
        <p:blipFill>
          <a:blip r:embed="rId3"/>
          <a:stretch>
            <a:fillRect/>
          </a:stretch>
        </p:blipFill>
        <p:spPr>
          <a:xfrm>
            <a:off x="4390220" y="2420955"/>
            <a:ext cx="2390660" cy="1593773"/>
          </a:xfrm>
          <a:prstGeom prst="roundRect">
            <a:avLst/>
          </a:prstGeom>
        </p:spPr>
      </p:pic>
    </p:spTree>
    <p:extLst>
      <p:ext uri="{BB962C8B-B14F-4D97-AF65-F5344CB8AC3E}">
        <p14:creationId xmlns:p14="http://schemas.microsoft.com/office/powerpoint/2010/main" val="30815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7727D-EFF9-9010-6212-F93328D146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CC668A-4800-7DF7-A09C-BFFE5EB0707E}"/>
              </a:ext>
            </a:extLst>
          </p:cNvPr>
          <p:cNvSpPr>
            <a:spLocks noGrp="1"/>
          </p:cNvSpPr>
          <p:nvPr>
            <p:ph type="title"/>
          </p:nvPr>
        </p:nvSpPr>
        <p:spPr/>
        <p:txBody>
          <a:bodyPr/>
          <a:lstStyle/>
          <a:p>
            <a:r>
              <a:rPr lang="fr-FR" dirty="0">
                <a:solidFill>
                  <a:schemeClr val="tx1">
                    <a:lumMod val="65000"/>
                    <a:lumOff val="35000"/>
                  </a:schemeClr>
                </a:solidFill>
              </a:rPr>
              <a:t>Que veux-tu acheter de l’épicerie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FB5680A-6DD0-DA26-2709-0A4C21271DB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652F658E-CFA4-B552-EEDF-AFD14B215166}"/>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474CEF4A-1614-DB01-D608-D0C1766EBB99}"/>
              </a:ext>
            </a:extLst>
          </p:cNvPr>
          <p:cNvSpPr txBox="1"/>
          <p:nvPr/>
        </p:nvSpPr>
        <p:spPr>
          <a:xfrm>
            <a:off x="1897630" y="45391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 veux-tu acheter de l’épicerie ?</a:t>
            </a:r>
          </a:p>
        </p:txBody>
      </p:sp>
      <p:pic>
        <p:nvPicPr>
          <p:cNvPr id="5" name="Image 4">
            <a:extLst>
              <a:ext uri="{FF2B5EF4-FFF2-40B4-BE49-F238E27FC236}">
                <a16:creationId xmlns:a16="http://schemas.microsoft.com/office/drawing/2014/main" id="{E316E61D-3D83-8907-4E68-55A7336FA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984" y="2652188"/>
            <a:ext cx="1372074" cy="1500907"/>
          </a:xfrm>
          <a:prstGeom prst="rect">
            <a:avLst/>
          </a:prstGeom>
        </p:spPr>
      </p:pic>
      <p:pic>
        <p:nvPicPr>
          <p:cNvPr id="6" name="Image 5">
            <a:extLst>
              <a:ext uri="{FF2B5EF4-FFF2-40B4-BE49-F238E27FC236}">
                <a16:creationId xmlns:a16="http://schemas.microsoft.com/office/drawing/2014/main" id="{2A4BA335-793E-1104-C5DF-4D128D0F60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679351"/>
            <a:ext cx="1372074" cy="1499297"/>
          </a:xfrm>
          <a:prstGeom prst="rect">
            <a:avLst/>
          </a:prstGeom>
        </p:spPr>
      </p:pic>
    </p:spTree>
    <p:extLst>
      <p:ext uri="{BB962C8B-B14F-4D97-AF65-F5344CB8AC3E}">
        <p14:creationId xmlns:p14="http://schemas.microsoft.com/office/powerpoint/2010/main" val="273698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BED-1901-AD2B-8336-58F8294D7E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4D4E25-EFA9-DB97-F9C3-4BEE69AD0317}"/>
              </a:ext>
            </a:extLst>
          </p:cNvPr>
          <p:cNvSpPr>
            <a:spLocks noGrp="1"/>
          </p:cNvSpPr>
          <p:nvPr>
            <p:ph type="title"/>
          </p:nvPr>
        </p:nvSpPr>
        <p:spPr/>
        <p:txBody>
          <a:bodyPr/>
          <a:lstStyle/>
          <a:p>
            <a:r>
              <a:rPr lang="fr-FR" dirty="0">
                <a:solidFill>
                  <a:schemeClr val="tx1">
                    <a:lumMod val="65000"/>
                    <a:lumOff val="35000"/>
                  </a:schemeClr>
                </a:solidFill>
              </a:rPr>
              <a:t>Combien de sucre veux-tu acheter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4CA92F3-2368-7EC6-CD06-B52B2B16940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971BD4AE-6DA2-E4CB-1E73-2F0CB33C19D8}"/>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3B5F7ABB-A18E-D07C-5F59-51CBBD50352F}"/>
              </a:ext>
            </a:extLst>
          </p:cNvPr>
          <p:cNvSpPr txBox="1"/>
          <p:nvPr/>
        </p:nvSpPr>
        <p:spPr>
          <a:xfrm>
            <a:off x="1873776" y="45552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Combien de sucre veux-tu acheter ?</a:t>
            </a:r>
          </a:p>
        </p:txBody>
      </p:sp>
      <p:pic>
        <p:nvPicPr>
          <p:cNvPr id="5" name="Image 4">
            <a:extLst>
              <a:ext uri="{FF2B5EF4-FFF2-40B4-BE49-F238E27FC236}">
                <a16:creationId xmlns:a16="http://schemas.microsoft.com/office/drawing/2014/main" id="{7F436978-51E7-692D-0341-373D6ABEC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5643" y="2471195"/>
            <a:ext cx="1372074" cy="1500907"/>
          </a:xfrm>
          <a:prstGeom prst="rect">
            <a:avLst/>
          </a:prstGeom>
        </p:spPr>
      </p:pic>
    </p:spTree>
    <p:extLst>
      <p:ext uri="{BB962C8B-B14F-4D97-AF65-F5344CB8AC3E}">
        <p14:creationId xmlns:p14="http://schemas.microsoft.com/office/powerpoint/2010/main" val="1931581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A5A14-60C5-B72D-8DCD-81EAAF8952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98F446-24EC-D05D-99F9-46411018CA0D}"/>
              </a:ext>
            </a:extLst>
          </p:cNvPr>
          <p:cNvSpPr>
            <a:spLocks noGrp="1"/>
          </p:cNvSpPr>
          <p:nvPr>
            <p:ph type="title"/>
          </p:nvPr>
        </p:nvSpPr>
        <p:spPr/>
        <p:txBody>
          <a:bodyPr/>
          <a:lstStyle/>
          <a:p>
            <a:r>
              <a:rPr lang="fr-FR" dirty="0">
                <a:solidFill>
                  <a:schemeClr val="tx1">
                    <a:lumMod val="65000"/>
                    <a:lumOff val="35000"/>
                  </a:schemeClr>
                </a:solidFill>
              </a:rPr>
              <a:t>Qu’est-ce que tu aimes faire après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4873742-63B7-6170-60E3-5E85BF68223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94282" y="1962715"/>
            <a:ext cx="1814845" cy="1433628"/>
          </a:xfrm>
          <a:prstGeom prst="ellipse">
            <a:avLst/>
          </a:prstGeom>
        </p:spPr>
      </p:pic>
      <p:sp>
        <p:nvSpPr>
          <p:cNvPr id="19" name="ZoneTexte 18">
            <a:extLst>
              <a:ext uri="{FF2B5EF4-FFF2-40B4-BE49-F238E27FC236}">
                <a16:creationId xmlns:a16="http://schemas.microsoft.com/office/drawing/2014/main" id="{92781E19-5682-F4FE-B934-8D1AC175AB3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7B7AE13A-9BDB-4F9C-C417-38D75E35B16A}"/>
              </a:ext>
            </a:extLst>
          </p:cNvPr>
          <p:cNvSpPr txBox="1"/>
          <p:nvPr/>
        </p:nvSpPr>
        <p:spPr>
          <a:xfrm>
            <a:off x="1282120" y="4109884"/>
            <a:ext cx="633716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aimes faire après l’école ?</a:t>
            </a:r>
          </a:p>
        </p:txBody>
      </p:sp>
    </p:spTree>
    <p:extLst>
      <p:ext uri="{BB962C8B-B14F-4D97-AF65-F5344CB8AC3E}">
        <p14:creationId xmlns:p14="http://schemas.microsoft.com/office/powerpoint/2010/main" val="1246223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2FCAB-C678-AED2-72F1-65CABD28EB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8C75007-4780-5420-1126-E2094D84100D}"/>
              </a:ext>
            </a:extLst>
          </p:cNvPr>
          <p:cNvSpPr>
            <a:spLocks noGrp="1"/>
          </p:cNvSpPr>
          <p:nvPr>
            <p:ph type="title"/>
          </p:nvPr>
        </p:nvSpPr>
        <p:spPr/>
        <p:txBody>
          <a:bodyPr/>
          <a:lstStyle/>
          <a:p>
            <a:r>
              <a:rPr lang="fr-FR" dirty="0">
                <a:solidFill>
                  <a:schemeClr val="tx1">
                    <a:lumMod val="65000"/>
                    <a:lumOff val="35000"/>
                  </a:schemeClr>
                </a:solidFill>
              </a:rPr>
              <a:t>Est-ce que tu aimes regarder un documentaire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0294F98-61E7-118B-C9AC-3A66651BA42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C4A2EDD9-A0B7-6409-77A4-938250A5C41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AC249F0A-4FCA-F310-8D48-2D74913C6228}"/>
              </a:ext>
            </a:extLst>
          </p:cNvPr>
          <p:cNvSpPr txBox="1"/>
          <p:nvPr/>
        </p:nvSpPr>
        <p:spPr>
          <a:xfrm>
            <a:off x="1873776" y="4555211"/>
            <a:ext cx="5702681"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Est-ce que tu aimes regarder un documentaire ?</a:t>
            </a:r>
          </a:p>
        </p:txBody>
      </p:sp>
      <p:pic>
        <p:nvPicPr>
          <p:cNvPr id="5" name="Image 4">
            <a:extLst>
              <a:ext uri="{FF2B5EF4-FFF2-40B4-BE49-F238E27FC236}">
                <a16:creationId xmlns:a16="http://schemas.microsoft.com/office/drawing/2014/main" id="{A8AA11D2-87CE-BA7B-1D7B-CBE8C8C3C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2658" y="2422907"/>
            <a:ext cx="1356432" cy="1483796"/>
          </a:xfrm>
          <a:prstGeom prst="rect">
            <a:avLst/>
          </a:prstGeom>
        </p:spPr>
      </p:pic>
    </p:spTree>
    <p:extLst>
      <p:ext uri="{BB962C8B-B14F-4D97-AF65-F5344CB8AC3E}">
        <p14:creationId xmlns:p14="http://schemas.microsoft.com/office/powerpoint/2010/main" val="4292220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B82A0-C7E7-D46C-2D9C-A244CA2322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990313-AE49-2636-9DEE-1778EB71F230}"/>
              </a:ext>
            </a:extLst>
          </p:cNvPr>
          <p:cNvSpPr>
            <a:spLocks noGrp="1"/>
          </p:cNvSpPr>
          <p:nvPr>
            <p:ph type="title"/>
          </p:nvPr>
        </p:nvSpPr>
        <p:spPr/>
        <p:txBody>
          <a:bodyPr/>
          <a:lstStyle/>
          <a:p>
            <a:r>
              <a:rPr lang="fr-FR" dirty="0">
                <a:solidFill>
                  <a:schemeClr val="tx1">
                    <a:lumMod val="65000"/>
                    <a:lumOff val="35000"/>
                  </a:schemeClr>
                </a:solidFill>
              </a:rPr>
              <a:t>Est-ce que tu aimes lire une bande dessinée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EA6B2AB-A065-38E4-76DC-2F59633E757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3A6A77BF-9C2D-DFF0-39AD-96B019865E6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394C226B-AB27-10E5-12A5-2B1483019921}"/>
              </a:ext>
            </a:extLst>
          </p:cNvPr>
          <p:cNvSpPr txBox="1"/>
          <p:nvPr/>
        </p:nvSpPr>
        <p:spPr>
          <a:xfrm>
            <a:off x="1897630" y="4539111"/>
            <a:ext cx="5678859"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Est-ce que tu aimes lire une bande dessinée ?</a:t>
            </a:r>
          </a:p>
        </p:txBody>
      </p:sp>
      <p:pic>
        <p:nvPicPr>
          <p:cNvPr id="3" name="Image 2">
            <a:extLst>
              <a:ext uri="{FF2B5EF4-FFF2-40B4-BE49-F238E27FC236}">
                <a16:creationId xmlns:a16="http://schemas.microsoft.com/office/drawing/2014/main" id="{ECFAE600-857D-E423-CE82-0B11CDD053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059" y="2369547"/>
            <a:ext cx="1262855" cy="1381433"/>
          </a:xfrm>
          <a:prstGeom prst="rect">
            <a:avLst/>
          </a:prstGeom>
        </p:spPr>
      </p:pic>
    </p:spTree>
    <p:extLst>
      <p:ext uri="{BB962C8B-B14F-4D97-AF65-F5344CB8AC3E}">
        <p14:creationId xmlns:p14="http://schemas.microsoft.com/office/powerpoint/2010/main" val="1983894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54631"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des mots et des phrases.</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Les bêtises de Sara.</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F1DF4-6A85-EC2F-A525-5B6CEF78639B}"/>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DA958E13-CAE0-4F7B-872F-5185761683FB}"/>
              </a:ext>
            </a:extLst>
          </p:cNvPr>
          <p:cNvSpPr>
            <a:spLocks noGrp="1"/>
          </p:cNvSpPr>
          <p:nvPr>
            <p:ph type="title"/>
          </p:nvPr>
        </p:nvSpPr>
        <p:spPr>
          <a:xfrm>
            <a:off x="1572967" y="779051"/>
            <a:ext cx="7176796" cy="612000"/>
          </a:xfrm>
        </p:spPr>
        <p:txBody>
          <a:bodyPr/>
          <a:lstStyle/>
          <a:p>
            <a:r>
              <a:rPr lang="fr-FR" dirty="0">
                <a:solidFill>
                  <a:schemeClr val="tx1">
                    <a:lumMod val="65000"/>
                    <a:lumOff val="35000"/>
                  </a:schemeClr>
                </a:solidFill>
              </a:rPr>
              <a:t>Nous avons déjà vu le deuxième épisode de l’histoire « </a:t>
            </a:r>
            <a:r>
              <a:rPr lang="fr-FR" i="1" dirty="0">
                <a:solidFill>
                  <a:schemeClr val="tx1">
                    <a:lumMod val="65000"/>
                    <a:lumOff val="35000"/>
                  </a:schemeClr>
                </a:solidFill>
              </a:rPr>
              <a:t>Les bêtises de Sara » </a:t>
            </a:r>
            <a:r>
              <a:rPr lang="fr-FR" dirty="0">
                <a:solidFill>
                  <a:schemeClr val="tx1">
                    <a:lumMod val="65000"/>
                    <a:lumOff val="35000"/>
                  </a:schemeClr>
                </a:solidFill>
              </a:rPr>
              <a:t>. Qui veut nous rappeler ce qu’on a vu ?  En français ou dans votre langue. </a:t>
            </a:r>
          </a:p>
        </p:txBody>
      </p:sp>
      <p:pic>
        <p:nvPicPr>
          <p:cNvPr id="3" name="Image 2" descr="Une image contenant dessin humoristique, chaussures, habits, texte&#10;&#10;Le contenu généré par l’IA peut être incorrect.">
            <a:extLst>
              <a:ext uri="{FF2B5EF4-FFF2-40B4-BE49-F238E27FC236}">
                <a16:creationId xmlns:a16="http://schemas.microsoft.com/office/drawing/2014/main" id="{B412386A-8C8D-5FAB-7F95-EDEC18762664}"/>
              </a:ext>
            </a:extLst>
          </p:cNvPr>
          <p:cNvPicPr>
            <a:picLocks noChangeAspect="1"/>
          </p:cNvPicPr>
          <p:nvPr/>
        </p:nvPicPr>
        <p:blipFill>
          <a:blip r:embed="rId3"/>
          <a:stretch>
            <a:fillRect/>
          </a:stretch>
        </p:blipFill>
        <p:spPr>
          <a:xfrm>
            <a:off x="2554856" y="1942104"/>
            <a:ext cx="3779848" cy="3848433"/>
          </a:xfrm>
          <a:prstGeom prst="rect">
            <a:avLst/>
          </a:prstGeom>
        </p:spPr>
      </p:pic>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F29684-68FE-3A01-93E4-40DFE6E77A22}"/>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615122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B485-7C8D-FEBF-561B-929CBBBDD68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017DAB81-C9E1-66FD-AA70-A73FB1FECDF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On va  regarder le deuxième épisode une nouvelle fois. Après, on verra le troisième épisode de cette histoire. Soyez attentifs.</a:t>
            </a:r>
          </a:p>
        </p:txBody>
      </p:sp>
      <p:grpSp>
        <p:nvGrpSpPr>
          <p:cNvPr id="6" name="Groupe 5">
            <a:extLst>
              <a:ext uri="{FF2B5EF4-FFF2-40B4-BE49-F238E27FC236}">
                <a16:creationId xmlns:a16="http://schemas.microsoft.com/office/drawing/2014/main" id="{A40EBBE4-ACEE-A659-B848-A71DC0017B6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EDECC98-4865-483F-575A-7BED21A23FB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65926D7-4C55-D48C-FDA5-5527CEED685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texte, Police, Rectangle, conception&#10;&#10;Le contenu généré par l’IA peut être incorrect.">
            <a:extLst>
              <a:ext uri="{FF2B5EF4-FFF2-40B4-BE49-F238E27FC236}">
                <a16:creationId xmlns:a16="http://schemas.microsoft.com/office/drawing/2014/main" id="{5DE35B3E-2266-01A3-933E-B808DD287D66}"/>
              </a:ext>
            </a:extLst>
          </p:cNvPr>
          <p:cNvPicPr>
            <a:picLocks noChangeAspect="1"/>
          </p:cNvPicPr>
          <p:nvPr/>
        </p:nvPicPr>
        <p:blipFill>
          <a:blip r:embed="rId5"/>
          <a:stretch>
            <a:fillRect/>
          </a:stretch>
        </p:blipFill>
        <p:spPr>
          <a:xfrm>
            <a:off x="1038376" y="2190911"/>
            <a:ext cx="6893050" cy="3567456"/>
          </a:xfrm>
          <a:prstGeom prst="rect">
            <a:avLst/>
          </a:prstGeom>
        </p:spPr>
      </p:pic>
    </p:spTree>
    <p:extLst>
      <p:ext uri="{BB962C8B-B14F-4D97-AF65-F5344CB8AC3E}">
        <p14:creationId xmlns:p14="http://schemas.microsoft.com/office/powerpoint/2010/main" val="2006220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C193-3D24-2958-FB8F-2AFC897C8CF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6A8E8-C454-5B81-F1FC-C12AB1F3A825}"/>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37AA5D8-D239-E7A9-C8F6-F4D7EDF379D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5CFE693E-B88D-217C-3F4E-3DF984E48F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N4 les bêtises de Sara">
            <a:hlinkClick r:id="" action="ppaction://media"/>
            <a:extLst>
              <a:ext uri="{FF2B5EF4-FFF2-40B4-BE49-F238E27FC236}">
                <a16:creationId xmlns:a16="http://schemas.microsoft.com/office/drawing/2014/main" id="{713580EF-CCC9-1323-97C0-2C1A36D0200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54586" y="1898778"/>
            <a:ext cx="6671144" cy="3752519"/>
          </a:xfrm>
          <a:prstGeom prst="rect">
            <a:avLst/>
          </a:prstGeom>
        </p:spPr>
      </p:pic>
    </p:spTree>
    <p:extLst>
      <p:ext uri="{BB962C8B-B14F-4D97-AF65-F5344CB8AC3E}">
        <p14:creationId xmlns:p14="http://schemas.microsoft.com/office/powerpoint/2010/main" val="3626939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153" fill="hold"/>
                                        <p:tgtEl>
                                          <p:spTgt spid="6"/>
                                        </p:tgtEl>
                                      </p:cBhvr>
                                    </p:cmd>
                                  </p:childTnLst>
                                </p:cTn>
                              </p:par>
                            </p:childTnLst>
                          </p:cTn>
                        </p:par>
                        <p:par>
                          <p:cTn id="7" fill="hold">
                            <p:stCondLst>
                              <p:cond delay="102153"/>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6"/>
                                        </p:tgtEl>
                                      </p:cBhvr>
                                    </p:cmd>
                                  </p:childTnLst>
                                </p:cTn>
                              </p:par>
                            </p:childTnLst>
                          </p:cTn>
                        </p:par>
                      </p:childTnLst>
                    </p:cTn>
                  </p:par>
                </p:childTnLst>
              </p:cTn>
              <p:nextCondLst>
                <p:cond evt="onClick" delay="0">
                  <p:tgtEl>
                    <p:spTgt spid="6"/>
                  </p:tgtEl>
                </p:cond>
              </p:nextCondLst>
            </p:seq>
            <p:video>
              <p:cMediaNode vol="80000">
                <p:cTn id="15" fill="hold" display="0">
                  <p:stCondLst>
                    <p:cond delay="indefinite"/>
                  </p:stCondLst>
                </p:cTn>
                <p:tgtEl>
                  <p:spTgt spid="6"/>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DDD0A-077B-22DD-8C97-C7089FEA0A93}"/>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ED5C58F0-7F90-8215-2DCC-5114FE1296C5}"/>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découvrir le troisième épisode de l’histoire  « Les bêtises de Sara ». </a:t>
            </a:r>
            <a:br>
              <a:rPr lang="fr-FR" dirty="0">
                <a:solidFill>
                  <a:schemeClr val="tx1">
                    <a:lumMod val="65000"/>
                    <a:lumOff val="35000"/>
                  </a:schemeClr>
                </a:solidFill>
              </a:rPr>
            </a:br>
            <a:r>
              <a:rPr lang="fr-FR" dirty="0">
                <a:solidFill>
                  <a:schemeClr val="tx1">
                    <a:lumMod val="65000"/>
                    <a:lumOff val="35000"/>
                  </a:schemeClr>
                </a:solidFill>
              </a:rPr>
              <a:t>Est-ce que vous êtes prêts ? Ecoutez bien. </a:t>
            </a:r>
          </a:p>
        </p:txBody>
      </p:sp>
      <p:grpSp>
        <p:nvGrpSpPr>
          <p:cNvPr id="10" name="Groupe 9">
            <a:extLst>
              <a:ext uri="{FF2B5EF4-FFF2-40B4-BE49-F238E27FC236}">
                <a16:creationId xmlns:a16="http://schemas.microsoft.com/office/drawing/2014/main" id="{8915BE86-F37E-59B2-2121-81DAA19D4E91}"/>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CB317669-2ABB-FEAD-8212-54E0467A895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5A2E31D-2C86-0125-C50A-AA752E1BBED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texte, Police, Rectangle, conception&#10;&#10;Le contenu généré par l’IA peut être incorrect.">
            <a:extLst>
              <a:ext uri="{FF2B5EF4-FFF2-40B4-BE49-F238E27FC236}">
                <a16:creationId xmlns:a16="http://schemas.microsoft.com/office/drawing/2014/main" id="{96F9E148-2934-BABD-A848-16D31B6705DC}"/>
              </a:ext>
            </a:extLst>
          </p:cNvPr>
          <p:cNvPicPr>
            <a:picLocks noChangeAspect="1"/>
          </p:cNvPicPr>
          <p:nvPr/>
        </p:nvPicPr>
        <p:blipFill>
          <a:blip r:embed="rId5"/>
          <a:stretch>
            <a:fillRect/>
          </a:stretch>
        </p:blipFill>
        <p:spPr>
          <a:xfrm>
            <a:off x="1417267" y="2050831"/>
            <a:ext cx="6485762" cy="3409938"/>
          </a:xfrm>
          <a:prstGeom prst="rect">
            <a:avLst/>
          </a:prstGeom>
        </p:spPr>
      </p:pic>
    </p:spTree>
    <p:extLst>
      <p:ext uri="{BB962C8B-B14F-4D97-AF65-F5344CB8AC3E}">
        <p14:creationId xmlns:p14="http://schemas.microsoft.com/office/powerpoint/2010/main" val="1804390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B570-D268-2A53-7D7A-8F2B2A8A759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AC7DD9B-929A-003E-C71F-FE345867523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D54975B-F58E-3A26-A179-FA3223086EB9}"/>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18C4525C-1117-2F30-BCC3-CA750D107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N4 les bêties de Sara EP3">
            <a:hlinkClick r:id="" action="ppaction://media"/>
            <a:extLst>
              <a:ext uri="{FF2B5EF4-FFF2-40B4-BE49-F238E27FC236}">
                <a16:creationId xmlns:a16="http://schemas.microsoft.com/office/drawing/2014/main" id="{6DEE68D2-83F8-2F8A-81F6-07AB3193D5A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41579" y="2139119"/>
            <a:ext cx="6592078" cy="3708044"/>
          </a:xfrm>
          <a:prstGeom prst="rect">
            <a:avLst/>
          </a:prstGeom>
        </p:spPr>
      </p:pic>
    </p:spTree>
    <p:extLst>
      <p:ext uri="{BB962C8B-B14F-4D97-AF65-F5344CB8AC3E}">
        <p14:creationId xmlns:p14="http://schemas.microsoft.com/office/powerpoint/2010/main" val="929465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94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A8BC-8AB4-8B05-FFD6-E0E456471BA6}"/>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365684D-9D6C-5C0D-BEB1-45C905BC0174}"/>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écouter l’histoire une deuxième fois. Soyez attentifs.</a:t>
            </a:r>
          </a:p>
        </p:txBody>
      </p:sp>
      <p:grpSp>
        <p:nvGrpSpPr>
          <p:cNvPr id="10" name="Groupe 9">
            <a:extLst>
              <a:ext uri="{FF2B5EF4-FFF2-40B4-BE49-F238E27FC236}">
                <a16:creationId xmlns:a16="http://schemas.microsoft.com/office/drawing/2014/main" id="{77D5B6EA-BAAC-CBCA-79CA-19EF032FA469}"/>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805CBA79-0C4A-77B1-217C-55314B7F99D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E50AB1-6E08-F439-38DD-D1EB7A6849F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4" name="Image 13">
            <a:extLst>
              <a:ext uri="{FF2B5EF4-FFF2-40B4-BE49-F238E27FC236}">
                <a16:creationId xmlns:a16="http://schemas.microsoft.com/office/drawing/2014/main" id="{A5EEF8B7-CF76-25EE-CC5B-7D35D9D55827}"/>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92657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B570-D268-2A53-7D7A-8F2B2A8A759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AC7DD9B-929A-003E-C71F-FE345867523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D54975B-F58E-3A26-A179-FA3223086EB9}"/>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18C4525C-1117-2F30-BCC3-CA750D107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N4 les bêties de Sara EP3">
            <a:hlinkClick r:id="" action="ppaction://media"/>
            <a:extLst>
              <a:ext uri="{FF2B5EF4-FFF2-40B4-BE49-F238E27FC236}">
                <a16:creationId xmlns:a16="http://schemas.microsoft.com/office/drawing/2014/main" id="{E3936DDA-392D-260E-BC2B-ED3F7FC55A5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351317" y="1989521"/>
            <a:ext cx="6592078" cy="3708044"/>
          </a:xfrm>
          <a:prstGeom prst="rect">
            <a:avLst/>
          </a:prstGeom>
        </p:spPr>
      </p:pic>
    </p:spTree>
    <p:extLst>
      <p:ext uri="{BB962C8B-B14F-4D97-AF65-F5344CB8AC3E}">
        <p14:creationId xmlns:p14="http://schemas.microsoft.com/office/powerpoint/2010/main" val="13770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94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7A15-5F6B-12F6-1793-C10CE06F16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75E9C5B-DBF5-AE50-00B0-CE33DD6A6D8A}"/>
              </a:ext>
            </a:extLst>
          </p:cNvPr>
          <p:cNvSpPr>
            <a:spLocks noGrp="1"/>
          </p:cNvSpPr>
          <p:nvPr>
            <p:ph type="title"/>
          </p:nvPr>
        </p:nvSpPr>
        <p:spPr/>
        <p:txBody>
          <a:bodyPr>
            <a:normAutofit/>
          </a:bodyPr>
          <a:lstStyle/>
          <a:p>
            <a:r>
              <a:rPr lang="fr-MA" dirty="0">
                <a:solidFill>
                  <a:schemeClr val="tx1">
                    <a:lumMod val="65000"/>
                    <a:lumOff val="35000"/>
                  </a:schemeClr>
                </a:solidFill>
              </a:rPr>
              <a:t>Est-ce que Sara aime l’école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3D71BF-732E-2FDC-BE29-A29B5BE8536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plein air, ciel, chaussures&#10;&#10;Le contenu généré par l’IA peut être incorrect.">
            <a:extLst>
              <a:ext uri="{FF2B5EF4-FFF2-40B4-BE49-F238E27FC236}">
                <a16:creationId xmlns:a16="http://schemas.microsoft.com/office/drawing/2014/main" id="{3C421277-B3A6-686A-8F0E-DB31C91C4EAD}"/>
              </a:ext>
            </a:extLst>
          </p:cNvPr>
          <p:cNvPicPr>
            <a:picLocks noChangeAspect="1"/>
          </p:cNvPicPr>
          <p:nvPr/>
        </p:nvPicPr>
        <p:blipFill>
          <a:blip r:embed="rId3"/>
          <a:stretch>
            <a:fillRect/>
          </a:stretch>
        </p:blipFill>
        <p:spPr>
          <a:xfrm>
            <a:off x="2999450" y="2237835"/>
            <a:ext cx="2944149" cy="3079202"/>
          </a:xfrm>
          <a:prstGeom prst="rect">
            <a:avLst/>
          </a:prstGeom>
        </p:spPr>
      </p:pic>
    </p:spTree>
    <p:extLst>
      <p:ext uri="{BB962C8B-B14F-4D97-AF65-F5344CB8AC3E}">
        <p14:creationId xmlns:p14="http://schemas.microsoft.com/office/powerpoint/2010/main" val="4286967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DB945-41A0-DB3B-6B95-30C12AA1FFF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081E6DE-C5E7-7FB0-9B5A-91F783D34265}"/>
              </a:ext>
            </a:extLst>
          </p:cNvPr>
          <p:cNvSpPr>
            <a:spLocks noGrp="1"/>
          </p:cNvSpPr>
          <p:nvPr>
            <p:ph type="title"/>
          </p:nvPr>
        </p:nvSpPr>
        <p:spPr/>
        <p:txBody>
          <a:bodyPr>
            <a:normAutofit/>
          </a:bodyPr>
          <a:lstStyle/>
          <a:p>
            <a:r>
              <a:rPr lang="fr-FR" dirty="0">
                <a:solidFill>
                  <a:schemeClr val="tx1">
                    <a:lumMod val="65000"/>
                    <a:lumOff val="35000"/>
                  </a:schemeClr>
                </a:solidFill>
              </a:rPr>
              <a:t>Oui, Sara aime beaucoup l’école.</a:t>
            </a:r>
          </a:p>
        </p:txBody>
      </p:sp>
      <p:sp>
        <p:nvSpPr>
          <p:cNvPr id="3" name="Titre 1">
            <a:extLst>
              <a:ext uri="{FF2B5EF4-FFF2-40B4-BE49-F238E27FC236}">
                <a16:creationId xmlns:a16="http://schemas.microsoft.com/office/drawing/2014/main" id="{DF9E25CE-FD6E-8310-C5F9-85CA0905DD35}"/>
              </a:ext>
            </a:extLst>
          </p:cNvPr>
          <p:cNvSpPr txBox="1">
            <a:spLocks/>
          </p:cNvSpPr>
          <p:nvPr/>
        </p:nvSpPr>
        <p:spPr>
          <a:xfrm>
            <a:off x="1320586" y="1624017"/>
            <a:ext cx="707977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Oui, Sara aime beaucoup l’école.</a:t>
            </a:r>
          </a:p>
        </p:txBody>
      </p:sp>
      <p:grpSp>
        <p:nvGrpSpPr>
          <p:cNvPr id="6" name="Groupe 5">
            <a:extLst>
              <a:ext uri="{FF2B5EF4-FFF2-40B4-BE49-F238E27FC236}">
                <a16:creationId xmlns:a16="http://schemas.microsoft.com/office/drawing/2014/main" id="{28D14759-840E-1AAC-1228-09CA238A9A46}"/>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FD53B326-81F2-D32E-DC7B-F0DB048B1C3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36C614-2EBF-E40A-52A4-8D87E7170D8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habits, plein air, ciel, chaussures&#10;&#10;Le contenu généré par l’IA peut être incorrect.">
            <a:extLst>
              <a:ext uri="{FF2B5EF4-FFF2-40B4-BE49-F238E27FC236}">
                <a16:creationId xmlns:a16="http://schemas.microsoft.com/office/drawing/2014/main" id="{5B2E17E6-039F-8303-33AD-DCE262ED9805}"/>
              </a:ext>
            </a:extLst>
          </p:cNvPr>
          <p:cNvPicPr>
            <a:picLocks noChangeAspect="1"/>
          </p:cNvPicPr>
          <p:nvPr/>
        </p:nvPicPr>
        <p:blipFill>
          <a:blip r:embed="rId4"/>
          <a:stretch>
            <a:fillRect/>
          </a:stretch>
        </p:blipFill>
        <p:spPr>
          <a:xfrm>
            <a:off x="3008781" y="2753139"/>
            <a:ext cx="2944149" cy="3079202"/>
          </a:xfrm>
          <a:prstGeom prst="rect">
            <a:avLst/>
          </a:prstGeom>
        </p:spPr>
      </p:pic>
    </p:spTree>
    <p:extLst>
      <p:ext uri="{BB962C8B-B14F-4D97-AF65-F5344CB8AC3E}">
        <p14:creationId xmlns:p14="http://schemas.microsoft.com/office/powerpoint/2010/main" val="3904548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A1DFC-B4C6-19CD-5DF8-587807788D5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2A32810-AEC3-2584-D970-21563AF4FFD3}"/>
              </a:ext>
            </a:extLst>
          </p:cNvPr>
          <p:cNvSpPr>
            <a:spLocks noGrp="1"/>
          </p:cNvSpPr>
          <p:nvPr>
            <p:ph type="title"/>
          </p:nvPr>
        </p:nvSpPr>
        <p:spPr/>
        <p:txBody>
          <a:bodyPr>
            <a:normAutofit/>
          </a:bodyPr>
          <a:lstStyle/>
          <a:p>
            <a:r>
              <a:rPr lang="fr-MA" dirty="0">
                <a:solidFill>
                  <a:schemeClr val="tx1">
                    <a:lumMod val="65000"/>
                    <a:lumOff val="35000"/>
                  </a:schemeClr>
                </a:solidFill>
              </a:rPr>
              <a:t>Qu’est-ce qu’elle aime faire l’après-midi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84D3880D-2CBB-CD96-ABA8-ADB7653C7BE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Visage humain, habits, intérieur, personne&#10;&#10;Le contenu généré par l’IA peut être incorrect.">
            <a:extLst>
              <a:ext uri="{FF2B5EF4-FFF2-40B4-BE49-F238E27FC236}">
                <a16:creationId xmlns:a16="http://schemas.microsoft.com/office/drawing/2014/main" id="{362C81B3-30FA-2108-58F2-DA77D2CDCAC7}"/>
              </a:ext>
            </a:extLst>
          </p:cNvPr>
          <p:cNvPicPr>
            <a:picLocks noChangeAspect="1"/>
          </p:cNvPicPr>
          <p:nvPr/>
        </p:nvPicPr>
        <p:blipFill>
          <a:blip r:embed="rId3"/>
          <a:stretch>
            <a:fillRect/>
          </a:stretch>
        </p:blipFill>
        <p:spPr>
          <a:xfrm>
            <a:off x="3333642" y="2129677"/>
            <a:ext cx="2721925" cy="2855927"/>
          </a:xfrm>
          <a:prstGeom prst="rect">
            <a:avLst/>
          </a:prstGeom>
        </p:spPr>
      </p:pic>
    </p:spTree>
    <p:extLst>
      <p:ext uri="{BB962C8B-B14F-4D97-AF65-F5344CB8AC3E}">
        <p14:creationId xmlns:p14="http://schemas.microsoft.com/office/powerpoint/2010/main" val="2368915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AE4C-3ED4-E225-B8EA-D001845C73B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435A69C-C2E2-1F95-B223-480C852B3881}"/>
              </a:ext>
            </a:extLst>
          </p:cNvPr>
          <p:cNvSpPr>
            <a:spLocks noGrp="1"/>
          </p:cNvSpPr>
          <p:nvPr>
            <p:ph type="title"/>
          </p:nvPr>
        </p:nvSpPr>
        <p:spPr/>
        <p:txBody>
          <a:bodyPr>
            <a:normAutofit/>
          </a:bodyPr>
          <a:lstStyle/>
          <a:p>
            <a:r>
              <a:rPr lang="fr-FR" dirty="0">
                <a:solidFill>
                  <a:schemeClr val="tx1">
                    <a:lumMod val="65000"/>
                    <a:lumOff val="35000"/>
                  </a:schemeClr>
                </a:solidFill>
              </a:rPr>
              <a:t>L’après-midi, Sara aime rester à la maison.</a:t>
            </a:r>
          </a:p>
        </p:txBody>
      </p:sp>
      <p:sp>
        <p:nvSpPr>
          <p:cNvPr id="3" name="ZoneTexte 2">
            <a:extLst>
              <a:ext uri="{FF2B5EF4-FFF2-40B4-BE49-F238E27FC236}">
                <a16:creationId xmlns:a16="http://schemas.microsoft.com/office/drawing/2014/main" id="{E74B2E89-FCBA-31BE-3C43-545C079F3A39}"/>
              </a:ext>
            </a:extLst>
          </p:cNvPr>
          <p:cNvSpPr txBox="1"/>
          <p:nvPr/>
        </p:nvSpPr>
        <p:spPr>
          <a:xfrm>
            <a:off x="1438612" y="1695812"/>
            <a:ext cx="6664294" cy="461665"/>
          </a:xfrm>
          <a:prstGeom prst="rect">
            <a:avLst/>
          </a:prstGeom>
          <a:noFill/>
        </p:spPr>
        <p:txBody>
          <a:bodyPr wrap="square">
            <a:spAutoFit/>
          </a:bodyPr>
          <a:lstStyle/>
          <a:p>
            <a:pPr algn="ctr"/>
            <a:r>
              <a:rPr kumimoji="0" lang="fr-FR" sz="2400" b="1" i="0" u="none" strike="noStrike" kern="1200" cap="none" spc="0" normalizeH="0" baseline="0" noProof="0" dirty="0">
                <a:ln w="0"/>
                <a:solidFill>
                  <a:srgbClr val="2196B1"/>
                </a:solidFill>
                <a:effectLst/>
                <a:uLnTx/>
                <a:uFillTx/>
                <a:latin typeface="Dosis SemiBold" pitchFamily="2" charset="0"/>
              </a:rPr>
              <a:t>L’après-midi, Sara aime rester à la maison.</a:t>
            </a:r>
            <a:endParaRPr lang="fr-MA" sz="1400" dirty="0">
              <a:latin typeface="Dosis SemiBold" pitchFamily="2" charset="0"/>
            </a:endParaRPr>
          </a:p>
        </p:txBody>
      </p:sp>
      <p:grpSp>
        <p:nvGrpSpPr>
          <p:cNvPr id="2" name="Groupe 1">
            <a:extLst>
              <a:ext uri="{FF2B5EF4-FFF2-40B4-BE49-F238E27FC236}">
                <a16:creationId xmlns:a16="http://schemas.microsoft.com/office/drawing/2014/main" id="{77C361AE-A962-7A65-E604-1E34815998E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6DF53BB-CE37-CB73-1EC3-DEF8B9C947E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3CFA5D-7A21-EA60-154D-DACA2CD49D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Visage humain, habits, intérieur, personne&#10;&#10;Le contenu généré par l’IA peut être incorrect.">
            <a:extLst>
              <a:ext uri="{FF2B5EF4-FFF2-40B4-BE49-F238E27FC236}">
                <a16:creationId xmlns:a16="http://schemas.microsoft.com/office/drawing/2014/main" id="{B97AF2AC-4E7D-5BDB-5C93-F86C81BCCEAF}"/>
              </a:ext>
            </a:extLst>
          </p:cNvPr>
          <p:cNvPicPr>
            <a:picLocks noChangeAspect="1"/>
          </p:cNvPicPr>
          <p:nvPr/>
        </p:nvPicPr>
        <p:blipFill>
          <a:blip r:embed="rId4"/>
          <a:stretch>
            <a:fillRect/>
          </a:stretch>
        </p:blipFill>
        <p:spPr>
          <a:xfrm>
            <a:off x="3044393" y="2689514"/>
            <a:ext cx="2710118" cy="2843539"/>
          </a:xfrm>
          <a:prstGeom prst="rect">
            <a:avLst/>
          </a:prstGeom>
        </p:spPr>
      </p:pic>
    </p:spTree>
    <p:extLst>
      <p:ext uri="{BB962C8B-B14F-4D97-AF65-F5344CB8AC3E}">
        <p14:creationId xmlns:p14="http://schemas.microsoft.com/office/powerpoint/2010/main" val="338243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BD9-6ECC-E0FA-1594-DE6037379F2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21A1014-6A14-C366-6CD1-3D1DE533F9E4}"/>
              </a:ext>
            </a:extLst>
          </p:cNvPr>
          <p:cNvSpPr>
            <a:spLocks noGrp="1"/>
          </p:cNvSpPr>
          <p:nvPr>
            <p:ph type="title"/>
          </p:nvPr>
        </p:nvSpPr>
        <p:spPr/>
        <p:txBody>
          <a:bodyPr>
            <a:normAutofit/>
          </a:bodyPr>
          <a:lstStyle/>
          <a:p>
            <a:r>
              <a:rPr lang="fr-MA" dirty="0">
                <a:solidFill>
                  <a:schemeClr val="tx1">
                    <a:lumMod val="65000"/>
                    <a:lumOff val="35000"/>
                  </a:schemeClr>
                </a:solidFill>
              </a:rPr>
              <a:t>Que lui dit sa maman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38E5F3-77C9-6422-5DFB-95809D8B30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Visage humain, dessin humoristique, fille&#10;&#10;Le contenu généré par l’IA peut être incorrect.">
            <a:extLst>
              <a:ext uri="{FF2B5EF4-FFF2-40B4-BE49-F238E27FC236}">
                <a16:creationId xmlns:a16="http://schemas.microsoft.com/office/drawing/2014/main" id="{0A1221EC-01D6-E34E-0866-6BB982B74616}"/>
              </a:ext>
            </a:extLst>
          </p:cNvPr>
          <p:cNvPicPr>
            <a:picLocks noChangeAspect="1"/>
          </p:cNvPicPr>
          <p:nvPr/>
        </p:nvPicPr>
        <p:blipFill>
          <a:blip r:embed="rId3"/>
          <a:stretch>
            <a:fillRect/>
          </a:stretch>
        </p:blipFill>
        <p:spPr>
          <a:xfrm>
            <a:off x="3223386" y="2404074"/>
            <a:ext cx="2491956" cy="2591025"/>
          </a:xfrm>
          <a:prstGeom prst="rect">
            <a:avLst/>
          </a:prstGeom>
        </p:spPr>
      </p:pic>
    </p:spTree>
    <p:extLst>
      <p:ext uri="{BB962C8B-B14F-4D97-AF65-F5344CB8AC3E}">
        <p14:creationId xmlns:p14="http://schemas.microsoft.com/office/powerpoint/2010/main" val="3594794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1CB7-3272-B5DB-B5D6-B6BDB06105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61AF5FB-F9A3-AC9F-C824-948729A7EAD2}"/>
              </a:ext>
            </a:extLst>
          </p:cNvPr>
          <p:cNvSpPr>
            <a:spLocks noGrp="1"/>
          </p:cNvSpPr>
          <p:nvPr>
            <p:ph type="title"/>
          </p:nvPr>
        </p:nvSpPr>
        <p:spPr/>
        <p:txBody>
          <a:bodyPr>
            <a:normAutofit/>
          </a:bodyPr>
          <a:lstStyle/>
          <a:p>
            <a:r>
              <a:rPr lang="fr-FR" dirty="0">
                <a:solidFill>
                  <a:schemeClr val="tx1">
                    <a:lumMod val="65000"/>
                    <a:lumOff val="35000"/>
                  </a:schemeClr>
                </a:solidFill>
              </a:rPr>
              <a:t>Sa maman lui dit : « Qu’est-ce que tu aimes faire après l’école ? </a:t>
            </a:r>
          </a:p>
        </p:txBody>
      </p:sp>
      <p:sp>
        <p:nvSpPr>
          <p:cNvPr id="3" name="Titre 1">
            <a:extLst>
              <a:ext uri="{FF2B5EF4-FFF2-40B4-BE49-F238E27FC236}">
                <a16:creationId xmlns:a16="http://schemas.microsoft.com/office/drawing/2014/main" id="{70F7AA3E-F2E6-E110-AF16-04A0BF10C551}"/>
              </a:ext>
            </a:extLst>
          </p:cNvPr>
          <p:cNvSpPr txBox="1">
            <a:spLocks/>
          </p:cNvSpPr>
          <p:nvPr/>
        </p:nvSpPr>
        <p:spPr>
          <a:xfrm>
            <a:off x="739513" y="1681768"/>
            <a:ext cx="80078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400" b="1" dirty="0">
                <a:ln w="0"/>
                <a:solidFill>
                  <a:srgbClr val="2196B1"/>
                </a:solidFill>
                <a:latin typeface="Dosis SemiBold" pitchFamily="2" charset="0"/>
              </a:rPr>
              <a:t>Sa maman lui dit : « Qu’est-ce que tu aimes faire après l’école ? » </a:t>
            </a:r>
          </a:p>
        </p:txBody>
      </p:sp>
      <p:grpSp>
        <p:nvGrpSpPr>
          <p:cNvPr id="6" name="Groupe 5">
            <a:extLst>
              <a:ext uri="{FF2B5EF4-FFF2-40B4-BE49-F238E27FC236}">
                <a16:creationId xmlns:a16="http://schemas.microsoft.com/office/drawing/2014/main" id="{E3E8D912-5A37-C5AF-CB4D-2A6253E71D0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AFAC3D30-2B53-9DB3-69D4-94C8749FE3A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253CAAB-8AFB-D909-0E72-833A68AF2AB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habits, Visage humain, dessin humoristique, fille&#10;&#10;Le contenu généré par l’IA peut être incorrect.">
            <a:extLst>
              <a:ext uri="{FF2B5EF4-FFF2-40B4-BE49-F238E27FC236}">
                <a16:creationId xmlns:a16="http://schemas.microsoft.com/office/drawing/2014/main" id="{336BE8B3-DFDF-31E1-38D3-20EF375D32ED}"/>
              </a:ext>
            </a:extLst>
          </p:cNvPr>
          <p:cNvPicPr>
            <a:picLocks noChangeAspect="1"/>
          </p:cNvPicPr>
          <p:nvPr/>
        </p:nvPicPr>
        <p:blipFill>
          <a:blip r:embed="rId4"/>
          <a:stretch>
            <a:fillRect/>
          </a:stretch>
        </p:blipFill>
        <p:spPr>
          <a:xfrm>
            <a:off x="3194944" y="2690174"/>
            <a:ext cx="2491956" cy="2591025"/>
          </a:xfrm>
          <a:prstGeom prst="rect">
            <a:avLst/>
          </a:prstGeom>
        </p:spPr>
      </p:pic>
    </p:spTree>
    <p:extLst>
      <p:ext uri="{BB962C8B-B14F-4D97-AF65-F5344CB8AC3E}">
        <p14:creationId xmlns:p14="http://schemas.microsoft.com/office/powerpoint/2010/main" val="2885354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2D9AA-7E5C-ED83-E5CD-3A4139882CC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EC01871-FAA9-15F5-7377-856DB620AA2C}"/>
              </a:ext>
            </a:extLst>
          </p:cNvPr>
          <p:cNvSpPr>
            <a:spLocks noGrp="1"/>
          </p:cNvSpPr>
          <p:nvPr>
            <p:ph type="title"/>
          </p:nvPr>
        </p:nvSpPr>
        <p:spPr/>
        <p:txBody>
          <a:bodyPr>
            <a:normAutofit/>
          </a:bodyPr>
          <a:lstStyle/>
          <a:p>
            <a:r>
              <a:rPr lang="fr-MA" dirty="0">
                <a:solidFill>
                  <a:schemeClr val="tx1">
                    <a:lumMod val="65000"/>
                    <a:lumOff val="35000"/>
                  </a:schemeClr>
                </a:solidFill>
              </a:rPr>
              <a:t>Que va faire Sara après l’école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A3D2AA-2087-6864-D19D-4E09E8DD302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Visage humain, dessin humoristique, habits, intérieur&#10;&#10;Le contenu généré par l’IA peut être incorrect.">
            <a:extLst>
              <a:ext uri="{FF2B5EF4-FFF2-40B4-BE49-F238E27FC236}">
                <a16:creationId xmlns:a16="http://schemas.microsoft.com/office/drawing/2014/main" id="{2713A806-317C-A34B-E4FB-A25CE3F65A49}"/>
              </a:ext>
            </a:extLst>
          </p:cNvPr>
          <p:cNvPicPr>
            <a:picLocks noChangeAspect="1"/>
          </p:cNvPicPr>
          <p:nvPr/>
        </p:nvPicPr>
        <p:blipFill>
          <a:blip r:embed="rId3"/>
          <a:stretch>
            <a:fillRect/>
          </a:stretch>
        </p:blipFill>
        <p:spPr>
          <a:xfrm>
            <a:off x="3326022" y="2282777"/>
            <a:ext cx="2491956" cy="2591025"/>
          </a:xfrm>
          <a:prstGeom prst="rect">
            <a:avLst/>
          </a:prstGeom>
        </p:spPr>
      </p:pic>
    </p:spTree>
    <p:extLst>
      <p:ext uri="{BB962C8B-B14F-4D97-AF65-F5344CB8AC3E}">
        <p14:creationId xmlns:p14="http://schemas.microsoft.com/office/powerpoint/2010/main" val="3029743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CA91D-1247-4078-31C4-24A2E603DCD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D7A6C91-85DB-C8BC-C042-3C5CB20AC5B0}"/>
              </a:ext>
            </a:extLst>
          </p:cNvPr>
          <p:cNvSpPr>
            <a:spLocks noGrp="1"/>
          </p:cNvSpPr>
          <p:nvPr>
            <p:ph type="title"/>
          </p:nvPr>
        </p:nvSpPr>
        <p:spPr/>
        <p:txBody>
          <a:bodyPr>
            <a:normAutofit/>
          </a:bodyPr>
          <a:lstStyle/>
          <a:p>
            <a:r>
              <a:rPr lang="fr-FR" dirty="0">
                <a:solidFill>
                  <a:schemeClr val="tx1">
                    <a:lumMod val="65000"/>
                    <a:lumOff val="35000"/>
                  </a:schemeClr>
                </a:solidFill>
              </a:rPr>
              <a:t>Elle va faire la sieste puis elle va lire une bande dessinée.</a:t>
            </a:r>
          </a:p>
        </p:txBody>
      </p:sp>
      <p:sp>
        <p:nvSpPr>
          <p:cNvPr id="2" name="Titre 1">
            <a:extLst>
              <a:ext uri="{FF2B5EF4-FFF2-40B4-BE49-F238E27FC236}">
                <a16:creationId xmlns:a16="http://schemas.microsoft.com/office/drawing/2014/main" id="{48926109-DFDA-F890-AFED-31719DF3EC19}"/>
              </a:ext>
            </a:extLst>
          </p:cNvPr>
          <p:cNvSpPr txBox="1">
            <a:spLocks/>
          </p:cNvSpPr>
          <p:nvPr/>
        </p:nvSpPr>
        <p:spPr>
          <a:xfrm>
            <a:off x="779228" y="1613185"/>
            <a:ext cx="793894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400" b="1" dirty="0">
                <a:ln w="0"/>
                <a:solidFill>
                  <a:srgbClr val="2196B1"/>
                </a:solidFill>
                <a:latin typeface="Dosis SemiBold" pitchFamily="2" charset="0"/>
              </a:rPr>
              <a:t>Elle va faire la sieste puis elle va lire une bande dessinée.</a:t>
            </a:r>
          </a:p>
        </p:txBody>
      </p:sp>
      <p:grpSp>
        <p:nvGrpSpPr>
          <p:cNvPr id="4" name="Groupe 3">
            <a:extLst>
              <a:ext uri="{FF2B5EF4-FFF2-40B4-BE49-F238E27FC236}">
                <a16:creationId xmlns:a16="http://schemas.microsoft.com/office/drawing/2014/main" id="{11DE2C6A-42DD-5D9C-A9DE-5BCCD2788781}"/>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F17A8C06-D6C0-D964-8119-0061E3AC7DF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9D21441-322A-1C1E-2A4D-FF6ABC3CBFB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descr="Une image contenant Visage humain, dessin humoristique, habits, intérieur&#10;&#10;Le contenu généré par l’IA peut être incorrect.">
            <a:extLst>
              <a:ext uri="{FF2B5EF4-FFF2-40B4-BE49-F238E27FC236}">
                <a16:creationId xmlns:a16="http://schemas.microsoft.com/office/drawing/2014/main" id="{12092F0E-C09C-4CAD-CD79-BA75AF1E804B}"/>
              </a:ext>
            </a:extLst>
          </p:cNvPr>
          <p:cNvPicPr>
            <a:picLocks noChangeAspect="1"/>
          </p:cNvPicPr>
          <p:nvPr/>
        </p:nvPicPr>
        <p:blipFill>
          <a:blip r:embed="rId4"/>
          <a:stretch>
            <a:fillRect/>
          </a:stretch>
        </p:blipFill>
        <p:spPr>
          <a:xfrm>
            <a:off x="3326022" y="2653790"/>
            <a:ext cx="2491956" cy="2591025"/>
          </a:xfrm>
          <a:prstGeom prst="rect">
            <a:avLst/>
          </a:prstGeom>
        </p:spPr>
      </p:pic>
    </p:spTree>
    <p:extLst>
      <p:ext uri="{BB962C8B-B14F-4D97-AF65-F5344CB8AC3E}">
        <p14:creationId xmlns:p14="http://schemas.microsoft.com/office/powerpoint/2010/main" val="1283958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8F456-CE2A-A807-B74F-7A189DA0298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F35E00E-F27B-B95F-A173-F24CA6E58BDE}"/>
              </a:ext>
            </a:extLst>
          </p:cNvPr>
          <p:cNvSpPr>
            <a:spLocks noGrp="1"/>
          </p:cNvSpPr>
          <p:nvPr>
            <p:ph type="title"/>
          </p:nvPr>
        </p:nvSpPr>
        <p:spPr/>
        <p:txBody>
          <a:bodyPr>
            <a:normAutofit/>
          </a:bodyPr>
          <a:lstStyle/>
          <a:p>
            <a:r>
              <a:rPr lang="fr-MA" dirty="0">
                <a:solidFill>
                  <a:schemeClr val="tx1">
                    <a:lumMod val="65000"/>
                    <a:lumOff val="35000"/>
                  </a:schemeClr>
                </a:solidFill>
              </a:rPr>
              <a:t>Comment est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532831-4E61-2396-C344-EA7D6B67BC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Visage humain, intérieur, habits, personne&#10;&#10;Le contenu généré par l’IA peut être incorrect.">
            <a:extLst>
              <a:ext uri="{FF2B5EF4-FFF2-40B4-BE49-F238E27FC236}">
                <a16:creationId xmlns:a16="http://schemas.microsoft.com/office/drawing/2014/main" id="{D63AA560-4099-6F30-C5D8-E40B4EC0A471}"/>
              </a:ext>
            </a:extLst>
          </p:cNvPr>
          <p:cNvPicPr>
            <a:picLocks noChangeAspect="1"/>
          </p:cNvPicPr>
          <p:nvPr/>
        </p:nvPicPr>
        <p:blipFill>
          <a:blip r:embed="rId3"/>
          <a:stretch>
            <a:fillRect/>
          </a:stretch>
        </p:blipFill>
        <p:spPr>
          <a:xfrm>
            <a:off x="3345073" y="2125867"/>
            <a:ext cx="2453853" cy="2606266"/>
          </a:xfrm>
          <a:prstGeom prst="rect">
            <a:avLst/>
          </a:prstGeom>
        </p:spPr>
      </p:pic>
    </p:spTree>
    <p:extLst>
      <p:ext uri="{BB962C8B-B14F-4D97-AF65-F5344CB8AC3E}">
        <p14:creationId xmlns:p14="http://schemas.microsoft.com/office/powerpoint/2010/main" val="3991615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3BF40-4736-E18F-DA35-03C1A9AEF01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C688EB2-CB5F-25F2-1BD7-7F7853AE0785}"/>
              </a:ext>
            </a:extLst>
          </p:cNvPr>
          <p:cNvSpPr>
            <a:spLocks noGrp="1"/>
          </p:cNvSpPr>
          <p:nvPr>
            <p:ph type="title"/>
          </p:nvPr>
        </p:nvSpPr>
        <p:spPr/>
        <p:txBody>
          <a:bodyPr>
            <a:normAutofit/>
          </a:bodyPr>
          <a:lstStyle/>
          <a:p>
            <a:r>
              <a:rPr lang="fr-FR" dirty="0">
                <a:solidFill>
                  <a:schemeClr val="tx1">
                    <a:lumMod val="65000"/>
                    <a:lumOff val="35000"/>
                  </a:schemeClr>
                </a:solidFill>
              </a:rPr>
              <a:t>Sara est contente.</a:t>
            </a:r>
          </a:p>
        </p:txBody>
      </p:sp>
      <p:sp>
        <p:nvSpPr>
          <p:cNvPr id="4" name="Titre 1">
            <a:extLst>
              <a:ext uri="{FF2B5EF4-FFF2-40B4-BE49-F238E27FC236}">
                <a16:creationId xmlns:a16="http://schemas.microsoft.com/office/drawing/2014/main" id="{36A9DEE3-9979-6109-FB91-45E5FCBE1876}"/>
              </a:ext>
            </a:extLst>
          </p:cNvPr>
          <p:cNvSpPr txBox="1">
            <a:spLocks/>
          </p:cNvSpPr>
          <p:nvPr/>
        </p:nvSpPr>
        <p:spPr>
          <a:xfrm>
            <a:off x="1416998" y="1451039"/>
            <a:ext cx="68400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Sara est contente.</a:t>
            </a:r>
          </a:p>
        </p:txBody>
      </p:sp>
      <p:grpSp>
        <p:nvGrpSpPr>
          <p:cNvPr id="11" name="Groupe 10">
            <a:extLst>
              <a:ext uri="{FF2B5EF4-FFF2-40B4-BE49-F238E27FC236}">
                <a16:creationId xmlns:a16="http://schemas.microsoft.com/office/drawing/2014/main" id="{2412D6DC-0700-0BF5-F10A-759179C8908E}"/>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A3F3D752-0AE4-FEA3-1476-49360D23EC7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C554E7-946B-2E0B-97CE-87F490B9E98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Visage humain, intérieur, habits, personne&#10;&#10;Le contenu généré par l’IA peut être incorrect.">
            <a:extLst>
              <a:ext uri="{FF2B5EF4-FFF2-40B4-BE49-F238E27FC236}">
                <a16:creationId xmlns:a16="http://schemas.microsoft.com/office/drawing/2014/main" id="{5E16C83B-4F44-7A01-9653-C8DF0E9B4A75}"/>
              </a:ext>
            </a:extLst>
          </p:cNvPr>
          <p:cNvPicPr>
            <a:picLocks noChangeAspect="1"/>
          </p:cNvPicPr>
          <p:nvPr/>
        </p:nvPicPr>
        <p:blipFill>
          <a:blip r:embed="rId4"/>
          <a:stretch>
            <a:fillRect/>
          </a:stretch>
        </p:blipFill>
        <p:spPr>
          <a:xfrm>
            <a:off x="3345073" y="2663200"/>
            <a:ext cx="2453853" cy="2606266"/>
          </a:xfrm>
          <a:prstGeom prst="rect">
            <a:avLst/>
          </a:prstGeom>
        </p:spPr>
      </p:pic>
    </p:spTree>
    <p:extLst>
      <p:ext uri="{BB962C8B-B14F-4D97-AF65-F5344CB8AC3E}">
        <p14:creationId xmlns:p14="http://schemas.microsoft.com/office/powerpoint/2010/main" val="1285101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F308F-8F6C-99D0-8BF5-10593AA2088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695E463-0A71-F310-16E0-33EA1A6D18C3}"/>
              </a:ext>
            </a:extLst>
          </p:cNvPr>
          <p:cNvSpPr>
            <a:spLocks noGrp="1"/>
          </p:cNvSpPr>
          <p:nvPr>
            <p:ph type="title"/>
          </p:nvPr>
        </p:nvSpPr>
        <p:spPr/>
        <p:txBody>
          <a:bodyPr>
            <a:normAutofit/>
          </a:bodyPr>
          <a:lstStyle/>
          <a:p>
            <a:r>
              <a:rPr lang="fr-MA" dirty="0">
                <a:solidFill>
                  <a:schemeClr val="tx1">
                    <a:lumMod val="65000"/>
                    <a:lumOff val="35000"/>
                  </a:schemeClr>
                </a:solidFill>
              </a:rPr>
              <a:t>Que veut faire la maman de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56189A-D3E4-95D5-C733-B998B1213FC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descr="Une image contenant meubles, canapé, intérieur, Canapé-lit&#10;&#10;Le contenu généré par l’IA peut être incorrect.">
            <a:extLst>
              <a:ext uri="{FF2B5EF4-FFF2-40B4-BE49-F238E27FC236}">
                <a16:creationId xmlns:a16="http://schemas.microsoft.com/office/drawing/2014/main" id="{86CA396A-5E0E-F2F9-2E47-E8186FF954DC}"/>
              </a:ext>
            </a:extLst>
          </p:cNvPr>
          <p:cNvPicPr>
            <a:picLocks noChangeAspect="1"/>
          </p:cNvPicPr>
          <p:nvPr/>
        </p:nvPicPr>
        <p:blipFill>
          <a:blip r:embed="rId3"/>
          <a:stretch>
            <a:fillRect/>
          </a:stretch>
        </p:blipFill>
        <p:spPr>
          <a:xfrm>
            <a:off x="3211954" y="2183021"/>
            <a:ext cx="2946250" cy="2919466"/>
          </a:xfrm>
          <a:prstGeom prst="rect">
            <a:avLst/>
          </a:prstGeom>
        </p:spPr>
      </p:pic>
    </p:spTree>
    <p:extLst>
      <p:ext uri="{BB962C8B-B14F-4D97-AF65-F5344CB8AC3E}">
        <p14:creationId xmlns:p14="http://schemas.microsoft.com/office/powerpoint/2010/main" val="3211116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4EF15-C1BD-4056-F79D-D22DBF9419D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5A799D1-7B2F-5DB9-55A6-8BF9A661D620}"/>
              </a:ext>
            </a:extLst>
          </p:cNvPr>
          <p:cNvSpPr>
            <a:spLocks noGrp="1"/>
          </p:cNvSpPr>
          <p:nvPr>
            <p:ph type="title"/>
          </p:nvPr>
        </p:nvSpPr>
        <p:spPr/>
        <p:txBody>
          <a:bodyPr>
            <a:normAutofit/>
          </a:bodyPr>
          <a:lstStyle/>
          <a:p>
            <a:r>
              <a:rPr lang="fr-FR" dirty="0">
                <a:solidFill>
                  <a:schemeClr val="tx1">
                    <a:lumMod val="65000"/>
                    <a:lumOff val="35000"/>
                  </a:schemeClr>
                </a:solidFill>
              </a:rPr>
              <a:t>Elle veut se reposer et faire une sieste.</a:t>
            </a:r>
          </a:p>
        </p:txBody>
      </p:sp>
      <p:sp>
        <p:nvSpPr>
          <p:cNvPr id="4" name="Titre 1">
            <a:extLst>
              <a:ext uri="{FF2B5EF4-FFF2-40B4-BE49-F238E27FC236}">
                <a16:creationId xmlns:a16="http://schemas.microsoft.com/office/drawing/2014/main" id="{4B1C953C-18C2-587B-243A-250EC7B0C97F}"/>
              </a:ext>
            </a:extLst>
          </p:cNvPr>
          <p:cNvSpPr txBox="1">
            <a:spLocks/>
          </p:cNvSpPr>
          <p:nvPr/>
        </p:nvSpPr>
        <p:spPr>
          <a:xfrm>
            <a:off x="1542552" y="1713573"/>
            <a:ext cx="61861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defTabSz="914400">
              <a:defRPr/>
            </a:pPr>
            <a:r>
              <a:rPr kumimoji="0" lang="fr-FR" sz="2800" b="1" i="0" u="none" strike="noStrike" kern="1200" cap="none" spc="0" normalizeH="0" baseline="0" noProof="0" dirty="0" err="1">
                <a:ln w="0"/>
                <a:solidFill>
                  <a:srgbClr val="2196B1"/>
                </a:solidFill>
                <a:effectLst/>
                <a:uLnTx/>
                <a:uFillTx/>
                <a:latin typeface="Dosis SemiBold" pitchFamily="2" charset="0"/>
                <a:ea typeface="+mn-ea"/>
                <a:cs typeface="+mn-cs"/>
              </a:rPr>
              <a:t>Ell</a:t>
            </a:r>
            <a:r>
              <a:rPr lang="fr-FR" sz="2800" b="1" dirty="0">
                <a:ln w="0"/>
                <a:solidFill>
                  <a:srgbClr val="2196B1"/>
                </a:solidFill>
                <a:latin typeface="Dosis SemiBold" pitchFamily="2" charset="0"/>
              </a:rPr>
              <a:t>e veut se reposer et faire une sieste.</a:t>
            </a:r>
            <a:endPar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endParaRPr>
          </a:p>
        </p:txBody>
      </p:sp>
      <p:grpSp>
        <p:nvGrpSpPr>
          <p:cNvPr id="11" name="Groupe 10">
            <a:extLst>
              <a:ext uri="{FF2B5EF4-FFF2-40B4-BE49-F238E27FC236}">
                <a16:creationId xmlns:a16="http://schemas.microsoft.com/office/drawing/2014/main" id="{8E2D6F1E-572A-33DF-0A29-66AA8107E9F5}"/>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0B68A5BF-CAB1-5B6B-0BE9-E92D9AD21C2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087196D-0156-1C24-DD11-DD064804E57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meubles, canapé, intérieur, Canapé-lit&#10;&#10;Le contenu généré par l’IA peut être incorrect.">
            <a:extLst>
              <a:ext uri="{FF2B5EF4-FFF2-40B4-BE49-F238E27FC236}">
                <a16:creationId xmlns:a16="http://schemas.microsoft.com/office/drawing/2014/main" id="{4875D3C2-F0DA-6CB6-1D9C-79BD4ACD3AF7}"/>
              </a:ext>
            </a:extLst>
          </p:cNvPr>
          <p:cNvPicPr>
            <a:picLocks noChangeAspect="1"/>
          </p:cNvPicPr>
          <p:nvPr/>
        </p:nvPicPr>
        <p:blipFill>
          <a:blip r:embed="rId4"/>
          <a:stretch>
            <a:fillRect/>
          </a:stretch>
        </p:blipFill>
        <p:spPr>
          <a:xfrm>
            <a:off x="2922705" y="2842695"/>
            <a:ext cx="2946250" cy="2919466"/>
          </a:xfrm>
          <a:prstGeom prst="rect">
            <a:avLst/>
          </a:prstGeom>
        </p:spPr>
      </p:pic>
    </p:spTree>
    <p:extLst>
      <p:ext uri="{BB962C8B-B14F-4D97-AF65-F5344CB8AC3E}">
        <p14:creationId xmlns:p14="http://schemas.microsoft.com/office/powerpoint/2010/main" val="2189170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64AC8-04C9-6975-4219-D59C36A3505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D44A036-D79C-7A8D-4493-179ACDC31D5F}"/>
              </a:ext>
            </a:extLst>
          </p:cNvPr>
          <p:cNvSpPr>
            <a:spLocks noGrp="1"/>
          </p:cNvSpPr>
          <p:nvPr>
            <p:ph type="title"/>
          </p:nvPr>
        </p:nvSpPr>
        <p:spPr/>
        <p:txBody>
          <a:bodyPr>
            <a:normAutofit/>
          </a:bodyPr>
          <a:lstStyle/>
          <a:p>
            <a:r>
              <a:rPr lang="fr-MA" dirty="0">
                <a:solidFill>
                  <a:schemeClr val="tx1">
                    <a:lumMod val="65000"/>
                    <a:lumOff val="35000"/>
                  </a:schemeClr>
                </a:solidFill>
              </a:rPr>
              <a:t>Comment est la maison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D1E8162-6B09-AFFD-C0A4-43A3B1FA5BD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descr="Une image contenant meubles, canapé, intérieur, Canapé-lit&#10;&#10;Le contenu généré par l’IA peut être incorrect.">
            <a:extLst>
              <a:ext uri="{FF2B5EF4-FFF2-40B4-BE49-F238E27FC236}">
                <a16:creationId xmlns:a16="http://schemas.microsoft.com/office/drawing/2014/main" id="{1C5AB17F-4E9A-81FF-7AA6-AC2D897A9ED3}"/>
              </a:ext>
            </a:extLst>
          </p:cNvPr>
          <p:cNvPicPr>
            <a:picLocks noChangeAspect="1"/>
          </p:cNvPicPr>
          <p:nvPr/>
        </p:nvPicPr>
        <p:blipFill>
          <a:blip r:embed="rId3"/>
          <a:stretch>
            <a:fillRect/>
          </a:stretch>
        </p:blipFill>
        <p:spPr>
          <a:xfrm>
            <a:off x="3174631" y="2394826"/>
            <a:ext cx="2946250" cy="2919466"/>
          </a:xfrm>
          <a:prstGeom prst="rect">
            <a:avLst/>
          </a:prstGeom>
        </p:spPr>
      </p:pic>
    </p:spTree>
    <p:extLst>
      <p:ext uri="{BB962C8B-B14F-4D97-AF65-F5344CB8AC3E}">
        <p14:creationId xmlns:p14="http://schemas.microsoft.com/office/powerpoint/2010/main" val="366609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B730B-F019-EDD0-9194-6B41CE705F5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AF822FD-C41D-EFF9-5618-A414ABF9F5B4}"/>
              </a:ext>
            </a:extLst>
          </p:cNvPr>
          <p:cNvSpPr>
            <a:spLocks noGrp="1"/>
          </p:cNvSpPr>
          <p:nvPr>
            <p:ph type="title"/>
          </p:nvPr>
        </p:nvSpPr>
        <p:spPr/>
        <p:txBody>
          <a:bodyPr>
            <a:normAutofit/>
          </a:bodyPr>
          <a:lstStyle/>
          <a:p>
            <a:r>
              <a:rPr lang="fr-FR" dirty="0">
                <a:solidFill>
                  <a:schemeClr val="tx1">
                    <a:lumMod val="65000"/>
                    <a:lumOff val="35000"/>
                  </a:schemeClr>
                </a:solidFill>
              </a:rPr>
              <a:t>La maison est calme.</a:t>
            </a:r>
          </a:p>
        </p:txBody>
      </p:sp>
      <p:sp>
        <p:nvSpPr>
          <p:cNvPr id="4" name="Titre 1">
            <a:extLst>
              <a:ext uri="{FF2B5EF4-FFF2-40B4-BE49-F238E27FC236}">
                <a16:creationId xmlns:a16="http://schemas.microsoft.com/office/drawing/2014/main" id="{CAD5FE1C-3BC8-E0F4-31FA-B69E688AE5B4}"/>
              </a:ext>
            </a:extLst>
          </p:cNvPr>
          <p:cNvSpPr txBox="1">
            <a:spLocks/>
          </p:cNvSpPr>
          <p:nvPr/>
        </p:nvSpPr>
        <p:spPr>
          <a:xfrm>
            <a:off x="1591641" y="1513986"/>
            <a:ext cx="6840000" cy="106835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La maison est calme.</a:t>
            </a:r>
          </a:p>
        </p:txBody>
      </p:sp>
      <p:grpSp>
        <p:nvGrpSpPr>
          <p:cNvPr id="11" name="Groupe 10">
            <a:extLst>
              <a:ext uri="{FF2B5EF4-FFF2-40B4-BE49-F238E27FC236}">
                <a16:creationId xmlns:a16="http://schemas.microsoft.com/office/drawing/2014/main" id="{C6805030-07A6-9853-6F6A-E4CDC0D37D2E}"/>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3218608D-0EB9-B6CB-ECF4-2E4375A8A5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501A8E1-52B3-64AB-7768-05F667B82D1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meubles, canapé, intérieur, Canapé-lit&#10;&#10;Le contenu généré par l’IA peut être incorrect.">
            <a:extLst>
              <a:ext uri="{FF2B5EF4-FFF2-40B4-BE49-F238E27FC236}">
                <a16:creationId xmlns:a16="http://schemas.microsoft.com/office/drawing/2014/main" id="{DA1F0142-D22C-ACDC-D357-EAC1D8535A7C}"/>
              </a:ext>
            </a:extLst>
          </p:cNvPr>
          <p:cNvPicPr>
            <a:picLocks noChangeAspect="1"/>
          </p:cNvPicPr>
          <p:nvPr/>
        </p:nvPicPr>
        <p:blipFill>
          <a:blip r:embed="rId4"/>
          <a:stretch>
            <a:fillRect/>
          </a:stretch>
        </p:blipFill>
        <p:spPr>
          <a:xfrm>
            <a:off x="3174631" y="2394826"/>
            <a:ext cx="2946250" cy="2919466"/>
          </a:xfrm>
          <a:prstGeom prst="rect">
            <a:avLst/>
          </a:prstGeom>
        </p:spPr>
      </p:pic>
    </p:spTree>
    <p:extLst>
      <p:ext uri="{BB962C8B-B14F-4D97-AF65-F5344CB8AC3E}">
        <p14:creationId xmlns:p14="http://schemas.microsoft.com/office/powerpoint/2010/main" val="1381759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A3EBF-1581-92DC-5F20-DA5B7D1F69D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6C33FE8-CD8D-63FC-F96E-55D207E95FA0}"/>
              </a:ext>
            </a:extLst>
          </p:cNvPr>
          <p:cNvSpPr>
            <a:spLocks noGrp="1"/>
          </p:cNvSpPr>
          <p:nvPr>
            <p:ph type="title"/>
          </p:nvPr>
        </p:nvSpPr>
        <p:spPr/>
        <p:txBody>
          <a:bodyPr>
            <a:normAutofit/>
          </a:bodyPr>
          <a:lstStyle/>
          <a:p>
            <a:r>
              <a:rPr lang="fr-MA" dirty="0">
                <a:solidFill>
                  <a:schemeClr val="tx1">
                    <a:lumMod val="65000"/>
                    <a:lumOff val="35000"/>
                  </a:schemeClr>
                </a:solidFill>
              </a:rPr>
              <a:t>Est-ce que Sara arrive à dormir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E2489803-3204-DCBE-423D-CFD2E9E1ED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intérieur, literie, mur, oreiller&#10;&#10;Le contenu généré par l’IA peut être incorrect.">
            <a:extLst>
              <a:ext uri="{FF2B5EF4-FFF2-40B4-BE49-F238E27FC236}">
                <a16:creationId xmlns:a16="http://schemas.microsoft.com/office/drawing/2014/main" id="{65610EE0-47A6-00F0-522A-546882577FCE}"/>
              </a:ext>
            </a:extLst>
          </p:cNvPr>
          <p:cNvPicPr>
            <a:picLocks noChangeAspect="1"/>
          </p:cNvPicPr>
          <p:nvPr/>
        </p:nvPicPr>
        <p:blipFill>
          <a:blip r:embed="rId3"/>
          <a:stretch>
            <a:fillRect/>
          </a:stretch>
        </p:blipFill>
        <p:spPr>
          <a:xfrm>
            <a:off x="3364125" y="2144918"/>
            <a:ext cx="2415749" cy="2568163"/>
          </a:xfrm>
          <a:prstGeom prst="rect">
            <a:avLst/>
          </a:prstGeom>
        </p:spPr>
      </p:pic>
    </p:spTree>
    <p:extLst>
      <p:ext uri="{BB962C8B-B14F-4D97-AF65-F5344CB8AC3E}">
        <p14:creationId xmlns:p14="http://schemas.microsoft.com/office/powerpoint/2010/main" val="1866536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380EA-0F98-3539-415F-40D64E38670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13C9E8D-13A4-6FF4-4890-25A5F9EC4AA9}"/>
              </a:ext>
            </a:extLst>
          </p:cNvPr>
          <p:cNvSpPr>
            <a:spLocks noGrp="1"/>
          </p:cNvSpPr>
          <p:nvPr>
            <p:ph type="title"/>
          </p:nvPr>
        </p:nvSpPr>
        <p:spPr>
          <a:xfrm>
            <a:off x="1692000" y="756000"/>
            <a:ext cx="5686810" cy="612000"/>
          </a:xfrm>
        </p:spPr>
        <p:txBody>
          <a:bodyPr>
            <a:normAutofit/>
          </a:bodyPr>
          <a:lstStyle/>
          <a:p>
            <a:r>
              <a:rPr lang="fr-FR" dirty="0">
                <a:solidFill>
                  <a:schemeClr val="tx1">
                    <a:lumMod val="65000"/>
                    <a:lumOff val="35000"/>
                  </a:schemeClr>
                </a:solidFill>
              </a:rPr>
              <a:t>Sara n’arrive pas à dormir.</a:t>
            </a:r>
          </a:p>
        </p:txBody>
      </p:sp>
      <p:sp>
        <p:nvSpPr>
          <p:cNvPr id="4" name="Titre 1">
            <a:extLst>
              <a:ext uri="{FF2B5EF4-FFF2-40B4-BE49-F238E27FC236}">
                <a16:creationId xmlns:a16="http://schemas.microsoft.com/office/drawing/2014/main" id="{DF1D5686-2270-1947-D3C7-0C524D78F683}"/>
              </a:ext>
            </a:extLst>
          </p:cNvPr>
          <p:cNvSpPr txBox="1">
            <a:spLocks/>
          </p:cNvSpPr>
          <p:nvPr/>
        </p:nvSpPr>
        <p:spPr>
          <a:xfrm>
            <a:off x="1510715" y="1624017"/>
            <a:ext cx="675069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Sara n’arrive pas à dormir.</a:t>
            </a:r>
          </a:p>
        </p:txBody>
      </p:sp>
      <p:grpSp>
        <p:nvGrpSpPr>
          <p:cNvPr id="11" name="Groupe 10">
            <a:extLst>
              <a:ext uri="{FF2B5EF4-FFF2-40B4-BE49-F238E27FC236}">
                <a16:creationId xmlns:a16="http://schemas.microsoft.com/office/drawing/2014/main" id="{A0CBF831-01C4-9263-7CCC-4D8574D57555}"/>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CBA67CF2-22B6-200B-A940-90CF259D21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831ADC5-74E4-E16C-0207-624C87BDD20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intérieur, literie, mur, oreiller&#10;&#10;Le contenu généré par l’IA peut être incorrect.">
            <a:extLst>
              <a:ext uri="{FF2B5EF4-FFF2-40B4-BE49-F238E27FC236}">
                <a16:creationId xmlns:a16="http://schemas.microsoft.com/office/drawing/2014/main" id="{9CB453CD-138F-833E-53C8-D4E7903FF75A}"/>
              </a:ext>
            </a:extLst>
          </p:cNvPr>
          <p:cNvPicPr>
            <a:picLocks noChangeAspect="1"/>
          </p:cNvPicPr>
          <p:nvPr/>
        </p:nvPicPr>
        <p:blipFill>
          <a:blip r:embed="rId4"/>
          <a:stretch>
            <a:fillRect/>
          </a:stretch>
        </p:blipFill>
        <p:spPr>
          <a:xfrm>
            <a:off x="3327530" y="2665820"/>
            <a:ext cx="2415749" cy="2568163"/>
          </a:xfrm>
          <a:prstGeom prst="rect">
            <a:avLst/>
          </a:prstGeom>
        </p:spPr>
      </p:pic>
    </p:spTree>
    <p:extLst>
      <p:ext uri="{BB962C8B-B14F-4D97-AF65-F5344CB8AC3E}">
        <p14:creationId xmlns:p14="http://schemas.microsoft.com/office/powerpoint/2010/main" val="2963557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42624-2939-0864-4234-B4BAF3C5AC8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AABBCC-2196-EDAD-9994-ECDC4EC01591}"/>
              </a:ext>
            </a:extLst>
          </p:cNvPr>
          <p:cNvSpPr>
            <a:spLocks noGrp="1"/>
          </p:cNvSpPr>
          <p:nvPr>
            <p:ph type="title"/>
          </p:nvPr>
        </p:nvSpPr>
        <p:spPr/>
        <p:txBody>
          <a:bodyPr>
            <a:normAutofit/>
          </a:bodyPr>
          <a:lstStyle/>
          <a:p>
            <a:r>
              <a:rPr lang="fr-MA" dirty="0">
                <a:solidFill>
                  <a:schemeClr val="tx1">
                    <a:lumMod val="65000"/>
                    <a:lumOff val="35000"/>
                  </a:schemeClr>
                </a:solidFill>
              </a:rPr>
              <a:t>Pourquoi Sara ne peut pas faire de crêpes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81C90AAF-4D81-2147-0758-C1C76A0622F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intérieur, fruit, dessin humoristique, personne&#10;&#10;Le contenu généré par l’IA peut être incorrect.">
            <a:extLst>
              <a:ext uri="{FF2B5EF4-FFF2-40B4-BE49-F238E27FC236}">
                <a16:creationId xmlns:a16="http://schemas.microsoft.com/office/drawing/2014/main" id="{9DB783E0-D50E-8E9C-15BB-4E452000B254}"/>
              </a:ext>
            </a:extLst>
          </p:cNvPr>
          <p:cNvPicPr>
            <a:picLocks noChangeAspect="1"/>
          </p:cNvPicPr>
          <p:nvPr/>
        </p:nvPicPr>
        <p:blipFill>
          <a:blip r:embed="rId3"/>
          <a:stretch>
            <a:fillRect/>
          </a:stretch>
        </p:blipFill>
        <p:spPr>
          <a:xfrm>
            <a:off x="3345073" y="2095384"/>
            <a:ext cx="2453853" cy="2667231"/>
          </a:xfrm>
          <a:prstGeom prst="rect">
            <a:avLst/>
          </a:prstGeom>
        </p:spPr>
      </p:pic>
    </p:spTree>
    <p:extLst>
      <p:ext uri="{BB962C8B-B14F-4D97-AF65-F5344CB8AC3E}">
        <p14:creationId xmlns:p14="http://schemas.microsoft.com/office/powerpoint/2010/main" val="1116320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D0AFE-ABC9-345E-3D39-6FDE6EDAAF9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D95F2CD-70FD-1828-FE6D-9CDA3ABB1D75}"/>
              </a:ext>
            </a:extLst>
          </p:cNvPr>
          <p:cNvSpPr>
            <a:spLocks noGrp="1"/>
          </p:cNvSpPr>
          <p:nvPr>
            <p:ph type="title"/>
          </p:nvPr>
        </p:nvSpPr>
        <p:spPr/>
        <p:txBody>
          <a:bodyPr>
            <a:normAutofit/>
          </a:bodyPr>
          <a:lstStyle/>
          <a:p>
            <a:r>
              <a:rPr lang="fr-FR" dirty="0">
                <a:solidFill>
                  <a:schemeClr val="tx1">
                    <a:lumMod val="65000"/>
                    <a:lumOff val="35000"/>
                  </a:schemeClr>
                </a:solidFill>
              </a:rPr>
              <a:t>Sara ne peut pas faire de crêpes parce qu’elle a cassé les œufs.</a:t>
            </a:r>
          </a:p>
        </p:txBody>
      </p:sp>
      <p:sp>
        <p:nvSpPr>
          <p:cNvPr id="4" name="Titre 1">
            <a:extLst>
              <a:ext uri="{FF2B5EF4-FFF2-40B4-BE49-F238E27FC236}">
                <a16:creationId xmlns:a16="http://schemas.microsoft.com/office/drawing/2014/main" id="{AB717A27-D687-0D73-8238-AC5C9C769C64}"/>
              </a:ext>
            </a:extLst>
          </p:cNvPr>
          <p:cNvSpPr txBox="1">
            <a:spLocks/>
          </p:cNvSpPr>
          <p:nvPr/>
        </p:nvSpPr>
        <p:spPr>
          <a:xfrm>
            <a:off x="834901" y="1869542"/>
            <a:ext cx="782845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2800" b="1" dirty="0">
                <a:ln w="0"/>
                <a:solidFill>
                  <a:srgbClr val="2196B1"/>
                </a:solidFill>
                <a:latin typeface="Dosis SemiBold" pitchFamily="2" charset="0"/>
              </a:rPr>
              <a:t>Sara ne peut pas faire de crêpes p</a:t>
            </a:r>
            <a:r>
              <a:rPr kumimoji="0" lang="fr-FR" sz="2800" b="1" i="0" u="none" strike="noStrike" kern="1200" cap="none" spc="0" normalizeH="0" baseline="0" noProof="0" dirty="0" err="1">
                <a:ln w="0"/>
                <a:solidFill>
                  <a:srgbClr val="2196B1"/>
                </a:solidFill>
                <a:effectLst/>
                <a:uLnTx/>
                <a:uFillTx/>
                <a:latin typeface="Dosis SemiBold" pitchFamily="2" charset="0"/>
                <a:ea typeface="+mn-ea"/>
                <a:cs typeface="+mn-cs"/>
              </a:rPr>
              <a:t>arce</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 qu’elle a cassé les œufs.</a:t>
            </a:r>
          </a:p>
        </p:txBody>
      </p:sp>
      <p:grpSp>
        <p:nvGrpSpPr>
          <p:cNvPr id="11" name="Groupe 10">
            <a:extLst>
              <a:ext uri="{FF2B5EF4-FFF2-40B4-BE49-F238E27FC236}">
                <a16:creationId xmlns:a16="http://schemas.microsoft.com/office/drawing/2014/main" id="{368656AB-07CE-03CB-D321-852881ABE521}"/>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DEAD68D-2775-0C4A-9CC4-8C2BD930429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760F631-5B38-358B-9C5C-6647701410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intérieur, fruit, dessin humoristique, personne&#10;&#10;Le contenu généré par l’IA peut être incorrect.">
            <a:extLst>
              <a:ext uri="{FF2B5EF4-FFF2-40B4-BE49-F238E27FC236}">
                <a16:creationId xmlns:a16="http://schemas.microsoft.com/office/drawing/2014/main" id="{5A05035C-46CA-F3C0-9ADD-D8F81E6501C7}"/>
              </a:ext>
            </a:extLst>
          </p:cNvPr>
          <p:cNvPicPr>
            <a:picLocks noChangeAspect="1"/>
          </p:cNvPicPr>
          <p:nvPr/>
        </p:nvPicPr>
        <p:blipFill>
          <a:blip r:embed="rId4"/>
          <a:stretch>
            <a:fillRect/>
          </a:stretch>
        </p:blipFill>
        <p:spPr>
          <a:xfrm>
            <a:off x="3345073" y="2988172"/>
            <a:ext cx="2453853" cy="2667231"/>
          </a:xfrm>
          <a:prstGeom prst="rect">
            <a:avLst/>
          </a:prstGeom>
        </p:spPr>
      </p:pic>
    </p:spTree>
    <p:extLst>
      <p:ext uri="{BB962C8B-B14F-4D97-AF65-F5344CB8AC3E}">
        <p14:creationId xmlns:p14="http://schemas.microsoft.com/office/powerpoint/2010/main" val="27740804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2BB62-9EC5-8054-A3B7-199139DBA2D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D096BC9-BA54-BE45-7445-5A082EBC7DE2}"/>
              </a:ext>
            </a:extLst>
          </p:cNvPr>
          <p:cNvSpPr>
            <a:spLocks noGrp="1"/>
          </p:cNvSpPr>
          <p:nvPr>
            <p:ph type="title"/>
          </p:nvPr>
        </p:nvSpPr>
        <p:spPr/>
        <p:txBody>
          <a:bodyPr>
            <a:normAutofit/>
          </a:bodyPr>
          <a:lstStyle/>
          <a:p>
            <a:r>
              <a:rPr lang="fr-MA" dirty="0">
                <a:solidFill>
                  <a:schemeClr val="tx1">
                    <a:lumMod val="65000"/>
                    <a:lumOff val="35000"/>
                  </a:schemeClr>
                </a:solidFill>
              </a:rPr>
              <a:t>Que va faire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73F60-EC11-C519-CEFD-96A479D95DB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descr="Une image contenant intérieur, fruit, dessin humoristique, personne&#10;&#10;Le contenu généré par l’IA peut être incorrect.">
            <a:extLst>
              <a:ext uri="{FF2B5EF4-FFF2-40B4-BE49-F238E27FC236}">
                <a16:creationId xmlns:a16="http://schemas.microsoft.com/office/drawing/2014/main" id="{8F971A97-36F1-12A8-B975-A70B35688C3F}"/>
              </a:ext>
            </a:extLst>
          </p:cNvPr>
          <p:cNvPicPr>
            <a:picLocks noChangeAspect="1"/>
          </p:cNvPicPr>
          <p:nvPr/>
        </p:nvPicPr>
        <p:blipFill>
          <a:blip r:embed="rId3"/>
          <a:stretch>
            <a:fillRect/>
          </a:stretch>
        </p:blipFill>
        <p:spPr>
          <a:xfrm>
            <a:off x="3345073" y="2708254"/>
            <a:ext cx="2453853" cy="2667231"/>
          </a:xfrm>
          <a:prstGeom prst="rect">
            <a:avLst/>
          </a:prstGeom>
        </p:spPr>
      </p:pic>
    </p:spTree>
    <p:extLst>
      <p:ext uri="{BB962C8B-B14F-4D97-AF65-F5344CB8AC3E}">
        <p14:creationId xmlns:p14="http://schemas.microsoft.com/office/powerpoint/2010/main" val="2153115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C6C8F-FA16-F13A-C267-D8C9B8BA8E4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680655B-D1B2-59F3-ED91-AEAFEEDEDF91}"/>
              </a:ext>
            </a:extLst>
          </p:cNvPr>
          <p:cNvSpPr>
            <a:spLocks noGrp="1"/>
          </p:cNvSpPr>
          <p:nvPr>
            <p:ph type="title"/>
          </p:nvPr>
        </p:nvSpPr>
        <p:spPr/>
        <p:txBody>
          <a:bodyPr>
            <a:normAutofit/>
          </a:bodyPr>
          <a:lstStyle/>
          <a:p>
            <a:r>
              <a:rPr lang="fr-FR" dirty="0">
                <a:solidFill>
                  <a:schemeClr val="tx1">
                    <a:lumMod val="65000"/>
                    <a:lumOff val="35000"/>
                  </a:schemeClr>
                </a:solidFill>
              </a:rPr>
              <a:t>Sara va faire un jus.</a:t>
            </a:r>
          </a:p>
        </p:txBody>
      </p:sp>
      <p:sp>
        <p:nvSpPr>
          <p:cNvPr id="4" name="Titre 1">
            <a:extLst>
              <a:ext uri="{FF2B5EF4-FFF2-40B4-BE49-F238E27FC236}">
                <a16:creationId xmlns:a16="http://schemas.microsoft.com/office/drawing/2014/main" id="{4BD8868C-EAEF-5DEA-4D47-7A96263EDC13}"/>
              </a:ext>
            </a:extLst>
          </p:cNvPr>
          <p:cNvSpPr txBox="1">
            <a:spLocks/>
          </p:cNvSpPr>
          <p:nvPr/>
        </p:nvSpPr>
        <p:spPr>
          <a:xfrm>
            <a:off x="571902" y="1681768"/>
            <a:ext cx="814627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Sara va faire un jus.</a:t>
            </a:r>
          </a:p>
        </p:txBody>
      </p:sp>
      <p:grpSp>
        <p:nvGrpSpPr>
          <p:cNvPr id="11" name="Groupe 10">
            <a:extLst>
              <a:ext uri="{FF2B5EF4-FFF2-40B4-BE49-F238E27FC236}">
                <a16:creationId xmlns:a16="http://schemas.microsoft.com/office/drawing/2014/main" id="{4F232701-B145-A7DB-F869-09E5076B3BDB}"/>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B180F389-A536-8D33-0140-A3D774C668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20FE855-DB00-94C3-D18C-6E347C44A45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intérieur, fruit, dessin humoristique, personne&#10;&#10;Le contenu généré par l’IA peut être incorrect.">
            <a:extLst>
              <a:ext uri="{FF2B5EF4-FFF2-40B4-BE49-F238E27FC236}">
                <a16:creationId xmlns:a16="http://schemas.microsoft.com/office/drawing/2014/main" id="{4AE74BAC-1057-5475-172F-8EC33250D214}"/>
              </a:ext>
            </a:extLst>
          </p:cNvPr>
          <p:cNvPicPr>
            <a:picLocks noChangeAspect="1"/>
          </p:cNvPicPr>
          <p:nvPr/>
        </p:nvPicPr>
        <p:blipFill>
          <a:blip r:embed="rId4"/>
          <a:stretch>
            <a:fillRect/>
          </a:stretch>
        </p:blipFill>
        <p:spPr>
          <a:xfrm>
            <a:off x="3345073" y="2988172"/>
            <a:ext cx="2453853" cy="2667231"/>
          </a:xfrm>
          <a:prstGeom prst="rect">
            <a:avLst/>
          </a:prstGeom>
        </p:spPr>
      </p:pic>
    </p:spTree>
    <p:extLst>
      <p:ext uri="{BB962C8B-B14F-4D97-AF65-F5344CB8AC3E}">
        <p14:creationId xmlns:p14="http://schemas.microsoft.com/office/powerpoint/2010/main" val="747685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48EE80B-3185-40C5-3BC2-513031AE76B4}"/>
              </a:ext>
            </a:extLst>
          </p:cNvPr>
          <p:cNvSpPr>
            <a:spLocks noGrp="1"/>
          </p:cNvSpPr>
          <p:nvPr>
            <p:ph type="title"/>
          </p:nvPr>
        </p:nvSpPr>
        <p:spPr/>
        <p:txBody>
          <a:bodyPr>
            <a:normAutofit/>
          </a:bodyPr>
          <a:lstStyle/>
          <a:p>
            <a:r>
              <a:rPr lang="fr-MA" dirty="0">
                <a:solidFill>
                  <a:schemeClr val="tx1">
                    <a:lumMod val="65000"/>
                    <a:lumOff val="35000"/>
                  </a:schemeClr>
                </a:solidFill>
              </a:rPr>
              <a:t>Cet épisode est terminé. À la semaine prochaine avec un nouvel épisode.</a:t>
            </a:r>
          </a:p>
        </p:txBody>
      </p:sp>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descr="Une image contenant capture d’écran, chaussures, texte, habits&#10;&#10;Le contenu généré par l’IA peut être incorrect.">
            <a:extLst>
              <a:ext uri="{FF2B5EF4-FFF2-40B4-BE49-F238E27FC236}">
                <a16:creationId xmlns:a16="http://schemas.microsoft.com/office/drawing/2014/main" id="{BF599B76-F1C8-42A0-9578-8807D92FBBF9}"/>
              </a:ext>
            </a:extLst>
          </p:cNvPr>
          <p:cNvPicPr>
            <a:picLocks noChangeAspect="1"/>
          </p:cNvPicPr>
          <p:nvPr/>
        </p:nvPicPr>
        <p:blipFill>
          <a:blip r:embed="rId4"/>
          <a:stretch>
            <a:fillRect/>
          </a:stretch>
        </p:blipFill>
        <p:spPr>
          <a:xfrm>
            <a:off x="1243975" y="2311691"/>
            <a:ext cx="6576630" cy="3475021"/>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entendues dans le troisième épisode de l’histoire « </a:t>
            </a:r>
            <a:r>
              <a:rPr lang="fr-MA" i="1" dirty="0">
                <a:solidFill>
                  <a:schemeClr val="tx1">
                    <a:lumMod val="65000"/>
                    <a:lumOff val="35000"/>
                  </a:schemeClr>
                </a:solidFill>
              </a:rPr>
              <a:t>Les bêtises de Sara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F358F678-F9FC-7015-79A7-50DDA8C05783}"/>
              </a:ext>
            </a:extLst>
          </p:cNvPr>
          <p:cNvPicPr>
            <a:picLocks noChangeAspect="1"/>
          </p:cNvPicPr>
          <p:nvPr/>
        </p:nvPicPr>
        <p:blipFill>
          <a:blip r:embed="rId4"/>
          <a:srcRect l="46344"/>
          <a:stretch>
            <a:fillRect/>
          </a:stretch>
        </p:blipFill>
        <p:spPr>
          <a:xfrm>
            <a:off x="3255360" y="1793106"/>
            <a:ext cx="2633280" cy="3271787"/>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BE50DC3-6A43-61E4-239F-B6689C3A654A}"/>
              </a:ext>
            </a:extLst>
          </p:cNvPr>
          <p:cNvSpPr>
            <a:spLocks noGrp="1"/>
          </p:cNvSpPr>
          <p:nvPr>
            <p:ph type="title"/>
          </p:nvPr>
        </p:nvSpPr>
        <p:spPr/>
        <p:txBody>
          <a:bodyPr/>
          <a:lstStyle/>
          <a:p>
            <a:r>
              <a:rPr lang="fr-FR" dirty="0"/>
              <a:t>La séance d’aujourd’hui est terminée. </a:t>
            </a:r>
            <a:r>
              <a:rPr lang="fr-FR"/>
              <a:t>À bientôt</a:t>
            </a:r>
            <a:r>
              <a:rPr lang="fr-FR" dirty="0"/>
              <a:t>.</a:t>
            </a:r>
          </a:p>
        </p:txBody>
      </p:sp>
      <p:pic>
        <p:nvPicPr>
          <p:cNvPr id="5" name="Nada-Wave">
            <a:hlinkClick r:id="" action="ppaction://media"/>
            <a:extLst>
              <a:ext uri="{FF2B5EF4-FFF2-40B4-BE49-F238E27FC236}">
                <a16:creationId xmlns:a16="http://schemas.microsoft.com/office/drawing/2014/main" id="{DFDEDF06-1915-A5DC-E382-AC498EB5C4C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9" name="majd_wave">
            <a:hlinkClick r:id="" action="ppaction://media"/>
            <a:extLst>
              <a:ext uri="{FF2B5EF4-FFF2-40B4-BE49-F238E27FC236}">
                <a16:creationId xmlns:a16="http://schemas.microsoft.com/office/drawing/2014/main" id="{B976E4A1-70D0-1D66-8EF1-86FC7EFECCCA}"/>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a:prstGeom prst="rect">
            <a:avLst/>
          </a:prstGeom>
        </p:spPr>
      </p:pic>
      <p:pic>
        <p:nvPicPr>
          <p:cNvPr id="2" name="Espace réservé pour une image  2" descr="Une image contenant habits, illustration, dessin humoristique&#10;&#10;Le contenu généré par l’IA peut être incorrect.">
            <a:extLst>
              <a:ext uri="{FF2B5EF4-FFF2-40B4-BE49-F238E27FC236}">
                <a16:creationId xmlns:a16="http://schemas.microsoft.com/office/drawing/2014/main" id="{182234FE-D9FA-4113-3F68-1BBF91EF0BE3}"/>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5"/>
                                        </p:tgtEl>
                                      </p:cBhvr>
                                    </p:cmd>
                                  </p:childTnLst>
                                </p:cTn>
                              </p:par>
                              <p:par>
                                <p:cTn id="7" presetID="1" presetClass="mediacall" presetSubtype="0" fill="hold" nodeType="withEffect">
                                  <p:stCondLst>
                                    <p:cond delay="0"/>
                                  </p:stCondLst>
                                  <p:childTnLst>
                                    <p:cmd type="call" cmd="playFrom(0.0)">
                                      <p:cBhvr>
                                        <p:cTn id="8" dur="322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9"/>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8091</TotalTime>
  <Words>2157</Words>
  <Application>Microsoft Office PowerPoint</Application>
  <PresentationFormat>Affichage à l'écran (4:3)</PresentationFormat>
  <Paragraphs>241</Paragraphs>
  <Slides>81</Slides>
  <Notes>7</Notes>
  <HiddenSlides>0</HiddenSlides>
  <MMClips>7</MMClips>
  <ScaleCrop>false</ScaleCrop>
  <HeadingPairs>
    <vt:vector size="6" baseType="variant">
      <vt:variant>
        <vt:lpstr>Polices utilisées</vt:lpstr>
      </vt:variant>
      <vt:variant>
        <vt:i4>10</vt:i4>
      </vt:variant>
      <vt:variant>
        <vt:lpstr>Thème</vt:lpstr>
      </vt:variant>
      <vt:variant>
        <vt:i4>12</vt:i4>
      </vt:variant>
      <vt:variant>
        <vt:lpstr>Titres des diapositives</vt:lpstr>
      </vt:variant>
      <vt:variant>
        <vt:i4>81</vt:i4>
      </vt:variant>
    </vt:vector>
  </HeadingPairs>
  <TitlesOfParts>
    <vt:vector size="103" baseType="lpstr">
      <vt:lpstr>Dosis SemiBold</vt:lpstr>
      <vt:lpstr>Dosis</vt:lpstr>
      <vt:lpstr>Wingdings</vt:lpstr>
      <vt:lpstr>Arial</vt:lpstr>
      <vt:lpstr>Calibri</vt:lpstr>
      <vt:lpstr>Aptos Display</vt:lpstr>
      <vt:lpstr>Dosis ExtraBold</vt:lpstr>
      <vt:lpstr>Mistral</vt:lpstr>
      <vt:lpstr>Aptos</vt:lpstr>
      <vt:lpstr>Dosis Medium</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3_Conception personnalisée</vt:lpstr>
      <vt:lpstr>1_Env-Enseignant</vt:lpstr>
      <vt:lpstr>Présentation PowerPoint</vt:lpstr>
      <vt:lpstr>Pictogrammes</vt:lpstr>
      <vt:lpstr>Contenu de la semaine </vt:lpstr>
      <vt:lpstr>Organisation de la semaine</vt:lpstr>
      <vt:lpstr>Plan de la séance 6</vt:lpstr>
      <vt:lpstr>Présentation PowerPoint</vt:lpstr>
      <vt:lpstr>Bonjour les enfants. Aujourd’hui, nous allons réviser la leçon de la semaine passée. Soyez attentifs.</vt:lpstr>
      <vt:lpstr>Présentation PowerPoint</vt:lpstr>
      <vt:lpstr>Répétons ensemble : Nettoyer – Un pansement – Des genouillères – Une trottinette  – Un casque -  Des patins à roulettes. </vt:lpstr>
      <vt:lpstr>Répétons ensemble : Le pain – La farine – Le sucre – Le beurre – Un paquet de riz  - Des œufs. </vt:lpstr>
      <vt:lpstr>Répétons ensemble : L’épicerie – L’épicier – Un litre – Un kilogramme – Acheter  - Payer.</vt:lpstr>
      <vt:lpstr>Maintenant, nous allons jouer au jeu des mots invisibles. </vt:lpstr>
      <vt:lpstr>Répétons ensemble. </vt:lpstr>
      <vt:lpstr>Observez bien les images. Je vais masquer deux images. Qui veut expliquer la consigne en arabe ? </vt:lpstr>
      <vt:lpstr>Quelles sont les images qui manquent ?</vt:lpstr>
      <vt:lpstr>Les deux images qui manquent sont : une émission et se reposer.</vt:lpstr>
      <vt:lpstr>Maintenant, nous allons jouer au jeu des mots qui bougent. </vt:lpstr>
      <vt:lpstr>Répétons ensemble : Mieux – Un skateboard – Le défi – Un  parc – Manger un goûter       - Une sieste. </vt:lpstr>
      <vt:lpstr>Observez bien. Je vais faire bouger 2 mots. </vt:lpstr>
      <vt:lpstr> Quels sont les 2 mots qui ont bougé ? </vt:lpstr>
      <vt:lpstr>Les deux mots qui ont bougé sont : le défi et un parc.</vt:lpstr>
      <vt:lpstr>Maintenant nous allons faire de la lecture. Qui veut lire ce paragraphe ? </vt:lpstr>
      <vt:lpstr>Qui veut expliquer ce paragraphe dans sa langue ? </vt:lpstr>
      <vt:lpstr>Qui veut lire la question et y répondre ? </vt:lpstr>
      <vt:lpstr>La réponse est : Sami aime beaucoup jouer dehors avec ses amis.</vt:lpstr>
      <vt:lpstr>Qui veut lire ce paragraphe ? </vt:lpstr>
      <vt:lpstr>Qui veut expliquer ce paragraphe dans sa langue ? </vt:lpstr>
      <vt:lpstr>Qui veut lire la question et y répondre ? </vt:lpstr>
      <vt:lpstr>La réponse est : Après le dîner, il a préparé son cartable pour le lendemain et il a brossé ses dents pour aller dormir.</vt:lpstr>
      <vt:lpstr>Prenez vos cahiers.</vt:lpstr>
      <vt:lpstr>Ces mots sont en désordre. Écrivez sur vos cahiers une phrase correcte à partir de ces mots.</vt:lpstr>
      <vt:lpstr>Qui veut lire sa phrase ?</vt:lpstr>
      <vt:lpstr>Corrigez. Je n’oublie pas la majuscule au début de la phrase et le point à la fin.  </vt:lpstr>
      <vt:lpstr>On passe à une autre phrase. Ces mots sont en désordre. Écrivez sur vos cahiers une phrase correcte à partir de ces mots.</vt:lpstr>
      <vt:lpstr>Qui veut lire sa phrase ?</vt:lpstr>
      <vt:lpstr>Corrigez. Je n’oublie pas la majuscule au début de la phrase et le point à la fin.  </vt:lpstr>
      <vt:lpstr>Écrivez sur vos cahiers une phrase correcte en utilisant ces mots. Attention, il faut ajouter d’autres mots pour obtenir une phrase correcte. </vt:lpstr>
      <vt:lpstr>Qui veut lire sa phrase ?</vt:lpstr>
      <vt:lpstr>Corrigez. Une phrase correcte est : Karim aime faire du skateboard. Je n’oublie pas la majuscule au début de la phrase et le point à la fin.  </vt:lpstr>
      <vt:lpstr>Maintenant, c’est l’activité des questions en rafale. Je vais désigner des élèves au hasard pour répondre. Tenez-vous prêts. </vt:lpstr>
      <vt:lpstr>Comment tu t’appelles ?</vt:lpstr>
      <vt:lpstr>Quel âge as-tu ?</vt:lpstr>
      <vt:lpstr>Où habites-tu ?</vt:lpstr>
      <vt:lpstr>Qu’est-ce qui est arrivé à la fille ? </vt:lpstr>
      <vt:lpstr>Où est-ce qu’elle a mal ?</vt:lpstr>
      <vt:lpstr>Que veux-tu acheter de l’épicerie ?</vt:lpstr>
      <vt:lpstr>Combien de sucre veux-tu acheter ?</vt:lpstr>
      <vt:lpstr>Qu’est-ce que tu aimes faire après l’école ?</vt:lpstr>
      <vt:lpstr>Est-ce que tu aimes regarder un documentaire ?</vt:lpstr>
      <vt:lpstr>Est-ce que tu aimes lire une bande dessinée ?</vt:lpstr>
      <vt:lpstr>Plan de la séance 6</vt:lpstr>
      <vt:lpstr>Nous avons déjà vu le deuxième épisode de l’histoire « Les bêtises de Sara » . Qui veut nous rappeler ce qu’on a vu ?  En français ou dans votre langue. </vt:lpstr>
      <vt:lpstr>On va  regarder le deuxième épisode une nouvelle fois. Après, on verra le troisième épisode de cette histoire. Soyez attentifs.</vt:lpstr>
      <vt:lpstr>Lecture de la vidéo.</vt:lpstr>
      <vt:lpstr>Nous allons découvrir le troisième épisode de l’histoire  « Les bêtises de Sara ».  Est-ce que vous êtes prêts ? Ecoutez bien. </vt:lpstr>
      <vt:lpstr>Lecture de la vidéo.</vt:lpstr>
      <vt:lpstr>Nous allons écouter l’histoire une deuxième fois. Soyez attentifs.</vt:lpstr>
      <vt:lpstr>Lecture de la vidéo.</vt:lpstr>
      <vt:lpstr>Est-ce que Sara aime l’école ? Qui veut répondre ?  </vt:lpstr>
      <vt:lpstr>Oui, Sara aime beaucoup l’école.</vt:lpstr>
      <vt:lpstr>Qu’est-ce qu’elle aime faire l’après-midi ? Qui veut répondre ?  </vt:lpstr>
      <vt:lpstr>L’après-midi, Sara aime rester à la maison.</vt:lpstr>
      <vt:lpstr>Que lui dit sa maman ? Qui veut répondre ?  </vt:lpstr>
      <vt:lpstr>Sa maman lui dit : « Qu’est-ce que tu aimes faire après l’école ? </vt:lpstr>
      <vt:lpstr>Que va faire Sara après l’école ? Qui veut répondre ?  </vt:lpstr>
      <vt:lpstr>Elle va faire la sieste puis elle va lire une bande dessinée.</vt:lpstr>
      <vt:lpstr>Comment est Sara ? Qui veut répondre ?  </vt:lpstr>
      <vt:lpstr>Sara est contente.</vt:lpstr>
      <vt:lpstr>Que veut faire la maman de Sara ? Qui veut répondre ?  </vt:lpstr>
      <vt:lpstr>Elle veut se reposer et faire une sieste.</vt:lpstr>
      <vt:lpstr>Comment est la maison ? Qui veut répondre ?  </vt:lpstr>
      <vt:lpstr>La maison est calme.</vt:lpstr>
      <vt:lpstr>Est-ce que Sara arrive à dormir ? Qui veut répondre ?  </vt:lpstr>
      <vt:lpstr>Sara n’arrive pas à dormir.</vt:lpstr>
      <vt:lpstr>Pourquoi Sara ne peut pas faire de crêpes ? Qui veut répondre ?  </vt:lpstr>
      <vt:lpstr>Sara ne peut pas faire de crêpes parce qu’elle a cassé les œufs.</vt:lpstr>
      <vt:lpstr>Que va faire Sara ? Qui veut répondre ?  </vt:lpstr>
      <vt:lpstr>Sara va faire un jus.</vt:lpstr>
      <vt:lpstr>Cet épisode est terminé. À la semaine prochaine avec un nouvel épisode.</vt:lpstr>
      <vt:lpstr>À la maison,  écrivez trois phrases que vous avez entendues dans le troisième épisode de l’histoire « Les bêtises de Sara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34</cp:revision>
  <cp:lastPrinted>2025-08-13T10:11:39Z</cp:lastPrinted>
  <dcterms:created xsi:type="dcterms:W3CDTF">2025-08-01T12:31:49Z</dcterms:created>
  <dcterms:modified xsi:type="dcterms:W3CDTF">2026-02-19T20:49:54Z</dcterms:modified>
</cp:coreProperties>
</file>