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1.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1" r:id="rId12"/>
  </p:sldMasterIdLst>
  <p:notesMasterIdLst>
    <p:notesMasterId r:id="rId90"/>
  </p:notesMasterIdLst>
  <p:sldIdLst>
    <p:sldId id="1164" r:id="rId13"/>
    <p:sldId id="951" r:id="rId14"/>
    <p:sldId id="567" r:id="rId15"/>
    <p:sldId id="984" r:id="rId16"/>
    <p:sldId id="1169" r:id="rId17"/>
    <p:sldId id="1041" r:id="rId18"/>
    <p:sldId id="1040" r:id="rId19"/>
    <p:sldId id="1155" r:id="rId20"/>
    <p:sldId id="1182" r:id="rId21"/>
    <p:sldId id="1092" r:id="rId22"/>
    <p:sldId id="1205" r:id="rId23"/>
    <p:sldId id="1157" r:id="rId24"/>
    <p:sldId id="1170" r:id="rId25"/>
    <p:sldId id="1171" r:id="rId26"/>
    <p:sldId id="1160" r:id="rId27"/>
    <p:sldId id="1206" r:id="rId28"/>
    <p:sldId id="1172" r:id="rId29"/>
    <p:sldId id="1173" r:id="rId30"/>
    <p:sldId id="1174" r:id="rId31"/>
    <p:sldId id="1146" r:id="rId32"/>
    <p:sldId id="1147" r:id="rId33"/>
    <p:sldId id="1148" r:id="rId34"/>
    <p:sldId id="1149" r:id="rId35"/>
    <p:sldId id="1150" r:id="rId36"/>
    <p:sldId id="1151" r:id="rId37"/>
    <p:sldId id="1152" r:id="rId38"/>
    <p:sldId id="1153" r:id="rId39"/>
    <p:sldId id="779" r:id="rId40"/>
    <p:sldId id="1082" r:id="rId41"/>
    <p:sldId id="1083" r:id="rId42"/>
    <p:sldId id="1084" r:id="rId43"/>
    <p:sldId id="1130" r:id="rId44"/>
    <p:sldId id="1131" r:id="rId45"/>
    <p:sldId id="1132" r:id="rId46"/>
    <p:sldId id="1133" r:id="rId47"/>
    <p:sldId id="1134" r:id="rId48"/>
    <p:sldId id="1135" r:id="rId49"/>
    <p:sldId id="1035" r:id="rId50"/>
    <p:sldId id="715" r:id="rId51"/>
    <p:sldId id="1176" r:id="rId52"/>
    <p:sldId id="1175" r:id="rId53"/>
    <p:sldId id="1194" r:id="rId54"/>
    <p:sldId id="1203" r:id="rId55"/>
    <p:sldId id="1204" r:id="rId56"/>
    <p:sldId id="1207" r:id="rId57"/>
    <p:sldId id="1208" r:id="rId58"/>
    <p:sldId id="1103" r:id="rId59"/>
    <p:sldId id="1178" r:id="rId60"/>
    <p:sldId id="1156" r:id="rId61"/>
    <p:sldId id="1032" r:id="rId62"/>
    <p:sldId id="1105" r:id="rId63"/>
    <p:sldId id="1179" r:id="rId64"/>
    <p:sldId id="664" r:id="rId65"/>
    <p:sldId id="1190" r:id="rId66"/>
    <p:sldId id="1118" r:id="rId67"/>
    <p:sldId id="1119" r:id="rId68"/>
    <p:sldId id="1120" r:id="rId69"/>
    <p:sldId id="1189" r:id="rId70"/>
    <p:sldId id="1140" r:id="rId71"/>
    <p:sldId id="1141" r:id="rId72"/>
    <p:sldId id="1091" r:id="rId73"/>
    <p:sldId id="1052" r:id="rId74"/>
    <p:sldId id="1195" r:id="rId75"/>
    <p:sldId id="1039" r:id="rId76"/>
    <p:sldId id="1197" r:id="rId77"/>
    <p:sldId id="1196" r:id="rId78"/>
    <p:sldId id="1199" r:id="rId79"/>
    <p:sldId id="1198" r:id="rId80"/>
    <p:sldId id="1201" r:id="rId81"/>
    <p:sldId id="1200" r:id="rId82"/>
    <p:sldId id="1209" r:id="rId83"/>
    <p:sldId id="1202" r:id="rId84"/>
    <p:sldId id="1210" r:id="rId85"/>
    <p:sldId id="1211" r:id="rId86"/>
    <p:sldId id="1056" r:id="rId87"/>
    <p:sldId id="1057" r:id="rId88"/>
    <p:sldId id="689" r:id="rId89"/>
  </p:sldIdLst>
  <p:sldSz cx="9144000" cy="6858000" type="screen4x3"/>
  <p:notesSz cx="6735763" cy="9866313"/>
  <p:embeddedFontLst>
    <p:embeddedFont>
      <p:font typeface="Dosis" pitchFamily="2" charset="0"/>
      <p:regular r:id="rId91"/>
      <p:bold r:id="rId92"/>
    </p:embeddedFont>
    <p:embeddedFont>
      <p:font typeface="Dosis ExtraBold" pitchFamily="2" charset="0"/>
      <p:bold r:id="rId93"/>
    </p:embeddedFont>
    <p:embeddedFont>
      <p:font typeface="Dosis Medium" pitchFamily="2" charset="0"/>
      <p:regular r:id="rId94"/>
    </p:embeddedFont>
    <p:embeddedFont>
      <p:font typeface="Dosis SemiBold" pitchFamily="2" charset="0"/>
      <p:bold r:id="rId95"/>
    </p:embeddedFont>
    <p:embeddedFont>
      <p:font typeface="Mistral" panose="03090702030407020403" pitchFamily="66" charset="0"/>
      <p:regular r:id="rId96"/>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96B1"/>
    <a:srgbClr val="2AB6D7"/>
    <a:srgbClr val="424D7B"/>
    <a:srgbClr val="565F88"/>
    <a:srgbClr val="55B7DE"/>
    <a:srgbClr val="A1A6BC"/>
    <a:srgbClr val="4B5377"/>
    <a:srgbClr val="F26553"/>
    <a:srgbClr val="E842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5363" autoAdjust="0"/>
  </p:normalViewPr>
  <p:slideViewPr>
    <p:cSldViewPr snapToGrid="0">
      <p:cViewPr varScale="1">
        <p:scale>
          <a:sx n="85" d="100"/>
          <a:sy n="85" d="100"/>
        </p:scale>
        <p:origin x="1358" y="6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slideMaster" Target="slideMasters/slideMaster5.xml"/><Relationship Id="rId90" Type="http://schemas.openxmlformats.org/officeDocument/2006/relationships/notesMaster" Target="notesMasters/notesMaster1.xml"/><Relationship Id="rId95" Type="http://schemas.openxmlformats.org/officeDocument/2006/relationships/font" Target="fonts/font5.fntdata"/><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font" Target="fonts/font4.fntdata"/><Relationship Id="rId99" Type="http://schemas.openxmlformats.org/officeDocument/2006/relationships/theme" Target="theme/theme1.xml"/><Relationship Id="rId10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font" Target="fonts/font2.fntdata"/><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font" Target="fonts/font3.fntdata"/><Relationship Id="rId98" Type="http://schemas.openxmlformats.org/officeDocument/2006/relationships/viewProps" Target="viewProps.xml"/><Relationship Id="rId3" Type="http://schemas.openxmlformats.org/officeDocument/2006/relationships/slideMaster" Target="slideMasters/slideMaster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10/02/2026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E12DB-7F64-94E9-2937-ED845E40FE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17D62C-22C4-DBD1-884B-9A6D27FECDDD}"/>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DF2A600D-A7C6-7438-843C-6E20AC2B0296}"/>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B6DA23B2-30AA-77FC-E4D9-0FF99CE7AF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274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A792-D517-91B5-610E-914CBF5B56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87220A-40C6-5618-6C5D-B0A0BEDD77AF}"/>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74722FE3-7D7B-9546-B6FC-A70A1F6028A4}"/>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6489B2B8-EF1C-726F-5FB9-BF121CBB4F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717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66-E74E-24AC-F9D3-E37C6A9591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FBD7DE-137D-44C5-A915-26DE65FAF701}"/>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C2D1FD39-30AA-6B21-A2A0-7EB2D1D248F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ED40165-4F85-9BAB-33C8-F47EF0259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010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2B59-2C64-721F-9B27-7ABD6AA241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1CF37D-3A30-A742-F47F-E6A4C4369663}"/>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E325AFC0-FE7F-5F69-82E8-C9750DDBE57C}"/>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72F12D4-6F60-7F16-D36A-BE1D2288B2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413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6DB5-5BD6-FA0F-0F26-682405D648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8600DF-A5C7-2956-B389-E8161F95867B}"/>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82C74CBF-E87D-2975-21C7-ACCEB2F5E359}"/>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E63B9122-7EB5-421F-0789-32198172B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67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6DB5-5BD6-FA0F-0F26-682405D648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8600DF-A5C7-2956-B389-E8161F95867B}"/>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82C74CBF-E87D-2975-21C7-ACCEB2F5E359}"/>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E63B9122-7EB5-421F-0789-32198172B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457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78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783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37381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10/02/2026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9754068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646889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616637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62903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1481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77881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8501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232255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07525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730898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5" Type="http://schemas.openxmlformats.org/officeDocument/2006/relationships/theme" Target="../theme/theme11.xml"/><Relationship Id="rId4" Type="http://schemas.openxmlformats.org/officeDocument/2006/relationships/slideLayout" Target="../slideLayouts/slideLayout7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image" Target="../media/image4.jpg"/><Relationship Id="rId5" Type="http://schemas.openxmlformats.org/officeDocument/2006/relationships/slideLayout" Target="../slideLayouts/slideLayout81.xml"/><Relationship Id="rId10" Type="http://schemas.openxmlformats.org/officeDocument/2006/relationships/theme" Target="../theme/theme12.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095364"/>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953931"/>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4.xml"/><Relationship Id="rId1" Type="http://schemas.openxmlformats.org/officeDocument/2006/relationships/tags" Target="../tags/tag1.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6.png"/><Relationship Id="rId7" Type="http://schemas.openxmlformats.org/officeDocument/2006/relationships/image" Target="../media/image56.png"/><Relationship Id="rId2" Type="http://schemas.openxmlformats.org/officeDocument/2006/relationships/image" Target="../media/image35.png"/><Relationship Id="rId1" Type="http://schemas.openxmlformats.org/officeDocument/2006/relationships/slideLayout" Target="../slideLayouts/slideLayout2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9.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6.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70.png"/><Relationship Id="rId4" Type="http://schemas.openxmlformats.org/officeDocument/2006/relationships/customXml" Target="../ink/ink2.xml"/></Relationships>
</file>

<file path=ppt/slides/_rels/slide21.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400.png"/><Relationship Id="rId4" Type="http://schemas.openxmlformats.org/officeDocument/2006/relationships/customXml" Target="../ink/ink4.xml"/></Relationships>
</file>

<file path=ppt/slides/_rels/slide22.xml.rels><?xml version="1.0" encoding="UTF-8" standalone="yes"?>
<Relationships xmlns="http://schemas.openxmlformats.org/package/2006/relationships"><Relationship Id="rId7" Type="http://schemas.openxmlformats.org/officeDocument/2006/relationships/image" Target="../media/image39.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s>
</file>

<file path=ppt/slides/_rels/slide24.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70.png"/><Relationship Id="rId4" Type="http://schemas.openxmlformats.org/officeDocument/2006/relationships/customXml" Target="../ink/ink12.xml"/></Relationships>
</file>

<file path=ppt/slides/_rels/slide25.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400.png"/><Relationship Id="rId4" Type="http://schemas.openxmlformats.org/officeDocument/2006/relationships/customXml" Target="../ink/ink14.xml"/></Relationships>
</file>

<file path=ppt/slides/_rels/slide26.xml.rels><?xml version="1.0" encoding="UTF-8" standalone="yes"?>
<Relationships xmlns="http://schemas.openxmlformats.org/package/2006/relationships"><Relationship Id="rId7" Type="http://schemas.openxmlformats.org/officeDocument/2006/relationships/image" Target="../media/image39.png"/><Relationship Id="rId2" Type="http://schemas.openxmlformats.org/officeDocument/2006/relationships/customXml" Target="../ink/ink15.xml"/><Relationship Id="rId1" Type="http://schemas.openxmlformats.org/officeDocument/2006/relationships/slideLayout" Target="../slideLayouts/slideLayout24.xml"/><Relationship Id="rId6" Type="http://schemas.openxmlformats.org/officeDocument/2006/relationships/customXml" Target="../ink/ink16.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20.xml"/><Relationship Id="rId2" Type="http://schemas.openxmlformats.org/officeDocument/2006/relationships/customXml" Target="../ink/ink17.xml"/><Relationship Id="rId1" Type="http://schemas.openxmlformats.org/officeDocument/2006/relationships/slideLayout" Target="../slideLayouts/slideLayout24.xml"/><Relationship Id="rId6" Type="http://schemas.openxmlformats.org/officeDocument/2006/relationships/customXml" Target="../ink/ink19.xml"/><Relationship Id="rId5" Type="http://schemas.openxmlformats.org/officeDocument/2006/relationships/image" Target="../media/image370.png"/><Relationship Id="rId4" Type="http://schemas.openxmlformats.org/officeDocument/2006/relationships/customXml" Target="../ink/ink18.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68.jpe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8.jpeg"/><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8.jpeg"/><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3.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71.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7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2.gif"/><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74.png"/><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7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2.gif"/><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7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2.gif"/><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5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7.png"/><Relationship Id="rId1" Type="http://schemas.openxmlformats.org/officeDocument/2006/relationships/slideLayout" Target="../slideLayouts/slideLayout31.xml"/><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8.png"/></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9.png"/></Relationships>
</file>

<file path=ppt/slides/_rels/slide6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9.png"/></Relationships>
</file>

<file path=ppt/slides/_rels/slide6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0.png"/></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1.png"/></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2.png"/></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3.png"/></Relationships>
</file>

<file path=ppt/slides/_rels/slide7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4.png"/></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5.png"/></Relationships>
</file>

<file path=ppt/slides/_rels/slide77.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5" Type="http://schemas.openxmlformats.org/officeDocument/2006/relationships/slideLayout" Target="../slideLayouts/slideLayout27.xml"/><Relationship Id="rId4" Type="http://schemas.openxmlformats.org/officeDocument/2006/relationships/video" Target="../media/media2.mp4"/><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C550F586-2E73-ABC9-B200-44FB6F5DDF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5604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1" y="1391042"/>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3" name="Image 2">
            <a:extLst>
              <a:ext uri="{FF2B5EF4-FFF2-40B4-BE49-F238E27FC236}">
                <a16:creationId xmlns:a16="http://schemas.microsoft.com/office/drawing/2014/main" id="{CE2B9832-F5CF-21EF-26B7-C7EE11844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66" y="2663688"/>
            <a:ext cx="1666607" cy="2556344"/>
          </a:xfrm>
          <a:prstGeom prst="rect">
            <a:avLst/>
          </a:prstGeom>
        </p:spPr>
      </p:pic>
      <p:pic>
        <p:nvPicPr>
          <p:cNvPr id="9" name="Image 8">
            <a:extLst>
              <a:ext uri="{FF2B5EF4-FFF2-40B4-BE49-F238E27FC236}">
                <a16:creationId xmlns:a16="http://schemas.microsoft.com/office/drawing/2014/main" id="{9C5DF16D-F50A-1BFD-9009-8DC5B34EB9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173" y="2663688"/>
            <a:ext cx="1666607" cy="2556344"/>
          </a:xfrm>
          <a:prstGeom prst="rect">
            <a:avLst/>
          </a:prstGeom>
        </p:spPr>
      </p:pic>
      <p:pic>
        <p:nvPicPr>
          <p:cNvPr id="11" name="Image 10">
            <a:extLst>
              <a:ext uri="{FF2B5EF4-FFF2-40B4-BE49-F238E27FC236}">
                <a16:creationId xmlns:a16="http://schemas.microsoft.com/office/drawing/2014/main" id="{7291CD0C-ACA9-A6C4-BAE9-80FA0FBC7E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1255" y="2663685"/>
            <a:ext cx="1666607" cy="2556345"/>
          </a:xfrm>
          <a:prstGeom prst="rect">
            <a:avLst/>
          </a:prstGeom>
        </p:spPr>
      </p:pic>
      <p:pic>
        <p:nvPicPr>
          <p:cNvPr id="16" name="Image 15">
            <a:extLst>
              <a:ext uri="{FF2B5EF4-FFF2-40B4-BE49-F238E27FC236}">
                <a16:creationId xmlns:a16="http://schemas.microsoft.com/office/drawing/2014/main" id="{5C3F75B9-3354-8DAD-5F98-6C4EE38892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7420" y="2663685"/>
            <a:ext cx="1666608" cy="2556346"/>
          </a:xfrm>
          <a:prstGeom prst="rect">
            <a:avLst/>
          </a:prstGeom>
        </p:spPr>
      </p:pic>
      <p:pic>
        <p:nvPicPr>
          <p:cNvPr id="19" name="Image 18">
            <a:extLst>
              <a:ext uri="{FF2B5EF4-FFF2-40B4-BE49-F238E27FC236}">
                <a16:creationId xmlns:a16="http://schemas.microsoft.com/office/drawing/2014/main" id="{463293FC-CC4F-5E58-49A8-D7663C2243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338" y="2663686"/>
            <a:ext cx="1666608" cy="2556346"/>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3930" y="5040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371853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346653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lvl="0">
              <a:buFont typeface="Wingdings" panose="05000000000000000000" pitchFamily="2" charset="2"/>
              <a:buChar char=""/>
              <a:defRPr/>
            </a:pPr>
            <a:r>
              <a:rPr lang="fr-FR" dirty="0"/>
              <a:t>É</a:t>
            </a: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889640" y="5501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lang="fr-FR" dirty="0">
                <a:solidFill>
                  <a:srgbClr val="474F71"/>
                </a:solidFill>
              </a:rPr>
              <a:t>Lecture offerte</a:t>
            </a:r>
            <a:endPar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endParaRP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39212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Compréhension de texte</a:t>
            </a:r>
          </a:p>
          <a:p>
            <a:pPr marL="269875" lvl="0" indent="-269875">
              <a:buFont typeface="Wingdings" panose="05000000000000000000" pitchFamily="2" charset="2"/>
              <a:buChar char="m"/>
              <a:defRPr/>
            </a:pPr>
            <a:r>
              <a:rPr lang="fr-FR" dirty="0"/>
              <a:t>É</a:t>
            </a: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criture – Phrases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4957783" y="5017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lvl="0" indent="-269875">
              <a:buFont typeface="Wingdings" panose="05000000000000000000" pitchFamily="2" charset="2"/>
              <a:buChar char="m"/>
              <a:defRPr/>
            </a:pPr>
            <a:r>
              <a:rPr lang="fr-FR" dirty="0"/>
              <a:t>É</a:t>
            </a: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4F138-6753-7534-C1E6-1B85E74453D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D9103EA-1BD2-39E7-EFC4-5E74830610EA}"/>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791A3E68-0AA1-6E09-5D98-10D87D2EFC32}"/>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E82FBC22-33EB-0291-6778-67597AD37594}"/>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des mots et des phrases.</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 </a:t>
            </a:r>
          </a:p>
        </p:txBody>
      </p:sp>
      <p:sp>
        <p:nvSpPr>
          <p:cNvPr id="9" name="Espace réservé du texte 2">
            <a:extLst>
              <a:ext uri="{FF2B5EF4-FFF2-40B4-BE49-F238E27FC236}">
                <a16:creationId xmlns:a16="http://schemas.microsoft.com/office/drawing/2014/main" id="{F0D19C09-4122-1BE0-1CDB-C80C1DD1CF8F}"/>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lang="fr-FR" dirty="0">
                <a:solidFill>
                  <a:prstClr val="white">
                    <a:lumMod val="65000"/>
                  </a:prstClr>
                </a:solidFill>
              </a:rPr>
              <a:t>Les bêtises de Sara.</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1B961BD8-C453-2AA4-99CB-2AB264B1451B}"/>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F996E4DA-6671-D070-5D05-97E23EB1E635}"/>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159919A2-26D3-C655-D7D2-9094BA91D338}"/>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2F8FAC0C-E4C7-73CC-B7DF-D7900341F81B}"/>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B18D865F-9259-669B-3E4C-5F43DF4E0FF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6F74235-D21A-1FD2-D24A-EC52AA1B205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8F499C39-C686-EB4F-1F8E-8C0089B326E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885789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2"/>
            <a:ext cx="6801287" cy="2172233"/>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27891" y="1810358"/>
            <a:ext cx="7811212" cy="830997"/>
          </a:xfrm>
          <a:prstGeom prst="rect">
            <a:avLst/>
          </a:prstGeom>
          <a:noFill/>
        </p:spPr>
        <p:txBody>
          <a:bodyPr wrap="square">
            <a:spAutoFit/>
          </a:bodyPr>
          <a:lstStyle/>
          <a:p>
            <a:pPr marL="0" marR="0" lvl="0" indent="0" algn="ctr" defTabSz="914400" rtl="0" eaLnBrk="1" fontAlgn="auto" latinLnBrk="0" hangingPunct="1">
              <a:spcBef>
                <a:spcPts val="0"/>
              </a:spcBef>
              <a:spcAft>
                <a:spcPts val="1200"/>
              </a:spcAft>
              <a:buClrTx/>
              <a:buSzTx/>
              <a:buFontTx/>
              <a:buNone/>
              <a:tabLst/>
              <a:defRPr/>
            </a:pPr>
            <a:r>
              <a:rPr lang="fr-FR" sz="2400" kern="0" dirty="0">
                <a:solidFill>
                  <a:schemeClr val="accent5">
                    <a:lumMod val="50000"/>
                  </a:schemeClr>
                </a:solidFill>
                <a:latin typeface="Dosis Medium" pitchFamily="2" charset="0"/>
                <a:cs typeface="Calibri" panose="020F0502020204030204" pitchFamily="34" charset="0"/>
              </a:rPr>
              <a:t>Au terme de cette séance de révision, l’enseignant doit vérifier qu’au moins </a:t>
            </a:r>
            <a:r>
              <a:rPr lang="fr-FR" sz="2400" b="1" kern="0" dirty="0">
                <a:solidFill>
                  <a:srgbClr val="2196B1"/>
                </a:solidFill>
                <a:latin typeface="Dosis" pitchFamily="2" charset="0"/>
                <a:cs typeface="Calibri" panose="020F0502020204030204" pitchFamily="34" charset="0"/>
              </a:rPr>
              <a:t>80% des élèves </a:t>
            </a:r>
            <a:r>
              <a:rPr lang="fr-FR" sz="2400" kern="0" dirty="0">
                <a:solidFill>
                  <a:schemeClr val="accent5">
                    <a:lumMod val="50000"/>
                  </a:schemeClr>
                </a:solidFill>
                <a:latin typeface="Dosis Medium" pitchFamily="2" charset="0"/>
                <a:cs typeface="Calibri" panose="020F0502020204030204" pitchFamily="34" charset="0"/>
              </a:rPr>
              <a:t>sont capables de : </a:t>
            </a:r>
            <a:endParaRPr kumimoji="0" lang="ar-MA" sz="2400" i="0" u="none" strike="noStrike" kern="0" cap="none" spc="0" normalizeH="0" baseline="0" noProof="0" dirty="0">
              <a:ln>
                <a:noFill/>
              </a:ln>
              <a:solidFill>
                <a:schemeClr val="accent5">
                  <a:lumMod val="50000"/>
                </a:schemeClr>
              </a:solidFill>
              <a:effectLst/>
              <a:uLnTx/>
              <a:uFillTx/>
              <a:latin typeface="Dosis Medium" pitchFamily="2" charset="0"/>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62754" y="3134487"/>
            <a:ext cx="5330719" cy="1785104"/>
          </a:xfrm>
          <a:prstGeom prst="rect">
            <a:avLst/>
          </a:prstGeom>
          <a:noFill/>
        </p:spPr>
        <p:txBody>
          <a:bodyPr wrap="square">
            <a:spAutoFit/>
          </a:bodyPr>
          <a:lstStyle/>
          <a:p>
            <a:pPr marL="342900" marR="0" lvl="0" indent="-342900" defTabSz="914400" rtl="0" eaLnBrk="1" fontAlgn="auto" latinLnBrk="0" hangingPunct="1">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cs typeface="Calibri" panose="020F0502020204030204" pitchFamily="34" charset="0"/>
              </a:rPr>
              <a:t>Lire et comprendre </a:t>
            </a:r>
            <a:r>
              <a:rPr kumimoji="0" lang="fr-FR" sz="2200" b="1" i="0" u="none" strike="noStrike" kern="0" cap="none" spc="0" normalizeH="0" baseline="0" noProof="0" dirty="0">
                <a:ln>
                  <a:noFill/>
                </a:ln>
                <a:solidFill>
                  <a:schemeClr val="accent5">
                    <a:lumMod val="50000"/>
                  </a:schemeClr>
                </a:solidFill>
                <a:effectLst/>
                <a:uLnTx/>
                <a:uFillTx/>
                <a:latin typeface="Dosis Medium" pitchFamily="2" charset="0"/>
                <a:cs typeface="Calibri" panose="020F0502020204030204" pitchFamily="34" charset="0"/>
              </a:rPr>
              <a:t>un texte.</a:t>
            </a:r>
            <a:endParaRPr lang="fr-FR" sz="2200" b="1" kern="0" dirty="0">
              <a:solidFill>
                <a:schemeClr val="accent5">
                  <a:lumMod val="50000"/>
                </a:schemeClr>
              </a:solidFill>
              <a:latin typeface="Dosis Medium" pitchFamily="2" charset="0"/>
              <a:cs typeface="Calibri" panose="020F0502020204030204" pitchFamily="34" charset="0"/>
            </a:endParaRPr>
          </a:p>
          <a:p>
            <a:pPr marL="342900" lvl="0" indent="-342900">
              <a:spcAft>
                <a:spcPts val="1200"/>
              </a:spcAft>
              <a:buFont typeface="Dosis Medium" pitchFamily="2" charset="0"/>
              <a:buChar char="→"/>
              <a:defRPr/>
            </a:pPr>
            <a:r>
              <a:rPr lang="fr-FR" sz="2200" b="1" kern="0" dirty="0">
                <a:solidFill>
                  <a:srgbClr val="2196B1"/>
                </a:solidFill>
                <a:latin typeface="Dosis Medium" pitchFamily="2" charset="0"/>
                <a:cs typeface="Calibri" panose="020F0502020204030204" pitchFamily="34" charset="0"/>
              </a:rPr>
              <a:t>Écrire des phrases</a:t>
            </a:r>
            <a:r>
              <a:rPr lang="fr-FR" sz="2200" b="1" kern="0" dirty="0">
                <a:solidFill>
                  <a:schemeClr val="accent5">
                    <a:lumMod val="50000"/>
                  </a:schemeClr>
                </a:solidFill>
                <a:latin typeface="Dosis Medium" pitchFamily="2" charset="0"/>
                <a:cs typeface="Calibri" panose="020F0502020204030204" pitchFamily="34" charset="0"/>
              </a:rPr>
              <a:t>.</a:t>
            </a:r>
          </a:p>
          <a:p>
            <a:pPr marL="342900" lvl="0" indent="-342900">
              <a:spcAft>
                <a:spcPts val="1200"/>
              </a:spcAft>
              <a:buFont typeface="Dosis Medium" pitchFamily="2" charset="0"/>
              <a:buChar char="→"/>
              <a:defRPr/>
            </a:pPr>
            <a:r>
              <a:rPr lang="fr-FR" sz="2200" b="1" kern="0" dirty="0">
                <a:solidFill>
                  <a:srgbClr val="2196B1"/>
                </a:solidFill>
                <a:latin typeface="Dosis Medium" pitchFamily="2" charset="0"/>
                <a:cs typeface="Calibri" panose="020F0502020204030204" pitchFamily="34" charset="0"/>
              </a:rPr>
              <a:t>Répondre spontanément </a:t>
            </a:r>
            <a:r>
              <a:rPr lang="fr-FR" sz="2200" kern="0" dirty="0">
                <a:solidFill>
                  <a:schemeClr val="accent5">
                    <a:lumMod val="50000"/>
                  </a:schemeClr>
                </a:solidFill>
                <a:latin typeface="Dosis Medium" pitchFamily="2" charset="0"/>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algn="ctr"/>
            <a:r>
              <a:rPr lang="fr-FR" i="1" dirty="0">
                <a:solidFill>
                  <a:schemeClr val="tx1">
                    <a:lumMod val="85000"/>
                    <a:lumOff val="15000"/>
                  </a:schemeClr>
                </a:solidFill>
                <a:latin typeface="Dosis" pitchFamily="2" charset="0"/>
              </a:rPr>
              <a:t>* Si ce taux n’est pas atteint, il convient de mettre en place des actions de remédiation, collectives ou individuelles. </a:t>
            </a:r>
          </a:p>
        </p:txBody>
      </p:sp>
    </p:spTree>
    <p:extLst>
      <p:ext uri="{BB962C8B-B14F-4D97-AF65-F5344CB8AC3E}">
        <p14:creationId xmlns:p14="http://schemas.microsoft.com/office/powerpoint/2010/main" val="857111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réviser la leçon de la semaine passée.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2396217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370A6160-B66C-12A0-EA60-0F723077C14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1927584-BE17-A58A-FF5B-DC82C0DE9DA6}"/>
              </a:ext>
            </a:extLst>
          </p:cNvPr>
          <p:cNvSpPr txBox="1">
            <a:spLocks/>
          </p:cNvSpPr>
          <p:nvPr/>
        </p:nvSpPr>
        <p:spPr>
          <a:xfrm>
            <a:off x="1829954" y="784396"/>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a:lstStyle>
          <a:p>
            <a:r>
              <a:rPr lang="fr-FR" dirty="0">
                <a:solidFill>
                  <a:schemeClr val="tx1">
                    <a:lumMod val="65000"/>
                    <a:lumOff val="35000"/>
                  </a:schemeClr>
                </a:solidFill>
              </a:rPr>
              <a:t>Répétons ensemble : </a:t>
            </a:r>
            <a:r>
              <a:rPr lang="fr-FR" dirty="0"/>
              <a:t>Le genou – Le coude –  Perdre l’équilibre – Tomber – Avoir mal – une blessure. </a:t>
            </a:r>
            <a:endParaRPr lang="fr-FR" dirty="0">
              <a:solidFill>
                <a:schemeClr val="tx1">
                  <a:lumMod val="65000"/>
                  <a:lumOff val="35000"/>
                </a:schemeClr>
              </a:solidFill>
            </a:endParaRPr>
          </a:p>
        </p:txBody>
      </p:sp>
      <p:sp>
        <p:nvSpPr>
          <p:cNvPr id="20" name="ZoneTexte 19">
            <a:extLst>
              <a:ext uri="{FF2B5EF4-FFF2-40B4-BE49-F238E27FC236}">
                <a16:creationId xmlns:a16="http://schemas.microsoft.com/office/drawing/2014/main" id="{5F59818F-4723-F49A-6085-CB618C41CDCE}"/>
              </a:ext>
            </a:extLst>
          </p:cNvPr>
          <p:cNvSpPr txBox="1"/>
          <p:nvPr/>
        </p:nvSpPr>
        <p:spPr>
          <a:xfrm>
            <a:off x="6176764" y="5857582"/>
            <a:ext cx="1867189"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kumimoji="0" lang="fr-FR" sz="2000" b="1" i="0" u="none" strike="noStrike" kern="1200" cap="none" spc="0" normalizeH="0" baseline="0" noProof="0" dirty="0">
                <a:ln>
                  <a:noFill/>
                </a:ln>
                <a:solidFill>
                  <a:srgbClr val="D8266A"/>
                </a:solidFill>
                <a:effectLst/>
                <a:uLnTx/>
                <a:uFillTx/>
                <a:latin typeface="Dosis SemiBold" pitchFamily="2" charset="0"/>
              </a:rPr>
              <a:t>Une</a:t>
            </a:r>
            <a:r>
              <a:rPr lang="fr-MA" sz="2000" b="1" dirty="0">
                <a:ln w="0"/>
                <a:solidFill>
                  <a:srgbClr val="474F71"/>
                </a:solidFill>
                <a:latin typeface="Dosis SemiBold" pitchFamily="2" charset="0"/>
              </a:rPr>
              <a:t> blessure</a:t>
            </a:r>
          </a:p>
        </p:txBody>
      </p:sp>
      <p:sp>
        <p:nvSpPr>
          <p:cNvPr id="2" name="Espace réservé du texte 6">
            <a:extLst>
              <a:ext uri="{FF2B5EF4-FFF2-40B4-BE49-F238E27FC236}">
                <a16:creationId xmlns:a16="http://schemas.microsoft.com/office/drawing/2014/main" id="{CE33897D-C2E7-D38F-2B56-E9D4CDBF9484}"/>
              </a:ext>
            </a:extLst>
          </p:cNvPr>
          <p:cNvSpPr txBox="1">
            <a:spLocks/>
          </p:cNvSpPr>
          <p:nvPr/>
        </p:nvSpPr>
        <p:spPr>
          <a:xfrm>
            <a:off x="3643969" y="3402579"/>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0070C0"/>
                </a:solidFill>
                <a:latin typeface="Dosis SemiBold" pitchFamily="2" charset="0"/>
              </a:rPr>
              <a:t>Le</a:t>
            </a:r>
            <a:r>
              <a:rPr lang="fr-MA" sz="2000" b="1" dirty="0">
                <a:ln w="0"/>
                <a:solidFill>
                  <a:srgbClr val="474F71"/>
                </a:solidFill>
                <a:latin typeface="Dosis SemiBold" pitchFamily="2" charset="0"/>
              </a:rPr>
              <a:t> coude</a:t>
            </a:r>
          </a:p>
        </p:txBody>
      </p:sp>
      <p:sp>
        <p:nvSpPr>
          <p:cNvPr id="3" name="Espace réservé du texte 6">
            <a:extLst>
              <a:ext uri="{FF2B5EF4-FFF2-40B4-BE49-F238E27FC236}">
                <a16:creationId xmlns:a16="http://schemas.microsoft.com/office/drawing/2014/main" id="{3C642BCF-A7D7-9C49-8DD2-A7BEE54955C8}"/>
              </a:ext>
            </a:extLst>
          </p:cNvPr>
          <p:cNvSpPr txBox="1">
            <a:spLocks/>
          </p:cNvSpPr>
          <p:nvPr/>
        </p:nvSpPr>
        <p:spPr>
          <a:xfrm>
            <a:off x="5677830" y="3378237"/>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474F71"/>
                </a:solidFill>
                <a:latin typeface="Dosis SemiBold" pitchFamily="2" charset="0"/>
              </a:rPr>
              <a:t>Perdre l’équilibre</a:t>
            </a:r>
          </a:p>
        </p:txBody>
      </p:sp>
      <p:sp>
        <p:nvSpPr>
          <p:cNvPr id="4" name="ZoneTexte 3">
            <a:extLst>
              <a:ext uri="{FF2B5EF4-FFF2-40B4-BE49-F238E27FC236}">
                <a16:creationId xmlns:a16="http://schemas.microsoft.com/office/drawing/2014/main" id="{4A3F1148-B11B-2E75-FFE4-1027BC195307}"/>
              </a:ext>
            </a:extLst>
          </p:cNvPr>
          <p:cNvSpPr txBox="1"/>
          <p:nvPr/>
        </p:nvSpPr>
        <p:spPr>
          <a:xfrm>
            <a:off x="1380408" y="3386740"/>
            <a:ext cx="2048529" cy="3693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D45469"/>
                </a:solidFill>
                <a:effectLst/>
                <a:uLnTx/>
                <a:uFillTx/>
                <a:latin typeface="Dosis SemiBold" pitchFamily="2" charset="0"/>
              </a:rPr>
              <a:t> </a:t>
            </a:r>
            <a:r>
              <a:rPr kumimoji="0" lang="fr-MA" sz="2000" b="1" i="0" u="none" strike="noStrike" kern="1200" cap="none" spc="0" normalizeH="0" baseline="0" noProof="0" dirty="0">
                <a:ln w="0"/>
                <a:solidFill>
                  <a:srgbClr val="0070C0"/>
                </a:solidFill>
                <a:effectLst/>
                <a:uLnTx/>
                <a:uFillTx/>
                <a:latin typeface="Dosis SemiBold" pitchFamily="2" charset="0"/>
              </a:rPr>
              <a:t>L</a:t>
            </a:r>
            <a:r>
              <a:rPr lang="fr-MA" sz="2000" b="1" dirty="0">
                <a:ln w="0"/>
                <a:solidFill>
                  <a:srgbClr val="0070C0"/>
                </a:solidFill>
                <a:latin typeface="Dosis SemiBold" pitchFamily="2" charset="0"/>
              </a:rPr>
              <a:t>e</a:t>
            </a:r>
            <a:r>
              <a:rPr lang="fr-MA" sz="2000" b="1" dirty="0">
                <a:ln w="0"/>
                <a:solidFill>
                  <a:srgbClr val="474F71"/>
                </a:solidFill>
                <a:latin typeface="Dosis SemiBold" pitchFamily="2" charset="0"/>
              </a:rPr>
              <a:t> genou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5" name="ZoneTexte 4">
            <a:extLst>
              <a:ext uri="{FF2B5EF4-FFF2-40B4-BE49-F238E27FC236}">
                <a16:creationId xmlns:a16="http://schemas.microsoft.com/office/drawing/2014/main" id="{A981A93E-78A2-4F0C-16D7-65AC3027FD76}"/>
              </a:ext>
            </a:extLst>
          </p:cNvPr>
          <p:cNvSpPr txBox="1"/>
          <p:nvPr/>
        </p:nvSpPr>
        <p:spPr>
          <a:xfrm>
            <a:off x="3428937" y="5876048"/>
            <a:ext cx="2549070" cy="369332"/>
          </a:xfrm>
          <a:prstGeom prst="rect">
            <a:avLst/>
          </a:prstGeom>
          <a:noFill/>
        </p:spPr>
        <p:txBody>
          <a:bodyPr wrap="square">
            <a:spAutoFit/>
          </a:bodyPr>
          <a:lstStyle/>
          <a:p>
            <a:pPr lvl="0" algn="ctr" defTabSz="514337">
              <a:lnSpc>
                <a:spcPct val="90000"/>
              </a:lnSpc>
              <a:spcBef>
                <a:spcPts val="563"/>
              </a:spcBef>
              <a:defRPr/>
            </a:pPr>
            <a:r>
              <a:rPr lang="fr-MA" sz="2000" b="1" dirty="0">
                <a:ln w="0"/>
                <a:solidFill>
                  <a:srgbClr val="474F71"/>
                </a:solidFill>
                <a:latin typeface="Dosis SemiBold" pitchFamily="2" charset="0"/>
              </a:rPr>
              <a:t>Avoir mal</a:t>
            </a:r>
          </a:p>
        </p:txBody>
      </p:sp>
      <p:sp>
        <p:nvSpPr>
          <p:cNvPr id="6" name="ZoneTexte 5">
            <a:extLst>
              <a:ext uri="{FF2B5EF4-FFF2-40B4-BE49-F238E27FC236}">
                <a16:creationId xmlns:a16="http://schemas.microsoft.com/office/drawing/2014/main" id="{C463AF5F-CB05-5129-18FB-D9628C58C627}"/>
              </a:ext>
            </a:extLst>
          </p:cNvPr>
          <p:cNvSpPr txBox="1"/>
          <p:nvPr/>
        </p:nvSpPr>
        <p:spPr>
          <a:xfrm>
            <a:off x="1324496" y="5824144"/>
            <a:ext cx="2395560"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lang="fr-MA" sz="2000" b="1" dirty="0">
                <a:ln w="0"/>
                <a:solidFill>
                  <a:srgbClr val="474F71"/>
                </a:solidFill>
                <a:latin typeface="Dosis SemiBold" pitchFamily="2" charset="0"/>
              </a:rPr>
              <a:t>Tomber </a:t>
            </a:r>
          </a:p>
        </p:txBody>
      </p:sp>
      <p:pic>
        <p:nvPicPr>
          <p:cNvPr id="9" name="Image 8">
            <a:extLst>
              <a:ext uri="{FF2B5EF4-FFF2-40B4-BE49-F238E27FC236}">
                <a16:creationId xmlns:a16="http://schemas.microsoft.com/office/drawing/2014/main" id="{64D156D1-8714-B8E4-6396-C670863A4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8251" y="4107566"/>
            <a:ext cx="1571403" cy="1718953"/>
          </a:xfrm>
          <a:prstGeom prst="rect">
            <a:avLst/>
          </a:prstGeom>
        </p:spPr>
      </p:pic>
      <p:pic>
        <p:nvPicPr>
          <p:cNvPr id="10" name="Espace réservé pour une image  8">
            <a:extLst>
              <a:ext uri="{FF2B5EF4-FFF2-40B4-BE49-F238E27FC236}">
                <a16:creationId xmlns:a16="http://schemas.microsoft.com/office/drawing/2014/main" id="{99519230-C968-036D-5CEE-18FBC1FE3321}"/>
              </a:ext>
            </a:extLst>
          </p:cNvPr>
          <p:cNvPicPr>
            <a:picLocks noChangeAspect="1"/>
          </p:cNvPicPr>
          <p:nvPr/>
        </p:nvPicPr>
        <p:blipFill rotWithShape="1">
          <a:blip r:embed="rId4">
            <a:extLst>
              <a:ext uri="{28A0092B-C50C-407E-A947-70E740481C1C}">
                <a14:useLocalDpi xmlns:a14="http://schemas.microsoft.com/office/drawing/2010/main" val="0"/>
              </a:ext>
            </a:extLst>
          </a:blip>
          <a:srcRect l="-4695" r="-4695"/>
          <a:stretch>
            <a:fillRect/>
          </a:stretch>
        </p:blipFill>
        <p:spPr>
          <a:xfrm>
            <a:off x="1739437" y="4181342"/>
            <a:ext cx="1571403" cy="1571403"/>
          </a:xfrm>
          <a:prstGeom prst="rect">
            <a:avLst/>
          </a:prstGeom>
        </p:spPr>
      </p:pic>
      <p:pic>
        <p:nvPicPr>
          <p:cNvPr id="11" name="Image 10">
            <a:extLst>
              <a:ext uri="{FF2B5EF4-FFF2-40B4-BE49-F238E27FC236}">
                <a16:creationId xmlns:a16="http://schemas.microsoft.com/office/drawing/2014/main" id="{5BA0E320-D71C-9F7B-136E-E11602671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8267" y="1799376"/>
            <a:ext cx="1571404" cy="1718953"/>
          </a:xfrm>
          <a:prstGeom prst="rect">
            <a:avLst/>
          </a:prstGeom>
        </p:spPr>
      </p:pic>
      <p:pic>
        <p:nvPicPr>
          <p:cNvPr id="12" name="Espace réservé pour une image  1">
            <a:extLst>
              <a:ext uri="{FF2B5EF4-FFF2-40B4-BE49-F238E27FC236}">
                <a16:creationId xmlns:a16="http://schemas.microsoft.com/office/drawing/2014/main" id="{AA2B8AD4-EB9D-619D-415D-1E45400FC602}"/>
              </a:ext>
            </a:extLst>
          </p:cNvPr>
          <p:cNvPicPr>
            <a:picLocks noChangeAspect="1"/>
          </p:cNvPicPr>
          <p:nvPr/>
        </p:nvPicPr>
        <p:blipFill rotWithShape="1">
          <a:blip r:embed="rId6">
            <a:extLst>
              <a:ext uri="{28A0092B-C50C-407E-A947-70E740481C1C}">
                <a14:useLocalDpi xmlns:a14="http://schemas.microsoft.com/office/drawing/2010/main" val="0"/>
              </a:ext>
            </a:extLst>
          </a:blip>
          <a:srcRect l="-4695" r="-4695"/>
          <a:stretch>
            <a:fillRect/>
          </a:stretch>
        </p:blipFill>
        <p:spPr>
          <a:xfrm>
            <a:off x="1667876" y="1824387"/>
            <a:ext cx="1571404" cy="1571404"/>
          </a:xfrm>
          <a:prstGeom prst="rect">
            <a:avLst/>
          </a:prstGeom>
        </p:spPr>
      </p:pic>
      <p:pic>
        <p:nvPicPr>
          <p:cNvPr id="14" name="Image 13">
            <a:extLst>
              <a:ext uri="{FF2B5EF4-FFF2-40B4-BE49-F238E27FC236}">
                <a16:creationId xmlns:a16="http://schemas.microsoft.com/office/drawing/2014/main" id="{A488C1AA-4054-929A-E3C1-0E94D18803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2956" y="1804071"/>
            <a:ext cx="1571404" cy="1717109"/>
          </a:xfrm>
          <a:prstGeom prst="rect">
            <a:avLst/>
          </a:prstGeom>
        </p:spPr>
      </p:pic>
      <p:pic>
        <p:nvPicPr>
          <p:cNvPr id="15" name="Image 14">
            <a:extLst>
              <a:ext uri="{FF2B5EF4-FFF2-40B4-BE49-F238E27FC236}">
                <a16:creationId xmlns:a16="http://schemas.microsoft.com/office/drawing/2014/main" id="{4CC724E0-E1E9-A5EF-8912-CCB3675C0B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58367" y="4157094"/>
            <a:ext cx="1571404" cy="1718954"/>
          </a:xfrm>
          <a:prstGeom prst="rect">
            <a:avLst/>
          </a:prstGeom>
        </p:spPr>
      </p:pic>
    </p:spTree>
    <p:extLst>
      <p:ext uri="{BB962C8B-B14F-4D97-AF65-F5344CB8AC3E}">
        <p14:creationId xmlns:p14="http://schemas.microsoft.com/office/powerpoint/2010/main" val="944839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D46BE-DC65-15D1-1CF6-F6508E481A54}"/>
            </a:ext>
          </a:extLst>
        </p:cNvPr>
        <p:cNvGrpSpPr/>
        <p:nvPr/>
      </p:nvGrpSpPr>
      <p:grpSpPr>
        <a:xfrm>
          <a:off x="0" y="0"/>
          <a:ext cx="0" cy="0"/>
          <a:chOff x="0" y="0"/>
          <a:chExt cx="0" cy="0"/>
        </a:xfrm>
      </p:grpSpPr>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B3327D28-20A9-57F3-5D78-E7C54DAE538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Titre 1">
            <a:extLst>
              <a:ext uri="{FF2B5EF4-FFF2-40B4-BE49-F238E27FC236}">
                <a16:creationId xmlns:a16="http://schemas.microsoft.com/office/drawing/2014/main" id="{D474CEEF-A507-769F-75D0-0A07A4148D0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Répétons ensemble : </a:t>
            </a:r>
            <a:r>
              <a:rPr lang="fr-FR" dirty="0"/>
              <a:t>Nettoyer – Un pansement – Des genouillères – Une trottinette </a:t>
            </a:r>
            <a:br>
              <a:rPr lang="fr-FR" dirty="0"/>
            </a:br>
            <a:r>
              <a:rPr lang="fr-FR" dirty="0"/>
              <a:t>– Un casque -  Des patins à roulettes. </a:t>
            </a:r>
            <a:endParaRPr lang="fr-MA" dirty="0">
              <a:solidFill>
                <a:schemeClr val="tx1">
                  <a:lumMod val="65000"/>
                  <a:lumOff val="35000"/>
                </a:schemeClr>
              </a:solidFill>
            </a:endParaRPr>
          </a:p>
        </p:txBody>
      </p:sp>
      <p:sp>
        <p:nvSpPr>
          <p:cNvPr id="3" name="Espace réservé du texte 6">
            <a:extLst>
              <a:ext uri="{FF2B5EF4-FFF2-40B4-BE49-F238E27FC236}">
                <a16:creationId xmlns:a16="http://schemas.microsoft.com/office/drawing/2014/main" id="{1F0A7A0D-267A-0D87-9CAE-B5A9DFF87B18}"/>
              </a:ext>
            </a:extLst>
          </p:cNvPr>
          <p:cNvSpPr txBox="1">
            <a:spLocks/>
          </p:cNvSpPr>
          <p:nvPr/>
        </p:nvSpPr>
        <p:spPr>
          <a:xfrm>
            <a:off x="3627853" y="3415421"/>
            <a:ext cx="2144073"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00B0F0"/>
                </a:solidFill>
                <a:latin typeface="Dosis SemiBold" pitchFamily="2" charset="0"/>
              </a:rPr>
              <a:t>Un</a:t>
            </a:r>
            <a:r>
              <a:rPr lang="fr-MA" sz="2000" b="1" dirty="0">
                <a:ln w="0"/>
                <a:solidFill>
                  <a:srgbClr val="474F71"/>
                </a:solidFill>
                <a:latin typeface="Dosis SemiBold" pitchFamily="2" charset="0"/>
              </a:rPr>
              <a:t> pansement</a:t>
            </a:r>
          </a:p>
        </p:txBody>
      </p:sp>
      <p:sp>
        <p:nvSpPr>
          <p:cNvPr id="4" name="Espace réservé du texte 6">
            <a:extLst>
              <a:ext uri="{FF2B5EF4-FFF2-40B4-BE49-F238E27FC236}">
                <a16:creationId xmlns:a16="http://schemas.microsoft.com/office/drawing/2014/main" id="{78163DBF-5813-ADF4-5207-3DEB0DD91631}"/>
              </a:ext>
            </a:extLst>
          </p:cNvPr>
          <p:cNvSpPr txBox="1">
            <a:spLocks/>
          </p:cNvSpPr>
          <p:nvPr/>
        </p:nvSpPr>
        <p:spPr>
          <a:xfrm>
            <a:off x="5994666" y="3391560"/>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000" b="1" dirty="0">
                <a:ln w="0"/>
                <a:solidFill>
                  <a:srgbClr val="474F71"/>
                </a:solidFill>
                <a:latin typeface="Dosis SemiBold" pitchFamily="2" charset="0"/>
              </a:rPr>
              <a:t>Des genouillères</a:t>
            </a:r>
          </a:p>
        </p:txBody>
      </p:sp>
      <p:sp>
        <p:nvSpPr>
          <p:cNvPr id="5" name="ZoneTexte 4">
            <a:extLst>
              <a:ext uri="{FF2B5EF4-FFF2-40B4-BE49-F238E27FC236}">
                <a16:creationId xmlns:a16="http://schemas.microsoft.com/office/drawing/2014/main" id="{66F4584C-E409-903D-92F4-0F83564C00E8}"/>
              </a:ext>
            </a:extLst>
          </p:cNvPr>
          <p:cNvSpPr txBox="1"/>
          <p:nvPr/>
        </p:nvSpPr>
        <p:spPr>
          <a:xfrm>
            <a:off x="1655737" y="3389144"/>
            <a:ext cx="1903790" cy="3693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000" b="1" i="0" u="none" strike="noStrike" kern="1200" cap="none" spc="0" normalizeH="0" baseline="0" noProof="0" dirty="0">
                <a:ln w="0"/>
                <a:solidFill>
                  <a:srgbClr val="D45469"/>
                </a:solidFill>
                <a:effectLst/>
                <a:uLnTx/>
                <a:uFillTx/>
                <a:latin typeface="Dosis SemiBold" pitchFamily="2" charset="0"/>
              </a:rPr>
              <a:t> </a:t>
            </a:r>
            <a:r>
              <a:rPr lang="fr-MA" sz="2000" b="1" dirty="0">
                <a:ln w="0"/>
                <a:solidFill>
                  <a:srgbClr val="474F71"/>
                </a:solidFill>
                <a:latin typeface="Dosis SemiBold" pitchFamily="2" charset="0"/>
              </a:rPr>
              <a:t>Nettoyer</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6" name="ZoneTexte 5">
            <a:extLst>
              <a:ext uri="{FF2B5EF4-FFF2-40B4-BE49-F238E27FC236}">
                <a16:creationId xmlns:a16="http://schemas.microsoft.com/office/drawing/2014/main" id="{FA28F596-EFF5-8A4D-8507-EDBF18D8127E}"/>
              </a:ext>
            </a:extLst>
          </p:cNvPr>
          <p:cNvSpPr txBox="1"/>
          <p:nvPr/>
        </p:nvSpPr>
        <p:spPr>
          <a:xfrm>
            <a:off x="3627853" y="5927032"/>
            <a:ext cx="2368966" cy="369332"/>
          </a:xfrm>
          <a:prstGeom prst="rect">
            <a:avLst/>
          </a:prstGeom>
          <a:noFill/>
        </p:spPr>
        <p:txBody>
          <a:bodyPr wrap="square">
            <a:spAutoFit/>
          </a:bodyPr>
          <a:lstStyle/>
          <a:p>
            <a:pPr lvl="0" algn="ctr" defTabSz="514337">
              <a:lnSpc>
                <a:spcPct val="90000"/>
              </a:lnSpc>
              <a:spcBef>
                <a:spcPts val="563"/>
              </a:spcBef>
              <a:defRPr/>
            </a:pPr>
            <a:r>
              <a:rPr lang="fr-MA" sz="2000" b="1" dirty="0">
                <a:ln w="0"/>
                <a:solidFill>
                  <a:srgbClr val="00B0F0"/>
                </a:solidFill>
                <a:latin typeface="Dosis SemiBold" pitchFamily="2" charset="0"/>
              </a:rPr>
              <a:t>Un</a:t>
            </a:r>
            <a:r>
              <a:rPr lang="fr-MA" sz="2000" b="1" dirty="0">
                <a:ln w="0"/>
                <a:solidFill>
                  <a:srgbClr val="474F71"/>
                </a:solidFill>
                <a:latin typeface="Dosis SemiBold" pitchFamily="2" charset="0"/>
              </a:rPr>
              <a:t> casque</a:t>
            </a:r>
          </a:p>
        </p:txBody>
      </p:sp>
      <p:sp>
        <p:nvSpPr>
          <p:cNvPr id="7" name="ZoneTexte 6">
            <a:extLst>
              <a:ext uri="{FF2B5EF4-FFF2-40B4-BE49-F238E27FC236}">
                <a16:creationId xmlns:a16="http://schemas.microsoft.com/office/drawing/2014/main" id="{6A2A6BFB-F6A9-1232-2FBF-D2323ADCC4FC}"/>
              </a:ext>
            </a:extLst>
          </p:cNvPr>
          <p:cNvSpPr txBox="1"/>
          <p:nvPr/>
        </p:nvSpPr>
        <p:spPr>
          <a:xfrm>
            <a:off x="1523412" y="5876895"/>
            <a:ext cx="2226302" cy="400110"/>
          </a:xfrm>
          <a:prstGeom prst="rect">
            <a:avLst/>
          </a:prstGeom>
          <a:noFill/>
        </p:spPr>
        <p:txBody>
          <a:bodyPr wrap="square">
            <a:spAutoFit/>
          </a:bodyPr>
          <a:lstStyle/>
          <a:p>
            <a:pPr algn="ctr"/>
            <a:r>
              <a:rPr kumimoji="0" lang="fr-FR" sz="2000" b="1" i="0" u="none" strike="noStrike" kern="1200" cap="none" spc="0" normalizeH="0" baseline="0" noProof="0" dirty="0">
                <a:ln>
                  <a:noFill/>
                </a:ln>
                <a:solidFill>
                  <a:srgbClr val="D8266A"/>
                </a:solidFill>
                <a:effectLst/>
                <a:uLnTx/>
                <a:uFillTx/>
                <a:latin typeface="Dosis SemiBold" pitchFamily="2" charset="0"/>
              </a:rPr>
              <a:t>Une</a:t>
            </a:r>
            <a:r>
              <a:rPr lang="fr-MA" sz="2000" b="1" dirty="0">
                <a:ln w="0"/>
                <a:solidFill>
                  <a:srgbClr val="474F71"/>
                </a:solidFill>
                <a:latin typeface="Dosis SemiBold" pitchFamily="2" charset="0"/>
              </a:rPr>
              <a:t> trottinette</a:t>
            </a:r>
          </a:p>
        </p:txBody>
      </p:sp>
      <p:sp>
        <p:nvSpPr>
          <p:cNvPr id="8" name="ZoneTexte 7">
            <a:extLst>
              <a:ext uri="{FF2B5EF4-FFF2-40B4-BE49-F238E27FC236}">
                <a16:creationId xmlns:a16="http://schemas.microsoft.com/office/drawing/2014/main" id="{F3BBBE9C-3C15-134D-981B-C81991C2300F}"/>
              </a:ext>
            </a:extLst>
          </p:cNvPr>
          <p:cNvSpPr txBox="1"/>
          <p:nvPr/>
        </p:nvSpPr>
        <p:spPr>
          <a:xfrm>
            <a:off x="5771926" y="5876895"/>
            <a:ext cx="2571241" cy="400110"/>
          </a:xfrm>
          <a:prstGeom prst="rect">
            <a:avLst/>
          </a:prstGeom>
          <a:noFill/>
        </p:spPr>
        <p:txBody>
          <a:bodyPr wrap="square">
            <a:spAutoFit/>
          </a:bodyPr>
          <a:lstStyle/>
          <a:p>
            <a:pPr algn="ctr"/>
            <a:r>
              <a:rPr lang="fr-MA" sz="2000" b="1" dirty="0">
                <a:ln w="0"/>
                <a:solidFill>
                  <a:srgbClr val="0070C0"/>
                </a:solidFill>
                <a:latin typeface="Dosis SemiBold" pitchFamily="2" charset="0"/>
              </a:rPr>
              <a:t> </a:t>
            </a:r>
            <a:r>
              <a:rPr lang="fr-MA" sz="2000" b="1" dirty="0">
                <a:ln w="0"/>
                <a:solidFill>
                  <a:srgbClr val="474F71"/>
                </a:solidFill>
                <a:latin typeface="Dosis SemiBold" pitchFamily="2" charset="0"/>
              </a:rPr>
              <a:t>Des patins à roulettes</a:t>
            </a:r>
          </a:p>
        </p:txBody>
      </p:sp>
      <p:pic>
        <p:nvPicPr>
          <p:cNvPr id="9" name="Image 8">
            <a:extLst>
              <a:ext uri="{FF2B5EF4-FFF2-40B4-BE49-F238E27FC236}">
                <a16:creationId xmlns:a16="http://schemas.microsoft.com/office/drawing/2014/main" id="{673EA07B-AEA5-03A6-2B49-2AFB52EEE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9802" y="4197386"/>
            <a:ext cx="1498360" cy="1639051"/>
          </a:xfrm>
          <a:prstGeom prst="rect">
            <a:avLst/>
          </a:prstGeom>
        </p:spPr>
      </p:pic>
      <p:pic>
        <p:nvPicPr>
          <p:cNvPr id="10" name="Image 9">
            <a:extLst>
              <a:ext uri="{FF2B5EF4-FFF2-40B4-BE49-F238E27FC236}">
                <a16:creationId xmlns:a16="http://schemas.microsoft.com/office/drawing/2014/main" id="{19034BAA-9026-6B4C-1586-FB8C246F8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386" y="1764443"/>
            <a:ext cx="1451977" cy="1588313"/>
          </a:xfrm>
          <a:prstGeom prst="rect">
            <a:avLst/>
          </a:prstGeom>
        </p:spPr>
      </p:pic>
      <p:pic>
        <p:nvPicPr>
          <p:cNvPr id="11" name="Image 10">
            <a:extLst>
              <a:ext uri="{FF2B5EF4-FFF2-40B4-BE49-F238E27FC236}">
                <a16:creationId xmlns:a16="http://schemas.microsoft.com/office/drawing/2014/main" id="{4EA0938F-DB93-1377-C710-7136093796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4096" y="4215748"/>
            <a:ext cx="1499969" cy="1639051"/>
          </a:xfrm>
          <a:prstGeom prst="rect">
            <a:avLst/>
          </a:prstGeom>
        </p:spPr>
      </p:pic>
      <p:pic>
        <p:nvPicPr>
          <p:cNvPr id="12" name="Image 11">
            <a:extLst>
              <a:ext uri="{FF2B5EF4-FFF2-40B4-BE49-F238E27FC236}">
                <a16:creationId xmlns:a16="http://schemas.microsoft.com/office/drawing/2014/main" id="{77D1FA76-0D72-90C9-C9F6-A34379A81E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2386" y="4199634"/>
            <a:ext cx="1498360" cy="1639051"/>
          </a:xfrm>
          <a:prstGeom prst="rect">
            <a:avLst/>
          </a:prstGeom>
        </p:spPr>
      </p:pic>
      <p:pic>
        <p:nvPicPr>
          <p:cNvPr id="14" name="Image 13">
            <a:extLst>
              <a:ext uri="{FF2B5EF4-FFF2-40B4-BE49-F238E27FC236}">
                <a16:creationId xmlns:a16="http://schemas.microsoft.com/office/drawing/2014/main" id="{FC1004CA-273B-1EF3-6A3E-C32A41BD8A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4854" y="1772415"/>
            <a:ext cx="1451831" cy="1586449"/>
          </a:xfrm>
          <a:prstGeom prst="rect">
            <a:avLst/>
          </a:prstGeom>
        </p:spPr>
      </p:pic>
      <p:pic>
        <p:nvPicPr>
          <p:cNvPr id="15" name="Image 14">
            <a:extLst>
              <a:ext uri="{FF2B5EF4-FFF2-40B4-BE49-F238E27FC236}">
                <a16:creationId xmlns:a16="http://schemas.microsoft.com/office/drawing/2014/main" id="{3B477CCA-E286-5739-A1C3-A07D5878D0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6394" y="1794168"/>
            <a:ext cx="1499970" cy="1639051"/>
          </a:xfrm>
          <a:prstGeom prst="rect">
            <a:avLst/>
          </a:prstGeom>
        </p:spPr>
      </p:pic>
    </p:spTree>
    <p:extLst>
      <p:ext uri="{BB962C8B-B14F-4D97-AF65-F5344CB8AC3E}">
        <p14:creationId xmlns:p14="http://schemas.microsoft.com/office/powerpoint/2010/main" val="463283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3"/>
          <a:stretch>
            <a:fillRect/>
          </a:stretch>
        </p:blipFill>
        <p:spPr>
          <a:xfrm>
            <a:off x="3695700" y="1719765"/>
            <a:ext cx="1752600" cy="2628900"/>
          </a:xfrm>
          <a:prstGeom prst="rect">
            <a:avLst/>
          </a:prstGeom>
        </p:spPr>
      </p:pic>
      <p:grpSp>
        <p:nvGrpSpPr>
          <p:cNvPr id="5" name="Groupe 4">
            <a:extLst>
              <a:ext uri="{FF2B5EF4-FFF2-40B4-BE49-F238E27FC236}">
                <a16:creationId xmlns:a16="http://schemas.microsoft.com/office/drawing/2014/main" id="{54367922-274F-09C6-EE53-98CCA914475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99836E3B-CDB0-BC98-41CE-4F368FDE25E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6D64341-C473-0240-1484-E05BE64777DF}"/>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D6BEE-3FA1-87D2-1D05-CE6BE793D7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D0080E-34FD-46CD-99B0-1E666FF63A3D}"/>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920AD731-E06F-2CEF-22CD-735CB7820C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Espace réservé du texte 6">
            <a:extLst>
              <a:ext uri="{FF2B5EF4-FFF2-40B4-BE49-F238E27FC236}">
                <a16:creationId xmlns:a16="http://schemas.microsoft.com/office/drawing/2014/main" id="{FABA4A53-BC16-10DA-4450-1D35BAE87528}"/>
              </a:ext>
            </a:extLst>
          </p:cNvPr>
          <p:cNvSpPr txBox="1">
            <a:spLocks/>
          </p:cNvSpPr>
          <p:nvPr/>
        </p:nvSpPr>
        <p:spPr>
          <a:xfrm>
            <a:off x="3559197" y="3315689"/>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D8266A"/>
                </a:solidFill>
                <a:effectLst/>
                <a:uLnTx/>
                <a:uFillTx/>
                <a:latin typeface="Dosis SemiBold" pitchFamily="2" charset="0"/>
                <a:ea typeface="+mn-ea"/>
                <a:cs typeface="+mn-cs"/>
              </a:rPr>
              <a:t>La</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farine</a:t>
            </a:r>
          </a:p>
        </p:txBody>
      </p:sp>
      <p:sp>
        <p:nvSpPr>
          <p:cNvPr id="4" name="Espace réservé du texte 6">
            <a:extLst>
              <a:ext uri="{FF2B5EF4-FFF2-40B4-BE49-F238E27FC236}">
                <a16:creationId xmlns:a16="http://schemas.microsoft.com/office/drawing/2014/main" id="{7BF86430-1956-117A-B38F-1D8159B50E19}"/>
              </a:ext>
            </a:extLst>
          </p:cNvPr>
          <p:cNvSpPr txBox="1">
            <a:spLocks/>
          </p:cNvSpPr>
          <p:nvPr/>
        </p:nvSpPr>
        <p:spPr>
          <a:xfrm>
            <a:off x="5593057" y="3315014"/>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sucre</a:t>
            </a:r>
          </a:p>
        </p:txBody>
      </p:sp>
      <p:sp>
        <p:nvSpPr>
          <p:cNvPr id="5" name="ZoneTexte 4">
            <a:extLst>
              <a:ext uri="{FF2B5EF4-FFF2-40B4-BE49-F238E27FC236}">
                <a16:creationId xmlns:a16="http://schemas.microsoft.com/office/drawing/2014/main" id="{B039F5CA-BC0E-27CD-93C7-39804DE3D5A9}"/>
              </a:ext>
            </a:extLst>
          </p:cNvPr>
          <p:cNvSpPr txBox="1"/>
          <p:nvPr/>
        </p:nvSpPr>
        <p:spPr>
          <a:xfrm>
            <a:off x="1295636" y="3299850"/>
            <a:ext cx="2048529"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pain </a:t>
            </a:r>
          </a:p>
        </p:txBody>
      </p:sp>
      <p:sp>
        <p:nvSpPr>
          <p:cNvPr id="6" name="ZoneTexte 5">
            <a:extLst>
              <a:ext uri="{FF2B5EF4-FFF2-40B4-BE49-F238E27FC236}">
                <a16:creationId xmlns:a16="http://schemas.microsoft.com/office/drawing/2014/main" id="{B8D8F674-EB94-4454-2190-00EF2C509634}"/>
              </a:ext>
            </a:extLst>
          </p:cNvPr>
          <p:cNvSpPr txBox="1"/>
          <p:nvPr/>
        </p:nvSpPr>
        <p:spPr>
          <a:xfrm>
            <a:off x="3407776" y="5776018"/>
            <a:ext cx="254907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Tx/>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paquet de riz</a:t>
            </a:r>
          </a:p>
        </p:txBody>
      </p:sp>
      <p:sp>
        <p:nvSpPr>
          <p:cNvPr id="7" name="ZoneTexte 6">
            <a:extLst>
              <a:ext uri="{FF2B5EF4-FFF2-40B4-BE49-F238E27FC236}">
                <a16:creationId xmlns:a16="http://schemas.microsoft.com/office/drawing/2014/main" id="{55A469BF-74CD-41E9-5DAF-0027D2200FED}"/>
              </a:ext>
            </a:extLst>
          </p:cNvPr>
          <p:cNvSpPr txBox="1"/>
          <p:nvPr/>
        </p:nvSpPr>
        <p:spPr>
          <a:xfrm>
            <a:off x="6091992" y="5770692"/>
            <a:ext cx="186718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Des œufs </a:t>
            </a:r>
          </a:p>
        </p:txBody>
      </p:sp>
      <p:pic>
        <p:nvPicPr>
          <p:cNvPr id="8" name="Image 7">
            <a:extLst>
              <a:ext uri="{FF2B5EF4-FFF2-40B4-BE49-F238E27FC236}">
                <a16:creationId xmlns:a16="http://schemas.microsoft.com/office/drawing/2014/main" id="{AE51224D-00FC-176A-2ACE-4228424FFA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678" y="1782520"/>
            <a:ext cx="1372074" cy="1500907"/>
          </a:xfrm>
          <a:prstGeom prst="rect">
            <a:avLst/>
          </a:prstGeom>
        </p:spPr>
      </p:pic>
      <p:pic>
        <p:nvPicPr>
          <p:cNvPr id="15" name="Image 14">
            <a:extLst>
              <a:ext uri="{FF2B5EF4-FFF2-40B4-BE49-F238E27FC236}">
                <a16:creationId xmlns:a16="http://schemas.microsoft.com/office/drawing/2014/main" id="{208CBCC2-8870-902F-A0D7-AEEC5364E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1992" y="1782521"/>
            <a:ext cx="1372074" cy="1500907"/>
          </a:xfrm>
          <a:prstGeom prst="rect">
            <a:avLst/>
          </a:prstGeom>
        </p:spPr>
      </p:pic>
      <p:pic>
        <p:nvPicPr>
          <p:cNvPr id="16" name="Image 15">
            <a:extLst>
              <a:ext uri="{FF2B5EF4-FFF2-40B4-BE49-F238E27FC236}">
                <a16:creationId xmlns:a16="http://schemas.microsoft.com/office/drawing/2014/main" id="{9AE625A5-693F-4C75-6632-A7B2C71C6D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1830" y="3947182"/>
            <a:ext cx="1387086" cy="1517329"/>
          </a:xfrm>
          <a:prstGeom prst="rect">
            <a:avLst/>
          </a:prstGeom>
        </p:spPr>
      </p:pic>
      <p:pic>
        <p:nvPicPr>
          <p:cNvPr id="17" name="Image 16">
            <a:extLst>
              <a:ext uri="{FF2B5EF4-FFF2-40B4-BE49-F238E27FC236}">
                <a16:creationId xmlns:a16="http://schemas.microsoft.com/office/drawing/2014/main" id="{006252E8-7226-314B-D0C8-04598BECA9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3422" y="1782521"/>
            <a:ext cx="1387086" cy="1517329"/>
          </a:xfrm>
          <a:prstGeom prst="rect">
            <a:avLst/>
          </a:prstGeom>
        </p:spPr>
      </p:pic>
      <p:pic>
        <p:nvPicPr>
          <p:cNvPr id="18" name="Image 17">
            <a:extLst>
              <a:ext uri="{FF2B5EF4-FFF2-40B4-BE49-F238E27FC236}">
                <a16:creationId xmlns:a16="http://schemas.microsoft.com/office/drawing/2014/main" id="{2C249EEE-81D0-304D-C672-E6115EBA35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2663" y="4019069"/>
            <a:ext cx="1372074" cy="1499297"/>
          </a:xfrm>
          <a:prstGeom prst="rect">
            <a:avLst/>
          </a:prstGeom>
        </p:spPr>
      </p:pic>
      <p:pic>
        <p:nvPicPr>
          <p:cNvPr id="19" name="Image 18">
            <a:extLst>
              <a:ext uri="{FF2B5EF4-FFF2-40B4-BE49-F238E27FC236}">
                <a16:creationId xmlns:a16="http://schemas.microsoft.com/office/drawing/2014/main" id="{8FA536F5-8B99-C459-4997-112C7EFC33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8484" y="4017459"/>
            <a:ext cx="1372074" cy="1500907"/>
          </a:xfrm>
          <a:prstGeom prst="rect">
            <a:avLst/>
          </a:prstGeom>
        </p:spPr>
      </p:pic>
      <p:sp>
        <p:nvSpPr>
          <p:cNvPr id="20" name="Espace réservé du texte 6">
            <a:extLst>
              <a:ext uri="{FF2B5EF4-FFF2-40B4-BE49-F238E27FC236}">
                <a16:creationId xmlns:a16="http://schemas.microsoft.com/office/drawing/2014/main" id="{17FF060F-484E-27FD-F6DC-71AD6BD451EC}"/>
              </a:ext>
            </a:extLst>
          </p:cNvPr>
          <p:cNvSpPr txBox="1">
            <a:spLocks/>
          </p:cNvSpPr>
          <p:nvPr/>
        </p:nvSpPr>
        <p:spPr>
          <a:xfrm>
            <a:off x="1119181" y="5770692"/>
            <a:ext cx="2549069"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SemiBold" pitchFamily="2" charset="0"/>
                <a:ea typeface="+mn-ea"/>
                <a:cs typeface="+mn-cs"/>
              </a:rPr>
              <a:t>Le </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beurre</a:t>
            </a:r>
          </a:p>
        </p:txBody>
      </p:sp>
    </p:spTree>
    <p:extLst>
      <p:ext uri="{BB962C8B-B14F-4D97-AF65-F5344CB8AC3E}">
        <p14:creationId xmlns:p14="http://schemas.microsoft.com/office/powerpoint/2010/main" val="11010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FC1F0-0BFF-A403-535E-182644473D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FAE0FF-72DF-09EC-3A25-49D22FE5A45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Qui veut expliquer la consigne en arabe ?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8D894071-532D-C760-27B6-9A0697D5294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4" name="Image 13">
            <a:extLst>
              <a:ext uri="{FF2B5EF4-FFF2-40B4-BE49-F238E27FC236}">
                <a16:creationId xmlns:a16="http://schemas.microsoft.com/office/drawing/2014/main" id="{C43276D9-C924-C047-F5B9-3B4A1B236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678" y="1782520"/>
            <a:ext cx="1372074" cy="1500907"/>
          </a:xfrm>
          <a:prstGeom prst="rect">
            <a:avLst/>
          </a:prstGeom>
        </p:spPr>
      </p:pic>
      <p:pic>
        <p:nvPicPr>
          <p:cNvPr id="20" name="Image 19">
            <a:extLst>
              <a:ext uri="{FF2B5EF4-FFF2-40B4-BE49-F238E27FC236}">
                <a16:creationId xmlns:a16="http://schemas.microsoft.com/office/drawing/2014/main" id="{62004225-70B5-CB91-7926-9A8F5B4740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1992" y="1782521"/>
            <a:ext cx="1372074" cy="1500907"/>
          </a:xfrm>
          <a:prstGeom prst="rect">
            <a:avLst/>
          </a:prstGeom>
        </p:spPr>
      </p:pic>
      <p:pic>
        <p:nvPicPr>
          <p:cNvPr id="22" name="Image 21">
            <a:extLst>
              <a:ext uri="{FF2B5EF4-FFF2-40B4-BE49-F238E27FC236}">
                <a16:creationId xmlns:a16="http://schemas.microsoft.com/office/drawing/2014/main" id="{447D46EC-C2B2-A6A7-784E-8C9ECB860D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1830" y="3947182"/>
            <a:ext cx="1387086" cy="1517329"/>
          </a:xfrm>
          <a:prstGeom prst="rect">
            <a:avLst/>
          </a:prstGeom>
        </p:spPr>
      </p:pic>
      <p:pic>
        <p:nvPicPr>
          <p:cNvPr id="23" name="Image 22">
            <a:extLst>
              <a:ext uri="{FF2B5EF4-FFF2-40B4-BE49-F238E27FC236}">
                <a16:creationId xmlns:a16="http://schemas.microsoft.com/office/drawing/2014/main" id="{EA8EBC1C-1940-B830-0126-39CB606349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3422" y="1782521"/>
            <a:ext cx="1387086" cy="1517329"/>
          </a:xfrm>
          <a:prstGeom prst="rect">
            <a:avLst/>
          </a:prstGeom>
        </p:spPr>
      </p:pic>
      <p:pic>
        <p:nvPicPr>
          <p:cNvPr id="24" name="Image 23">
            <a:extLst>
              <a:ext uri="{FF2B5EF4-FFF2-40B4-BE49-F238E27FC236}">
                <a16:creationId xmlns:a16="http://schemas.microsoft.com/office/drawing/2014/main" id="{1C896CC6-88E0-044E-EFAB-7AB6A7920E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2663" y="4019069"/>
            <a:ext cx="1372074" cy="1499297"/>
          </a:xfrm>
          <a:prstGeom prst="rect">
            <a:avLst/>
          </a:prstGeom>
        </p:spPr>
      </p:pic>
      <p:pic>
        <p:nvPicPr>
          <p:cNvPr id="25" name="Image 24">
            <a:extLst>
              <a:ext uri="{FF2B5EF4-FFF2-40B4-BE49-F238E27FC236}">
                <a16:creationId xmlns:a16="http://schemas.microsoft.com/office/drawing/2014/main" id="{0B83D02B-CF55-DA94-2BDC-84743C4390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8484" y="4017459"/>
            <a:ext cx="1372074" cy="1500907"/>
          </a:xfrm>
          <a:prstGeom prst="rect">
            <a:avLst/>
          </a:prstGeom>
        </p:spPr>
      </p:pic>
    </p:spTree>
    <p:extLst>
      <p:ext uri="{BB962C8B-B14F-4D97-AF65-F5344CB8AC3E}">
        <p14:creationId xmlns:p14="http://schemas.microsoft.com/office/powerpoint/2010/main" val="3064267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89930-D188-19D7-060A-BA5E9727EE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6AEDA5-456C-A685-48E6-E3B22D3899E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Quelles sont les images qui manquent ?</a:t>
            </a:r>
            <a:endParaRPr lang="fr-MA" dirty="0">
              <a:solidFill>
                <a:schemeClr val="tx1">
                  <a:lumMod val="65000"/>
                  <a:lumOff val="35000"/>
                </a:schemeClr>
              </a:solidFill>
            </a:endParaRPr>
          </a:p>
        </p:txBody>
      </p:sp>
      <p:pic>
        <p:nvPicPr>
          <p:cNvPr id="21" name="Espace réservé pour une image  6" descr="Une image contenant habits, sourire, dessin humoristique, clipart&#10;&#10;Le contenu généré par l’IA peut être incorrect.">
            <a:extLst>
              <a:ext uri="{FF2B5EF4-FFF2-40B4-BE49-F238E27FC236}">
                <a16:creationId xmlns:a16="http://schemas.microsoft.com/office/drawing/2014/main" id="{B5E48C57-1214-A3BF-D3FF-99713DE2418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C9BB0F33-4CAC-6ADD-B192-828AF4CF35FF}"/>
              </a:ext>
            </a:extLst>
          </p:cNvPr>
          <p:cNvSpPr txBox="1"/>
          <p:nvPr/>
        </p:nvSpPr>
        <p:spPr>
          <a:xfrm>
            <a:off x="6343032" y="1531554"/>
            <a:ext cx="1833869" cy="1862048"/>
          </a:xfrm>
          <a:prstGeom prst="rect">
            <a:avLst/>
          </a:prstGeom>
          <a:noFill/>
        </p:spPr>
        <p:txBody>
          <a:bodyPr wrap="square" rtlCol="0">
            <a:spAutoFit/>
          </a:bodyPr>
          <a:lstStyle/>
          <a:p>
            <a:pPr algn="ctr"/>
            <a:r>
              <a:rPr lang="fr-MA" sz="11500" dirty="0">
                <a:solidFill>
                  <a:schemeClr val="accent2"/>
                </a:solidFill>
                <a:latin typeface="Dosis SemiBold" pitchFamily="2" charset="0"/>
              </a:rPr>
              <a:t>?</a:t>
            </a:r>
          </a:p>
        </p:txBody>
      </p:sp>
      <p:sp>
        <p:nvSpPr>
          <p:cNvPr id="5" name="ZoneTexte 4">
            <a:extLst>
              <a:ext uri="{FF2B5EF4-FFF2-40B4-BE49-F238E27FC236}">
                <a16:creationId xmlns:a16="http://schemas.microsoft.com/office/drawing/2014/main" id="{FF286C0D-BDF9-D013-3125-F500C34D2C6A}"/>
              </a:ext>
            </a:extLst>
          </p:cNvPr>
          <p:cNvSpPr txBox="1"/>
          <p:nvPr/>
        </p:nvSpPr>
        <p:spPr>
          <a:xfrm>
            <a:off x="1653499" y="3812364"/>
            <a:ext cx="1793358" cy="1862048"/>
          </a:xfrm>
          <a:prstGeom prst="rect">
            <a:avLst/>
          </a:prstGeom>
          <a:noFill/>
        </p:spPr>
        <p:txBody>
          <a:bodyPr wrap="square" rtlCol="0">
            <a:spAutoFit/>
          </a:bodyPr>
          <a:lstStyle/>
          <a:p>
            <a:pPr algn="ctr"/>
            <a:r>
              <a:rPr lang="fr-MA" sz="11500" dirty="0">
                <a:solidFill>
                  <a:schemeClr val="accent2"/>
                </a:solidFill>
                <a:latin typeface="Dosis SemiBold" pitchFamily="2" charset="0"/>
              </a:rPr>
              <a:t>?</a:t>
            </a:r>
          </a:p>
        </p:txBody>
      </p:sp>
      <p:pic>
        <p:nvPicPr>
          <p:cNvPr id="3" name="Image 2">
            <a:extLst>
              <a:ext uri="{FF2B5EF4-FFF2-40B4-BE49-F238E27FC236}">
                <a16:creationId xmlns:a16="http://schemas.microsoft.com/office/drawing/2014/main" id="{FBA1A948-6410-5B83-5A2B-2FDD27221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4033" y="1885673"/>
            <a:ext cx="1372074" cy="1500907"/>
          </a:xfrm>
          <a:prstGeom prst="rect">
            <a:avLst/>
          </a:prstGeom>
        </p:spPr>
      </p:pic>
      <p:pic>
        <p:nvPicPr>
          <p:cNvPr id="9" name="Image 8">
            <a:extLst>
              <a:ext uri="{FF2B5EF4-FFF2-40B4-BE49-F238E27FC236}">
                <a16:creationId xmlns:a16="http://schemas.microsoft.com/office/drawing/2014/main" id="{C90006DB-BF03-7137-98A8-4CC6BE1FB0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6135" y="1885673"/>
            <a:ext cx="1387086" cy="1517329"/>
          </a:xfrm>
          <a:prstGeom prst="rect">
            <a:avLst/>
          </a:prstGeom>
        </p:spPr>
      </p:pic>
      <p:pic>
        <p:nvPicPr>
          <p:cNvPr id="10" name="Image 9">
            <a:extLst>
              <a:ext uri="{FF2B5EF4-FFF2-40B4-BE49-F238E27FC236}">
                <a16:creationId xmlns:a16="http://schemas.microsoft.com/office/drawing/2014/main" id="{960D770C-E633-F119-3320-A2B5D7D352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9891" y="3920676"/>
            <a:ext cx="1388576" cy="1517329"/>
          </a:xfrm>
          <a:prstGeom prst="rect">
            <a:avLst/>
          </a:prstGeom>
        </p:spPr>
      </p:pic>
      <p:pic>
        <p:nvPicPr>
          <p:cNvPr id="12" name="Image 11">
            <a:extLst>
              <a:ext uri="{FF2B5EF4-FFF2-40B4-BE49-F238E27FC236}">
                <a16:creationId xmlns:a16="http://schemas.microsoft.com/office/drawing/2014/main" id="{804C911D-C5E0-5A07-487C-7B922C1EBE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7263" y="3919048"/>
            <a:ext cx="1388575" cy="1518957"/>
          </a:xfrm>
          <a:prstGeom prst="rect">
            <a:avLst/>
          </a:prstGeom>
        </p:spPr>
      </p:pic>
    </p:spTree>
    <p:extLst>
      <p:ext uri="{BB962C8B-B14F-4D97-AF65-F5344CB8AC3E}">
        <p14:creationId xmlns:p14="http://schemas.microsoft.com/office/powerpoint/2010/main" val="2603051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92A99-EBCD-5C87-8FD5-ADFAC9F338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D93727-54FC-ED9A-FD21-556528E0009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Les deux images qui manquent sont : le sucre et le beurre.</a:t>
            </a:r>
            <a:endParaRPr lang="fr-MA" dirty="0">
              <a:solidFill>
                <a:schemeClr val="tx1">
                  <a:lumMod val="65000"/>
                  <a:lumOff val="35000"/>
                </a:schemeClr>
              </a:solidFill>
            </a:endParaRPr>
          </a:p>
        </p:txBody>
      </p:sp>
      <p:grpSp>
        <p:nvGrpSpPr>
          <p:cNvPr id="6" name="Groupe 5">
            <a:extLst>
              <a:ext uri="{FF2B5EF4-FFF2-40B4-BE49-F238E27FC236}">
                <a16:creationId xmlns:a16="http://schemas.microsoft.com/office/drawing/2014/main" id="{98A3828E-DC59-BBA2-1248-35127890307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16F9EBD7-844D-4120-BDAC-179716BFC2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B3F5D0-506A-9FBE-4E24-6B6988F3BDF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BF86B9C6-62B5-A46D-2A07-CD2380F2D6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9622" y="1928093"/>
            <a:ext cx="1372074" cy="1500907"/>
          </a:xfrm>
          <a:prstGeom prst="rect">
            <a:avLst/>
          </a:prstGeom>
        </p:spPr>
      </p:pic>
      <p:pic>
        <p:nvPicPr>
          <p:cNvPr id="11" name="Image 10">
            <a:extLst>
              <a:ext uri="{FF2B5EF4-FFF2-40B4-BE49-F238E27FC236}">
                <a16:creationId xmlns:a16="http://schemas.microsoft.com/office/drawing/2014/main" id="{147B5A64-3F95-CDE2-591F-55A95B5277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1312" y="1930004"/>
            <a:ext cx="1372074" cy="1500907"/>
          </a:xfrm>
          <a:prstGeom prst="rect">
            <a:avLst/>
          </a:prstGeom>
          <a:ln w="76200">
            <a:solidFill>
              <a:srgbClr val="C00000"/>
            </a:solidFill>
          </a:ln>
        </p:spPr>
      </p:pic>
      <p:pic>
        <p:nvPicPr>
          <p:cNvPr id="12" name="Image 11">
            <a:extLst>
              <a:ext uri="{FF2B5EF4-FFF2-40B4-BE49-F238E27FC236}">
                <a16:creationId xmlns:a16="http://schemas.microsoft.com/office/drawing/2014/main" id="{E7BE489F-F9B1-1C1E-42C7-740D6C4342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1150" y="4094665"/>
            <a:ext cx="1387086" cy="1517329"/>
          </a:xfrm>
          <a:prstGeom prst="rect">
            <a:avLst/>
          </a:prstGeom>
          <a:ln w="76200">
            <a:solidFill>
              <a:srgbClr val="C00000"/>
            </a:solidFill>
          </a:ln>
        </p:spPr>
      </p:pic>
      <p:pic>
        <p:nvPicPr>
          <p:cNvPr id="13" name="Image 12">
            <a:extLst>
              <a:ext uri="{FF2B5EF4-FFF2-40B4-BE49-F238E27FC236}">
                <a16:creationId xmlns:a16="http://schemas.microsoft.com/office/drawing/2014/main" id="{E168F65D-A82D-603E-4F45-254BC3E43E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37961" y="1930004"/>
            <a:ext cx="1387086" cy="1517329"/>
          </a:xfrm>
          <a:prstGeom prst="rect">
            <a:avLst/>
          </a:prstGeom>
        </p:spPr>
      </p:pic>
      <p:pic>
        <p:nvPicPr>
          <p:cNvPr id="14" name="Image 13">
            <a:extLst>
              <a:ext uri="{FF2B5EF4-FFF2-40B4-BE49-F238E27FC236}">
                <a16:creationId xmlns:a16="http://schemas.microsoft.com/office/drawing/2014/main" id="{F1D1D2D8-30EC-F8FC-CEF8-BA6A5AEEFC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41983" y="4166552"/>
            <a:ext cx="1372074" cy="1499297"/>
          </a:xfrm>
          <a:prstGeom prst="rect">
            <a:avLst/>
          </a:prstGeom>
        </p:spPr>
      </p:pic>
      <p:pic>
        <p:nvPicPr>
          <p:cNvPr id="15" name="Image 14">
            <a:extLst>
              <a:ext uri="{FF2B5EF4-FFF2-40B4-BE49-F238E27FC236}">
                <a16:creationId xmlns:a16="http://schemas.microsoft.com/office/drawing/2014/main" id="{AF0C8274-287F-B753-F3FD-DEB2D59C0B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00653" y="4111087"/>
            <a:ext cx="1372074" cy="1500907"/>
          </a:xfrm>
          <a:prstGeom prst="rect">
            <a:avLst/>
          </a:prstGeom>
        </p:spPr>
      </p:pic>
    </p:spTree>
    <p:extLst>
      <p:ext uri="{BB962C8B-B14F-4D97-AF65-F5344CB8AC3E}">
        <p14:creationId xmlns:p14="http://schemas.microsoft.com/office/powerpoint/2010/main" val="523747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grpSp>
        <p:nvGrpSpPr>
          <p:cNvPr id="5" name="Groupe 4">
            <a:extLst>
              <a:ext uri="{FF2B5EF4-FFF2-40B4-BE49-F238E27FC236}">
                <a16:creationId xmlns:a16="http://schemas.microsoft.com/office/drawing/2014/main" id="{B7761FA5-EB17-C9B7-66DE-FC9DA79C6E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FFC171CA-0FB5-7A56-7FAE-92054A88B87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9DF63D-05EB-49AD-6467-67C56B2FCF2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2B9C2-DD94-2AB9-07F9-2EF68C0ACA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29C8C5-4837-67E3-3522-B50CC63F783E}"/>
              </a:ext>
            </a:extLst>
          </p:cNvPr>
          <p:cNvSpPr>
            <a:spLocks noGrp="1"/>
          </p:cNvSpPr>
          <p:nvPr>
            <p:ph type="title"/>
          </p:nvPr>
        </p:nvSpPr>
        <p:spPr/>
        <p:txBody>
          <a:bodyPr/>
          <a:lstStyle/>
          <a:p>
            <a:r>
              <a:rPr lang="fr-FR" dirty="0">
                <a:solidFill>
                  <a:schemeClr val="tx1">
                    <a:lumMod val="65000"/>
                    <a:lumOff val="35000"/>
                  </a:schemeClr>
                </a:solidFill>
              </a:rPr>
              <a:t>Répétons ensemble.</a:t>
            </a:r>
            <a:endParaRPr lang="fr-MA" dirty="0">
              <a:solidFill>
                <a:schemeClr val="tx1">
                  <a:lumMod val="65000"/>
                  <a:lumOff val="35000"/>
                </a:schemeClr>
              </a:solidFill>
            </a:endParaRPr>
          </a:p>
        </p:txBody>
      </p:sp>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BDC9003-F14B-91F2-3B4B-E11A47597C2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sp>
        <p:nvSpPr>
          <p:cNvPr id="6" name="Espace réservé du texte 6">
            <a:extLst>
              <a:ext uri="{FF2B5EF4-FFF2-40B4-BE49-F238E27FC236}">
                <a16:creationId xmlns:a16="http://schemas.microsoft.com/office/drawing/2014/main" id="{1033E48C-EA64-D681-4802-B4EF1DDA1136}"/>
              </a:ext>
            </a:extLst>
          </p:cNvPr>
          <p:cNvSpPr txBox="1">
            <a:spLocks/>
          </p:cNvSpPr>
          <p:nvPr/>
        </p:nvSpPr>
        <p:spPr>
          <a:xfrm>
            <a:off x="4151731" y="3332794"/>
            <a:ext cx="1829517"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474F71"/>
                </a:solidFill>
                <a:latin typeface="Dosis SemiBold" pitchFamily="2" charset="0"/>
              </a:rPr>
              <a:t> L’épicier</a:t>
            </a:r>
          </a:p>
        </p:txBody>
      </p:sp>
      <p:sp>
        <p:nvSpPr>
          <p:cNvPr id="10" name="Espace réservé du texte 6">
            <a:extLst>
              <a:ext uri="{FF2B5EF4-FFF2-40B4-BE49-F238E27FC236}">
                <a16:creationId xmlns:a16="http://schemas.microsoft.com/office/drawing/2014/main" id="{9C584FA0-6248-3708-0FF4-0CB83BE549CA}"/>
              </a:ext>
            </a:extLst>
          </p:cNvPr>
          <p:cNvSpPr txBox="1">
            <a:spLocks/>
          </p:cNvSpPr>
          <p:nvPr/>
        </p:nvSpPr>
        <p:spPr>
          <a:xfrm>
            <a:off x="5791598" y="3355886"/>
            <a:ext cx="2299886" cy="342771"/>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a:buNone/>
            </a:pPr>
            <a:r>
              <a:rPr lang="fr-MA" sz="2400" b="1" dirty="0">
                <a:ln w="0"/>
                <a:solidFill>
                  <a:srgbClr val="00B0F0"/>
                </a:solidFill>
                <a:latin typeface="Dosis SemiBold" pitchFamily="2" charset="0"/>
              </a:rPr>
              <a:t>Un </a:t>
            </a:r>
            <a:r>
              <a:rPr lang="fr-MA" sz="2400" b="1" dirty="0">
                <a:ln w="0"/>
                <a:solidFill>
                  <a:srgbClr val="474F71"/>
                </a:solidFill>
                <a:latin typeface="Dosis SemiBold" pitchFamily="2" charset="0"/>
              </a:rPr>
              <a:t>litre</a:t>
            </a:r>
          </a:p>
        </p:txBody>
      </p:sp>
      <p:sp>
        <p:nvSpPr>
          <p:cNvPr id="11" name="ZoneTexte 10">
            <a:extLst>
              <a:ext uri="{FF2B5EF4-FFF2-40B4-BE49-F238E27FC236}">
                <a16:creationId xmlns:a16="http://schemas.microsoft.com/office/drawing/2014/main" id="{4CBB3CE5-A306-484E-B90E-0CC7C966EA79}"/>
              </a:ext>
            </a:extLst>
          </p:cNvPr>
          <p:cNvSpPr txBox="1"/>
          <p:nvPr/>
        </p:nvSpPr>
        <p:spPr>
          <a:xfrm>
            <a:off x="1640724" y="3348099"/>
            <a:ext cx="1903790" cy="424732"/>
          </a:xfrm>
          <a:prstGeom prst="rect">
            <a:avLst/>
          </a:prstGeom>
          <a:noFill/>
        </p:spPr>
        <p:txBody>
          <a:bodyPr wrap="square">
            <a:spAutoFit/>
          </a:body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45469"/>
                </a:solidFill>
                <a:effectLst/>
                <a:uLnTx/>
                <a:uFillTx/>
                <a:latin typeface="Dosis" pitchFamily="2" charset="0"/>
                <a:ea typeface="+mn-ea"/>
                <a:cs typeface="+mn-cs"/>
              </a:rPr>
              <a:t> </a:t>
            </a:r>
            <a:r>
              <a:rPr lang="fr-MA" sz="2400" b="1" dirty="0">
                <a:ln w="0"/>
                <a:solidFill>
                  <a:srgbClr val="474F71"/>
                </a:solidFill>
                <a:latin typeface="Dosis SemiBold" pitchFamily="2" charset="0"/>
              </a:rPr>
              <a:t>L’épicerie</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sp>
        <p:nvSpPr>
          <p:cNvPr id="12" name="ZoneTexte 11">
            <a:extLst>
              <a:ext uri="{FF2B5EF4-FFF2-40B4-BE49-F238E27FC236}">
                <a16:creationId xmlns:a16="http://schemas.microsoft.com/office/drawing/2014/main" id="{E53556AD-FFDE-065D-E97A-EAE3149C11DB}"/>
              </a:ext>
            </a:extLst>
          </p:cNvPr>
          <p:cNvSpPr txBox="1"/>
          <p:nvPr/>
        </p:nvSpPr>
        <p:spPr>
          <a:xfrm>
            <a:off x="3837175" y="5844405"/>
            <a:ext cx="2368966" cy="424732"/>
          </a:xfrm>
          <a:prstGeom prst="rect">
            <a:avLst/>
          </a:prstGeom>
          <a:noFill/>
        </p:spPr>
        <p:txBody>
          <a:bodyPr wrap="square">
            <a:spAutoFit/>
          </a:bodyPr>
          <a:lstStyle/>
          <a:p>
            <a:pPr lvl="0" algn="ctr" defTabSz="514337">
              <a:lnSpc>
                <a:spcPct val="90000"/>
              </a:lnSpc>
              <a:spcBef>
                <a:spcPts val="563"/>
              </a:spcBef>
              <a:defRPr/>
            </a:pPr>
            <a:r>
              <a:rPr lang="fr-MA" sz="2400" b="1" dirty="0">
                <a:ln w="0"/>
                <a:solidFill>
                  <a:srgbClr val="474F71"/>
                </a:solidFill>
                <a:latin typeface="Dosis" pitchFamily="2" charset="0"/>
              </a:rPr>
              <a:t> </a:t>
            </a:r>
            <a:r>
              <a:rPr lang="fr-MA" sz="2400" b="1" dirty="0">
                <a:ln w="0"/>
                <a:solidFill>
                  <a:srgbClr val="474F71"/>
                </a:solidFill>
                <a:latin typeface="Dosis SemiBold" pitchFamily="2" charset="0"/>
              </a:rPr>
              <a:t>Acheter</a:t>
            </a:r>
          </a:p>
        </p:txBody>
      </p:sp>
      <p:sp>
        <p:nvSpPr>
          <p:cNvPr id="13" name="ZoneTexte 12">
            <a:extLst>
              <a:ext uri="{FF2B5EF4-FFF2-40B4-BE49-F238E27FC236}">
                <a16:creationId xmlns:a16="http://schemas.microsoft.com/office/drawing/2014/main" id="{C8C4E173-340D-5611-9A06-A647994DD63E}"/>
              </a:ext>
            </a:extLst>
          </p:cNvPr>
          <p:cNvSpPr txBox="1"/>
          <p:nvPr/>
        </p:nvSpPr>
        <p:spPr>
          <a:xfrm>
            <a:off x="1732734" y="5794268"/>
            <a:ext cx="2226302" cy="461665"/>
          </a:xfrm>
          <a:prstGeom prst="rect">
            <a:avLst/>
          </a:prstGeom>
          <a:noFill/>
        </p:spPr>
        <p:txBody>
          <a:bodyPr wrap="square">
            <a:spAutoFit/>
          </a:bodyPr>
          <a:lstStyle/>
          <a:p>
            <a:pPr algn="ctr"/>
            <a:r>
              <a:rPr lang="fr-MA" sz="2400" b="1" dirty="0">
                <a:ln w="0"/>
                <a:solidFill>
                  <a:srgbClr val="00B0F0"/>
                </a:solidFill>
                <a:latin typeface="Dosis SemiBold" pitchFamily="2" charset="0"/>
              </a:rPr>
              <a:t>Un </a:t>
            </a:r>
            <a:r>
              <a:rPr lang="fr-MA" sz="2400" b="1" dirty="0">
                <a:ln w="0"/>
                <a:solidFill>
                  <a:srgbClr val="474F71"/>
                </a:solidFill>
                <a:latin typeface="Dosis SemiBold" pitchFamily="2" charset="0"/>
              </a:rPr>
              <a:t>kilogramme</a:t>
            </a:r>
          </a:p>
        </p:txBody>
      </p:sp>
      <p:sp>
        <p:nvSpPr>
          <p:cNvPr id="14" name="ZoneTexte 13">
            <a:extLst>
              <a:ext uri="{FF2B5EF4-FFF2-40B4-BE49-F238E27FC236}">
                <a16:creationId xmlns:a16="http://schemas.microsoft.com/office/drawing/2014/main" id="{8FF3FC9F-FF96-7FA0-CA57-91C20B5D537B}"/>
              </a:ext>
            </a:extLst>
          </p:cNvPr>
          <p:cNvSpPr txBox="1"/>
          <p:nvPr/>
        </p:nvSpPr>
        <p:spPr>
          <a:xfrm>
            <a:off x="6389052" y="5794267"/>
            <a:ext cx="1603755" cy="461665"/>
          </a:xfrm>
          <a:prstGeom prst="rect">
            <a:avLst/>
          </a:prstGeom>
          <a:noFill/>
        </p:spPr>
        <p:txBody>
          <a:bodyPr wrap="square">
            <a:spAutoFit/>
          </a:bodyPr>
          <a:lstStyle/>
          <a:p>
            <a:pPr algn="ctr"/>
            <a:r>
              <a:rPr lang="fr-MA" sz="2400" b="1" dirty="0">
                <a:ln w="0"/>
                <a:solidFill>
                  <a:srgbClr val="0070C0"/>
                </a:solidFill>
                <a:latin typeface="Dosis" pitchFamily="2" charset="0"/>
              </a:rPr>
              <a:t> </a:t>
            </a:r>
            <a:r>
              <a:rPr lang="fr-MA" sz="2400" b="1" dirty="0">
                <a:ln w="0"/>
                <a:solidFill>
                  <a:srgbClr val="474F71"/>
                </a:solidFill>
                <a:latin typeface="Dosis SemiBold" pitchFamily="2" charset="0"/>
              </a:rPr>
              <a:t>Payer</a:t>
            </a:r>
          </a:p>
        </p:txBody>
      </p:sp>
      <p:pic>
        <p:nvPicPr>
          <p:cNvPr id="15" name="Image 14">
            <a:extLst>
              <a:ext uri="{FF2B5EF4-FFF2-40B4-BE49-F238E27FC236}">
                <a16:creationId xmlns:a16="http://schemas.microsoft.com/office/drawing/2014/main" id="{93D2E274-0802-028E-8A9D-4104E2D65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582" y="1794016"/>
            <a:ext cx="1372074" cy="1499297"/>
          </a:xfrm>
          <a:prstGeom prst="rect">
            <a:avLst/>
          </a:prstGeom>
        </p:spPr>
      </p:pic>
      <p:pic>
        <p:nvPicPr>
          <p:cNvPr id="16" name="Image 15">
            <a:extLst>
              <a:ext uri="{FF2B5EF4-FFF2-40B4-BE49-F238E27FC236}">
                <a16:creationId xmlns:a16="http://schemas.microsoft.com/office/drawing/2014/main" id="{3F4C5ED6-32D2-0DC4-C2C6-C2124E1B7C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1308" y="1794016"/>
            <a:ext cx="1387086" cy="1515701"/>
          </a:xfrm>
          <a:prstGeom prst="rect">
            <a:avLst/>
          </a:prstGeom>
        </p:spPr>
      </p:pic>
      <p:pic>
        <p:nvPicPr>
          <p:cNvPr id="17" name="Image 16">
            <a:extLst>
              <a:ext uri="{FF2B5EF4-FFF2-40B4-BE49-F238E27FC236}">
                <a16:creationId xmlns:a16="http://schemas.microsoft.com/office/drawing/2014/main" id="{4069974D-B107-897A-F26A-0A140CAF37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4580" y="1854306"/>
            <a:ext cx="1329766" cy="1454627"/>
          </a:xfrm>
          <a:prstGeom prst="rect">
            <a:avLst/>
          </a:prstGeom>
        </p:spPr>
      </p:pic>
      <p:pic>
        <p:nvPicPr>
          <p:cNvPr id="18" name="Image 17">
            <a:extLst>
              <a:ext uri="{FF2B5EF4-FFF2-40B4-BE49-F238E27FC236}">
                <a16:creationId xmlns:a16="http://schemas.microsoft.com/office/drawing/2014/main" id="{30B984E3-BCDC-45F9-AE33-EB6D2FDE86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9052" y="4104905"/>
            <a:ext cx="1329767" cy="1453067"/>
          </a:xfrm>
          <a:prstGeom prst="rect">
            <a:avLst/>
          </a:prstGeom>
        </p:spPr>
      </p:pic>
      <p:pic>
        <p:nvPicPr>
          <p:cNvPr id="20" name="Image 19">
            <a:extLst>
              <a:ext uri="{FF2B5EF4-FFF2-40B4-BE49-F238E27FC236}">
                <a16:creationId xmlns:a16="http://schemas.microsoft.com/office/drawing/2014/main" id="{B8E71107-4A00-24E8-8222-17D2961B3D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2182" y="4174907"/>
            <a:ext cx="1329767" cy="1454628"/>
          </a:xfrm>
          <a:prstGeom prst="rect">
            <a:avLst/>
          </a:prstGeom>
        </p:spPr>
      </p:pic>
      <p:pic>
        <p:nvPicPr>
          <p:cNvPr id="21" name="Image 20" descr="Une image contenant cylindre, bouteille, conception&#10;&#10;Le contenu généré par l’IA peut être incorrect.">
            <a:extLst>
              <a:ext uri="{FF2B5EF4-FFF2-40B4-BE49-F238E27FC236}">
                <a16:creationId xmlns:a16="http://schemas.microsoft.com/office/drawing/2014/main" id="{8ABC6E13-322F-BA97-74A8-BCE7978A89B3}"/>
              </a:ext>
            </a:extLst>
          </p:cNvPr>
          <p:cNvPicPr>
            <a:picLocks noChangeAspect="1"/>
          </p:cNvPicPr>
          <p:nvPr/>
        </p:nvPicPr>
        <p:blipFill>
          <a:blip r:embed="rId8"/>
          <a:srcRect l="1542" t="3883" r="4440" b="3364"/>
          <a:stretch>
            <a:fillRect/>
          </a:stretch>
        </p:blipFill>
        <p:spPr>
          <a:xfrm>
            <a:off x="2179009" y="4103345"/>
            <a:ext cx="1418108" cy="1454627"/>
          </a:xfrm>
          <a:prstGeom prst="rect">
            <a:avLst/>
          </a:prstGeom>
        </p:spPr>
      </p:pic>
    </p:spTree>
    <p:extLst>
      <p:ext uri="{BB962C8B-B14F-4D97-AF65-F5344CB8AC3E}">
        <p14:creationId xmlns:p14="http://schemas.microsoft.com/office/powerpoint/2010/main" val="3415387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BB217-9332-3507-45B7-114A2080D0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84AF13-F5EA-8C66-3B77-29D5F11416E4}"/>
              </a:ext>
            </a:extLst>
          </p:cNvPr>
          <p:cNvSpPr>
            <a:spLocks noGrp="1"/>
          </p:cNvSpPr>
          <p:nvPr>
            <p:ph type="title"/>
          </p:nvPr>
        </p:nvSpPr>
        <p:spPr/>
        <p:txBody>
          <a:bodyPr/>
          <a:lstStyle/>
          <a:p>
            <a:r>
              <a:rPr lang="fr-FR" dirty="0">
                <a:solidFill>
                  <a:schemeClr val="tx1">
                    <a:lumMod val="65000"/>
                    <a:lumOff val="35000"/>
                  </a:schemeClr>
                </a:solidFill>
              </a:rPr>
              <a:t>Observez bien. Je vais faire bouger 2 mots. </a:t>
            </a:r>
            <a:endParaRPr lang="fr-MA" dirty="0">
              <a:solidFill>
                <a:schemeClr val="tx1">
                  <a:lumMod val="65000"/>
                  <a:lumOff val="35000"/>
                </a:schemeClr>
              </a:solidFill>
            </a:endParaRPr>
          </a:p>
        </p:txBody>
      </p:sp>
      <p:pic>
        <p:nvPicPr>
          <p:cNvPr id="1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C11AB3A-3A68-C3B2-3C6B-8228961F494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pic>
        <p:nvPicPr>
          <p:cNvPr id="6" name="Image 5">
            <a:extLst>
              <a:ext uri="{FF2B5EF4-FFF2-40B4-BE49-F238E27FC236}">
                <a16:creationId xmlns:a16="http://schemas.microsoft.com/office/drawing/2014/main" id="{E34293F4-01D5-F159-56CA-697F529A6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064" y="2068833"/>
            <a:ext cx="1372074" cy="1499297"/>
          </a:xfrm>
          <a:prstGeom prst="rect">
            <a:avLst/>
          </a:prstGeom>
        </p:spPr>
      </p:pic>
      <p:pic>
        <p:nvPicPr>
          <p:cNvPr id="10" name="Image 9">
            <a:extLst>
              <a:ext uri="{FF2B5EF4-FFF2-40B4-BE49-F238E27FC236}">
                <a16:creationId xmlns:a16="http://schemas.microsoft.com/office/drawing/2014/main" id="{915591A9-FFA8-A372-2C7E-E52892C329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2324" y="2030879"/>
            <a:ext cx="1387086" cy="1515701"/>
          </a:xfrm>
          <a:prstGeom prst="rect">
            <a:avLst/>
          </a:prstGeom>
        </p:spPr>
      </p:pic>
      <p:pic>
        <p:nvPicPr>
          <p:cNvPr id="11" name="Image 10">
            <a:extLst>
              <a:ext uri="{FF2B5EF4-FFF2-40B4-BE49-F238E27FC236}">
                <a16:creationId xmlns:a16="http://schemas.microsoft.com/office/drawing/2014/main" id="{7B217562-F57E-70CF-89FE-F13886EF0A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5596" y="2091169"/>
            <a:ext cx="1329766" cy="1454627"/>
          </a:xfrm>
          <a:prstGeom prst="rect">
            <a:avLst/>
          </a:prstGeom>
        </p:spPr>
      </p:pic>
      <p:pic>
        <p:nvPicPr>
          <p:cNvPr id="12" name="Image 11">
            <a:extLst>
              <a:ext uri="{FF2B5EF4-FFF2-40B4-BE49-F238E27FC236}">
                <a16:creationId xmlns:a16="http://schemas.microsoft.com/office/drawing/2014/main" id="{4A935499-85DC-B746-9C9B-3B14953E91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068" y="4341768"/>
            <a:ext cx="1329767" cy="1453067"/>
          </a:xfrm>
          <a:prstGeom prst="rect">
            <a:avLst/>
          </a:prstGeom>
        </p:spPr>
      </p:pic>
      <p:pic>
        <p:nvPicPr>
          <p:cNvPr id="13" name="Image 12">
            <a:extLst>
              <a:ext uri="{FF2B5EF4-FFF2-40B4-BE49-F238E27FC236}">
                <a16:creationId xmlns:a16="http://schemas.microsoft.com/office/drawing/2014/main" id="{5B0C40DC-C955-85BA-2558-9E15535F0A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52444" y="4340207"/>
            <a:ext cx="1329767" cy="1454628"/>
          </a:xfrm>
          <a:prstGeom prst="rect">
            <a:avLst/>
          </a:prstGeom>
        </p:spPr>
      </p:pic>
      <p:pic>
        <p:nvPicPr>
          <p:cNvPr id="14" name="Image 13" descr="Une image contenant cylindre, bouteille, conception&#10;&#10;Le contenu généré par l’IA peut être incorrect.">
            <a:extLst>
              <a:ext uri="{FF2B5EF4-FFF2-40B4-BE49-F238E27FC236}">
                <a16:creationId xmlns:a16="http://schemas.microsoft.com/office/drawing/2014/main" id="{3E39F4B7-6ACB-492C-F465-8FCB8C9A079E}"/>
              </a:ext>
            </a:extLst>
          </p:cNvPr>
          <p:cNvPicPr>
            <a:picLocks noChangeAspect="1"/>
          </p:cNvPicPr>
          <p:nvPr/>
        </p:nvPicPr>
        <p:blipFill>
          <a:blip r:embed="rId8"/>
          <a:srcRect l="1542" t="3883" r="4440" b="3364"/>
          <a:stretch>
            <a:fillRect/>
          </a:stretch>
        </p:blipFill>
        <p:spPr>
          <a:xfrm>
            <a:off x="1991242" y="4411770"/>
            <a:ext cx="1418108" cy="1454627"/>
          </a:xfrm>
          <a:prstGeom prst="rect">
            <a:avLst/>
          </a:prstGeom>
        </p:spPr>
      </p:pic>
    </p:spTree>
    <p:extLst>
      <p:ext uri="{BB962C8B-B14F-4D97-AF65-F5344CB8AC3E}">
        <p14:creationId xmlns:p14="http://schemas.microsoft.com/office/powerpoint/2010/main" val="563163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398DF-BBA6-C25B-B33C-0A88DF9312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2A1E6C-A839-B6E6-7A7B-1F509119D0B0}"/>
              </a:ext>
            </a:extLst>
          </p:cNvPr>
          <p:cNvSpPr>
            <a:spLocks noGrp="1"/>
          </p:cNvSpPr>
          <p:nvPr>
            <p:ph type="title"/>
          </p:nvPr>
        </p:nvSpPr>
        <p:spPr/>
        <p:txBody>
          <a:bodyPr/>
          <a:lstStyle/>
          <a:p>
            <a:r>
              <a:rPr lang="fr-FR" dirty="0">
                <a:solidFill>
                  <a:schemeClr val="tx1">
                    <a:lumMod val="65000"/>
                    <a:lumOff val="35000"/>
                  </a:schemeClr>
                </a:solidFill>
              </a:rPr>
              <a:t>Quels sont les 2 mots qui ont bougé ? </a:t>
            </a:r>
            <a:endParaRPr lang="fr-MA" dirty="0">
              <a:solidFill>
                <a:schemeClr val="tx1">
                  <a:lumMod val="65000"/>
                  <a:lumOff val="35000"/>
                </a:schemeClr>
              </a:solidFill>
            </a:endParaRPr>
          </a:p>
        </p:txBody>
      </p:sp>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7425C414-0AE6-0FFC-3130-CDA5666D66A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11319" y="568229"/>
            <a:ext cx="1250140" cy="987542"/>
          </a:xfrm>
          <a:prstGeom prst="ellipse">
            <a:avLst/>
          </a:prstGeom>
        </p:spPr>
      </p:pic>
      <p:pic>
        <p:nvPicPr>
          <p:cNvPr id="6" name="Image 5">
            <a:extLst>
              <a:ext uri="{FF2B5EF4-FFF2-40B4-BE49-F238E27FC236}">
                <a16:creationId xmlns:a16="http://schemas.microsoft.com/office/drawing/2014/main" id="{DC2B3429-4372-50E0-4D10-52D3BA8A7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2763" y="4126454"/>
            <a:ext cx="1372074" cy="1499297"/>
          </a:xfrm>
          <a:prstGeom prst="rect">
            <a:avLst/>
          </a:prstGeom>
        </p:spPr>
      </p:pic>
      <p:pic>
        <p:nvPicPr>
          <p:cNvPr id="7" name="Image 6">
            <a:extLst>
              <a:ext uri="{FF2B5EF4-FFF2-40B4-BE49-F238E27FC236}">
                <a16:creationId xmlns:a16="http://schemas.microsoft.com/office/drawing/2014/main" id="{3110ACCD-D132-00A7-E4A9-793E2AF011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9491" y="2011711"/>
            <a:ext cx="1387086" cy="1515701"/>
          </a:xfrm>
          <a:prstGeom prst="rect">
            <a:avLst/>
          </a:prstGeom>
        </p:spPr>
      </p:pic>
      <p:pic>
        <p:nvPicPr>
          <p:cNvPr id="8" name="Image 7">
            <a:extLst>
              <a:ext uri="{FF2B5EF4-FFF2-40B4-BE49-F238E27FC236}">
                <a16:creationId xmlns:a16="http://schemas.microsoft.com/office/drawing/2014/main" id="{A69BACAF-0A11-4E5D-730E-88B3FBEF29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2763" y="2072001"/>
            <a:ext cx="1329766" cy="1454627"/>
          </a:xfrm>
          <a:prstGeom prst="rect">
            <a:avLst/>
          </a:prstGeom>
        </p:spPr>
      </p:pic>
      <p:pic>
        <p:nvPicPr>
          <p:cNvPr id="9" name="Image 8">
            <a:extLst>
              <a:ext uri="{FF2B5EF4-FFF2-40B4-BE49-F238E27FC236}">
                <a16:creationId xmlns:a16="http://schemas.microsoft.com/office/drawing/2014/main" id="{64C8B367-99A2-100F-FC29-AE720EC982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3538" y="2073561"/>
            <a:ext cx="1329767" cy="1453067"/>
          </a:xfrm>
          <a:prstGeom prst="rect">
            <a:avLst/>
          </a:prstGeom>
        </p:spPr>
      </p:pic>
      <p:pic>
        <p:nvPicPr>
          <p:cNvPr id="10" name="Image 9">
            <a:extLst>
              <a:ext uri="{FF2B5EF4-FFF2-40B4-BE49-F238E27FC236}">
                <a16:creationId xmlns:a16="http://schemas.microsoft.com/office/drawing/2014/main" id="{3DC4517F-19A1-63EC-701D-23F6E51D3A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519" y="4171124"/>
            <a:ext cx="1329767" cy="1454628"/>
          </a:xfrm>
          <a:prstGeom prst="rect">
            <a:avLst/>
          </a:prstGeom>
        </p:spPr>
      </p:pic>
      <p:pic>
        <p:nvPicPr>
          <p:cNvPr id="11" name="Image 10" descr="Une image contenant cylindre, bouteille, conception&#10;&#10;Le contenu généré par l’IA peut être incorrect.">
            <a:extLst>
              <a:ext uri="{FF2B5EF4-FFF2-40B4-BE49-F238E27FC236}">
                <a16:creationId xmlns:a16="http://schemas.microsoft.com/office/drawing/2014/main" id="{C08B50FB-8B50-00F1-9C28-7367457C3E3D}"/>
              </a:ext>
            </a:extLst>
          </p:cNvPr>
          <p:cNvPicPr>
            <a:picLocks noChangeAspect="1"/>
          </p:cNvPicPr>
          <p:nvPr/>
        </p:nvPicPr>
        <p:blipFill>
          <a:blip r:embed="rId8"/>
          <a:srcRect l="1542" t="3883" r="4440" b="3364"/>
          <a:stretch>
            <a:fillRect/>
          </a:stretch>
        </p:blipFill>
        <p:spPr>
          <a:xfrm>
            <a:off x="1883661" y="4171124"/>
            <a:ext cx="1418108" cy="1454627"/>
          </a:xfrm>
          <a:prstGeom prst="rect">
            <a:avLst/>
          </a:prstGeom>
        </p:spPr>
      </p:pic>
    </p:spTree>
    <p:extLst>
      <p:ext uri="{BB962C8B-B14F-4D97-AF65-F5344CB8AC3E}">
        <p14:creationId xmlns:p14="http://schemas.microsoft.com/office/powerpoint/2010/main" val="3700083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F1382-E0ED-9F92-82D1-5B3B935898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018A7C-F4C9-4EA4-C873-6C25520D563B}"/>
              </a:ext>
            </a:extLst>
          </p:cNvPr>
          <p:cNvSpPr>
            <a:spLocks noGrp="1"/>
          </p:cNvSpPr>
          <p:nvPr>
            <p:ph type="title"/>
          </p:nvPr>
        </p:nvSpPr>
        <p:spPr/>
        <p:txBody>
          <a:bodyPr/>
          <a:lstStyle/>
          <a:p>
            <a:r>
              <a:rPr lang="fr-FR" dirty="0">
                <a:solidFill>
                  <a:schemeClr val="tx1">
                    <a:lumMod val="65000"/>
                    <a:lumOff val="35000"/>
                  </a:schemeClr>
                </a:solidFill>
              </a:rPr>
              <a:t>Les deux mots qui ont bougé sont : l’épicerie et  payer.</a:t>
            </a:r>
            <a:endParaRPr lang="fr-MA" dirty="0">
              <a:solidFill>
                <a:schemeClr val="tx1">
                  <a:lumMod val="65000"/>
                  <a:lumOff val="35000"/>
                </a:schemeClr>
              </a:solidFill>
            </a:endParaRPr>
          </a:p>
        </p:txBody>
      </p:sp>
      <p:grpSp>
        <p:nvGrpSpPr>
          <p:cNvPr id="3" name="Groupe 2">
            <a:extLst>
              <a:ext uri="{FF2B5EF4-FFF2-40B4-BE49-F238E27FC236}">
                <a16:creationId xmlns:a16="http://schemas.microsoft.com/office/drawing/2014/main" id="{C6C1477E-A57C-5013-1885-DF9C8267B3CD}"/>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B710CC4-B975-05ED-B2A5-3F81150DA17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58B101-C058-52A4-05D9-47C90CFEBC8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04D79202-8375-AA0D-1051-7A893B44BB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000" y="2266481"/>
            <a:ext cx="1372074" cy="1499297"/>
          </a:xfrm>
          <a:prstGeom prst="rect">
            <a:avLst/>
          </a:prstGeom>
          <a:ln w="76200">
            <a:solidFill>
              <a:srgbClr val="C00000"/>
            </a:solidFill>
          </a:ln>
        </p:spPr>
      </p:pic>
      <p:pic>
        <p:nvPicPr>
          <p:cNvPr id="8" name="Image 7">
            <a:extLst>
              <a:ext uri="{FF2B5EF4-FFF2-40B4-BE49-F238E27FC236}">
                <a16:creationId xmlns:a16="http://schemas.microsoft.com/office/drawing/2014/main" id="{F060E686-0950-402F-AA39-DD61339164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6726" y="2266481"/>
            <a:ext cx="1387086" cy="1515701"/>
          </a:xfrm>
          <a:prstGeom prst="rect">
            <a:avLst/>
          </a:prstGeom>
        </p:spPr>
      </p:pic>
      <p:pic>
        <p:nvPicPr>
          <p:cNvPr id="9" name="Image 8">
            <a:extLst>
              <a:ext uri="{FF2B5EF4-FFF2-40B4-BE49-F238E27FC236}">
                <a16:creationId xmlns:a16="http://schemas.microsoft.com/office/drawing/2014/main" id="{7EFF28E7-B9D6-F929-746C-CC399590AE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29998" y="2326771"/>
            <a:ext cx="1329766" cy="1454627"/>
          </a:xfrm>
          <a:prstGeom prst="rect">
            <a:avLst/>
          </a:prstGeom>
        </p:spPr>
      </p:pic>
      <p:pic>
        <p:nvPicPr>
          <p:cNvPr id="10" name="Image 9">
            <a:extLst>
              <a:ext uri="{FF2B5EF4-FFF2-40B4-BE49-F238E27FC236}">
                <a16:creationId xmlns:a16="http://schemas.microsoft.com/office/drawing/2014/main" id="{4A002B5B-FF1E-45DB-874B-FA0058C8A8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74470" y="4577370"/>
            <a:ext cx="1329767" cy="1453067"/>
          </a:xfrm>
          <a:prstGeom prst="rect">
            <a:avLst/>
          </a:prstGeom>
          <a:ln w="76200">
            <a:solidFill>
              <a:srgbClr val="C00000"/>
            </a:solidFill>
          </a:ln>
        </p:spPr>
      </p:pic>
      <p:pic>
        <p:nvPicPr>
          <p:cNvPr id="11" name="Image 10">
            <a:extLst>
              <a:ext uri="{FF2B5EF4-FFF2-40B4-BE49-F238E27FC236}">
                <a16:creationId xmlns:a16="http://schemas.microsoft.com/office/drawing/2014/main" id="{2343B243-597F-A19B-EA1E-751D0A8829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57600" y="4647372"/>
            <a:ext cx="1329767" cy="1454628"/>
          </a:xfrm>
          <a:prstGeom prst="rect">
            <a:avLst/>
          </a:prstGeom>
        </p:spPr>
      </p:pic>
      <p:pic>
        <p:nvPicPr>
          <p:cNvPr id="12" name="Image 11" descr="Une image contenant cylindre, bouteille, conception&#10;&#10;Le contenu généré par l’IA peut être incorrect.">
            <a:extLst>
              <a:ext uri="{FF2B5EF4-FFF2-40B4-BE49-F238E27FC236}">
                <a16:creationId xmlns:a16="http://schemas.microsoft.com/office/drawing/2014/main" id="{8840C6AD-1A38-A0B2-C114-2F4537B79B8A}"/>
              </a:ext>
            </a:extLst>
          </p:cNvPr>
          <p:cNvPicPr>
            <a:picLocks noChangeAspect="1"/>
          </p:cNvPicPr>
          <p:nvPr/>
        </p:nvPicPr>
        <p:blipFill>
          <a:blip r:embed="rId9"/>
          <a:srcRect l="1542" t="3883" r="4440" b="3364"/>
          <a:stretch>
            <a:fillRect/>
          </a:stretch>
        </p:blipFill>
        <p:spPr>
          <a:xfrm>
            <a:off x="1964427" y="4575810"/>
            <a:ext cx="1418108" cy="1454627"/>
          </a:xfrm>
          <a:prstGeom prst="rect">
            <a:avLst/>
          </a:prstGeom>
        </p:spPr>
      </p:pic>
    </p:spTree>
    <p:extLst>
      <p:ext uri="{BB962C8B-B14F-4D97-AF65-F5344CB8AC3E}">
        <p14:creationId xmlns:p14="http://schemas.microsoft.com/office/powerpoint/2010/main" val="1558647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la lecture. 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F4BC1625-5C1C-67BB-5369-DEB808ABFAA0}"/>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308190A8-9C33-8347-6E2E-E7BFC119F023}"/>
              </a:ext>
            </a:extLst>
          </p:cNvPr>
          <p:cNvSpPr txBox="1"/>
          <p:nvPr/>
        </p:nvSpPr>
        <p:spPr>
          <a:xfrm>
            <a:off x="761460" y="2261727"/>
            <a:ext cx="7509761" cy="2793072"/>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Aujourd’hui, maman m’a demandé de faire quelques courses. Je vais chez l’épicerie du quartier pour acheter des tomates, du pain, du yaourt et du beurre. En entrant dans l’épicerie, je dis poliment : « Bonjour madame ! ». Je prends un panier et je mets dedans toutes les provisions que je cherche. </a:t>
            </a:r>
            <a:endParaRPr lang="fr-FR" sz="24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540677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552FBE49-D686-82DC-F1AC-E3FB4354F207}"/>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7480A773-8226-4113-6ED2-93E5B3A714C6}"/>
              </a:ext>
            </a:extLst>
          </p:cNvPr>
          <p:cNvSpPr txBox="1"/>
          <p:nvPr/>
        </p:nvSpPr>
        <p:spPr>
          <a:xfrm>
            <a:off x="761460" y="2261727"/>
            <a:ext cx="7509761" cy="2793072"/>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Aujourd’hui, maman m’a demandé de faire quelques courses. Je vais chez l’épicerie du quartier pour acheter des tomates, du pain, du yaourt et du beurre. En entrant dans l’épicerie, je dis poliment : « Bonjour madame ! ». Je prends un panier et je mets dedans toutes les provisions que je cherche. </a:t>
            </a:r>
            <a:endParaRPr lang="fr-FR" sz="24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1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3527443-C63E-3B4C-7DFE-867E47B344B7}"/>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792FC286-59FB-DE3B-6A4B-2AE7EBA91A78}"/>
              </a:ext>
            </a:extLst>
          </p:cNvPr>
          <p:cNvSpPr txBox="1"/>
          <p:nvPr/>
        </p:nvSpPr>
        <p:spPr>
          <a:xfrm>
            <a:off x="1394544" y="1923509"/>
            <a:ext cx="6684896"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 veut acheter Sami ? </a:t>
            </a:r>
          </a:p>
        </p:txBody>
      </p:sp>
      <p:sp>
        <p:nvSpPr>
          <p:cNvPr id="5" name="ZoneTexte 4">
            <a:extLst>
              <a:ext uri="{FF2B5EF4-FFF2-40B4-BE49-F238E27FC236}">
                <a16:creationId xmlns:a16="http://schemas.microsoft.com/office/drawing/2014/main" id="{9531EFE2-01FE-09A7-3EF8-321A2F189B2C}"/>
              </a:ext>
            </a:extLst>
          </p:cNvPr>
          <p:cNvSpPr txBox="1"/>
          <p:nvPr/>
        </p:nvSpPr>
        <p:spPr>
          <a:xfrm>
            <a:off x="761460" y="2397517"/>
            <a:ext cx="7509761" cy="2793072"/>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Aujourd’hui, maman m’a demandé de faire quelques courses. Je vais chez l’épicerie du quartier pour acheter des tomates, du pain, du yaourt et du beurre. En entrant dans l’épicerie, je dis poliment : « Bonjour madame ! ». Je prends un panier et je mets dedans toutes les provisions que je cherche. </a:t>
            </a:r>
            <a:endParaRPr lang="fr-FR" sz="2400" dirty="0">
              <a:ln w="0"/>
              <a:solidFill>
                <a:schemeClr val="accent5">
                  <a:lumMod val="50000"/>
                </a:schemeClr>
              </a:solidFill>
              <a:latin typeface="Dosis Medium" pitchFamily="2" charset="0"/>
            </a:endParaRPr>
          </a:p>
        </p:txBody>
      </p:sp>
    </p:spTree>
    <p:extLst>
      <p:ext uri="{BB962C8B-B14F-4D97-AF65-F5344CB8AC3E}">
        <p14:creationId xmlns:p14="http://schemas.microsoft.com/office/powerpoint/2010/main" val="331994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La réponse est : Sami veut acheter des tomates, du pain, du yaourt et du beurre. </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25827" y="700971"/>
            <a:ext cx="818148" cy="923046"/>
          </a:xfrm>
          <a:prstGeom prst="ellipse">
            <a:avLst/>
          </a:prstGeom>
        </p:spPr>
      </p:pic>
      <p:sp>
        <p:nvSpPr>
          <p:cNvPr id="7" name="ZoneTexte 6">
            <a:extLst>
              <a:ext uri="{FF2B5EF4-FFF2-40B4-BE49-F238E27FC236}">
                <a16:creationId xmlns:a16="http://schemas.microsoft.com/office/drawing/2014/main" id="{B6329B0E-1BE0-96F5-DF33-F8E877E0A606}"/>
              </a:ext>
            </a:extLst>
          </p:cNvPr>
          <p:cNvSpPr txBox="1"/>
          <p:nvPr/>
        </p:nvSpPr>
        <p:spPr>
          <a:xfrm>
            <a:off x="776548" y="2397517"/>
            <a:ext cx="7509761" cy="2793072"/>
          </a:xfrm>
          <a:prstGeom prst="rect">
            <a:avLst/>
          </a:prstGeom>
          <a:noFill/>
        </p:spPr>
        <p:txBody>
          <a:bodyPr wrap="square">
            <a:spAutoFit/>
          </a:bodyPr>
          <a:lstStyle/>
          <a:p>
            <a:pPr algn="just">
              <a:lnSpc>
                <a:spcPct val="150000"/>
              </a:lnSpc>
              <a:defRPr/>
            </a:pPr>
            <a:r>
              <a:rPr lang="fr-FR" sz="2400" dirty="0">
                <a:ln w="0"/>
                <a:solidFill>
                  <a:schemeClr val="accent5">
                    <a:lumMod val="50000"/>
                  </a:schemeClr>
                </a:solidFill>
                <a:latin typeface="Dosis SemiBold" pitchFamily="2" charset="0"/>
              </a:rPr>
              <a:t>Aujourd’hui, maman m’a demandé de faire quelques courses. Je vais chez l’épicerie du quartier pour </a:t>
            </a:r>
            <a:r>
              <a:rPr lang="fr-FR" sz="2400" dirty="0">
                <a:ln w="0"/>
                <a:solidFill>
                  <a:srgbClr val="C00000"/>
                </a:solidFill>
                <a:latin typeface="Dosis SemiBold" pitchFamily="2" charset="0"/>
              </a:rPr>
              <a:t>acheter des tomates, du pain, du yaourt et du beurre</a:t>
            </a:r>
            <a:r>
              <a:rPr lang="fr-FR" sz="2400" dirty="0">
                <a:ln w="0"/>
                <a:solidFill>
                  <a:schemeClr val="accent5">
                    <a:lumMod val="50000"/>
                  </a:schemeClr>
                </a:solidFill>
                <a:latin typeface="Dosis SemiBold" pitchFamily="2" charset="0"/>
              </a:rPr>
              <a:t>. En entrant dans l’épicerie, je dis poliment : « Bonjour madame ! ». Je prends un panier et je mets dedans toutes les provisions que je cherche. </a:t>
            </a:r>
            <a:endParaRPr lang="fr-FR" sz="2400" dirty="0">
              <a:ln w="0"/>
              <a:solidFill>
                <a:schemeClr val="accent5">
                  <a:lumMod val="50000"/>
                </a:schemeClr>
              </a:solidFill>
              <a:latin typeface="Dosis Medium" pitchFamily="2" charset="0"/>
            </a:endParaRPr>
          </a:p>
        </p:txBody>
      </p:sp>
      <p:sp>
        <p:nvSpPr>
          <p:cNvPr id="10" name="ZoneTexte 9">
            <a:extLst>
              <a:ext uri="{FF2B5EF4-FFF2-40B4-BE49-F238E27FC236}">
                <a16:creationId xmlns:a16="http://schemas.microsoft.com/office/drawing/2014/main" id="{22247236-B537-B904-560E-E5980B31827F}"/>
              </a:ext>
            </a:extLst>
          </p:cNvPr>
          <p:cNvSpPr txBox="1"/>
          <p:nvPr/>
        </p:nvSpPr>
        <p:spPr>
          <a:xfrm>
            <a:off x="1394544" y="1923509"/>
            <a:ext cx="6684896" cy="523220"/>
          </a:xfrm>
          <a:prstGeom prst="rect">
            <a:avLst/>
          </a:prstGeom>
          <a:noFill/>
        </p:spPr>
        <p:txBody>
          <a:bodyPr wrap="square">
            <a:spAutoFit/>
          </a:bodyPr>
          <a:lstStyle/>
          <a:p>
            <a:pPr algn="ctr"/>
            <a:r>
              <a:rPr lang="fr-FR" sz="2800" b="1" dirty="0">
                <a:solidFill>
                  <a:schemeClr val="accent1">
                    <a:lumMod val="50000"/>
                  </a:schemeClr>
                </a:solidFill>
                <a:latin typeface="Dosis SemiBold" pitchFamily="2" charset="0"/>
              </a:rPr>
              <a:t>Que veut acheter Sami ? </a:t>
            </a:r>
          </a:p>
        </p:txBody>
      </p:sp>
    </p:spTree>
    <p:extLst>
      <p:ext uri="{BB962C8B-B14F-4D97-AF65-F5344CB8AC3E}">
        <p14:creationId xmlns:p14="http://schemas.microsoft.com/office/powerpoint/2010/main" val="1050194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832C5-F3B7-C4A6-1ECA-7D97C47A5AA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A46909F-4A2D-691C-B84D-5C25C9933DED}"/>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BBA1505D-5288-B0B7-9C34-00C9E35C5665}"/>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52BAC717-38E6-23DF-7675-61DC493DCF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6150A5-68C2-696E-58E8-58A49D8F1959}"/>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F8955F61-0D73-5465-1A72-88A05FB8C739}"/>
              </a:ext>
            </a:extLst>
          </p:cNvPr>
          <p:cNvSpPr txBox="1"/>
          <p:nvPr/>
        </p:nvSpPr>
        <p:spPr>
          <a:xfrm>
            <a:off x="1005882" y="2044330"/>
            <a:ext cx="6840000"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À la caisse, l’épicière me donne le prix. Je paie et je la remercie : « Merci, au revoir ! »</a:t>
            </a:r>
          </a:p>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Quand je rentre à la maison avec le sac de courses, maman regarde ce que j’ai acheté et me félicite :« Très bien Sami, tu as bien suivi la liste ! »</a:t>
            </a:r>
          </a:p>
        </p:txBody>
      </p:sp>
    </p:spTree>
    <p:extLst>
      <p:ext uri="{BB962C8B-B14F-4D97-AF65-F5344CB8AC3E}">
        <p14:creationId xmlns:p14="http://schemas.microsoft.com/office/powerpoint/2010/main" val="3824154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F4664-3550-F6CB-6499-07EFDD0FB2C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7BFDE7CF-D07E-B4FA-9564-F9D2552C0404}"/>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68F80E1F-F985-A27E-1D1E-DFFD6CA1B88D}"/>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2F3C9D3-C23D-E21E-B281-6C517913ED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sa langue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B0C59079-D52D-B7A9-95B3-288BEA51268B}"/>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CDA585AD-C2E9-8A69-6DE3-DA8EF2B58025}"/>
              </a:ext>
            </a:extLst>
          </p:cNvPr>
          <p:cNvSpPr txBox="1"/>
          <p:nvPr/>
        </p:nvSpPr>
        <p:spPr>
          <a:xfrm>
            <a:off x="1005882" y="2044330"/>
            <a:ext cx="6840000"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À la caisse, l’épicière me donne le prix. Je paie et je la remercie : « Merci, au revoir ! »</a:t>
            </a:r>
          </a:p>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Quand je rentre à la maison avec le sac de courses, maman regarde ce que j’ai acheté et me félicite :« Très bien Sami, tu as bien suivi la liste ! »</a:t>
            </a:r>
          </a:p>
        </p:txBody>
      </p:sp>
    </p:spTree>
    <p:extLst>
      <p:ext uri="{BB962C8B-B14F-4D97-AF65-F5344CB8AC3E}">
        <p14:creationId xmlns:p14="http://schemas.microsoft.com/office/powerpoint/2010/main" val="349138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ADE1E-2801-D476-804C-D620671BE10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046D304E-B867-3088-B2C1-E08E92CE8CF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FE9CF5F3-A402-A10C-0C36-08451EF071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67977364-1032-82B4-7746-0804AFA7AB75}"/>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17" name="Espace réservé pour une image  6" descr="Une image contenant habits, sourire, dessin humoristique, clipart&#10;&#10;Le contenu généré par l’IA peut être incorrect.">
            <a:extLst>
              <a:ext uri="{FF2B5EF4-FFF2-40B4-BE49-F238E27FC236}">
                <a16:creationId xmlns:a16="http://schemas.microsoft.com/office/drawing/2014/main" id="{56B5FBAF-7D01-400B-FA81-6A955CD41607}"/>
              </a:ext>
            </a:extLst>
          </p:cNvPr>
          <p:cNvPicPr>
            <a:picLocks noChangeAspect="1"/>
          </p:cNvPicPr>
          <p:nvPr/>
        </p:nvPicPr>
        <p:blipFill>
          <a:blip r:embed="rId7">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7" name="ZoneTexte 6">
            <a:extLst>
              <a:ext uri="{FF2B5EF4-FFF2-40B4-BE49-F238E27FC236}">
                <a16:creationId xmlns:a16="http://schemas.microsoft.com/office/drawing/2014/main" id="{62F0A55B-F31B-0F19-E926-65AD5BF214AA}"/>
              </a:ext>
            </a:extLst>
          </p:cNvPr>
          <p:cNvSpPr txBox="1"/>
          <p:nvPr/>
        </p:nvSpPr>
        <p:spPr>
          <a:xfrm>
            <a:off x="1139093" y="1820147"/>
            <a:ext cx="6684896" cy="523220"/>
          </a:xfrm>
          <a:prstGeom prst="rect">
            <a:avLst/>
          </a:prstGeom>
          <a:noFill/>
        </p:spPr>
        <p:txBody>
          <a:bodyPr wrap="square">
            <a:spAutoFit/>
          </a:bodyPr>
          <a:lstStyle/>
          <a:p>
            <a:pPr algn="ctr"/>
            <a:r>
              <a:rPr lang="fr-FR" sz="2800" b="1" dirty="0">
                <a:solidFill>
                  <a:schemeClr val="accent1">
                    <a:lumMod val="50000"/>
                  </a:schemeClr>
                </a:solidFill>
                <a:latin typeface="Dosis SemiBold" pitchFamily="2" charset="0"/>
              </a:rPr>
              <a:t>Que dit la maman à Sami ? </a:t>
            </a:r>
          </a:p>
        </p:txBody>
      </p:sp>
      <p:sp>
        <p:nvSpPr>
          <p:cNvPr id="2" name="ZoneTexte 1">
            <a:extLst>
              <a:ext uri="{FF2B5EF4-FFF2-40B4-BE49-F238E27FC236}">
                <a16:creationId xmlns:a16="http://schemas.microsoft.com/office/drawing/2014/main" id="{61C11AAA-73F4-64AB-6CD6-AA99E0A452F6}"/>
              </a:ext>
            </a:extLst>
          </p:cNvPr>
          <p:cNvSpPr txBox="1"/>
          <p:nvPr/>
        </p:nvSpPr>
        <p:spPr>
          <a:xfrm>
            <a:off x="1139093" y="2550329"/>
            <a:ext cx="6840000"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À la caisse, l’épicière me donne le prix. Je paie et je la remercie : « Merci, au revoir ! »</a:t>
            </a:r>
          </a:p>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Quand je rentre à la maison avec le sac de courses, maman regarde ce que j’ai acheté et me félicite :« Très bien Sami, tu as bien suivi la liste ! »</a:t>
            </a:r>
          </a:p>
        </p:txBody>
      </p:sp>
    </p:spTree>
    <p:extLst>
      <p:ext uri="{BB962C8B-B14F-4D97-AF65-F5344CB8AC3E}">
        <p14:creationId xmlns:p14="http://schemas.microsoft.com/office/powerpoint/2010/main" val="298138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7AB8D-0D6C-0AA9-E723-137328E24F2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28A58E89-493B-A9A4-0124-48F9DF66A8E0}"/>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9658DBE4-FD77-01F8-1106-4506BB1BB17C}"/>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1D2EBB12-CE79-FDD9-FF1F-43C4EF4F258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La réponse est : La maman de Sami lui dit : « Très bien Sami, tu as bien suivi la liste ! »</a:t>
            </a:r>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4851EE70-EFCA-7EEC-D5D8-E6DAF77247B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E3447BEE-A761-1CEB-AB88-EAFF34B33C69}"/>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pic>
        <p:nvPicPr>
          <p:cNvPr id="17" name="Image 16">
            <a:extLst>
              <a:ext uri="{FF2B5EF4-FFF2-40B4-BE49-F238E27FC236}">
                <a16:creationId xmlns:a16="http://schemas.microsoft.com/office/drawing/2014/main" id="{32B9FFBD-00A4-BFAE-9AD9-EA7724B0A1E5}"/>
              </a:ext>
            </a:extLst>
          </p:cNvPr>
          <p:cNvPicPr>
            <a:picLocks noChangeAspect="1"/>
          </p:cNvPicPr>
          <p:nvPr/>
        </p:nvPicPr>
        <p:blipFill>
          <a:blip r:embed="rId8"/>
          <a:srcRect l="-8613" b="7585"/>
          <a:stretch>
            <a:fillRect/>
          </a:stretch>
        </p:blipFill>
        <p:spPr>
          <a:xfrm>
            <a:off x="425827" y="700971"/>
            <a:ext cx="818148" cy="923046"/>
          </a:xfrm>
          <a:prstGeom prst="ellipse">
            <a:avLst/>
          </a:prstGeom>
        </p:spPr>
      </p:pic>
      <p:sp>
        <p:nvSpPr>
          <p:cNvPr id="7" name="ZoneTexte 6">
            <a:extLst>
              <a:ext uri="{FF2B5EF4-FFF2-40B4-BE49-F238E27FC236}">
                <a16:creationId xmlns:a16="http://schemas.microsoft.com/office/drawing/2014/main" id="{20099B5E-035A-6C18-9D66-7CF80257044B}"/>
              </a:ext>
            </a:extLst>
          </p:cNvPr>
          <p:cNvSpPr txBox="1"/>
          <p:nvPr/>
        </p:nvSpPr>
        <p:spPr>
          <a:xfrm>
            <a:off x="1152000" y="2511685"/>
            <a:ext cx="6840000"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À la caisse, l’épicière me donne le prix. Je paie et je la remercie : « Merci, au revoir ! »</a:t>
            </a:r>
          </a:p>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ln w="0"/>
                <a:solidFill>
                  <a:schemeClr val="accent5">
                    <a:lumMod val="50000"/>
                  </a:schemeClr>
                </a:solidFill>
                <a:latin typeface="Dosis SemiBold" pitchFamily="2" charset="0"/>
              </a:rPr>
              <a:t>Quand je rentre à la maison avec le sac de courses, maman regarde ce que j’ai acheté et me félicite :« </a:t>
            </a:r>
            <a:r>
              <a:rPr lang="fr-FR" sz="2400" dirty="0">
                <a:ln w="0"/>
                <a:solidFill>
                  <a:srgbClr val="C00000"/>
                </a:solidFill>
                <a:latin typeface="Dosis SemiBold" pitchFamily="2" charset="0"/>
              </a:rPr>
              <a:t>Très bien Sami, tu as bien suivi la liste ! </a:t>
            </a:r>
            <a:r>
              <a:rPr lang="fr-FR" sz="2400" dirty="0">
                <a:ln w="0"/>
                <a:solidFill>
                  <a:schemeClr val="accent5">
                    <a:lumMod val="50000"/>
                  </a:schemeClr>
                </a:solidFill>
                <a:latin typeface="Dosis SemiBold" pitchFamily="2" charset="0"/>
              </a:rPr>
              <a:t>»</a:t>
            </a:r>
          </a:p>
        </p:txBody>
      </p:sp>
      <p:sp>
        <p:nvSpPr>
          <p:cNvPr id="10" name="ZoneTexte 9">
            <a:extLst>
              <a:ext uri="{FF2B5EF4-FFF2-40B4-BE49-F238E27FC236}">
                <a16:creationId xmlns:a16="http://schemas.microsoft.com/office/drawing/2014/main" id="{AF137303-E7EC-A481-42FA-6A883A6038F3}"/>
              </a:ext>
            </a:extLst>
          </p:cNvPr>
          <p:cNvSpPr txBox="1"/>
          <p:nvPr/>
        </p:nvSpPr>
        <p:spPr>
          <a:xfrm>
            <a:off x="2010866" y="1759419"/>
            <a:ext cx="5122268" cy="523220"/>
          </a:xfrm>
          <a:prstGeom prst="rect">
            <a:avLst/>
          </a:prstGeom>
          <a:noFill/>
        </p:spPr>
        <p:txBody>
          <a:bodyPr wrap="square">
            <a:spAutoFit/>
          </a:bodyPr>
          <a:lstStyle/>
          <a:p>
            <a:pPr algn="ctr"/>
            <a:r>
              <a:rPr lang="fr-FR" sz="2800" b="1" dirty="0">
                <a:solidFill>
                  <a:schemeClr val="accent1">
                    <a:lumMod val="50000"/>
                  </a:schemeClr>
                </a:solidFill>
                <a:latin typeface="Dosis SemiBold" pitchFamily="2" charset="0"/>
              </a:rPr>
              <a:t>Que dit la maman à Sami ? </a:t>
            </a:r>
          </a:p>
        </p:txBody>
      </p:sp>
    </p:spTree>
    <p:extLst>
      <p:ext uri="{BB962C8B-B14F-4D97-AF65-F5344CB8AC3E}">
        <p14:creationId xmlns:p14="http://schemas.microsoft.com/office/powerpoint/2010/main" val="645996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8E4DCBC7-6035-8252-C846-E8EE03A34118}"/>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079E88B3-3A97-5F24-07FB-76F6325CAFB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E52079-ED0B-45E1-2163-0F3D6796240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Titre 3">
            <a:extLst>
              <a:ext uri="{FF2B5EF4-FFF2-40B4-BE49-F238E27FC236}">
                <a16:creationId xmlns:a16="http://schemas.microsoft.com/office/drawing/2014/main" id="{54271BB6-6ECB-D4A8-C3F8-C8A536FE55A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18" name="Image 17">
            <a:extLst>
              <a:ext uri="{FF2B5EF4-FFF2-40B4-BE49-F238E27FC236}">
                <a16:creationId xmlns:a16="http://schemas.microsoft.com/office/drawing/2014/main" id="{436B49BC-5C33-CA0F-956C-60750B04208E}"/>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595085" y="2302524"/>
            <a:ext cx="3953830" cy="2911655"/>
          </a:xfrm>
          <a:prstGeom prst="roundRect">
            <a:avLst>
              <a:gd name="adj" fmla="val 6988"/>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rPr>
              <a:t>Ces mots sont en désordre. Écrivez sur vos cahiers une phrase correcte à partir de ces mots.</a:t>
            </a:r>
          </a:p>
        </p:txBody>
      </p:sp>
      <p:grpSp>
        <p:nvGrpSpPr>
          <p:cNvPr id="8" name="Groupe 7">
            <a:extLst>
              <a:ext uri="{FF2B5EF4-FFF2-40B4-BE49-F238E27FC236}">
                <a16:creationId xmlns:a16="http://schemas.microsoft.com/office/drawing/2014/main" id="{157EBECE-D72C-F72A-0D79-36A8A18F7452}"/>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CF5BA79-A50F-2F0B-77FD-0E2D91074F7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17C4D85-1AB2-8403-DA82-6B6FEE79FB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0A2D3860-4972-C57C-A15A-A8EFA9ED05E0}"/>
              </a:ext>
            </a:extLst>
          </p:cNvPr>
          <p:cNvSpPr/>
          <p:nvPr/>
        </p:nvSpPr>
        <p:spPr>
          <a:xfrm>
            <a:off x="686202" y="3120046"/>
            <a:ext cx="2416505"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3" name="ZoneTexte 2">
            <a:extLst>
              <a:ext uri="{FF2B5EF4-FFF2-40B4-BE49-F238E27FC236}">
                <a16:creationId xmlns:a16="http://schemas.microsoft.com/office/drawing/2014/main" id="{5A507CEB-479D-9D1A-ECA2-D731F5FD5B94}"/>
              </a:ext>
            </a:extLst>
          </p:cNvPr>
          <p:cNvSpPr txBox="1"/>
          <p:nvPr/>
        </p:nvSpPr>
        <p:spPr>
          <a:xfrm>
            <a:off x="819714" y="3118743"/>
            <a:ext cx="2359910"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a:t>
            </a:r>
            <a:r>
              <a:rPr kumimoji="0" lang="fr-FR" sz="2800" b="1" i="0" u="none" strike="noStrike" kern="0" cap="none" spc="0" normalizeH="0" baseline="0" noProof="0" dirty="0">
                <a:ln>
                  <a:noFill/>
                </a:ln>
                <a:solidFill>
                  <a:srgbClr val="424D7B"/>
                </a:solidFill>
                <a:effectLst/>
                <a:uLnTx/>
                <a:uFillTx/>
                <a:latin typeface="Dosis SemiBold" pitchFamily="2" charset="0"/>
              </a:rPr>
              <a:t>u pain</a:t>
            </a:r>
          </a:p>
        </p:txBody>
      </p:sp>
      <p:sp>
        <p:nvSpPr>
          <p:cNvPr id="4" name="Rectangle : coins arrondis 3">
            <a:extLst>
              <a:ext uri="{FF2B5EF4-FFF2-40B4-BE49-F238E27FC236}">
                <a16:creationId xmlns:a16="http://schemas.microsoft.com/office/drawing/2014/main" id="{669A69C0-043D-C68D-AC73-773DB2A699DB}"/>
              </a:ext>
            </a:extLst>
          </p:cNvPr>
          <p:cNvSpPr/>
          <p:nvPr/>
        </p:nvSpPr>
        <p:spPr>
          <a:xfrm>
            <a:off x="6547106" y="3123000"/>
            <a:ext cx="2081197"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5" name="ZoneTexte 4">
            <a:extLst>
              <a:ext uri="{FF2B5EF4-FFF2-40B4-BE49-F238E27FC236}">
                <a16:creationId xmlns:a16="http://schemas.microsoft.com/office/drawing/2014/main" id="{065EF2DC-16DB-FD30-1BA1-9DA29DC83710}"/>
              </a:ext>
            </a:extLst>
          </p:cNvPr>
          <p:cNvSpPr txBox="1"/>
          <p:nvPr/>
        </p:nvSpPr>
        <p:spPr>
          <a:xfrm>
            <a:off x="6547106" y="3107838"/>
            <a:ext cx="2002416"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acheter</a:t>
            </a:r>
            <a:endParaRPr kumimoji="0" lang="fr-FR" sz="2800" b="1" i="0" u="none" strike="noStrike" kern="0" cap="none" spc="0" normalizeH="0" baseline="0" noProof="0" dirty="0">
              <a:ln>
                <a:noFill/>
              </a:ln>
              <a:solidFill>
                <a:srgbClr val="424D7B"/>
              </a:solidFill>
              <a:effectLst/>
              <a:uLnTx/>
              <a:uFillTx/>
              <a:latin typeface="Dosis SemiBold" pitchFamily="2" charset="0"/>
            </a:endParaRPr>
          </a:p>
        </p:txBody>
      </p:sp>
      <p:sp>
        <p:nvSpPr>
          <p:cNvPr id="6" name="Rectangle : coins arrondis 5">
            <a:extLst>
              <a:ext uri="{FF2B5EF4-FFF2-40B4-BE49-F238E27FC236}">
                <a16:creationId xmlns:a16="http://schemas.microsoft.com/office/drawing/2014/main" id="{8053DF62-B3F8-C739-F3F9-4567E95505EC}"/>
              </a:ext>
            </a:extLst>
          </p:cNvPr>
          <p:cNvSpPr/>
          <p:nvPr/>
        </p:nvSpPr>
        <p:spPr>
          <a:xfrm>
            <a:off x="4855842" y="3118743"/>
            <a:ext cx="150652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10" name="ZoneTexte 9">
            <a:extLst>
              <a:ext uri="{FF2B5EF4-FFF2-40B4-BE49-F238E27FC236}">
                <a16:creationId xmlns:a16="http://schemas.microsoft.com/office/drawing/2014/main" id="{D611658F-3237-17BE-BE61-78D7A56E85A0}"/>
              </a:ext>
            </a:extLst>
          </p:cNvPr>
          <p:cNvSpPr txBox="1"/>
          <p:nvPr/>
        </p:nvSpPr>
        <p:spPr>
          <a:xfrm>
            <a:off x="4705499" y="3118743"/>
            <a:ext cx="1950076"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rPr>
              <a:t>Sami</a:t>
            </a:r>
          </a:p>
        </p:txBody>
      </p:sp>
      <p:sp>
        <p:nvSpPr>
          <p:cNvPr id="7" name="Rectangle : coins arrondis 6">
            <a:extLst>
              <a:ext uri="{FF2B5EF4-FFF2-40B4-BE49-F238E27FC236}">
                <a16:creationId xmlns:a16="http://schemas.microsoft.com/office/drawing/2014/main" id="{A977D849-EEDB-4411-E1A6-32216C3043D3}"/>
              </a:ext>
            </a:extLst>
          </p:cNvPr>
          <p:cNvSpPr/>
          <p:nvPr/>
        </p:nvSpPr>
        <p:spPr>
          <a:xfrm>
            <a:off x="3287445" y="3097831"/>
            <a:ext cx="1479836"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dirty="0">
              <a:ln>
                <a:noFill/>
              </a:ln>
              <a:solidFill>
                <a:srgbClr val="424D7B"/>
              </a:solidFill>
              <a:effectLst/>
              <a:uLnTx/>
              <a:uFillTx/>
              <a:latin typeface="Dosis SemiBold" pitchFamily="2" charset="0"/>
            </a:endParaRPr>
          </a:p>
        </p:txBody>
      </p:sp>
      <p:sp>
        <p:nvSpPr>
          <p:cNvPr id="14" name="ZoneTexte 13">
            <a:extLst>
              <a:ext uri="{FF2B5EF4-FFF2-40B4-BE49-F238E27FC236}">
                <a16:creationId xmlns:a16="http://schemas.microsoft.com/office/drawing/2014/main" id="{C106F1D7-85B9-EB4C-A3D0-BBF866F96296}"/>
              </a:ext>
            </a:extLst>
          </p:cNvPr>
          <p:cNvSpPr txBox="1"/>
          <p:nvPr/>
        </p:nvSpPr>
        <p:spPr>
          <a:xfrm>
            <a:off x="3202644" y="3142221"/>
            <a:ext cx="1587657"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v</a:t>
            </a:r>
            <a:r>
              <a:rPr kumimoji="0" lang="fr-FR" sz="2800" b="1" i="0" u="none" strike="noStrike" kern="0" cap="none" spc="0" normalizeH="0" baseline="0" noProof="0" dirty="0">
                <a:ln>
                  <a:noFill/>
                </a:ln>
                <a:solidFill>
                  <a:srgbClr val="424D7B"/>
                </a:solidFill>
                <a:effectLst/>
                <a:uLnTx/>
                <a:uFillTx/>
                <a:latin typeface="Dosis SemiBold" pitchFamily="2" charset="0"/>
              </a:rPr>
              <a:t>eut</a:t>
            </a:r>
          </a:p>
        </p:txBody>
      </p:sp>
    </p:spTree>
    <p:extLst>
      <p:ext uri="{BB962C8B-B14F-4D97-AF65-F5344CB8AC3E}">
        <p14:creationId xmlns:p14="http://schemas.microsoft.com/office/powerpoint/2010/main" val="4069269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C3EF-34AA-E46F-25DA-301D48C3C75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F5EC8D6-2DFA-CFC1-721A-E8B201908B86}"/>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29CCC845-12EA-8A84-8E2C-1346BE723D3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8C092E66-805D-7F2E-CA9C-BB6CF3FF5E6E}"/>
              </a:ext>
            </a:extLst>
          </p:cNvPr>
          <p:cNvPicPr>
            <a:picLocks noChangeAspect="1"/>
          </p:cNvPicPr>
          <p:nvPr/>
        </p:nvPicPr>
        <p:blipFill>
          <a:blip r:embed="rId3"/>
          <a:srcRect l="47904" t="3144"/>
          <a:stretch>
            <a:fillRect/>
          </a:stretch>
        </p:blipFill>
        <p:spPr>
          <a:xfrm>
            <a:off x="3570972" y="2213810"/>
            <a:ext cx="2585314" cy="3204411"/>
          </a:xfrm>
          <a:prstGeom prst="roundRect">
            <a:avLst>
              <a:gd name="adj" fmla="val 34587"/>
            </a:avLst>
          </a:prstGeom>
        </p:spPr>
      </p:pic>
    </p:spTree>
    <p:extLst>
      <p:ext uri="{BB962C8B-B14F-4D97-AF65-F5344CB8AC3E}">
        <p14:creationId xmlns:p14="http://schemas.microsoft.com/office/powerpoint/2010/main" val="2832939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FC52-FE76-98B7-539B-BFCADD9DD716}"/>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995E6132-E0BD-4E26-A80B-49D8EBD0482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a:t>
            </a:r>
          </a:p>
        </p:txBody>
      </p:sp>
      <p:grpSp>
        <p:nvGrpSpPr>
          <p:cNvPr id="20" name="Groupe 19">
            <a:extLst>
              <a:ext uri="{FF2B5EF4-FFF2-40B4-BE49-F238E27FC236}">
                <a16:creationId xmlns:a16="http://schemas.microsoft.com/office/drawing/2014/main" id="{0FA09FE8-C6EE-0801-2BE9-6E0E6F72E4D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2C253CE-91FD-F360-98AC-35596537CB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022B4FD-32A1-1471-0B48-1A4E457614E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Picture 2" descr="Une image contenant texte, ligne, reçu&#10;&#10;Description générée automatiquement">
            <a:extLst>
              <a:ext uri="{FF2B5EF4-FFF2-40B4-BE49-F238E27FC236}">
                <a16:creationId xmlns:a16="http://schemas.microsoft.com/office/drawing/2014/main" id="{B1FDB186-9218-E7F6-7AF1-05D428EC4A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399" t="13949" b="33895"/>
          <a:stretch>
            <a:fillRect/>
          </a:stretch>
        </p:blipFill>
        <p:spPr bwMode="auto">
          <a:xfrm>
            <a:off x="777791" y="2415329"/>
            <a:ext cx="7497110" cy="246514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125DAF93-811C-F4F6-1B74-869BDE1912F5}"/>
              </a:ext>
            </a:extLst>
          </p:cNvPr>
          <p:cNvSpPr txBox="1"/>
          <p:nvPr/>
        </p:nvSpPr>
        <p:spPr>
          <a:xfrm>
            <a:off x="2079075" y="3511250"/>
            <a:ext cx="5681207" cy="523220"/>
          </a:xfrm>
          <a:prstGeom prst="rect">
            <a:avLst/>
          </a:prstGeom>
          <a:noFill/>
        </p:spPr>
        <p:txBody>
          <a:bodyPr wrap="square">
            <a:spAutoFit/>
          </a:bodyPr>
          <a:lstStyle/>
          <a:p>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Sami veut acheter du pain.</a:t>
            </a:r>
            <a:endParaRPr lang="fr-MA" sz="2000" dirty="0">
              <a:solidFill>
                <a:srgbClr val="C00000"/>
              </a:solidFill>
            </a:endParaRPr>
          </a:p>
        </p:txBody>
      </p:sp>
    </p:spTree>
    <p:extLst>
      <p:ext uri="{BB962C8B-B14F-4D97-AF65-F5344CB8AC3E}">
        <p14:creationId xmlns:p14="http://schemas.microsoft.com/office/powerpoint/2010/main" val="2812219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7CBC8-3932-12A6-95EC-9D22F5449119}"/>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548CC9FB-3491-CCE7-A498-7E3A88AE43CF}"/>
              </a:ext>
            </a:extLst>
          </p:cNvPr>
          <p:cNvSpPr>
            <a:spLocks noGrp="1"/>
          </p:cNvSpPr>
          <p:nvPr>
            <p:ph type="title"/>
          </p:nvPr>
        </p:nvSpPr>
        <p:spPr/>
        <p:txBody>
          <a:bodyPr/>
          <a:lstStyle/>
          <a:p>
            <a:r>
              <a:rPr lang="fr-FR" dirty="0">
                <a:solidFill>
                  <a:schemeClr val="tx1">
                    <a:lumMod val="65000"/>
                    <a:lumOff val="35000"/>
                  </a:schemeClr>
                </a:solidFill>
              </a:rPr>
              <a:t>On passe à une autre phrase. Ces mots sont en désordre. Écrivez sur vos cahiers une phrase correcte à partir de ces mots.</a:t>
            </a:r>
          </a:p>
        </p:txBody>
      </p:sp>
      <p:grpSp>
        <p:nvGrpSpPr>
          <p:cNvPr id="8" name="Groupe 7">
            <a:extLst>
              <a:ext uri="{FF2B5EF4-FFF2-40B4-BE49-F238E27FC236}">
                <a16:creationId xmlns:a16="http://schemas.microsoft.com/office/drawing/2014/main" id="{EE753B27-1299-14F8-CE68-88DC0D12DE29}"/>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3D92A746-6792-E47D-34E0-B2FE3FA9A54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15D1DB7-7C02-0AF6-1C5A-78C85015498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AB8D2D7B-D28F-EE29-7BDF-BC091EAF69C7}"/>
              </a:ext>
            </a:extLst>
          </p:cNvPr>
          <p:cNvSpPr/>
          <p:nvPr/>
        </p:nvSpPr>
        <p:spPr>
          <a:xfrm>
            <a:off x="5756743" y="3401110"/>
            <a:ext cx="970059"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14" name="Rectangle : coins arrondis 13">
            <a:extLst>
              <a:ext uri="{FF2B5EF4-FFF2-40B4-BE49-F238E27FC236}">
                <a16:creationId xmlns:a16="http://schemas.microsoft.com/office/drawing/2014/main" id="{D5989466-5705-6AC2-8330-2E7D0FDC60BD}"/>
              </a:ext>
            </a:extLst>
          </p:cNvPr>
          <p:cNvSpPr/>
          <p:nvPr/>
        </p:nvSpPr>
        <p:spPr>
          <a:xfrm>
            <a:off x="7226702" y="3401110"/>
            <a:ext cx="1287310"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16" name="Rectangle : coins arrondis 15">
            <a:extLst>
              <a:ext uri="{FF2B5EF4-FFF2-40B4-BE49-F238E27FC236}">
                <a16:creationId xmlns:a16="http://schemas.microsoft.com/office/drawing/2014/main" id="{FD3019E4-0093-A27C-85E0-3BF2D486DD85}"/>
              </a:ext>
            </a:extLst>
          </p:cNvPr>
          <p:cNvSpPr/>
          <p:nvPr/>
        </p:nvSpPr>
        <p:spPr>
          <a:xfrm>
            <a:off x="1162850" y="3414964"/>
            <a:ext cx="1995705"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2" name="ZoneTexte 1">
            <a:extLst>
              <a:ext uri="{FF2B5EF4-FFF2-40B4-BE49-F238E27FC236}">
                <a16:creationId xmlns:a16="http://schemas.microsoft.com/office/drawing/2014/main" id="{AC2DBB75-EAD8-ECD7-46C2-5AE59D2F0428}"/>
              </a:ext>
            </a:extLst>
          </p:cNvPr>
          <p:cNvSpPr txBox="1"/>
          <p:nvPr/>
        </p:nvSpPr>
        <p:spPr>
          <a:xfrm>
            <a:off x="5250490" y="3459445"/>
            <a:ext cx="212930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106585"/>
                </a:solidFill>
                <a:latin typeface="Dosis SemiBold" pitchFamily="2" charset="0"/>
              </a:rPr>
              <a:t>Lina</a:t>
            </a:r>
            <a:endParaRPr kumimoji="0" lang="fr-FR" sz="2800" b="1" i="0" u="none" strike="noStrike" kern="0" cap="none" spc="0" normalizeH="0" baseline="0" noProof="0" dirty="0">
              <a:ln>
                <a:noFill/>
              </a:ln>
              <a:solidFill>
                <a:srgbClr val="106585"/>
              </a:solidFill>
              <a:effectLst/>
              <a:uLnTx/>
              <a:uFillTx/>
              <a:latin typeface="Dosis SemiBold" pitchFamily="2" charset="0"/>
            </a:endParaRPr>
          </a:p>
        </p:txBody>
      </p:sp>
      <p:sp>
        <p:nvSpPr>
          <p:cNvPr id="3" name="ZoneTexte 2">
            <a:extLst>
              <a:ext uri="{FF2B5EF4-FFF2-40B4-BE49-F238E27FC236}">
                <a16:creationId xmlns:a16="http://schemas.microsoft.com/office/drawing/2014/main" id="{50C838CF-F496-EEB3-27A5-3388F3E56AFB}"/>
              </a:ext>
            </a:extLst>
          </p:cNvPr>
          <p:cNvSpPr txBox="1"/>
          <p:nvPr/>
        </p:nvSpPr>
        <p:spPr>
          <a:xfrm>
            <a:off x="1162850" y="3407073"/>
            <a:ext cx="2023814"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Dosis SemiBold" pitchFamily="2" charset="0"/>
              </a:rPr>
              <a:t>un litre</a:t>
            </a:r>
          </a:p>
        </p:txBody>
      </p:sp>
      <p:sp>
        <p:nvSpPr>
          <p:cNvPr id="4" name="ZoneTexte 3">
            <a:extLst>
              <a:ext uri="{FF2B5EF4-FFF2-40B4-BE49-F238E27FC236}">
                <a16:creationId xmlns:a16="http://schemas.microsoft.com/office/drawing/2014/main" id="{DE0DA747-5451-A0D9-CFC7-48B2C700B7B2}"/>
              </a:ext>
            </a:extLst>
          </p:cNvPr>
          <p:cNvSpPr txBox="1"/>
          <p:nvPr/>
        </p:nvSpPr>
        <p:spPr>
          <a:xfrm>
            <a:off x="7191940" y="3429000"/>
            <a:ext cx="1297858"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Dosis SemiBold" pitchFamily="2" charset="0"/>
              </a:rPr>
              <a:t>de lait</a:t>
            </a:r>
          </a:p>
        </p:txBody>
      </p:sp>
      <p:sp>
        <p:nvSpPr>
          <p:cNvPr id="5" name="Rectangle : coins arrondis 4">
            <a:extLst>
              <a:ext uri="{FF2B5EF4-FFF2-40B4-BE49-F238E27FC236}">
                <a16:creationId xmlns:a16="http://schemas.microsoft.com/office/drawing/2014/main" id="{9844A312-CF94-8023-1D29-4C7DFCF9BD05}"/>
              </a:ext>
            </a:extLst>
          </p:cNvPr>
          <p:cNvSpPr/>
          <p:nvPr/>
        </p:nvSpPr>
        <p:spPr>
          <a:xfrm>
            <a:off x="3471962" y="3429000"/>
            <a:ext cx="1943264"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800" b="0" i="0" u="none" strike="noStrike" kern="0" cap="none" spc="0" normalizeH="0" baseline="0" noProof="0" dirty="0">
              <a:ln>
                <a:noFill/>
              </a:ln>
              <a:solidFill>
                <a:prstClr val="white"/>
              </a:solidFill>
              <a:effectLst/>
              <a:uLnTx/>
              <a:uFillTx/>
              <a:latin typeface="Dosis SemiBold" pitchFamily="2" charset="0"/>
            </a:endParaRPr>
          </a:p>
        </p:txBody>
      </p:sp>
      <p:sp>
        <p:nvSpPr>
          <p:cNvPr id="6" name="ZoneTexte 5">
            <a:extLst>
              <a:ext uri="{FF2B5EF4-FFF2-40B4-BE49-F238E27FC236}">
                <a16:creationId xmlns:a16="http://schemas.microsoft.com/office/drawing/2014/main" id="{E5D41DEA-1435-F5C7-6D0B-8FC1FF0E6221}"/>
              </a:ext>
            </a:extLst>
          </p:cNvPr>
          <p:cNvSpPr txBox="1"/>
          <p:nvPr/>
        </p:nvSpPr>
        <p:spPr>
          <a:xfrm>
            <a:off x="3407052" y="3445500"/>
            <a:ext cx="2129303"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106585"/>
                </a:solidFill>
                <a:effectLst/>
                <a:uLnTx/>
                <a:uFillTx/>
                <a:latin typeface="Dosis SemiBold" pitchFamily="2" charset="0"/>
              </a:rPr>
              <a:t>veut acheter</a:t>
            </a:r>
          </a:p>
        </p:txBody>
      </p:sp>
    </p:spTree>
    <p:extLst>
      <p:ext uri="{BB962C8B-B14F-4D97-AF65-F5344CB8AC3E}">
        <p14:creationId xmlns:p14="http://schemas.microsoft.com/office/powerpoint/2010/main" val="941043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EFEE3-51A0-34E5-E669-BB2F09CD72F0}"/>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F5882328-030B-6CC3-E36C-27EF2C5824E3}"/>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2076C726-8B9E-57ED-A869-B03DD87BBB4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6" name="Image 15">
            <a:extLst>
              <a:ext uri="{FF2B5EF4-FFF2-40B4-BE49-F238E27FC236}">
                <a16:creationId xmlns:a16="http://schemas.microsoft.com/office/drawing/2014/main" id="{6F935214-9969-9462-9E8E-07781067717C}"/>
              </a:ext>
            </a:extLst>
          </p:cNvPr>
          <p:cNvPicPr>
            <a:picLocks noChangeAspect="1"/>
          </p:cNvPicPr>
          <p:nvPr/>
        </p:nvPicPr>
        <p:blipFill>
          <a:blip r:embed="rId3"/>
          <a:srcRect l="6010" t="4889" r="49962"/>
          <a:stretch>
            <a:fillRect/>
          </a:stretch>
        </p:blipFill>
        <p:spPr>
          <a:xfrm>
            <a:off x="3214838" y="2175310"/>
            <a:ext cx="2184935" cy="3146659"/>
          </a:xfrm>
          <a:prstGeom prst="roundRect">
            <a:avLst>
              <a:gd name="adj" fmla="val 34587"/>
            </a:avLst>
          </a:prstGeom>
        </p:spPr>
      </p:pic>
    </p:spTree>
    <p:extLst>
      <p:ext uri="{BB962C8B-B14F-4D97-AF65-F5344CB8AC3E}">
        <p14:creationId xmlns:p14="http://schemas.microsoft.com/office/powerpoint/2010/main" val="728188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C954B-1E59-958F-8537-02C3B721AA15}"/>
            </a:ext>
          </a:extLst>
        </p:cNvPr>
        <p:cNvGrpSpPr/>
        <p:nvPr/>
      </p:nvGrpSpPr>
      <p:grpSpPr>
        <a:xfrm>
          <a:off x="0" y="0"/>
          <a:ext cx="0" cy="0"/>
          <a:chOff x="0" y="0"/>
          <a:chExt cx="0" cy="0"/>
        </a:xfrm>
      </p:grpSpPr>
      <p:pic>
        <p:nvPicPr>
          <p:cNvPr id="3" name="Picture 2" descr="Une image contenant texte, ligne, reçu&#10;&#10;Description générée automatiquement">
            <a:extLst>
              <a:ext uri="{FF2B5EF4-FFF2-40B4-BE49-F238E27FC236}">
                <a16:creationId xmlns:a16="http://schemas.microsoft.com/office/drawing/2014/main" id="{547CC2D0-5A98-AD7E-039E-EE24ED477C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99" t="13949" b="33895"/>
          <a:stretch>
            <a:fillRect/>
          </a:stretch>
        </p:blipFill>
        <p:spPr bwMode="auto">
          <a:xfrm>
            <a:off x="777791" y="2415329"/>
            <a:ext cx="7497110" cy="2465144"/>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
            <a:extLst>
              <a:ext uri="{FF2B5EF4-FFF2-40B4-BE49-F238E27FC236}">
                <a16:creationId xmlns:a16="http://schemas.microsoft.com/office/drawing/2014/main" id="{78893943-DCB7-C217-5DEE-BB727C16AFF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Je n’oublie pas la majuscule au début de la phrase et le point à la fin.  </a:t>
            </a:r>
          </a:p>
        </p:txBody>
      </p:sp>
      <p:grpSp>
        <p:nvGrpSpPr>
          <p:cNvPr id="20" name="Groupe 19">
            <a:extLst>
              <a:ext uri="{FF2B5EF4-FFF2-40B4-BE49-F238E27FC236}">
                <a16:creationId xmlns:a16="http://schemas.microsoft.com/office/drawing/2014/main" id="{16565E07-9C2B-E69F-65B1-2B900AC5C53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4573C91-36CD-49D5-D7C7-A2B5D295DD1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BBEA35D-58B9-B798-DA51-15B19FD49BE1}"/>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FE8DAA6F-8312-4D5B-1765-FB8A1520444C}"/>
              </a:ext>
            </a:extLst>
          </p:cNvPr>
          <p:cNvSpPr txBox="1"/>
          <p:nvPr/>
        </p:nvSpPr>
        <p:spPr>
          <a:xfrm>
            <a:off x="2074960" y="3509431"/>
            <a:ext cx="4906286" cy="523220"/>
          </a:xfrm>
          <a:prstGeom prst="rect">
            <a:avLst/>
          </a:prstGeom>
          <a:noFill/>
        </p:spPr>
        <p:txBody>
          <a:bodyPr wrap="square">
            <a:spAutoFit/>
          </a:bodyPr>
          <a:lstStyle/>
          <a:p>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Lina veut acheter un litre de lait. </a:t>
            </a:r>
            <a:endParaRPr lang="fr-MA" sz="2000" dirty="0">
              <a:solidFill>
                <a:srgbClr val="C00000"/>
              </a:solidFill>
            </a:endParaRPr>
          </a:p>
        </p:txBody>
      </p:sp>
    </p:spTree>
    <p:extLst>
      <p:ext uri="{BB962C8B-B14F-4D97-AF65-F5344CB8AC3E}">
        <p14:creationId xmlns:p14="http://schemas.microsoft.com/office/powerpoint/2010/main" val="882644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16150-3699-43CB-788B-9258905EAD1A}"/>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D038457-6315-5762-E14C-86E2A267DFC6}"/>
              </a:ext>
            </a:extLst>
          </p:cNvPr>
          <p:cNvSpPr>
            <a:spLocks noGrp="1"/>
          </p:cNvSpPr>
          <p:nvPr>
            <p:ph type="title"/>
          </p:nvPr>
        </p:nvSpPr>
        <p:spPr>
          <a:xfrm>
            <a:off x="1749751" y="777795"/>
            <a:ext cx="6840000" cy="612000"/>
          </a:xfrm>
        </p:spPr>
        <p:txBody>
          <a:bodyPr/>
          <a:lstStyle/>
          <a:p>
            <a:r>
              <a:rPr lang="fr-FR" dirty="0">
                <a:solidFill>
                  <a:schemeClr val="tx1">
                    <a:lumMod val="65000"/>
                    <a:lumOff val="35000"/>
                  </a:schemeClr>
                </a:solidFill>
              </a:rPr>
              <a:t>Écrivez sur vos cahiers une phrase correcte en utilisant ces mots. Attention, il faut ajouter d’autres mots pour obtenir une phrase correcte. </a:t>
            </a:r>
          </a:p>
        </p:txBody>
      </p:sp>
      <p:grpSp>
        <p:nvGrpSpPr>
          <p:cNvPr id="8" name="Groupe 7">
            <a:extLst>
              <a:ext uri="{FF2B5EF4-FFF2-40B4-BE49-F238E27FC236}">
                <a16:creationId xmlns:a16="http://schemas.microsoft.com/office/drawing/2014/main" id="{9835A65B-2A0C-33CF-DE06-48632BA05A8F}"/>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C2007AA7-809F-AF59-2575-7A385AB3861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8922-BFD4-2D4D-BEDD-EEBE149A0D8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D3F79F54-765B-318F-F750-C3BACF0DE95E}"/>
              </a:ext>
            </a:extLst>
          </p:cNvPr>
          <p:cNvSpPr txBox="1"/>
          <p:nvPr/>
        </p:nvSpPr>
        <p:spPr>
          <a:xfrm>
            <a:off x="1447137" y="2898085"/>
            <a:ext cx="6726804" cy="981038"/>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4400" b="1" dirty="0">
                <a:solidFill>
                  <a:srgbClr val="5B9BD5">
                    <a:lumMod val="50000"/>
                  </a:srgbClr>
                </a:solidFill>
                <a:latin typeface="Dosis SemiBold" pitchFamily="2" charset="0"/>
              </a:rPr>
              <a:t>Karim           la farine </a:t>
            </a:r>
            <a:r>
              <a:rPr kumimoji="0" lang="fr-FR" sz="4400" b="1" i="0" u="none" strike="noStrike" kern="1200" cap="none" spc="0" normalizeH="0" baseline="0" noProof="0" dirty="0">
                <a:ln>
                  <a:noFill/>
                </a:ln>
                <a:solidFill>
                  <a:srgbClr val="5B9BD5">
                    <a:lumMod val="50000"/>
                  </a:srgbClr>
                </a:solidFill>
                <a:effectLst/>
                <a:uLnTx/>
                <a:uFillTx/>
                <a:latin typeface="Dosis SemiBold" pitchFamily="2" charset="0"/>
              </a:rPr>
              <a:t> </a:t>
            </a:r>
          </a:p>
        </p:txBody>
      </p:sp>
    </p:spTree>
    <p:extLst>
      <p:ext uri="{BB962C8B-B14F-4D97-AF65-F5344CB8AC3E}">
        <p14:creationId xmlns:p14="http://schemas.microsoft.com/office/powerpoint/2010/main" val="13961791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4058-3D21-C906-15D9-C176C8ED697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6A1363EC-B00F-B500-3453-E4BFDF60DDCB}"/>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3124E245-D71C-9A77-19DC-0A5916AE818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47231BFB-0C4E-C80D-FB1B-FE1D56CA7543}"/>
              </a:ext>
            </a:extLst>
          </p:cNvPr>
          <p:cNvPicPr>
            <a:picLocks noChangeAspect="1"/>
          </p:cNvPicPr>
          <p:nvPr/>
        </p:nvPicPr>
        <p:blipFill>
          <a:blip r:embed="rId3"/>
          <a:srcRect l="47904" t="3144"/>
          <a:stretch>
            <a:fillRect/>
          </a:stretch>
        </p:blipFill>
        <p:spPr>
          <a:xfrm>
            <a:off x="3570972" y="2213810"/>
            <a:ext cx="2585314" cy="3204411"/>
          </a:xfrm>
          <a:prstGeom prst="roundRect">
            <a:avLst>
              <a:gd name="adj" fmla="val 34587"/>
            </a:avLst>
          </a:prstGeom>
        </p:spPr>
      </p:pic>
    </p:spTree>
    <p:extLst>
      <p:ext uri="{BB962C8B-B14F-4D97-AF65-F5344CB8AC3E}">
        <p14:creationId xmlns:p14="http://schemas.microsoft.com/office/powerpoint/2010/main" val="2799917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5A9AC-91B9-F210-BA34-83B14EBE40AC}"/>
            </a:ext>
          </a:extLst>
        </p:cNvPr>
        <p:cNvGrpSpPr/>
        <p:nvPr/>
      </p:nvGrpSpPr>
      <p:grpSpPr>
        <a:xfrm>
          <a:off x="0" y="0"/>
          <a:ext cx="0" cy="0"/>
          <a:chOff x="0" y="0"/>
          <a:chExt cx="0" cy="0"/>
        </a:xfrm>
      </p:grpSpPr>
      <p:pic>
        <p:nvPicPr>
          <p:cNvPr id="3" name="Picture 2" descr="Une image contenant texte, ligne, reçu&#10;&#10;Description générée automatiquement">
            <a:extLst>
              <a:ext uri="{FF2B5EF4-FFF2-40B4-BE49-F238E27FC236}">
                <a16:creationId xmlns:a16="http://schemas.microsoft.com/office/drawing/2014/main" id="{E3D00744-4CC8-D8F3-1785-6C09AFE641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99" t="13949" b="33895"/>
          <a:stretch>
            <a:fillRect/>
          </a:stretch>
        </p:blipFill>
        <p:spPr bwMode="auto">
          <a:xfrm>
            <a:off x="777791" y="2415329"/>
            <a:ext cx="7497110" cy="2465144"/>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
            <a:extLst>
              <a:ext uri="{FF2B5EF4-FFF2-40B4-BE49-F238E27FC236}">
                <a16:creationId xmlns:a16="http://schemas.microsoft.com/office/drawing/2014/main" id="{6C67D1B0-C21E-A939-B380-764DCDE0C7B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 Une phrase correcte est : Karim veut un kilo de farine.</a:t>
            </a:r>
            <a:br>
              <a:rPr lang="fr-FR" dirty="0">
                <a:solidFill>
                  <a:schemeClr val="tx1">
                    <a:lumMod val="65000"/>
                    <a:lumOff val="35000"/>
                  </a:schemeClr>
                </a:solidFill>
              </a:rPr>
            </a:br>
            <a:r>
              <a:rPr lang="fr-FR" dirty="0">
                <a:solidFill>
                  <a:schemeClr val="tx1">
                    <a:lumMod val="65000"/>
                    <a:lumOff val="35000"/>
                  </a:schemeClr>
                </a:solidFill>
              </a:rPr>
              <a:t> Je n’oublie pas la majuscule au début de la phrase et le point à la fin.  </a:t>
            </a:r>
          </a:p>
        </p:txBody>
      </p:sp>
      <p:grpSp>
        <p:nvGrpSpPr>
          <p:cNvPr id="20" name="Groupe 19">
            <a:extLst>
              <a:ext uri="{FF2B5EF4-FFF2-40B4-BE49-F238E27FC236}">
                <a16:creationId xmlns:a16="http://schemas.microsoft.com/office/drawing/2014/main" id="{F1AE2C2C-81CF-511A-0003-165869AA368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7772318-96A0-5CF5-3617-5A0DA86B6DC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C28F70A-B937-04B3-E1F9-726CF061774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F2D6D4D3-97B3-8B14-DBB5-8392D637329C}"/>
              </a:ext>
            </a:extLst>
          </p:cNvPr>
          <p:cNvSpPr txBox="1"/>
          <p:nvPr/>
        </p:nvSpPr>
        <p:spPr>
          <a:xfrm>
            <a:off x="2010208" y="3500916"/>
            <a:ext cx="6203583" cy="523220"/>
          </a:xfrm>
          <a:prstGeom prst="rect">
            <a:avLst/>
          </a:prstGeom>
          <a:noFill/>
        </p:spPr>
        <p:txBody>
          <a:bodyPr wrap="square">
            <a:spAutoFit/>
          </a:bodyPr>
          <a:lstStyle/>
          <a:p>
            <a:r>
              <a:rPr kumimoji="0" lang="fr-FR" sz="2800" b="0" i="0" u="none" strike="noStrike" kern="1200" cap="none" spc="0" normalizeH="0" baseline="0" noProof="0" dirty="0">
                <a:ln w="0"/>
                <a:solidFill>
                  <a:srgbClr val="C00000"/>
                </a:solidFill>
                <a:effectLst/>
                <a:uLnTx/>
                <a:uFillTx/>
                <a:latin typeface="Dosis SemiBold" pitchFamily="2" charset="0"/>
                <a:ea typeface="+mn-ea"/>
                <a:cs typeface="+mn-cs"/>
              </a:rPr>
              <a:t>Karim veut un kilo de farine.</a:t>
            </a:r>
            <a:endParaRPr lang="fr-MA" sz="2000" dirty="0">
              <a:solidFill>
                <a:srgbClr val="C00000"/>
              </a:solidFill>
            </a:endParaRPr>
          </a:p>
        </p:txBody>
      </p:sp>
    </p:spTree>
    <p:extLst>
      <p:ext uri="{BB962C8B-B14F-4D97-AF65-F5344CB8AC3E}">
        <p14:creationId xmlns:p14="http://schemas.microsoft.com/office/powerpoint/2010/main" val="374361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tu t’appelles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1764092" y="420948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Comment tu t’appelles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4430E062-97D3-7D5C-F220-8757FC984C1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8356-93DB-4E1D-3FD9-3832B645D54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2466759B-C975-2BBA-0F93-44B82DF2F9E5}"/>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B93903D5-5D45-FE72-FC6F-5E16F2F1B1E2}"/>
              </a:ext>
            </a:extLst>
          </p:cNvPr>
          <p:cNvSpPr>
            <a:spLocks noGrp="1"/>
          </p:cNvSpPr>
          <p:nvPr>
            <p:ph type="title"/>
          </p:nvPr>
        </p:nvSpPr>
        <p:spPr/>
        <p:txBody>
          <a:bodyPr/>
          <a:lstStyle/>
          <a:p>
            <a:r>
              <a:rPr lang="fr-FR" dirty="0">
                <a:solidFill>
                  <a:schemeClr val="tx1">
                    <a:lumMod val="65000"/>
                    <a:lumOff val="35000"/>
                  </a:schemeClr>
                </a:solidFill>
              </a:rPr>
              <a:t>Quel âge as-tu ?</a:t>
            </a:r>
          </a:p>
        </p:txBody>
      </p:sp>
      <p:sp>
        <p:nvSpPr>
          <p:cNvPr id="3" name="Titre 1">
            <a:extLst>
              <a:ext uri="{FF2B5EF4-FFF2-40B4-BE49-F238E27FC236}">
                <a16:creationId xmlns:a16="http://schemas.microsoft.com/office/drawing/2014/main" id="{0005993E-C72F-21CD-952E-78971AB494E8}"/>
              </a:ext>
            </a:extLst>
          </p:cNvPr>
          <p:cNvSpPr txBox="1">
            <a:spLocks/>
          </p:cNvSpPr>
          <p:nvPr/>
        </p:nvSpPr>
        <p:spPr>
          <a:xfrm>
            <a:off x="1764092" y="420948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Quel âge as-tu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EDB06290-2F2C-8AF5-00C5-AE104DDA498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2143840E-9C37-ECF2-5430-0889DE57368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436775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2254D-D827-E26D-DB98-9079514AFE6F}"/>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66BC829F-2FC5-A3AD-9D49-8F1BD965E42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214BC3E5-3DE4-B856-30EC-49FF96044154}"/>
              </a:ext>
            </a:extLst>
          </p:cNvPr>
          <p:cNvSpPr>
            <a:spLocks noGrp="1"/>
          </p:cNvSpPr>
          <p:nvPr>
            <p:ph type="title"/>
          </p:nvPr>
        </p:nvSpPr>
        <p:spPr/>
        <p:txBody>
          <a:bodyPr/>
          <a:lstStyle/>
          <a:p>
            <a:r>
              <a:rPr lang="fr-FR" dirty="0">
                <a:solidFill>
                  <a:schemeClr val="tx1">
                    <a:lumMod val="65000"/>
                    <a:lumOff val="35000"/>
                  </a:schemeClr>
                </a:solidFill>
              </a:rPr>
              <a:t>Où habites-tu ?</a:t>
            </a:r>
          </a:p>
        </p:txBody>
      </p:sp>
      <p:sp>
        <p:nvSpPr>
          <p:cNvPr id="3" name="Titre 1">
            <a:extLst>
              <a:ext uri="{FF2B5EF4-FFF2-40B4-BE49-F238E27FC236}">
                <a16:creationId xmlns:a16="http://schemas.microsoft.com/office/drawing/2014/main" id="{9A1D30AB-B5F8-8235-31A8-E6D4FF3F3DEF}"/>
              </a:ext>
            </a:extLst>
          </p:cNvPr>
          <p:cNvSpPr txBox="1">
            <a:spLocks/>
          </p:cNvSpPr>
          <p:nvPr/>
        </p:nvSpPr>
        <p:spPr>
          <a:xfrm>
            <a:off x="1692000" y="4035193"/>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habites-tu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AB7150-D167-66F6-CA70-B820DFECBE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9" name="ZoneTexte 18">
            <a:extLst>
              <a:ext uri="{FF2B5EF4-FFF2-40B4-BE49-F238E27FC236}">
                <a16:creationId xmlns:a16="http://schemas.microsoft.com/office/drawing/2014/main" id="{14D93DD8-1C95-B594-63B6-6E2FD73B407E}"/>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818620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ED2A2-992B-CE0F-7904-6A65726BBE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A88245-2669-AA75-AB77-9918B2646BCE}"/>
              </a:ext>
            </a:extLst>
          </p:cNvPr>
          <p:cNvSpPr>
            <a:spLocks noGrp="1"/>
          </p:cNvSpPr>
          <p:nvPr>
            <p:ph type="title"/>
          </p:nvPr>
        </p:nvSpPr>
        <p:spPr/>
        <p:txBody>
          <a:bodyPr/>
          <a:lstStyle/>
          <a:p>
            <a:r>
              <a:rPr lang="fr-FR" dirty="0">
                <a:solidFill>
                  <a:schemeClr val="tx1">
                    <a:lumMod val="65000"/>
                    <a:lumOff val="35000"/>
                  </a:schemeClr>
                </a:solidFill>
              </a:rPr>
              <a:t>Où est-ce que tu joues avec ta trottinette ?</a:t>
            </a:r>
          </a:p>
        </p:txBody>
      </p:sp>
      <p:sp>
        <p:nvSpPr>
          <p:cNvPr id="3" name="Titre 1">
            <a:extLst>
              <a:ext uri="{FF2B5EF4-FFF2-40B4-BE49-F238E27FC236}">
                <a16:creationId xmlns:a16="http://schemas.microsoft.com/office/drawing/2014/main" id="{C3F9E699-2BCA-7363-1CD2-F3F287AEF3A9}"/>
              </a:ext>
            </a:extLst>
          </p:cNvPr>
          <p:cNvSpPr txBox="1">
            <a:spLocks/>
          </p:cNvSpPr>
          <p:nvPr/>
        </p:nvSpPr>
        <p:spPr>
          <a:xfrm>
            <a:off x="221548" y="4017289"/>
            <a:ext cx="870090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Où est-ce que tu joues avec ta trottinette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CBF1F7B6-BFD2-4586-B56B-D8BDBCD449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5" y="1975830"/>
            <a:ext cx="1814845" cy="1433628"/>
          </a:xfrm>
          <a:prstGeom prst="ellipse">
            <a:avLst/>
          </a:prstGeom>
        </p:spPr>
      </p:pic>
      <p:sp>
        <p:nvSpPr>
          <p:cNvPr id="19" name="ZoneTexte 18">
            <a:extLst>
              <a:ext uri="{FF2B5EF4-FFF2-40B4-BE49-F238E27FC236}">
                <a16:creationId xmlns:a16="http://schemas.microsoft.com/office/drawing/2014/main" id="{0972E07F-A847-7054-8E73-F52201A8AE3F}"/>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769558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3562B-F40E-BCD3-61D5-EE0DABF5F0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61874B-2D7C-BD9C-26C3-7D0280EDD988}"/>
              </a:ext>
            </a:extLst>
          </p:cNvPr>
          <p:cNvSpPr>
            <a:spLocks noGrp="1"/>
          </p:cNvSpPr>
          <p:nvPr>
            <p:ph type="title"/>
          </p:nvPr>
        </p:nvSpPr>
        <p:spPr/>
        <p:txBody>
          <a:bodyPr/>
          <a:lstStyle/>
          <a:p>
            <a:r>
              <a:rPr lang="fr-FR" dirty="0">
                <a:solidFill>
                  <a:schemeClr val="tx1">
                    <a:lumMod val="65000"/>
                    <a:lumOff val="35000"/>
                  </a:schemeClr>
                </a:solidFill>
              </a:rPr>
              <a:t>Qu’est-ce qui est arrivé à la fille ?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8627F06-9BD2-D89F-23FE-4E286562DAB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731115" y="2130066"/>
            <a:ext cx="1814845" cy="1433628"/>
          </a:xfrm>
          <a:prstGeom prst="ellipse">
            <a:avLst/>
          </a:prstGeom>
        </p:spPr>
      </p:pic>
      <p:sp>
        <p:nvSpPr>
          <p:cNvPr id="19" name="ZoneTexte 18">
            <a:extLst>
              <a:ext uri="{FF2B5EF4-FFF2-40B4-BE49-F238E27FC236}">
                <a16:creationId xmlns:a16="http://schemas.microsoft.com/office/drawing/2014/main" id="{91FE135B-FCF1-A81D-0BE6-BF12E7589A13}"/>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C5BC675F-7C4C-E19F-F2D8-358817501931}"/>
              </a:ext>
            </a:extLst>
          </p:cNvPr>
          <p:cNvSpPr txBox="1"/>
          <p:nvPr/>
        </p:nvSpPr>
        <p:spPr>
          <a:xfrm>
            <a:off x="1928862" y="4367925"/>
            <a:ext cx="5678859" cy="523220"/>
          </a:xfrm>
          <a:prstGeom prst="rect">
            <a:avLst/>
          </a:prstGeom>
          <a:noFill/>
        </p:spPr>
        <p:txBody>
          <a:bodyPr wrap="square">
            <a:spAutoFit/>
          </a:bodyPr>
          <a:lstStyle/>
          <a:p>
            <a:pPr algn="ctr"/>
            <a:r>
              <a:rPr lang="fr-FR" sz="2800" b="1" dirty="0">
                <a:solidFill>
                  <a:srgbClr val="2196B1"/>
                </a:solidFill>
                <a:latin typeface="Dosis SemiBold" pitchFamily="2" charset="0"/>
              </a:rPr>
              <a:t>Qu’est-ce qui est arrivé à la fille ? </a:t>
            </a:r>
          </a:p>
        </p:txBody>
      </p:sp>
      <p:pic>
        <p:nvPicPr>
          <p:cNvPr id="6" name="Image 5">
            <a:extLst>
              <a:ext uri="{FF2B5EF4-FFF2-40B4-BE49-F238E27FC236}">
                <a16:creationId xmlns:a16="http://schemas.microsoft.com/office/drawing/2014/main" id="{3BCF5824-9136-A399-24DA-A8E00B273BD9}"/>
              </a:ext>
            </a:extLst>
          </p:cNvPr>
          <p:cNvPicPr>
            <a:picLocks noChangeAspect="1"/>
          </p:cNvPicPr>
          <p:nvPr/>
        </p:nvPicPr>
        <p:blipFill>
          <a:blip r:embed="rId3"/>
          <a:stretch>
            <a:fillRect/>
          </a:stretch>
        </p:blipFill>
        <p:spPr>
          <a:xfrm>
            <a:off x="4280053" y="2239178"/>
            <a:ext cx="2390660" cy="1593773"/>
          </a:xfrm>
          <a:prstGeom prst="roundRect">
            <a:avLst/>
          </a:prstGeom>
        </p:spPr>
      </p:pic>
    </p:spTree>
    <p:extLst>
      <p:ext uri="{BB962C8B-B14F-4D97-AF65-F5344CB8AC3E}">
        <p14:creationId xmlns:p14="http://schemas.microsoft.com/office/powerpoint/2010/main" val="4198739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88925-F0FE-BE0B-3DB2-24169515E3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ADF8D5-3318-719C-BFD4-573B0419C448}"/>
              </a:ext>
            </a:extLst>
          </p:cNvPr>
          <p:cNvSpPr>
            <a:spLocks noGrp="1"/>
          </p:cNvSpPr>
          <p:nvPr>
            <p:ph type="title"/>
          </p:nvPr>
        </p:nvSpPr>
        <p:spPr/>
        <p:txBody>
          <a:bodyPr/>
          <a:lstStyle/>
          <a:p>
            <a:r>
              <a:rPr lang="fr-FR" dirty="0">
                <a:solidFill>
                  <a:schemeClr val="tx1">
                    <a:lumMod val="65000"/>
                    <a:lumOff val="35000"/>
                  </a:schemeClr>
                </a:solidFill>
              </a:rPr>
              <a:t>Où est-ce qu’elle a mal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23DC3E-2B1E-BE38-7C70-140D520A991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342531E6-3CC4-EF5B-8C6D-CDF9D7C19318}"/>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495FC0FE-AEFA-7793-500C-DAC80FD09F95}"/>
              </a:ext>
            </a:extLst>
          </p:cNvPr>
          <p:cNvSpPr txBox="1"/>
          <p:nvPr/>
        </p:nvSpPr>
        <p:spPr>
          <a:xfrm>
            <a:off x="1873776" y="4555211"/>
            <a:ext cx="5678859" cy="523220"/>
          </a:xfrm>
          <a:prstGeom prst="rect">
            <a:avLst/>
          </a:prstGeom>
          <a:noFill/>
        </p:spPr>
        <p:txBody>
          <a:bodyPr wrap="square">
            <a:spAutoFit/>
          </a:bodyPr>
          <a:lstStyle/>
          <a:p>
            <a:pPr algn="ctr"/>
            <a:r>
              <a:rPr lang="fr-FR" sz="2800" b="1" dirty="0">
                <a:solidFill>
                  <a:srgbClr val="2196B1"/>
                </a:solidFill>
                <a:latin typeface="Dosis SemiBold" pitchFamily="2" charset="0"/>
              </a:rPr>
              <a:t>Où est-ce qu’elle a mal ?</a:t>
            </a:r>
          </a:p>
        </p:txBody>
      </p:sp>
      <p:pic>
        <p:nvPicPr>
          <p:cNvPr id="3" name="Image 2">
            <a:extLst>
              <a:ext uri="{FF2B5EF4-FFF2-40B4-BE49-F238E27FC236}">
                <a16:creationId xmlns:a16="http://schemas.microsoft.com/office/drawing/2014/main" id="{A5F7D55D-2021-D12A-9F08-28F653BBC553}"/>
              </a:ext>
            </a:extLst>
          </p:cNvPr>
          <p:cNvPicPr>
            <a:picLocks noChangeAspect="1"/>
          </p:cNvPicPr>
          <p:nvPr/>
        </p:nvPicPr>
        <p:blipFill>
          <a:blip r:embed="rId3"/>
          <a:stretch>
            <a:fillRect/>
          </a:stretch>
        </p:blipFill>
        <p:spPr>
          <a:xfrm>
            <a:off x="4390220" y="2420955"/>
            <a:ext cx="2390660" cy="1593773"/>
          </a:xfrm>
          <a:prstGeom prst="roundRect">
            <a:avLst/>
          </a:prstGeom>
        </p:spPr>
      </p:pic>
    </p:spTree>
    <p:extLst>
      <p:ext uri="{BB962C8B-B14F-4D97-AF65-F5344CB8AC3E}">
        <p14:creationId xmlns:p14="http://schemas.microsoft.com/office/powerpoint/2010/main" val="30815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7727D-EFF9-9010-6212-F93328D146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CC668A-4800-7DF7-A09C-BFFE5EB0707E}"/>
              </a:ext>
            </a:extLst>
          </p:cNvPr>
          <p:cNvSpPr>
            <a:spLocks noGrp="1"/>
          </p:cNvSpPr>
          <p:nvPr>
            <p:ph type="title"/>
          </p:nvPr>
        </p:nvSpPr>
        <p:spPr/>
        <p:txBody>
          <a:bodyPr/>
          <a:lstStyle/>
          <a:p>
            <a:r>
              <a:rPr lang="fr-FR" dirty="0">
                <a:solidFill>
                  <a:schemeClr val="tx1">
                    <a:lumMod val="65000"/>
                    <a:lumOff val="35000"/>
                  </a:schemeClr>
                </a:solidFill>
              </a:rPr>
              <a:t>Que veux-tu acheter de l’épicerie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FB5680A-6DD0-DA26-2709-0A4C21271DB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652F658E-CFA4-B552-EEDF-AFD14B215166}"/>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474CEF4A-1614-DB01-D608-D0C1766EBB99}"/>
              </a:ext>
            </a:extLst>
          </p:cNvPr>
          <p:cNvSpPr txBox="1"/>
          <p:nvPr/>
        </p:nvSpPr>
        <p:spPr>
          <a:xfrm>
            <a:off x="1897630" y="45391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 veux-tu acheter de l’épicerie ?</a:t>
            </a:r>
          </a:p>
        </p:txBody>
      </p:sp>
      <p:pic>
        <p:nvPicPr>
          <p:cNvPr id="5" name="Image 4">
            <a:extLst>
              <a:ext uri="{FF2B5EF4-FFF2-40B4-BE49-F238E27FC236}">
                <a16:creationId xmlns:a16="http://schemas.microsoft.com/office/drawing/2014/main" id="{E316E61D-3D83-8907-4E68-55A7336FA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984" y="2652188"/>
            <a:ext cx="1372074" cy="1500907"/>
          </a:xfrm>
          <a:prstGeom prst="rect">
            <a:avLst/>
          </a:prstGeom>
        </p:spPr>
      </p:pic>
      <p:pic>
        <p:nvPicPr>
          <p:cNvPr id="6" name="Image 5">
            <a:extLst>
              <a:ext uri="{FF2B5EF4-FFF2-40B4-BE49-F238E27FC236}">
                <a16:creationId xmlns:a16="http://schemas.microsoft.com/office/drawing/2014/main" id="{2A4BA335-793E-1104-C5DF-4D128D0F60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679351"/>
            <a:ext cx="1372074" cy="1499297"/>
          </a:xfrm>
          <a:prstGeom prst="rect">
            <a:avLst/>
          </a:prstGeom>
        </p:spPr>
      </p:pic>
    </p:spTree>
    <p:extLst>
      <p:ext uri="{BB962C8B-B14F-4D97-AF65-F5344CB8AC3E}">
        <p14:creationId xmlns:p14="http://schemas.microsoft.com/office/powerpoint/2010/main" val="273698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A5A14-60C5-B72D-8DCD-81EAAF8952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98F446-24EC-D05D-99F9-46411018CA0D}"/>
              </a:ext>
            </a:extLst>
          </p:cNvPr>
          <p:cNvSpPr>
            <a:spLocks noGrp="1"/>
          </p:cNvSpPr>
          <p:nvPr>
            <p:ph type="title"/>
          </p:nvPr>
        </p:nvSpPr>
        <p:spPr/>
        <p:txBody>
          <a:bodyPr/>
          <a:lstStyle/>
          <a:p>
            <a:r>
              <a:rPr lang="fr-FR" dirty="0">
                <a:solidFill>
                  <a:schemeClr val="tx1">
                    <a:lumMod val="65000"/>
                    <a:lumOff val="35000"/>
                  </a:schemeClr>
                </a:solidFill>
              </a:rPr>
              <a:t>Combien d’œufs veux-tu acheter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4873742-63B7-6170-60E3-5E85BF68223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676029" y="2317352"/>
            <a:ext cx="1814845" cy="1433628"/>
          </a:xfrm>
          <a:prstGeom prst="ellipse">
            <a:avLst/>
          </a:prstGeom>
        </p:spPr>
      </p:pic>
      <p:sp>
        <p:nvSpPr>
          <p:cNvPr id="19" name="ZoneTexte 18">
            <a:extLst>
              <a:ext uri="{FF2B5EF4-FFF2-40B4-BE49-F238E27FC236}">
                <a16:creationId xmlns:a16="http://schemas.microsoft.com/office/drawing/2014/main" id="{92781E19-5682-F4FE-B934-8D1AC175AB31}"/>
              </a:ext>
            </a:extLst>
          </p:cNvPr>
          <p:cNvSpPr txBox="1"/>
          <p:nvPr/>
        </p:nvSpPr>
        <p:spPr>
          <a:xfrm>
            <a:off x="532953" y="621559"/>
            <a:ext cx="521297"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4" name="ZoneTexte 3">
            <a:extLst>
              <a:ext uri="{FF2B5EF4-FFF2-40B4-BE49-F238E27FC236}">
                <a16:creationId xmlns:a16="http://schemas.microsoft.com/office/drawing/2014/main" id="{7B7AE13A-9BDB-4F9C-C417-38D75E35B16A}"/>
              </a:ext>
            </a:extLst>
          </p:cNvPr>
          <p:cNvSpPr txBox="1"/>
          <p:nvPr/>
        </p:nvSpPr>
        <p:spPr>
          <a:xfrm>
            <a:off x="1873776" y="45552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Combien d’œufs veux-tu acheter ?</a:t>
            </a:r>
          </a:p>
        </p:txBody>
      </p:sp>
      <p:pic>
        <p:nvPicPr>
          <p:cNvPr id="5" name="Image 4">
            <a:extLst>
              <a:ext uri="{FF2B5EF4-FFF2-40B4-BE49-F238E27FC236}">
                <a16:creationId xmlns:a16="http://schemas.microsoft.com/office/drawing/2014/main" id="{55EA17D7-3F5B-4419-EED5-DFC492EB2A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7106" y="2394723"/>
            <a:ext cx="1372074" cy="1500907"/>
          </a:xfrm>
          <a:prstGeom prst="rect">
            <a:avLst/>
          </a:prstGeom>
        </p:spPr>
      </p:pic>
    </p:spTree>
    <p:extLst>
      <p:ext uri="{BB962C8B-B14F-4D97-AF65-F5344CB8AC3E}">
        <p14:creationId xmlns:p14="http://schemas.microsoft.com/office/powerpoint/2010/main" val="1246223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54631"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des mots et des phrases.</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Les bêtises de Sara.</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F1DF4-6A85-EC2F-A525-5B6CEF78639B}"/>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DA958E13-CAE0-4F7B-872F-5185761683FB}"/>
              </a:ext>
            </a:extLst>
          </p:cNvPr>
          <p:cNvSpPr>
            <a:spLocks noGrp="1"/>
          </p:cNvSpPr>
          <p:nvPr>
            <p:ph type="title"/>
          </p:nvPr>
        </p:nvSpPr>
        <p:spPr>
          <a:xfrm>
            <a:off x="1572967" y="779051"/>
            <a:ext cx="7176796" cy="612000"/>
          </a:xfrm>
        </p:spPr>
        <p:txBody>
          <a:bodyPr/>
          <a:lstStyle/>
          <a:p>
            <a:r>
              <a:rPr lang="fr-FR" dirty="0">
                <a:solidFill>
                  <a:schemeClr val="tx1">
                    <a:lumMod val="65000"/>
                    <a:lumOff val="35000"/>
                  </a:schemeClr>
                </a:solidFill>
              </a:rPr>
              <a:t>Nous avons déjà vu le premier épisode de l’histoire « </a:t>
            </a:r>
            <a:r>
              <a:rPr lang="fr-FR" i="1" dirty="0">
                <a:solidFill>
                  <a:schemeClr val="tx1">
                    <a:lumMod val="65000"/>
                    <a:lumOff val="35000"/>
                  </a:schemeClr>
                </a:solidFill>
              </a:rPr>
              <a:t>Les bêtises de Sara » </a:t>
            </a:r>
            <a:r>
              <a:rPr lang="fr-FR" dirty="0">
                <a:solidFill>
                  <a:schemeClr val="tx1">
                    <a:lumMod val="65000"/>
                    <a:lumOff val="35000"/>
                  </a:schemeClr>
                </a:solidFill>
              </a:rPr>
              <a:t>. Qui veut nous rappeler ce qu’on a vu ?  En français ou dans votre langue. </a:t>
            </a:r>
          </a:p>
        </p:txBody>
      </p:sp>
      <p:pic>
        <p:nvPicPr>
          <p:cNvPr id="3" name="Image 2" descr="Une image contenant dessin humoristique, chaussures, habits, texte&#10;&#10;Le contenu généré par l’IA peut être incorrect.">
            <a:extLst>
              <a:ext uri="{FF2B5EF4-FFF2-40B4-BE49-F238E27FC236}">
                <a16:creationId xmlns:a16="http://schemas.microsoft.com/office/drawing/2014/main" id="{B412386A-8C8D-5FAB-7F95-EDEC18762664}"/>
              </a:ext>
            </a:extLst>
          </p:cNvPr>
          <p:cNvPicPr>
            <a:picLocks noChangeAspect="1"/>
          </p:cNvPicPr>
          <p:nvPr/>
        </p:nvPicPr>
        <p:blipFill>
          <a:blip r:embed="rId3"/>
          <a:stretch>
            <a:fillRect/>
          </a:stretch>
        </p:blipFill>
        <p:spPr>
          <a:xfrm>
            <a:off x="2554856" y="1942104"/>
            <a:ext cx="3779848" cy="3848433"/>
          </a:xfrm>
          <a:prstGeom prst="rect">
            <a:avLst/>
          </a:prstGeom>
        </p:spPr>
      </p:pic>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F29684-68FE-3A01-93E4-40DFE6E77A22}"/>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615122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B485-7C8D-FEBF-561B-929CBBBDD68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017DAB81-C9E1-66FD-AA70-A73FB1FECDF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On va  regarder le premier épisode une nouvelle fois. Après, on verra le deuxième épisode de cette histoire. Soyez attentifs.</a:t>
            </a:r>
          </a:p>
        </p:txBody>
      </p:sp>
      <p:grpSp>
        <p:nvGrpSpPr>
          <p:cNvPr id="6" name="Groupe 5">
            <a:extLst>
              <a:ext uri="{FF2B5EF4-FFF2-40B4-BE49-F238E27FC236}">
                <a16:creationId xmlns:a16="http://schemas.microsoft.com/office/drawing/2014/main" id="{A40EBBE4-ACEE-A659-B848-A71DC0017B6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EDECC98-4865-483F-575A-7BED21A23FB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65926D7-4C55-D48C-FDA5-5527CEED685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29274B76-653B-35CD-9474-5C4A7815C7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190" y="1952426"/>
            <a:ext cx="7719620" cy="4068448"/>
          </a:xfrm>
          <a:prstGeom prst="rect">
            <a:avLst/>
          </a:prstGeom>
        </p:spPr>
      </p:pic>
    </p:spTree>
    <p:extLst>
      <p:ext uri="{BB962C8B-B14F-4D97-AF65-F5344CB8AC3E}">
        <p14:creationId xmlns:p14="http://schemas.microsoft.com/office/powerpoint/2010/main" val="2006220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C193-3D24-2958-FB8F-2AFC897C8CF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6A8E8-C454-5B81-F1FC-C12AB1F3A825}"/>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37AA5D8-D239-E7A9-C8F6-F4D7EDF379D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5CFE693E-B88D-217C-3F4E-3DF984E48F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INALE - 4AP - Les bêtises de Sara - E01 DONE-720p-260130">
            <a:hlinkClick r:id="" action="ppaction://media"/>
            <a:extLst>
              <a:ext uri="{FF2B5EF4-FFF2-40B4-BE49-F238E27FC236}">
                <a16:creationId xmlns:a16="http://schemas.microsoft.com/office/drawing/2014/main" id="{A28DCCAB-80FA-6914-9E35-CF0D89CD393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09816" y="1929056"/>
            <a:ext cx="7418567" cy="4172944"/>
          </a:xfrm>
          <a:prstGeom prst="rect">
            <a:avLst/>
          </a:prstGeom>
        </p:spPr>
      </p:pic>
    </p:spTree>
    <p:extLst>
      <p:ext uri="{BB962C8B-B14F-4D97-AF65-F5344CB8AC3E}">
        <p14:creationId xmlns:p14="http://schemas.microsoft.com/office/powerpoint/2010/main" val="3626939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032" fill="hold"/>
                                        <p:tgtEl>
                                          <p:spTgt spid="3"/>
                                        </p:tgtEl>
                                      </p:cBhvr>
                                    </p:cmd>
                                  </p:childTnLst>
                                </p:cTn>
                              </p:par>
                            </p:childTnLst>
                          </p:cTn>
                        </p:par>
                        <p:par>
                          <p:cTn id="7" fill="hold">
                            <p:stCondLst>
                              <p:cond delay="82032"/>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DDD0A-077B-22DD-8C97-C7089FEA0A93}"/>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ED5C58F0-7F90-8215-2DCC-5114FE1296C5}"/>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découvrir le deuxième épisode de « Les bêtises de Sara ». </a:t>
            </a:r>
            <a:br>
              <a:rPr lang="fr-FR" dirty="0">
                <a:solidFill>
                  <a:schemeClr val="tx1">
                    <a:lumMod val="65000"/>
                    <a:lumOff val="35000"/>
                  </a:schemeClr>
                </a:solidFill>
              </a:rPr>
            </a:br>
            <a:r>
              <a:rPr lang="fr-FR" dirty="0">
                <a:solidFill>
                  <a:schemeClr val="tx1">
                    <a:lumMod val="65000"/>
                    <a:lumOff val="35000"/>
                  </a:schemeClr>
                </a:solidFill>
              </a:rPr>
              <a:t>Est-ce que vous êtes prêts ? Ecoutez bien. </a:t>
            </a:r>
          </a:p>
        </p:txBody>
      </p:sp>
      <p:grpSp>
        <p:nvGrpSpPr>
          <p:cNvPr id="10" name="Groupe 9">
            <a:extLst>
              <a:ext uri="{FF2B5EF4-FFF2-40B4-BE49-F238E27FC236}">
                <a16:creationId xmlns:a16="http://schemas.microsoft.com/office/drawing/2014/main" id="{8915BE86-F37E-59B2-2121-81DAA19D4E91}"/>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CB317669-2ABB-FEAD-8212-54E0467A895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5A2E31D-2C86-0125-C50A-AA752E1BBED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Police, Rectangle, conception&#10;&#10;Le contenu généré par l’IA peut être incorrect.">
            <a:extLst>
              <a:ext uri="{FF2B5EF4-FFF2-40B4-BE49-F238E27FC236}">
                <a16:creationId xmlns:a16="http://schemas.microsoft.com/office/drawing/2014/main" id="{0CF0E409-C1E1-F34E-AA24-6D9D67F6611D}"/>
              </a:ext>
            </a:extLst>
          </p:cNvPr>
          <p:cNvPicPr>
            <a:picLocks noChangeAspect="1"/>
          </p:cNvPicPr>
          <p:nvPr/>
        </p:nvPicPr>
        <p:blipFill>
          <a:blip r:embed="rId5"/>
          <a:stretch>
            <a:fillRect/>
          </a:stretch>
        </p:blipFill>
        <p:spPr>
          <a:xfrm>
            <a:off x="1038376" y="1910993"/>
            <a:ext cx="6893050" cy="3567456"/>
          </a:xfrm>
          <a:prstGeom prst="rect">
            <a:avLst/>
          </a:prstGeom>
        </p:spPr>
      </p:pic>
    </p:spTree>
    <p:extLst>
      <p:ext uri="{BB962C8B-B14F-4D97-AF65-F5344CB8AC3E}">
        <p14:creationId xmlns:p14="http://schemas.microsoft.com/office/powerpoint/2010/main" val="1804390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B570-D268-2A53-7D7A-8F2B2A8A759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AC7DD9B-929A-003E-C71F-FE345867523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D54975B-F58E-3A26-A179-FA3223086EB9}"/>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18C4525C-1117-2F30-BCC3-CA750D107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N4 les bêtises de Sara">
            <a:hlinkClick r:id="" action="ppaction://media"/>
            <a:extLst>
              <a:ext uri="{FF2B5EF4-FFF2-40B4-BE49-F238E27FC236}">
                <a16:creationId xmlns:a16="http://schemas.microsoft.com/office/drawing/2014/main" id="{5D021FF0-EBDD-B93C-17D2-F6BD8606EEB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54586" y="2057398"/>
            <a:ext cx="6671144" cy="3752519"/>
          </a:xfrm>
          <a:prstGeom prst="rect">
            <a:avLst/>
          </a:prstGeom>
        </p:spPr>
      </p:pic>
    </p:spTree>
    <p:extLst>
      <p:ext uri="{BB962C8B-B14F-4D97-AF65-F5344CB8AC3E}">
        <p14:creationId xmlns:p14="http://schemas.microsoft.com/office/powerpoint/2010/main" val="929465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153" fill="hold"/>
                                        <p:tgtEl>
                                          <p:spTgt spid="3"/>
                                        </p:tgtEl>
                                      </p:cBhvr>
                                    </p:cmd>
                                  </p:childTnLst>
                                </p:cTn>
                              </p:par>
                            </p:childTnLst>
                          </p:cTn>
                        </p:par>
                        <p:par>
                          <p:cTn id="7" fill="hold">
                            <p:stCondLst>
                              <p:cond delay="102153"/>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A8BC-8AB4-8B05-FFD6-E0E456471BA6}"/>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365684D-9D6C-5C0D-BEB1-45C905BC0174}"/>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écouter l’histoire une deuxième fois. Soyez attentifs.</a:t>
            </a:r>
          </a:p>
        </p:txBody>
      </p:sp>
      <p:grpSp>
        <p:nvGrpSpPr>
          <p:cNvPr id="10" name="Groupe 9">
            <a:extLst>
              <a:ext uri="{FF2B5EF4-FFF2-40B4-BE49-F238E27FC236}">
                <a16:creationId xmlns:a16="http://schemas.microsoft.com/office/drawing/2014/main" id="{77D5B6EA-BAAC-CBCA-79CA-19EF032FA469}"/>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805CBA79-0C4A-77B1-217C-55314B7F99D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E50AB1-6E08-F439-38DD-D1EB7A6849F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4" name="Image 13">
            <a:extLst>
              <a:ext uri="{FF2B5EF4-FFF2-40B4-BE49-F238E27FC236}">
                <a16:creationId xmlns:a16="http://schemas.microsoft.com/office/drawing/2014/main" id="{A5EEF8B7-CF76-25EE-CC5B-7D35D9D55827}"/>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92657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B570-D268-2A53-7D7A-8F2B2A8A759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AC7DD9B-929A-003E-C71F-FE345867523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D54975B-F58E-3A26-A179-FA3223086EB9}"/>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18C4525C-1117-2F30-BCC3-CA750D1077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N4 les bêtises de Sara">
            <a:hlinkClick r:id="" action="ppaction://media"/>
            <a:extLst>
              <a:ext uri="{FF2B5EF4-FFF2-40B4-BE49-F238E27FC236}">
                <a16:creationId xmlns:a16="http://schemas.microsoft.com/office/drawing/2014/main" id="{022BBE24-6801-5548-2877-7FDAD3EE38B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54586" y="2065349"/>
            <a:ext cx="6671144" cy="3752519"/>
          </a:xfrm>
          <a:prstGeom prst="rect">
            <a:avLst/>
          </a:prstGeom>
        </p:spPr>
      </p:pic>
    </p:spTree>
    <p:extLst>
      <p:ext uri="{BB962C8B-B14F-4D97-AF65-F5344CB8AC3E}">
        <p14:creationId xmlns:p14="http://schemas.microsoft.com/office/powerpoint/2010/main" val="13770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153" fill="hold"/>
                                        <p:tgtEl>
                                          <p:spTgt spid="3"/>
                                        </p:tgtEl>
                                      </p:cBhvr>
                                    </p:cmd>
                                  </p:childTnLst>
                                </p:cTn>
                              </p:par>
                            </p:childTnLst>
                          </p:cTn>
                        </p:par>
                        <p:par>
                          <p:cTn id="7" fill="hold">
                            <p:stCondLst>
                              <p:cond delay="102153"/>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7A15-5F6B-12F6-1793-C10CE06F16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75E9C5B-DBF5-AE50-00B0-CE33DD6A6D8A}"/>
              </a:ext>
            </a:extLst>
          </p:cNvPr>
          <p:cNvSpPr>
            <a:spLocks noGrp="1"/>
          </p:cNvSpPr>
          <p:nvPr>
            <p:ph type="title"/>
          </p:nvPr>
        </p:nvSpPr>
        <p:spPr/>
        <p:txBody>
          <a:bodyPr>
            <a:normAutofit/>
          </a:bodyPr>
          <a:lstStyle/>
          <a:p>
            <a:r>
              <a:rPr lang="fr-MA" dirty="0">
                <a:solidFill>
                  <a:schemeClr val="tx1">
                    <a:lumMod val="65000"/>
                    <a:lumOff val="35000"/>
                  </a:schemeClr>
                </a:solidFill>
              </a:rPr>
              <a:t>Où va Sara avec son papa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3D71BF-732E-2FDC-BE29-A29B5BE8536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descr="Une image contenant habits, ciel, plein air, arbre&#10;&#10;Le contenu généré par l’IA peut être incorrect.">
            <a:extLst>
              <a:ext uri="{FF2B5EF4-FFF2-40B4-BE49-F238E27FC236}">
                <a16:creationId xmlns:a16="http://schemas.microsoft.com/office/drawing/2014/main" id="{1130D3FB-2C34-83B3-A4FC-08EE66A7A805}"/>
              </a:ext>
            </a:extLst>
          </p:cNvPr>
          <p:cNvPicPr>
            <a:picLocks noChangeAspect="1"/>
          </p:cNvPicPr>
          <p:nvPr/>
        </p:nvPicPr>
        <p:blipFill>
          <a:blip r:embed="rId3"/>
          <a:stretch>
            <a:fillRect/>
          </a:stretch>
        </p:blipFill>
        <p:spPr>
          <a:xfrm>
            <a:off x="2796906" y="2646323"/>
            <a:ext cx="3025402" cy="3139712"/>
          </a:xfrm>
          <a:prstGeom prst="rect">
            <a:avLst/>
          </a:prstGeom>
        </p:spPr>
      </p:pic>
    </p:spTree>
    <p:extLst>
      <p:ext uri="{BB962C8B-B14F-4D97-AF65-F5344CB8AC3E}">
        <p14:creationId xmlns:p14="http://schemas.microsoft.com/office/powerpoint/2010/main" val="4286967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DB945-41A0-DB3B-6B95-30C12AA1FFF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081E6DE-C5E7-7FB0-9B5A-91F783D34265}"/>
              </a:ext>
            </a:extLst>
          </p:cNvPr>
          <p:cNvSpPr>
            <a:spLocks noGrp="1"/>
          </p:cNvSpPr>
          <p:nvPr>
            <p:ph type="title"/>
          </p:nvPr>
        </p:nvSpPr>
        <p:spPr/>
        <p:txBody>
          <a:bodyPr>
            <a:normAutofit/>
          </a:bodyPr>
          <a:lstStyle/>
          <a:p>
            <a:r>
              <a:rPr lang="fr-FR" dirty="0">
                <a:solidFill>
                  <a:schemeClr val="tx1">
                    <a:lumMod val="65000"/>
                    <a:lumOff val="35000"/>
                  </a:schemeClr>
                </a:solidFill>
              </a:rPr>
              <a:t>Sara va à l’épicerie avec son papa.</a:t>
            </a:r>
          </a:p>
        </p:txBody>
      </p:sp>
      <p:sp>
        <p:nvSpPr>
          <p:cNvPr id="3" name="Titre 1">
            <a:extLst>
              <a:ext uri="{FF2B5EF4-FFF2-40B4-BE49-F238E27FC236}">
                <a16:creationId xmlns:a16="http://schemas.microsoft.com/office/drawing/2014/main" id="{DF9E25CE-FD6E-8310-C5F9-85CA0905DD35}"/>
              </a:ext>
            </a:extLst>
          </p:cNvPr>
          <p:cNvSpPr txBox="1">
            <a:spLocks/>
          </p:cNvSpPr>
          <p:nvPr/>
        </p:nvSpPr>
        <p:spPr>
          <a:xfrm>
            <a:off x="1320586" y="1624017"/>
            <a:ext cx="707977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Sara va à l’épicerie avec son papa.</a:t>
            </a:r>
          </a:p>
        </p:txBody>
      </p:sp>
      <p:grpSp>
        <p:nvGrpSpPr>
          <p:cNvPr id="6" name="Groupe 5">
            <a:extLst>
              <a:ext uri="{FF2B5EF4-FFF2-40B4-BE49-F238E27FC236}">
                <a16:creationId xmlns:a16="http://schemas.microsoft.com/office/drawing/2014/main" id="{28D14759-840E-1AAC-1228-09CA238A9A46}"/>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FD53B326-81F2-D32E-DC7B-F0DB048B1C3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36C614-2EBF-E40A-52A4-8D87E7170D8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descr="Une image contenant habits, ciel, plein air, arbre&#10;&#10;Le contenu généré par l’IA peut être incorrect.">
            <a:extLst>
              <a:ext uri="{FF2B5EF4-FFF2-40B4-BE49-F238E27FC236}">
                <a16:creationId xmlns:a16="http://schemas.microsoft.com/office/drawing/2014/main" id="{F5F52254-134B-D52E-B898-6E8E773E539B}"/>
              </a:ext>
            </a:extLst>
          </p:cNvPr>
          <p:cNvPicPr>
            <a:picLocks noChangeAspect="1"/>
          </p:cNvPicPr>
          <p:nvPr/>
        </p:nvPicPr>
        <p:blipFill>
          <a:blip r:embed="rId4"/>
          <a:stretch>
            <a:fillRect/>
          </a:stretch>
        </p:blipFill>
        <p:spPr>
          <a:xfrm>
            <a:off x="2781003" y="2753139"/>
            <a:ext cx="3025402" cy="3139712"/>
          </a:xfrm>
          <a:prstGeom prst="rect">
            <a:avLst/>
          </a:prstGeom>
        </p:spPr>
      </p:pic>
    </p:spTree>
    <p:extLst>
      <p:ext uri="{BB962C8B-B14F-4D97-AF65-F5344CB8AC3E}">
        <p14:creationId xmlns:p14="http://schemas.microsoft.com/office/powerpoint/2010/main" val="3904548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A1DFC-B4C6-19CD-5DF8-587807788D5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2A32810-AEC3-2584-D970-21563AF4FFD3}"/>
              </a:ext>
            </a:extLst>
          </p:cNvPr>
          <p:cNvSpPr>
            <a:spLocks noGrp="1"/>
          </p:cNvSpPr>
          <p:nvPr>
            <p:ph type="title"/>
          </p:nvPr>
        </p:nvSpPr>
        <p:spPr/>
        <p:txBody>
          <a:bodyPr>
            <a:normAutofit/>
          </a:bodyPr>
          <a:lstStyle/>
          <a:p>
            <a:r>
              <a:rPr lang="fr-MA" dirty="0">
                <a:solidFill>
                  <a:schemeClr val="tx1">
                    <a:lumMod val="65000"/>
                    <a:lumOff val="35000"/>
                  </a:schemeClr>
                </a:solidFill>
              </a:rPr>
              <a:t>Qu’est-ce qu’ils ont acheté de l’épicerie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84D3880D-2CBB-CD96-ABA8-ADB7653C7BE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boîte, nourriture, œuf, Empaquetage et étiquetage&#10;&#10;Le contenu généré par l’IA peut être incorrect.">
            <a:extLst>
              <a:ext uri="{FF2B5EF4-FFF2-40B4-BE49-F238E27FC236}">
                <a16:creationId xmlns:a16="http://schemas.microsoft.com/office/drawing/2014/main" id="{6C1A71AA-9636-4A47-40D3-C45926A67A76}"/>
              </a:ext>
            </a:extLst>
          </p:cNvPr>
          <p:cNvPicPr>
            <a:picLocks noChangeAspect="1"/>
          </p:cNvPicPr>
          <p:nvPr/>
        </p:nvPicPr>
        <p:blipFill>
          <a:blip r:embed="rId3"/>
          <a:stretch>
            <a:fillRect/>
          </a:stretch>
        </p:blipFill>
        <p:spPr>
          <a:xfrm>
            <a:off x="3055488" y="2123033"/>
            <a:ext cx="3033023" cy="3025402"/>
          </a:xfrm>
          <a:prstGeom prst="rect">
            <a:avLst/>
          </a:prstGeom>
        </p:spPr>
      </p:pic>
    </p:spTree>
    <p:extLst>
      <p:ext uri="{BB962C8B-B14F-4D97-AF65-F5344CB8AC3E}">
        <p14:creationId xmlns:p14="http://schemas.microsoft.com/office/powerpoint/2010/main" val="2368915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AE4C-3ED4-E225-B8EA-D001845C73B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435A69C-C2E2-1F95-B223-480C852B3881}"/>
              </a:ext>
            </a:extLst>
          </p:cNvPr>
          <p:cNvSpPr>
            <a:spLocks noGrp="1"/>
          </p:cNvSpPr>
          <p:nvPr>
            <p:ph type="title"/>
          </p:nvPr>
        </p:nvSpPr>
        <p:spPr/>
        <p:txBody>
          <a:bodyPr>
            <a:normAutofit/>
          </a:bodyPr>
          <a:lstStyle/>
          <a:p>
            <a:r>
              <a:rPr lang="fr-FR" dirty="0">
                <a:solidFill>
                  <a:schemeClr val="tx1">
                    <a:lumMod val="65000"/>
                    <a:lumOff val="35000"/>
                  </a:schemeClr>
                </a:solidFill>
              </a:rPr>
              <a:t>Ils ont acheté un paquet de sucre, du beurre, un kilo de riz, deux kilos de farine, un litre de lait et des œufs.</a:t>
            </a:r>
          </a:p>
        </p:txBody>
      </p:sp>
      <p:sp>
        <p:nvSpPr>
          <p:cNvPr id="3" name="ZoneTexte 2">
            <a:extLst>
              <a:ext uri="{FF2B5EF4-FFF2-40B4-BE49-F238E27FC236}">
                <a16:creationId xmlns:a16="http://schemas.microsoft.com/office/drawing/2014/main" id="{E74B2E89-FCBA-31BE-3C43-545C079F3A39}"/>
              </a:ext>
            </a:extLst>
          </p:cNvPr>
          <p:cNvSpPr txBox="1"/>
          <p:nvPr/>
        </p:nvSpPr>
        <p:spPr>
          <a:xfrm>
            <a:off x="1438612" y="1695812"/>
            <a:ext cx="6664294" cy="830997"/>
          </a:xfrm>
          <a:prstGeom prst="rect">
            <a:avLst/>
          </a:prstGeom>
          <a:noFill/>
        </p:spPr>
        <p:txBody>
          <a:bodyPr wrap="square">
            <a:spAutoFit/>
          </a:bodyPr>
          <a:lstStyle/>
          <a:p>
            <a:pPr algn="ctr"/>
            <a:r>
              <a:rPr kumimoji="0" lang="fr-FR" sz="2400" b="1" i="0" u="none" strike="noStrike" kern="1200" cap="none" spc="0" normalizeH="0" baseline="0" noProof="0" dirty="0">
                <a:ln w="0"/>
                <a:solidFill>
                  <a:srgbClr val="2196B1"/>
                </a:solidFill>
                <a:effectLst/>
                <a:uLnTx/>
                <a:uFillTx/>
                <a:latin typeface="Dosis SemiBold" pitchFamily="2" charset="0"/>
              </a:rPr>
              <a:t>Ils ont acheté un paquet de sucre, du beurre, un kilo de riz, deux kilos de farine, un litre de lait et des œufs.</a:t>
            </a:r>
            <a:endParaRPr lang="fr-MA" sz="1400" dirty="0">
              <a:latin typeface="Dosis SemiBold" pitchFamily="2" charset="0"/>
            </a:endParaRPr>
          </a:p>
        </p:txBody>
      </p:sp>
      <p:pic>
        <p:nvPicPr>
          <p:cNvPr id="4" name="Image 3" descr="Une image contenant boîte, nourriture, œuf, Empaquetage et étiquetage&#10;&#10;Le contenu généré par l’IA peut être incorrect.">
            <a:extLst>
              <a:ext uri="{FF2B5EF4-FFF2-40B4-BE49-F238E27FC236}">
                <a16:creationId xmlns:a16="http://schemas.microsoft.com/office/drawing/2014/main" id="{A6C1FBF0-6294-6389-41EA-E4D0B324E440}"/>
              </a:ext>
            </a:extLst>
          </p:cNvPr>
          <p:cNvPicPr>
            <a:picLocks noChangeAspect="1"/>
          </p:cNvPicPr>
          <p:nvPr/>
        </p:nvPicPr>
        <p:blipFill>
          <a:blip r:embed="rId2"/>
          <a:stretch>
            <a:fillRect/>
          </a:stretch>
        </p:blipFill>
        <p:spPr>
          <a:xfrm>
            <a:off x="3254247" y="2740956"/>
            <a:ext cx="3033023" cy="3025402"/>
          </a:xfrm>
          <a:prstGeom prst="rect">
            <a:avLst/>
          </a:prstGeom>
        </p:spPr>
      </p:pic>
      <p:grpSp>
        <p:nvGrpSpPr>
          <p:cNvPr id="2" name="Groupe 1">
            <a:extLst>
              <a:ext uri="{FF2B5EF4-FFF2-40B4-BE49-F238E27FC236}">
                <a16:creationId xmlns:a16="http://schemas.microsoft.com/office/drawing/2014/main" id="{77C361AE-A962-7A65-E604-1E34815998E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6DF53BB-CE37-CB73-1EC3-DEF8B9C947E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03CFA5D-7A21-EA60-154D-DACA2CD49D1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38243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BD9-6ECC-E0FA-1594-DE6037379F2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21A1014-6A14-C366-6CD1-3D1DE533F9E4}"/>
              </a:ext>
            </a:extLst>
          </p:cNvPr>
          <p:cNvSpPr>
            <a:spLocks noGrp="1"/>
          </p:cNvSpPr>
          <p:nvPr>
            <p:ph type="title"/>
          </p:nvPr>
        </p:nvSpPr>
        <p:spPr/>
        <p:txBody>
          <a:bodyPr>
            <a:normAutofit/>
          </a:bodyPr>
          <a:lstStyle/>
          <a:p>
            <a:r>
              <a:rPr lang="fr-MA" dirty="0">
                <a:solidFill>
                  <a:schemeClr val="tx1">
                    <a:lumMod val="65000"/>
                    <a:lumOff val="35000"/>
                  </a:schemeClr>
                </a:solidFill>
              </a:rPr>
              <a:t>Que veut Sara acheter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38E5F3-77C9-6422-5DFB-95809D8B30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habits, chaussures, garçon, personne&#10;&#10;Le contenu généré par l’IA peut être incorrect.">
            <a:extLst>
              <a:ext uri="{FF2B5EF4-FFF2-40B4-BE49-F238E27FC236}">
                <a16:creationId xmlns:a16="http://schemas.microsoft.com/office/drawing/2014/main" id="{B73CBD3D-6EF9-D5E2-8362-BDD9411C906D}"/>
              </a:ext>
            </a:extLst>
          </p:cNvPr>
          <p:cNvPicPr>
            <a:picLocks noChangeAspect="1"/>
          </p:cNvPicPr>
          <p:nvPr/>
        </p:nvPicPr>
        <p:blipFill>
          <a:blip r:embed="rId3"/>
          <a:stretch>
            <a:fillRect/>
          </a:stretch>
        </p:blipFill>
        <p:spPr>
          <a:xfrm>
            <a:off x="3013748" y="2236003"/>
            <a:ext cx="2941575" cy="3101609"/>
          </a:xfrm>
          <a:prstGeom prst="rect">
            <a:avLst/>
          </a:prstGeom>
        </p:spPr>
      </p:pic>
    </p:spTree>
    <p:extLst>
      <p:ext uri="{BB962C8B-B14F-4D97-AF65-F5344CB8AC3E}">
        <p14:creationId xmlns:p14="http://schemas.microsoft.com/office/powerpoint/2010/main" val="3594794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1CB7-3272-B5DB-B5D6-B6BDB06105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61AF5FB-F9A3-AC9F-C824-948729A7EAD2}"/>
              </a:ext>
            </a:extLst>
          </p:cNvPr>
          <p:cNvSpPr>
            <a:spLocks noGrp="1"/>
          </p:cNvSpPr>
          <p:nvPr>
            <p:ph type="title"/>
          </p:nvPr>
        </p:nvSpPr>
        <p:spPr/>
        <p:txBody>
          <a:bodyPr>
            <a:normAutofit/>
          </a:bodyPr>
          <a:lstStyle/>
          <a:p>
            <a:r>
              <a:rPr lang="fr-FR" dirty="0">
                <a:solidFill>
                  <a:schemeClr val="tx1">
                    <a:lumMod val="65000"/>
                    <a:lumOff val="35000"/>
                  </a:schemeClr>
                </a:solidFill>
              </a:rPr>
              <a:t>Sara veut acheter des biscuits et des bonbons. </a:t>
            </a:r>
          </a:p>
        </p:txBody>
      </p:sp>
      <p:sp>
        <p:nvSpPr>
          <p:cNvPr id="3" name="Titre 1">
            <a:extLst>
              <a:ext uri="{FF2B5EF4-FFF2-40B4-BE49-F238E27FC236}">
                <a16:creationId xmlns:a16="http://schemas.microsoft.com/office/drawing/2014/main" id="{70F7AA3E-F2E6-E110-AF16-04A0BF10C551}"/>
              </a:ext>
            </a:extLst>
          </p:cNvPr>
          <p:cNvSpPr txBox="1">
            <a:spLocks/>
          </p:cNvSpPr>
          <p:nvPr/>
        </p:nvSpPr>
        <p:spPr>
          <a:xfrm>
            <a:off x="425827" y="1538242"/>
            <a:ext cx="7792487"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400" b="1" dirty="0">
                <a:ln w="0"/>
                <a:solidFill>
                  <a:srgbClr val="2196B1"/>
                </a:solidFill>
                <a:latin typeface="Dosis SemiBold" pitchFamily="2" charset="0"/>
              </a:rPr>
              <a:t>Sara veut acheter des biscuits et des bonbons. </a:t>
            </a:r>
          </a:p>
        </p:txBody>
      </p:sp>
      <p:grpSp>
        <p:nvGrpSpPr>
          <p:cNvPr id="6" name="Groupe 5">
            <a:extLst>
              <a:ext uri="{FF2B5EF4-FFF2-40B4-BE49-F238E27FC236}">
                <a16:creationId xmlns:a16="http://schemas.microsoft.com/office/drawing/2014/main" id="{E3E8D912-5A37-C5AF-CB4D-2A6253E71D0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AFAC3D30-2B53-9DB3-69D4-94C8749FE3A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253CAAB-8AFB-D909-0E72-833A68AF2AB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habits, chaussures, garçon, personne&#10;&#10;Le contenu généré par l’IA peut être incorrect.">
            <a:extLst>
              <a:ext uri="{FF2B5EF4-FFF2-40B4-BE49-F238E27FC236}">
                <a16:creationId xmlns:a16="http://schemas.microsoft.com/office/drawing/2014/main" id="{9F365FB8-FE94-99E6-D0C4-7573317F6C5D}"/>
              </a:ext>
            </a:extLst>
          </p:cNvPr>
          <p:cNvPicPr>
            <a:picLocks noChangeAspect="1"/>
          </p:cNvPicPr>
          <p:nvPr/>
        </p:nvPicPr>
        <p:blipFill>
          <a:blip r:embed="rId4"/>
          <a:stretch>
            <a:fillRect/>
          </a:stretch>
        </p:blipFill>
        <p:spPr>
          <a:xfrm>
            <a:off x="2775208" y="2861304"/>
            <a:ext cx="2941575" cy="3101609"/>
          </a:xfrm>
          <a:prstGeom prst="rect">
            <a:avLst/>
          </a:prstGeom>
        </p:spPr>
      </p:pic>
    </p:spTree>
    <p:extLst>
      <p:ext uri="{BB962C8B-B14F-4D97-AF65-F5344CB8AC3E}">
        <p14:creationId xmlns:p14="http://schemas.microsoft.com/office/powerpoint/2010/main" val="2885354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2D9AA-7E5C-ED83-E5CD-3A4139882CC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EC01871-FAA9-15F5-7377-856DB620AA2C}"/>
              </a:ext>
            </a:extLst>
          </p:cNvPr>
          <p:cNvSpPr>
            <a:spLocks noGrp="1"/>
          </p:cNvSpPr>
          <p:nvPr>
            <p:ph type="title"/>
          </p:nvPr>
        </p:nvSpPr>
        <p:spPr/>
        <p:txBody>
          <a:bodyPr>
            <a:normAutofit/>
          </a:bodyPr>
          <a:lstStyle/>
          <a:p>
            <a:r>
              <a:rPr lang="fr-MA" dirty="0">
                <a:solidFill>
                  <a:schemeClr val="tx1">
                    <a:lumMod val="65000"/>
                    <a:lumOff val="35000"/>
                  </a:schemeClr>
                </a:solidFill>
              </a:rPr>
              <a:t>Que répond le père de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A3D2AA-2087-6864-D19D-4E09E8DD302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personne, dessin humoristique, Visage humain&#10;&#10;Le contenu généré par l’IA peut être incorrect.">
            <a:extLst>
              <a:ext uri="{FF2B5EF4-FFF2-40B4-BE49-F238E27FC236}">
                <a16:creationId xmlns:a16="http://schemas.microsoft.com/office/drawing/2014/main" id="{8F023213-CCB0-68F6-56B5-4FBBE50995B0}"/>
              </a:ext>
            </a:extLst>
          </p:cNvPr>
          <p:cNvPicPr>
            <a:picLocks noChangeAspect="1"/>
          </p:cNvPicPr>
          <p:nvPr/>
        </p:nvPicPr>
        <p:blipFill>
          <a:blip r:embed="rId3"/>
          <a:stretch>
            <a:fillRect/>
          </a:stretch>
        </p:blipFill>
        <p:spPr>
          <a:xfrm>
            <a:off x="3150747" y="2124355"/>
            <a:ext cx="2842506" cy="3086367"/>
          </a:xfrm>
          <a:prstGeom prst="rect">
            <a:avLst/>
          </a:prstGeom>
        </p:spPr>
      </p:pic>
    </p:spTree>
    <p:extLst>
      <p:ext uri="{BB962C8B-B14F-4D97-AF65-F5344CB8AC3E}">
        <p14:creationId xmlns:p14="http://schemas.microsoft.com/office/powerpoint/2010/main" val="3029743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CA91D-1247-4078-31C4-24A2E603DCD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D7A6C91-85DB-C8BC-C042-3C5CB20AC5B0}"/>
              </a:ext>
            </a:extLst>
          </p:cNvPr>
          <p:cNvSpPr>
            <a:spLocks noGrp="1"/>
          </p:cNvSpPr>
          <p:nvPr>
            <p:ph type="title"/>
          </p:nvPr>
        </p:nvSpPr>
        <p:spPr/>
        <p:txBody>
          <a:bodyPr>
            <a:normAutofit/>
          </a:bodyPr>
          <a:lstStyle/>
          <a:p>
            <a:r>
              <a:rPr lang="fr-FR" dirty="0">
                <a:solidFill>
                  <a:schemeClr val="tx1">
                    <a:lumMod val="65000"/>
                    <a:lumOff val="35000"/>
                  </a:schemeClr>
                </a:solidFill>
              </a:rPr>
              <a:t>Le père de Sara répond : « On n’achète pas de bonbons ».</a:t>
            </a:r>
          </a:p>
        </p:txBody>
      </p:sp>
      <p:sp>
        <p:nvSpPr>
          <p:cNvPr id="2" name="Titre 1">
            <a:extLst>
              <a:ext uri="{FF2B5EF4-FFF2-40B4-BE49-F238E27FC236}">
                <a16:creationId xmlns:a16="http://schemas.microsoft.com/office/drawing/2014/main" id="{48926109-DFDA-F890-AFED-31719DF3EC19}"/>
              </a:ext>
            </a:extLst>
          </p:cNvPr>
          <p:cNvSpPr txBox="1">
            <a:spLocks/>
          </p:cNvSpPr>
          <p:nvPr/>
        </p:nvSpPr>
        <p:spPr>
          <a:xfrm>
            <a:off x="779228" y="1613185"/>
            <a:ext cx="793894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400" b="1" dirty="0">
                <a:ln w="0"/>
                <a:solidFill>
                  <a:srgbClr val="2196B1"/>
                </a:solidFill>
                <a:latin typeface="Dosis SemiBold" pitchFamily="2" charset="0"/>
              </a:rPr>
              <a:t>Le père de Sara répond : « On n’achète pas de bonbons ».</a:t>
            </a:r>
          </a:p>
        </p:txBody>
      </p:sp>
      <p:grpSp>
        <p:nvGrpSpPr>
          <p:cNvPr id="4" name="Groupe 3">
            <a:extLst>
              <a:ext uri="{FF2B5EF4-FFF2-40B4-BE49-F238E27FC236}">
                <a16:creationId xmlns:a16="http://schemas.microsoft.com/office/drawing/2014/main" id="{11DE2C6A-42DD-5D9C-A9DE-5BCCD2788781}"/>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F17A8C06-D6C0-D964-8119-0061E3AC7DF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9D21441-322A-1C1E-2A4D-FF6ABC3CBFB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descr="Une image contenant habits, personne, dessin humoristique, Visage humain&#10;&#10;Le contenu généré par l’IA peut être incorrect.">
            <a:extLst>
              <a:ext uri="{FF2B5EF4-FFF2-40B4-BE49-F238E27FC236}">
                <a16:creationId xmlns:a16="http://schemas.microsoft.com/office/drawing/2014/main" id="{60E7894A-5891-72E0-968A-E3C4DD1EB3CB}"/>
              </a:ext>
            </a:extLst>
          </p:cNvPr>
          <p:cNvPicPr>
            <a:picLocks noChangeAspect="1"/>
          </p:cNvPicPr>
          <p:nvPr/>
        </p:nvPicPr>
        <p:blipFill>
          <a:blip r:embed="rId4"/>
          <a:stretch>
            <a:fillRect/>
          </a:stretch>
        </p:blipFill>
        <p:spPr>
          <a:xfrm>
            <a:off x="3055330" y="2861576"/>
            <a:ext cx="2842506" cy="3086367"/>
          </a:xfrm>
          <a:prstGeom prst="rect">
            <a:avLst/>
          </a:prstGeom>
        </p:spPr>
      </p:pic>
    </p:spTree>
    <p:extLst>
      <p:ext uri="{BB962C8B-B14F-4D97-AF65-F5344CB8AC3E}">
        <p14:creationId xmlns:p14="http://schemas.microsoft.com/office/powerpoint/2010/main" val="1283958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8F456-CE2A-A807-B74F-7A189DA0298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F35E00E-F27B-B95F-A173-F24CA6E58BDE}"/>
              </a:ext>
            </a:extLst>
          </p:cNvPr>
          <p:cNvSpPr>
            <a:spLocks noGrp="1"/>
          </p:cNvSpPr>
          <p:nvPr>
            <p:ph type="title"/>
          </p:nvPr>
        </p:nvSpPr>
        <p:spPr/>
        <p:txBody>
          <a:bodyPr>
            <a:normAutofit/>
          </a:bodyPr>
          <a:lstStyle/>
          <a:p>
            <a:r>
              <a:rPr lang="fr-MA" dirty="0">
                <a:solidFill>
                  <a:schemeClr val="tx1">
                    <a:lumMod val="65000"/>
                    <a:lumOff val="35000"/>
                  </a:schemeClr>
                </a:solidFill>
              </a:rPr>
              <a:t>Pourquoi le père de Sara ne veut pas acheter de bonbons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532831-4E61-2396-C344-EA7D6B67BC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21F321B6-6548-5A4B-092F-2F86E1CD1347}"/>
              </a:ext>
            </a:extLst>
          </p:cNvPr>
          <p:cNvPicPr>
            <a:picLocks noChangeAspect="1"/>
          </p:cNvPicPr>
          <p:nvPr/>
        </p:nvPicPr>
        <p:blipFill>
          <a:blip r:embed="rId3"/>
          <a:stretch>
            <a:fillRect/>
          </a:stretch>
        </p:blipFill>
        <p:spPr>
          <a:xfrm>
            <a:off x="3055330" y="2861576"/>
            <a:ext cx="2842506" cy="3086367"/>
          </a:xfrm>
          <a:prstGeom prst="rect">
            <a:avLst/>
          </a:prstGeom>
        </p:spPr>
      </p:pic>
    </p:spTree>
    <p:extLst>
      <p:ext uri="{BB962C8B-B14F-4D97-AF65-F5344CB8AC3E}">
        <p14:creationId xmlns:p14="http://schemas.microsoft.com/office/powerpoint/2010/main" val="3991615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3BF40-4736-E18F-DA35-03C1A9AEF01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C688EB2-CB5F-25F2-1BD7-7F7853AE0785}"/>
              </a:ext>
            </a:extLst>
          </p:cNvPr>
          <p:cNvSpPr>
            <a:spLocks noGrp="1"/>
          </p:cNvSpPr>
          <p:nvPr>
            <p:ph type="title"/>
          </p:nvPr>
        </p:nvSpPr>
        <p:spPr/>
        <p:txBody>
          <a:bodyPr>
            <a:normAutofit/>
          </a:bodyPr>
          <a:lstStyle/>
          <a:p>
            <a:r>
              <a:rPr lang="fr-FR" dirty="0">
                <a:solidFill>
                  <a:schemeClr val="tx1">
                    <a:lumMod val="65000"/>
                    <a:lumOff val="35000"/>
                  </a:schemeClr>
                </a:solidFill>
              </a:rPr>
              <a:t>Parce que c’est mauvais pour la santé.</a:t>
            </a:r>
          </a:p>
        </p:txBody>
      </p:sp>
      <p:sp>
        <p:nvSpPr>
          <p:cNvPr id="4" name="Titre 1">
            <a:extLst>
              <a:ext uri="{FF2B5EF4-FFF2-40B4-BE49-F238E27FC236}">
                <a16:creationId xmlns:a16="http://schemas.microsoft.com/office/drawing/2014/main" id="{36A9DEE3-9979-6109-FB91-45E5FCBE1876}"/>
              </a:ext>
            </a:extLst>
          </p:cNvPr>
          <p:cNvSpPr txBox="1">
            <a:spLocks/>
          </p:cNvSpPr>
          <p:nvPr/>
        </p:nvSpPr>
        <p:spPr>
          <a:xfrm>
            <a:off x="1416998" y="1451039"/>
            <a:ext cx="684000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Parce que c’est mauvais pour la santé.</a:t>
            </a:r>
          </a:p>
        </p:txBody>
      </p:sp>
      <p:grpSp>
        <p:nvGrpSpPr>
          <p:cNvPr id="11" name="Groupe 10">
            <a:extLst>
              <a:ext uri="{FF2B5EF4-FFF2-40B4-BE49-F238E27FC236}">
                <a16:creationId xmlns:a16="http://schemas.microsoft.com/office/drawing/2014/main" id="{2412D6DC-0700-0BF5-F10A-759179C8908E}"/>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A3F3D752-0AE4-FEA3-1476-49360D23EC7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C554E7-946B-2E0B-97CE-87F490B9E98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A21921CA-F6C2-9108-42D9-5DA8149B145F}"/>
              </a:ext>
            </a:extLst>
          </p:cNvPr>
          <p:cNvPicPr>
            <a:picLocks noChangeAspect="1"/>
          </p:cNvPicPr>
          <p:nvPr/>
        </p:nvPicPr>
        <p:blipFill>
          <a:blip r:embed="rId4"/>
          <a:stretch>
            <a:fillRect/>
          </a:stretch>
        </p:blipFill>
        <p:spPr>
          <a:xfrm>
            <a:off x="3055330" y="2861576"/>
            <a:ext cx="2842506" cy="3086367"/>
          </a:xfrm>
          <a:prstGeom prst="rect">
            <a:avLst/>
          </a:prstGeom>
        </p:spPr>
      </p:pic>
    </p:spTree>
    <p:extLst>
      <p:ext uri="{BB962C8B-B14F-4D97-AF65-F5344CB8AC3E}">
        <p14:creationId xmlns:p14="http://schemas.microsoft.com/office/powerpoint/2010/main" val="1285101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F308F-8F6C-99D0-8BF5-10593AA2088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695E463-0A71-F310-16E0-33EA1A6D18C3}"/>
              </a:ext>
            </a:extLst>
          </p:cNvPr>
          <p:cNvSpPr>
            <a:spLocks noGrp="1"/>
          </p:cNvSpPr>
          <p:nvPr>
            <p:ph type="title"/>
          </p:nvPr>
        </p:nvSpPr>
        <p:spPr/>
        <p:txBody>
          <a:bodyPr>
            <a:normAutofit/>
          </a:bodyPr>
          <a:lstStyle/>
          <a:p>
            <a:r>
              <a:rPr lang="fr-MA" dirty="0">
                <a:solidFill>
                  <a:schemeClr val="tx1">
                    <a:lumMod val="65000"/>
                    <a:lumOff val="35000"/>
                  </a:schemeClr>
                </a:solidFill>
              </a:rPr>
              <a:t>Que fait le père après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56189A-D3E4-95D5-C733-B998B1213FCF}"/>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personne, habits, intérieur, livre&#10;&#10;Le contenu généré par l’IA peut être incorrect.">
            <a:extLst>
              <a:ext uri="{FF2B5EF4-FFF2-40B4-BE49-F238E27FC236}">
                <a16:creationId xmlns:a16="http://schemas.microsoft.com/office/drawing/2014/main" id="{A99586E3-F853-5C40-F74A-B688AB3E7532}"/>
              </a:ext>
            </a:extLst>
          </p:cNvPr>
          <p:cNvPicPr>
            <a:picLocks noChangeAspect="1"/>
          </p:cNvPicPr>
          <p:nvPr/>
        </p:nvPicPr>
        <p:blipFill>
          <a:blip r:embed="rId3"/>
          <a:stretch>
            <a:fillRect/>
          </a:stretch>
        </p:blipFill>
        <p:spPr>
          <a:xfrm>
            <a:off x="3116454" y="1897247"/>
            <a:ext cx="2911092" cy="3063505"/>
          </a:xfrm>
          <a:prstGeom prst="rect">
            <a:avLst/>
          </a:prstGeom>
        </p:spPr>
      </p:pic>
    </p:spTree>
    <p:extLst>
      <p:ext uri="{BB962C8B-B14F-4D97-AF65-F5344CB8AC3E}">
        <p14:creationId xmlns:p14="http://schemas.microsoft.com/office/powerpoint/2010/main" val="3211116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4EF15-C1BD-4056-F79D-D22DBF9419D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5A799D1-7B2F-5DB9-55A6-8BF9A661D620}"/>
              </a:ext>
            </a:extLst>
          </p:cNvPr>
          <p:cNvSpPr>
            <a:spLocks noGrp="1"/>
          </p:cNvSpPr>
          <p:nvPr>
            <p:ph type="title"/>
          </p:nvPr>
        </p:nvSpPr>
        <p:spPr/>
        <p:txBody>
          <a:bodyPr>
            <a:normAutofit/>
          </a:bodyPr>
          <a:lstStyle/>
          <a:p>
            <a:r>
              <a:rPr lang="fr-FR" dirty="0">
                <a:solidFill>
                  <a:schemeClr val="tx1">
                    <a:lumMod val="65000"/>
                    <a:lumOff val="35000"/>
                  </a:schemeClr>
                </a:solidFill>
              </a:rPr>
              <a:t>Il paye et prend le sac pour rentrer à la maison.</a:t>
            </a:r>
          </a:p>
        </p:txBody>
      </p:sp>
      <p:sp>
        <p:nvSpPr>
          <p:cNvPr id="4" name="Titre 1">
            <a:extLst>
              <a:ext uri="{FF2B5EF4-FFF2-40B4-BE49-F238E27FC236}">
                <a16:creationId xmlns:a16="http://schemas.microsoft.com/office/drawing/2014/main" id="{4B1C953C-18C2-587B-243A-250EC7B0C97F}"/>
              </a:ext>
            </a:extLst>
          </p:cNvPr>
          <p:cNvSpPr txBox="1">
            <a:spLocks/>
          </p:cNvSpPr>
          <p:nvPr/>
        </p:nvSpPr>
        <p:spPr>
          <a:xfrm>
            <a:off x="1542552" y="1713573"/>
            <a:ext cx="61861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Il paye et prend le sac pour rentrer à la maison.</a:t>
            </a:r>
          </a:p>
        </p:txBody>
      </p:sp>
      <p:grpSp>
        <p:nvGrpSpPr>
          <p:cNvPr id="11" name="Groupe 10">
            <a:extLst>
              <a:ext uri="{FF2B5EF4-FFF2-40B4-BE49-F238E27FC236}">
                <a16:creationId xmlns:a16="http://schemas.microsoft.com/office/drawing/2014/main" id="{8E2D6F1E-572A-33DF-0A29-66AA8107E9F5}"/>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0B68A5BF-CAB1-5B6B-0BE9-E92D9AD21C2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087196D-0156-1C24-DD11-DD064804E57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personne, habits, intérieur, livre&#10;&#10;Le contenu généré par l’IA peut être incorrect.">
            <a:extLst>
              <a:ext uri="{FF2B5EF4-FFF2-40B4-BE49-F238E27FC236}">
                <a16:creationId xmlns:a16="http://schemas.microsoft.com/office/drawing/2014/main" id="{15935005-4B91-0681-B31B-C5FD11E25ECD}"/>
              </a:ext>
            </a:extLst>
          </p:cNvPr>
          <p:cNvPicPr>
            <a:picLocks noChangeAspect="1"/>
          </p:cNvPicPr>
          <p:nvPr/>
        </p:nvPicPr>
        <p:blipFill>
          <a:blip r:embed="rId4"/>
          <a:stretch>
            <a:fillRect/>
          </a:stretch>
        </p:blipFill>
        <p:spPr>
          <a:xfrm>
            <a:off x="2997184" y="2842695"/>
            <a:ext cx="2911092" cy="3063505"/>
          </a:xfrm>
          <a:prstGeom prst="rect">
            <a:avLst/>
          </a:prstGeom>
        </p:spPr>
      </p:pic>
    </p:spTree>
    <p:extLst>
      <p:ext uri="{BB962C8B-B14F-4D97-AF65-F5344CB8AC3E}">
        <p14:creationId xmlns:p14="http://schemas.microsoft.com/office/powerpoint/2010/main" val="2189170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64AC8-04C9-6975-4219-D59C36A3505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D44A036-D79C-7A8D-4493-179ACDC31D5F}"/>
              </a:ext>
            </a:extLst>
          </p:cNvPr>
          <p:cNvSpPr>
            <a:spLocks noGrp="1"/>
          </p:cNvSpPr>
          <p:nvPr>
            <p:ph type="title"/>
          </p:nvPr>
        </p:nvSpPr>
        <p:spPr/>
        <p:txBody>
          <a:bodyPr>
            <a:normAutofit/>
          </a:bodyPr>
          <a:lstStyle/>
          <a:p>
            <a:r>
              <a:rPr lang="fr-MA" dirty="0">
                <a:solidFill>
                  <a:schemeClr val="tx1">
                    <a:lumMod val="65000"/>
                    <a:lumOff val="35000"/>
                  </a:schemeClr>
                </a:solidFill>
              </a:rPr>
              <a:t>Que dit Sara à son père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D1E8162-6B09-AFFD-C0A4-43A3B1FA5BD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chaussures, Visage humain, garçon&#10;&#10;Le contenu généré par l’IA peut être incorrect.">
            <a:extLst>
              <a:ext uri="{FF2B5EF4-FFF2-40B4-BE49-F238E27FC236}">
                <a16:creationId xmlns:a16="http://schemas.microsoft.com/office/drawing/2014/main" id="{3E908074-1A45-CBB5-C23E-809065EAE3F5}"/>
              </a:ext>
            </a:extLst>
          </p:cNvPr>
          <p:cNvPicPr>
            <a:picLocks noChangeAspect="1"/>
          </p:cNvPicPr>
          <p:nvPr/>
        </p:nvPicPr>
        <p:blipFill>
          <a:blip r:embed="rId3"/>
          <a:stretch>
            <a:fillRect/>
          </a:stretch>
        </p:blipFill>
        <p:spPr>
          <a:xfrm>
            <a:off x="3169798" y="1893437"/>
            <a:ext cx="2804403" cy="3071126"/>
          </a:xfrm>
          <a:prstGeom prst="rect">
            <a:avLst/>
          </a:prstGeom>
        </p:spPr>
      </p:pic>
    </p:spTree>
    <p:extLst>
      <p:ext uri="{BB962C8B-B14F-4D97-AF65-F5344CB8AC3E}">
        <p14:creationId xmlns:p14="http://schemas.microsoft.com/office/powerpoint/2010/main" val="366609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B730B-F019-EDD0-9194-6B41CE705F5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AF822FD-C41D-EFF9-5618-A414ABF9F5B4}"/>
              </a:ext>
            </a:extLst>
          </p:cNvPr>
          <p:cNvSpPr>
            <a:spLocks noGrp="1"/>
          </p:cNvSpPr>
          <p:nvPr>
            <p:ph type="title"/>
          </p:nvPr>
        </p:nvSpPr>
        <p:spPr/>
        <p:txBody>
          <a:bodyPr>
            <a:normAutofit/>
          </a:bodyPr>
          <a:lstStyle/>
          <a:p>
            <a:r>
              <a:rPr lang="fr-FR" dirty="0">
                <a:solidFill>
                  <a:schemeClr val="tx1">
                    <a:lumMod val="65000"/>
                    <a:lumOff val="35000"/>
                  </a:schemeClr>
                </a:solidFill>
              </a:rPr>
              <a:t>Sara lui dit : « Papa, je veux t’aider ! » </a:t>
            </a:r>
          </a:p>
        </p:txBody>
      </p:sp>
      <p:sp>
        <p:nvSpPr>
          <p:cNvPr id="4" name="Titre 1">
            <a:extLst>
              <a:ext uri="{FF2B5EF4-FFF2-40B4-BE49-F238E27FC236}">
                <a16:creationId xmlns:a16="http://schemas.microsoft.com/office/drawing/2014/main" id="{CAD5FE1C-3BC8-E0F4-31FA-B69E688AE5B4}"/>
              </a:ext>
            </a:extLst>
          </p:cNvPr>
          <p:cNvSpPr txBox="1">
            <a:spLocks/>
          </p:cNvSpPr>
          <p:nvPr/>
        </p:nvSpPr>
        <p:spPr>
          <a:xfrm>
            <a:off x="1591641" y="1513986"/>
            <a:ext cx="6840000" cy="106835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Sara lui dit : « Papa, je veux t’aider ! » </a:t>
            </a:r>
          </a:p>
        </p:txBody>
      </p:sp>
      <p:grpSp>
        <p:nvGrpSpPr>
          <p:cNvPr id="11" name="Groupe 10">
            <a:extLst>
              <a:ext uri="{FF2B5EF4-FFF2-40B4-BE49-F238E27FC236}">
                <a16:creationId xmlns:a16="http://schemas.microsoft.com/office/drawing/2014/main" id="{C6805030-07A6-9853-6F6A-E4CDC0D37D2E}"/>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3218608D-0EB9-B6CB-ECF4-2E4375A8A5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501A8E1-52B3-64AB-7768-05F667B82D1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habits, chaussures, Visage humain, garçon&#10;&#10;Le contenu généré par l’IA peut être incorrect.">
            <a:extLst>
              <a:ext uri="{FF2B5EF4-FFF2-40B4-BE49-F238E27FC236}">
                <a16:creationId xmlns:a16="http://schemas.microsoft.com/office/drawing/2014/main" id="{3C270D65-0A8A-956D-CEBF-76B5936B0218}"/>
              </a:ext>
            </a:extLst>
          </p:cNvPr>
          <p:cNvPicPr>
            <a:picLocks noChangeAspect="1"/>
          </p:cNvPicPr>
          <p:nvPr/>
        </p:nvPicPr>
        <p:blipFill>
          <a:blip r:embed="rId4"/>
          <a:stretch>
            <a:fillRect/>
          </a:stretch>
        </p:blipFill>
        <p:spPr>
          <a:xfrm>
            <a:off x="3169798" y="2728324"/>
            <a:ext cx="2804403" cy="3071126"/>
          </a:xfrm>
          <a:prstGeom prst="rect">
            <a:avLst/>
          </a:prstGeom>
        </p:spPr>
      </p:pic>
    </p:spTree>
    <p:extLst>
      <p:ext uri="{BB962C8B-B14F-4D97-AF65-F5344CB8AC3E}">
        <p14:creationId xmlns:p14="http://schemas.microsoft.com/office/powerpoint/2010/main" val="1381759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A3EBF-1581-92DC-5F20-DA5B7D1F69D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6C33FE8-CD8D-63FC-F96E-55D207E95FA0}"/>
              </a:ext>
            </a:extLst>
          </p:cNvPr>
          <p:cNvSpPr>
            <a:spLocks noGrp="1"/>
          </p:cNvSpPr>
          <p:nvPr>
            <p:ph type="title"/>
          </p:nvPr>
        </p:nvSpPr>
        <p:spPr/>
        <p:txBody>
          <a:bodyPr>
            <a:normAutofit/>
          </a:bodyPr>
          <a:lstStyle/>
          <a:p>
            <a:r>
              <a:rPr lang="fr-MA" dirty="0">
                <a:solidFill>
                  <a:schemeClr val="tx1">
                    <a:lumMod val="65000"/>
                    <a:lumOff val="35000"/>
                  </a:schemeClr>
                </a:solidFill>
              </a:rPr>
              <a:t>Que répond le père de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E2489803-3204-DCBE-423D-CFD2E9E1ED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descr="Une image contenant habits, chaussures, Visage humain, garçon&#10;&#10;Le contenu généré par l’IA peut être incorrect.">
            <a:extLst>
              <a:ext uri="{FF2B5EF4-FFF2-40B4-BE49-F238E27FC236}">
                <a16:creationId xmlns:a16="http://schemas.microsoft.com/office/drawing/2014/main" id="{BA87871B-64C3-285C-BDD1-65E8C26CEF4E}"/>
              </a:ext>
            </a:extLst>
          </p:cNvPr>
          <p:cNvPicPr>
            <a:picLocks noChangeAspect="1"/>
          </p:cNvPicPr>
          <p:nvPr/>
        </p:nvPicPr>
        <p:blipFill>
          <a:blip r:embed="rId3"/>
          <a:stretch>
            <a:fillRect/>
          </a:stretch>
        </p:blipFill>
        <p:spPr>
          <a:xfrm>
            <a:off x="3169798" y="1893437"/>
            <a:ext cx="2804403" cy="3071126"/>
          </a:xfrm>
          <a:prstGeom prst="rect">
            <a:avLst/>
          </a:prstGeom>
        </p:spPr>
      </p:pic>
    </p:spTree>
    <p:extLst>
      <p:ext uri="{BB962C8B-B14F-4D97-AF65-F5344CB8AC3E}">
        <p14:creationId xmlns:p14="http://schemas.microsoft.com/office/powerpoint/2010/main" val="1866536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380EA-0F98-3539-415F-40D64E38670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13C9E8D-13A4-6FF4-4890-25A5F9EC4AA9}"/>
              </a:ext>
            </a:extLst>
          </p:cNvPr>
          <p:cNvSpPr>
            <a:spLocks noGrp="1"/>
          </p:cNvSpPr>
          <p:nvPr>
            <p:ph type="title"/>
          </p:nvPr>
        </p:nvSpPr>
        <p:spPr>
          <a:xfrm>
            <a:off x="1692000" y="756000"/>
            <a:ext cx="5686810" cy="612000"/>
          </a:xfrm>
        </p:spPr>
        <p:txBody>
          <a:bodyPr>
            <a:normAutofit/>
          </a:bodyPr>
          <a:lstStyle/>
          <a:p>
            <a:r>
              <a:rPr lang="fr-FR" dirty="0">
                <a:solidFill>
                  <a:schemeClr val="tx1">
                    <a:lumMod val="65000"/>
                    <a:lumOff val="35000"/>
                  </a:schemeClr>
                </a:solidFill>
              </a:rPr>
              <a:t>Le père répond : </a:t>
            </a:r>
            <a:r>
              <a:rPr lang="fr-FR">
                <a:solidFill>
                  <a:schemeClr val="tx1">
                    <a:lumMod val="65000"/>
                    <a:lumOff val="35000"/>
                  </a:schemeClr>
                </a:solidFill>
              </a:rPr>
              <a:t>«  Non</a:t>
            </a:r>
            <a:r>
              <a:rPr lang="fr-FR" dirty="0">
                <a:solidFill>
                  <a:schemeClr val="tx1">
                    <a:lumMod val="65000"/>
                    <a:lumOff val="35000"/>
                  </a:schemeClr>
                </a:solidFill>
              </a:rPr>
              <a:t>, c’est trop lourd pour toi ! »</a:t>
            </a:r>
          </a:p>
        </p:txBody>
      </p:sp>
      <p:sp>
        <p:nvSpPr>
          <p:cNvPr id="4" name="Titre 1">
            <a:extLst>
              <a:ext uri="{FF2B5EF4-FFF2-40B4-BE49-F238E27FC236}">
                <a16:creationId xmlns:a16="http://schemas.microsoft.com/office/drawing/2014/main" id="{DF1D5686-2270-1947-D3C7-0C524D78F683}"/>
              </a:ext>
            </a:extLst>
          </p:cNvPr>
          <p:cNvSpPr txBox="1">
            <a:spLocks/>
          </p:cNvSpPr>
          <p:nvPr/>
        </p:nvSpPr>
        <p:spPr>
          <a:xfrm>
            <a:off x="1510715" y="1624017"/>
            <a:ext cx="675069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Le père répond : «  Non, c’est trop lourd pour toi ! »</a:t>
            </a:r>
          </a:p>
        </p:txBody>
      </p:sp>
      <p:grpSp>
        <p:nvGrpSpPr>
          <p:cNvPr id="11" name="Groupe 10">
            <a:extLst>
              <a:ext uri="{FF2B5EF4-FFF2-40B4-BE49-F238E27FC236}">
                <a16:creationId xmlns:a16="http://schemas.microsoft.com/office/drawing/2014/main" id="{A0CBF831-01C4-9263-7CCC-4D8574D57555}"/>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CBA67CF2-22B6-200B-A940-90CF259D21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831ADC5-74E4-E16C-0207-624C87BDD20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habits, chaussures, Visage humain, garçon&#10;&#10;Le contenu généré par l’IA peut être incorrect.">
            <a:extLst>
              <a:ext uri="{FF2B5EF4-FFF2-40B4-BE49-F238E27FC236}">
                <a16:creationId xmlns:a16="http://schemas.microsoft.com/office/drawing/2014/main" id="{732C899B-D74C-1411-08D7-072B86FB8AE2}"/>
              </a:ext>
            </a:extLst>
          </p:cNvPr>
          <p:cNvPicPr>
            <a:picLocks noChangeAspect="1"/>
          </p:cNvPicPr>
          <p:nvPr/>
        </p:nvPicPr>
        <p:blipFill>
          <a:blip r:embed="rId4"/>
          <a:stretch>
            <a:fillRect/>
          </a:stretch>
        </p:blipFill>
        <p:spPr>
          <a:xfrm>
            <a:off x="3026675" y="2696519"/>
            <a:ext cx="2804403" cy="3071126"/>
          </a:xfrm>
          <a:prstGeom prst="rect">
            <a:avLst/>
          </a:prstGeom>
        </p:spPr>
      </p:pic>
    </p:spTree>
    <p:extLst>
      <p:ext uri="{BB962C8B-B14F-4D97-AF65-F5344CB8AC3E}">
        <p14:creationId xmlns:p14="http://schemas.microsoft.com/office/powerpoint/2010/main" val="2963557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42624-2939-0864-4234-B4BAF3C5AC8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AABBCC-2196-EDAD-9994-ECDC4EC01591}"/>
              </a:ext>
            </a:extLst>
          </p:cNvPr>
          <p:cNvSpPr>
            <a:spLocks noGrp="1"/>
          </p:cNvSpPr>
          <p:nvPr>
            <p:ph type="title"/>
          </p:nvPr>
        </p:nvSpPr>
        <p:spPr/>
        <p:txBody>
          <a:bodyPr>
            <a:normAutofit/>
          </a:bodyPr>
          <a:lstStyle/>
          <a:p>
            <a:r>
              <a:rPr lang="fr-MA" dirty="0">
                <a:solidFill>
                  <a:schemeClr val="tx1">
                    <a:lumMod val="65000"/>
                    <a:lumOff val="35000"/>
                  </a:schemeClr>
                </a:solidFill>
              </a:rPr>
              <a:t>Que donne le père à Sara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81C90AAF-4D81-2147-0758-C1C76A0622F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descr="Une image contenant habits, Visage humain, peinture, personne&#10;&#10;Le contenu généré par l’IA peut être incorrect.">
            <a:extLst>
              <a:ext uri="{FF2B5EF4-FFF2-40B4-BE49-F238E27FC236}">
                <a16:creationId xmlns:a16="http://schemas.microsoft.com/office/drawing/2014/main" id="{AF9D5B14-1A84-F292-A11F-98B4330EBFC2}"/>
              </a:ext>
            </a:extLst>
          </p:cNvPr>
          <p:cNvPicPr>
            <a:picLocks noChangeAspect="1"/>
          </p:cNvPicPr>
          <p:nvPr/>
        </p:nvPicPr>
        <p:blipFill>
          <a:blip r:embed="rId3"/>
          <a:stretch>
            <a:fillRect/>
          </a:stretch>
        </p:blipFill>
        <p:spPr>
          <a:xfrm>
            <a:off x="3101212" y="1882006"/>
            <a:ext cx="2941575" cy="3093988"/>
          </a:xfrm>
          <a:prstGeom prst="rect">
            <a:avLst/>
          </a:prstGeom>
        </p:spPr>
      </p:pic>
    </p:spTree>
    <p:extLst>
      <p:ext uri="{BB962C8B-B14F-4D97-AF65-F5344CB8AC3E}">
        <p14:creationId xmlns:p14="http://schemas.microsoft.com/office/powerpoint/2010/main" val="1116320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D0AFE-ABC9-345E-3D39-6FDE6EDAAF9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D95F2CD-70FD-1828-FE6D-9CDA3ABB1D75}"/>
              </a:ext>
            </a:extLst>
          </p:cNvPr>
          <p:cNvSpPr>
            <a:spLocks noGrp="1"/>
          </p:cNvSpPr>
          <p:nvPr>
            <p:ph type="title"/>
          </p:nvPr>
        </p:nvSpPr>
        <p:spPr/>
        <p:txBody>
          <a:bodyPr>
            <a:normAutofit/>
          </a:bodyPr>
          <a:lstStyle/>
          <a:p>
            <a:r>
              <a:rPr lang="fr-FR" dirty="0">
                <a:solidFill>
                  <a:schemeClr val="tx1">
                    <a:lumMod val="65000"/>
                    <a:lumOff val="35000"/>
                  </a:schemeClr>
                </a:solidFill>
              </a:rPr>
              <a:t>Le père lui donne un paquet.</a:t>
            </a:r>
          </a:p>
        </p:txBody>
      </p:sp>
      <p:sp>
        <p:nvSpPr>
          <p:cNvPr id="4" name="Titre 1">
            <a:extLst>
              <a:ext uri="{FF2B5EF4-FFF2-40B4-BE49-F238E27FC236}">
                <a16:creationId xmlns:a16="http://schemas.microsoft.com/office/drawing/2014/main" id="{AB717A27-D687-0D73-8238-AC5C9C769C64}"/>
              </a:ext>
            </a:extLst>
          </p:cNvPr>
          <p:cNvSpPr txBox="1">
            <a:spLocks/>
          </p:cNvSpPr>
          <p:nvPr/>
        </p:nvSpPr>
        <p:spPr>
          <a:xfrm>
            <a:off x="571902" y="1681768"/>
            <a:ext cx="814627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Le père lui donne un paquet.</a:t>
            </a:r>
          </a:p>
        </p:txBody>
      </p:sp>
      <p:grpSp>
        <p:nvGrpSpPr>
          <p:cNvPr id="11" name="Groupe 10">
            <a:extLst>
              <a:ext uri="{FF2B5EF4-FFF2-40B4-BE49-F238E27FC236}">
                <a16:creationId xmlns:a16="http://schemas.microsoft.com/office/drawing/2014/main" id="{368656AB-07CE-03CB-D321-852881ABE521}"/>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4DEAD68D-2775-0C4A-9CC4-8C2BD930429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760F631-5B38-358B-9C5C-6647701410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habits, Visage humain, peinture, personne&#10;&#10;Le contenu généré par l’IA peut être incorrect.">
            <a:extLst>
              <a:ext uri="{FF2B5EF4-FFF2-40B4-BE49-F238E27FC236}">
                <a16:creationId xmlns:a16="http://schemas.microsoft.com/office/drawing/2014/main" id="{C20A3B56-513E-B46D-45B8-0AFAF1FF88C1}"/>
              </a:ext>
            </a:extLst>
          </p:cNvPr>
          <p:cNvPicPr>
            <a:picLocks noChangeAspect="1"/>
          </p:cNvPicPr>
          <p:nvPr/>
        </p:nvPicPr>
        <p:blipFill>
          <a:blip r:embed="rId4"/>
          <a:stretch>
            <a:fillRect/>
          </a:stretch>
        </p:blipFill>
        <p:spPr>
          <a:xfrm>
            <a:off x="2989894" y="2716893"/>
            <a:ext cx="2941575" cy="3093988"/>
          </a:xfrm>
          <a:prstGeom prst="rect">
            <a:avLst/>
          </a:prstGeom>
        </p:spPr>
      </p:pic>
    </p:spTree>
    <p:extLst>
      <p:ext uri="{BB962C8B-B14F-4D97-AF65-F5344CB8AC3E}">
        <p14:creationId xmlns:p14="http://schemas.microsoft.com/office/powerpoint/2010/main" val="27740804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2BB62-9EC5-8054-A3B7-199139DBA2D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D096BC9-BA54-BE45-7445-5A082EBC7DE2}"/>
              </a:ext>
            </a:extLst>
          </p:cNvPr>
          <p:cNvSpPr>
            <a:spLocks noGrp="1"/>
          </p:cNvSpPr>
          <p:nvPr>
            <p:ph type="title"/>
          </p:nvPr>
        </p:nvSpPr>
        <p:spPr/>
        <p:txBody>
          <a:bodyPr>
            <a:normAutofit/>
          </a:bodyPr>
          <a:lstStyle/>
          <a:p>
            <a:r>
              <a:rPr lang="fr-MA" dirty="0">
                <a:solidFill>
                  <a:schemeClr val="tx1">
                    <a:lumMod val="65000"/>
                    <a:lumOff val="35000"/>
                  </a:schemeClr>
                </a:solidFill>
              </a:rPr>
              <a:t>Que s’est-il passé ? Qui veut répondre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73F60-EC11-C519-CEFD-96A479D95DB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descr="Une image contenant habits, Visage humain, peinture, garçon&#10;&#10;Le contenu généré par l’IA peut être incorrect.">
            <a:extLst>
              <a:ext uri="{FF2B5EF4-FFF2-40B4-BE49-F238E27FC236}">
                <a16:creationId xmlns:a16="http://schemas.microsoft.com/office/drawing/2014/main" id="{A7983708-378D-62FE-497C-13625C10A580}"/>
              </a:ext>
            </a:extLst>
          </p:cNvPr>
          <p:cNvPicPr>
            <a:picLocks noChangeAspect="1"/>
          </p:cNvPicPr>
          <p:nvPr/>
        </p:nvPicPr>
        <p:blipFill>
          <a:blip r:embed="rId3"/>
          <a:stretch>
            <a:fillRect/>
          </a:stretch>
        </p:blipFill>
        <p:spPr>
          <a:xfrm>
            <a:off x="3154557" y="1859144"/>
            <a:ext cx="2834886" cy="3139712"/>
          </a:xfrm>
          <a:prstGeom prst="rect">
            <a:avLst/>
          </a:prstGeom>
        </p:spPr>
      </p:pic>
    </p:spTree>
    <p:extLst>
      <p:ext uri="{BB962C8B-B14F-4D97-AF65-F5344CB8AC3E}">
        <p14:creationId xmlns:p14="http://schemas.microsoft.com/office/powerpoint/2010/main" val="2153115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C6C8F-FA16-F13A-C267-D8C9B8BA8E4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680655B-D1B2-59F3-ED91-AEAFEEDEDF91}"/>
              </a:ext>
            </a:extLst>
          </p:cNvPr>
          <p:cNvSpPr>
            <a:spLocks noGrp="1"/>
          </p:cNvSpPr>
          <p:nvPr>
            <p:ph type="title"/>
          </p:nvPr>
        </p:nvSpPr>
        <p:spPr/>
        <p:txBody>
          <a:bodyPr>
            <a:normAutofit/>
          </a:bodyPr>
          <a:lstStyle/>
          <a:p>
            <a:r>
              <a:rPr lang="fr-FR" dirty="0">
                <a:solidFill>
                  <a:schemeClr val="tx1">
                    <a:lumMod val="65000"/>
                    <a:lumOff val="35000"/>
                  </a:schemeClr>
                </a:solidFill>
              </a:rPr>
              <a:t>Sara tombe avec le sachet.</a:t>
            </a:r>
          </a:p>
        </p:txBody>
      </p:sp>
      <p:sp>
        <p:nvSpPr>
          <p:cNvPr id="4" name="Titre 1">
            <a:extLst>
              <a:ext uri="{FF2B5EF4-FFF2-40B4-BE49-F238E27FC236}">
                <a16:creationId xmlns:a16="http://schemas.microsoft.com/office/drawing/2014/main" id="{4BD8868C-EAEF-5DEA-4D47-7A96263EDC13}"/>
              </a:ext>
            </a:extLst>
          </p:cNvPr>
          <p:cNvSpPr txBox="1">
            <a:spLocks/>
          </p:cNvSpPr>
          <p:nvPr/>
        </p:nvSpPr>
        <p:spPr>
          <a:xfrm>
            <a:off x="571902" y="1681768"/>
            <a:ext cx="814627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Sara tombe avec le sachet.</a:t>
            </a:r>
          </a:p>
        </p:txBody>
      </p:sp>
      <p:grpSp>
        <p:nvGrpSpPr>
          <p:cNvPr id="11" name="Groupe 10">
            <a:extLst>
              <a:ext uri="{FF2B5EF4-FFF2-40B4-BE49-F238E27FC236}">
                <a16:creationId xmlns:a16="http://schemas.microsoft.com/office/drawing/2014/main" id="{4F232701-B145-A7DB-F869-09E5076B3BDB}"/>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B180F389-A536-8D33-0140-A3D774C668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20FE855-DB00-94C3-D18C-6E347C44A45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habits, Visage humain, peinture, garçon&#10;&#10;Le contenu généré par l’IA peut être incorrect.">
            <a:extLst>
              <a:ext uri="{FF2B5EF4-FFF2-40B4-BE49-F238E27FC236}">
                <a16:creationId xmlns:a16="http://schemas.microsoft.com/office/drawing/2014/main" id="{B5420C4B-4E79-23C1-1371-DAD07E54BAED}"/>
              </a:ext>
            </a:extLst>
          </p:cNvPr>
          <p:cNvPicPr>
            <a:picLocks noChangeAspect="1"/>
          </p:cNvPicPr>
          <p:nvPr/>
        </p:nvPicPr>
        <p:blipFill>
          <a:blip r:embed="rId4"/>
          <a:stretch>
            <a:fillRect/>
          </a:stretch>
        </p:blipFill>
        <p:spPr>
          <a:xfrm>
            <a:off x="3003482" y="2662226"/>
            <a:ext cx="2834886" cy="3139712"/>
          </a:xfrm>
          <a:prstGeom prst="rect">
            <a:avLst/>
          </a:prstGeom>
        </p:spPr>
      </p:pic>
    </p:spTree>
    <p:extLst>
      <p:ext uri="{BB962C8B-B14F-4D97-AF65-F5344CB8AC3E}">
        <p14:creationId xmlns:p14="http://schemas.microsoft.com/office/powerpoint/2010/main" val="747685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48EE80B-3185-40C5-3BC2-513031AE76B4}"/>
              </a:ext>
            </a:extLst>
          </p:cNvPr>
          <p:cNvSpPr>
            <a:spLocks noGrp="1"/>
          </p:cNvSpPr>
          <p:nvPr>
            <p:ph type="title"/>
          </p:nvPr>
        </p:nvSpPr>
        <p:spPr/>
        <p:txBody>
          <a:bodyPr>
            <a:normAutofit/>
          </a:bodyPr>
          <a:lstStyle/>
          <a:p>
            <a:r>
              <a:rPr lang="fr-MA" dirty="0">
                <a:solidFill>
                  <a:schemeClr val="tx1">
                    <a:lumMod val="65000"/>
                    <a:lumOff val="35000"/>
                  </a:schemeClr>
                </a:solidFill>
              </a:rPr>
              <a:t>Cet épisode est terminé. A la semaine prochaine avec un nouvel épisode.</a:t>
            </a:r>
          </a:p>
        </p:txBody>
      </p:sp>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descr="Une image contenant capture d’écran, chaussures, texte, habits&#10;&#10;Le contenu généré par l’IA peut être incorrect.">
            <a:extLst>
              <a:ext uri="{FF2B5EF4-FFF2-40B4-BE49-F238E27FC236}">
                <a16:creationId xmlns:a16="http://schemas.microsoft.com/office/drawing/2014/main" id="{BF599B76-F1C8-42A0-9578-8807D92FBBF9}"/>
              </a:ext>
            </a:extLst>
          </p:cNvPr>
          <p:cNvPicPr>
            <a:picLocks noChangeAspect="1"/>
          </p:cNvPicPr>
          <p:nvPr/>
        </p:nvPicPr>
        <p:blipFill>
          <a:blip r:embed="rId4"/>
          <a:stretch>
            <a:fillRect/>
          </a:stretch>
        </p:blipFill>
        <p:spPr>
          <a:xfrm>
            <a:off x="1243975" y="2311691"/>
            <a:ext cx="6576630" cy="3475021"/>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A la maison,  écrivez trois phrases que vous avez entendues dans le deuxième épisode de l’histoire « </a:t>
            </a:r>
            <a:r>
              <a:rPr lang="fr-MA" i="1" dirty="0">
                <a:solidFill>
                  <a:schemeClr val="tx1">
                    <a:lumMod val="65000"/>
                    <a:lumOff val="35000"/>
                  </a:schemeClr>
                </a:solidFill>
              </a:rPr>
              <a:t>Les bêtises de Sara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F358F678-F9FC-7015-79A7-50DDA8C05783}"/>
              </a:ext>
            </a:extLst>
          </p:cNvPr>
          <p:cNvPicPr>
            <a:picLocks noChangeAspect="1"/>
          </p:cNvPicPr>
          <p:nvPr/>
        </p:nvPicPr>
        <p:blipFill>
          <a:blip r:embed="rId4"/>
          <a:srcRect l="46344"/>
          <a:stretch>
            <a:fillRect/>
          </a:stretch>
        </p:blipFill>
        <p:spPr>
          <a:xfrm>
            <a:off x="3255360" y="1793106"/>
            <a:ext cx="2633280" cy="3271787"/>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BE50DC3-6A43-61E4-239F-B6689C3A654A}"/>
              </a:ext>
            </a:extLst>
          </p:cNvPr>
          <p:cNvSpPr>
            <a:spLocks noGrp="1"/>
          </p:cNvSpPr>
          <p:nvPr>
            <p:ph type="title"/>
          </p:nvPr>
        </p:nvSpPr>
        <p:spPr/>
        <p:txBody>
          <a:bodyPr/>
          <a:lstStyle/>
          <a:p>
            <a:r>
              <a:rPr lang="fr-FR" dirty="0"/>
              <a:t>La séance d’aujourd’hui est terminée. A bientôt.</a:t>
            </a:r>
          </a:p>
        </p:txBody>
      </p:sp>
      <p:pic>
        <p:nvPicPr>
          <p:cNvPr id="5" name="Nada-Wave">
            <a:hlinkClick r:id="" action="ppaction://media"/>
            <a:extLst>
              <a:ext uri="{FF2B5EF4-FFF2-40B4-BE49-F238E27FC236}">
                <a16:creationId xmlns:a16="http://schemas.microsoft.com/office/drawing/2014/main" id="{DFDEDF06-1915-A5DC-E382-AC498EB5C4C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4327" y="2377440"/>
            <a:ext cx="2138280" cy="3414864"/>
          </a:xfrm>
          <a:prstGeom prst="rect">
            <a:avLst/>
          </a:prstGeom>
        </p:spPr>
      </p:pic>
      <p:pic>
        <p:nvPicPr>
          <p:cNvPr id="9" name="majd_wave">
            <a:hlinkClick r:id="" action="ppaction://media"/>
            <a:extLst>
              <a:ext uri="{FF2B5EF4-FFF2-40B4-BE49-F238E27FC236}">
                <a16:creationId xmlns:a16="http://schemas.microsoft.com/office/drawing/2014/main" id="{B976E4A1-70D0-1D66-8EF1-86FC7EFECCCA}"/>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a:off x="2479764" y="2377440"/>
            <a:ext cx="1947857" cy="3414865"/>
          </a:xfrm>
          <a:prstGeom prst="rect">
            <a:avLst/>
          </a:prstGeom>
        </p:spPr>
      </p:pic>
      <p:grpSp>
        <p:nvGrpSpPr>
          <p:cNvPr id="10" name="Groupe 9">
            <a:extLst>
              <a:ext uri="{FF2B5EF4-FFF2-40B4-BE49-F238E27FC236}">
                <a16:creationId xmlns:a16="http://schemas.microsoft.com/office/drawing/2014/main" id="{142D5F5A-C99F-4DF5-8676-5D4D38AECD87}"/>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59784A9E-7057-745B-B7DA-0C6898161575}"/>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4E86A4-9964-261A-0BCE-87B83ECC9B12}"/>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5"/>
                                        </p:tgtEl>
                                      </p:cBhvr>
                                    </p:cmd>
                                  </p:childTnLst>
                                </p:cTn>
                              </p:par>
                              <p:par>
                                <p:cTn id="7" presetID="1" presetClass="mediacall" presetSubtype="0" fill="hold" nodeType="withEffect">
                                  <p:stCondLst>
                                    <p:cond delay="0"/>
                                  </p:stCondLst>
                                  <p:childTnLst>
                                    <p:cmd type="call" cmd="playFrom(0.0)">
                                      <p:cBhvr>
                                        <p:cTn id="8" dur="322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9"/>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7454</TotalTime>
  <Words>1930</Words>
  <Application>Microsoft Office PowerPoint</Application>
  <PresentationFormat>Affichage à l'écran (4:3)</PresentationFormat>
  <Paragraphs>220</Paragraphs>
  <Slides>77</Slides>
  <Notes>7</Notes>
  <HiddenSlides>0</HiddenSlides>
  <MMClips>7</MMClips>
  <ScaleCrop>false</ScaleCrop>
  <HeadingPairs>
    <vt:vector size="6" baseType="variant">
      <vt:variant>
        <vt:lpstr>Polices utilisées</vt:lpstr>
      </vt:variant>
      <vt:variant>
        <vt:i4>10</vt:i4>
      </vt:variant>
      <vt:variant>
        <vt:lpstr>Thème</vt:lpstr>
      </vt:variant>
      <vt:variant>
        <vt:i4>12</vt:i4>
      </vt:variant>
      <vt:variant>
        <vt:lpstr>Titres des diapositives</vt:lpstr>
      </vt:variant>
      <vt:variant>
        <vt:i4>77</vt:i4>
      </vt:variant>
    </vt:vector>
  </HeadingPairs>
  <TitlesOfParts>
    <vt:vector size="99" baseType="lpstr">
      <vt:lpstr>Wingdings</vt:lpstr>
      <vt:lpstr>Aptos Display</vt:lpstr>
      <vt:lpstr>Dosis SemiBold</vt:lpstr>
      <vt:lpstr>Aptos</vt:lpstr>
      <vt:lpstr>Dosis Medium</vt:lpstr>
      <vt:lpstr>Dosis ExtraBold</vt:lpstr>
      <vt:lpstr>Arial</vt:lpstr>
      <vt:lpstr>Mistral</vt:lpstr>
      <vt:lpstr>Calibri</vt:lpstr>
      <vt:lpstr>Dosis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3_Conception personnalisée</vt:lpstr>
      <vt:lpstr>1_Env-Enseignant</vt:lpstr>
      <vt:lpstr>Présentation PowerPoint</vt:lpstr>
      <vt:lpstr>Pictogrammes</vt:lpstr>
      <vt:lpstr>Contenu de la semaine </vt:lpstr>
      <vt:lpstr>Organisation de la semaine</vt:lpstr>
      <vt:lpstr>Plan de la séance 6</vt:lpstr>
      <vt:lpstr>Présentation PowerPoint</vt:lpstr>
      <vt:lpstr>Bonjour les enfants. Aujourd’hui, nous allons réviser la leçon de la semaine passée. Soyez attentifs.</vt:lpstr>
      <vt:lpstr>Présentation PowerPoint</vt:lpstr>
      <vt:lpstr>Répétons ensemble : Nettoyer – Un pansement – Des genouillères – Une trottinette  – Un casque -  Des patins à roulettes. </vt:lpstr>
      <vt:lpstr>Nous allons jouer au jeu des mots invisibles. </vt:lpstr>
      <vt:lpstr>Répétons ensemble.</vt:lpstr>
      <vt:lpstr>Observez bien les images. Je vais masquer deux images. Qui veut expliquer la consigne en arabe ? </vt:lpstr>
      <vt:lpstr>Quelles sont les images qui manquent ?</vt:lpstr>
      <vt:lpstr>Les deux images qui manquent sont : le sucre et le beurre.</vt:lpstr>
      <vt:lpstr>Nous allons jouer au jeu des mots qui bougent. </vt:lpstr>
      <vt:lpstr>Répétons ensemble.</vt:lpstr>
      <vt:lpstr>Observez bien. Je vais faire bouger 2 mots. </vt:lpstr>
      <vt:lpstr>Quels sont les 2 mots qui ont bougé ? </vt:lpstr>
      <vt:lpstr>Les deux mots qui ont bougé sont : l’épicerie et  payer.</vt:lpstr>
      <vt:lpstr>Maintenant nous allons faire de la lecture. Qui veut lire ce paragraphe ? </vt:lpstr>
      <vt:lpstr>Qui veut expliquer ce paragraphe dans sa langue ? </vt:lpstr>
      <vt:lpstr>Qui veut lire la question et y répondre ? </vt:lpstr>
      <vt:lpstr>La réponse est : Sami veut acheter des tomates, du pain, du yaourt et du beurre. </vt:lpstr>
      <vt:lpstr>Qui veut lire ce paragraphe ? </vt:lpstr>
      <vt:lpstr>Qui veut expliquer ce paragraphe dans sa langue ? </vt:lpstr>
      <vt:lpstr>Qui veut lire la question et y répondre ? </vt:lpstr>
      <vt:lpstr>La réponse est : La maman de Sami lui dit : « Très bien Sami, tu as bien suivi la liste ! »</vt:lpstr>
      <vt:lpstr>Prenez vos cahiers.</vt:lpstr>
      <vt:lpstr>Ces mots sont en désordre. Écrivez sur vos cahiers une phrase correcte à partir de ces mots.</vt:lpstr>
      <vt:lpstr>Qui veut lire sa phrase ?</vt:lpstr>
      <vt:lpstr>Corrigez. Je n’oublie pas la majuscule au début de la phrase et le point à la fin.  </vt:lpstr>
      <vt:lpstr>On passe à une autre phrase. Ces mots sont en désordre. Écrivez sur vos cahiers une phrase correcte à partir de ces mots.</vt:lpstr>
      <vt:lpstr>Qui veut lire sa phrase ?</vt:lpstr>
      <vt:lpstr>Corrigez. Je n’oublie pas la majuscule au début de la phrase et le point à la fin.  </vt:lpstr>
      <vt:lpstr>Écrivez sur vos cahiers une phrase correcte en utilisant ces mots. Attention, il faut ajouter d’autres mots pour obtenir une phrase correcte. </vt:lpstr>
      <vt:lpstr>Qui veut lire sa phrase ?</vt:lpstr>
      <vt:lpstr>Corrigez. Une phrase correcte est : Karim veut un kilo de farine.  Je n’oublie pas la majuscule au début de la phrase et le point à la fin.  </vt:lpstr>
      <vt:lpstr>Maintenant, c’est l’activité des questions en rafale. Je vais désigner des élèves au hasard pour répondre. Tenez-vous prêts. </vt:lpstr>
      <vt:lpstr>Comment tu t’appelles ?</vt:lpstr>
      <vt:lpstr>Quel âge as-tu ?</vt:lpstr>
      <vt:lpstr>Où habites-tu ?</vt:lpstr>
      <vt:lpstr>Où est-ce que tu joues avec ta trottinette ?</vt:lpstr>
      <vt:lpstr>Qu’est-ce qui est arrivé à la fille ? </vt:lpstr>
      <vt:lpstr>Où est-ce qu’elle a mal ?</vt:lpstr>
      <vt:lpstr>Que veux-tu acheter de l’épicerie ?</vt:lpstr>
      <vt:lpstr>Combien d’œufs veux-tu acheter ?</vt:lpstr>
      <vt:lpstr>Plan de la séance 6</vt:lpstr>
      <vt:lpstr>Nous avons déjà vu le premier épisode de l’histoire « Les bêtises de Sara » . Qui veut nous rappeler ce qu’on a vu ?  En français ou dans votre langue. </vt:lpstr>
      <vt:lpstr>On va  regarder le premier épisode une nouvelle fois. Après, on verra le deuxième épisode de cette histoire. Soyez attentifs.</vt:lpstr>
      <vt:lpstr>Lecture de la vidéo.</vt:lpstr>
      <vt:lpstr>Nous allons découvrir le deuxième épisode de « Les bêtises de Sara ».  Est-ce que vous êtes prêts ? Ecoutez bien. </vt:lpstr>
      <vt:lpstr>Lecture de la vidéo.</vt:lpstr>
      <vt:lpstr>Nous allons écouter l’histoire une deuxième fois. Soyez attentifs.</vt:lpstr>
      <vt:lpstr>Lecture de la vidéo.</vt:lpstr>
      <vt:lpstr>Où va Sara avec son papa ? Qui veut répondre ?  </vt:lpstr>
      <vt:lpstr>Sara va à l’épicerie avec son papa.</vt:lpstr>
      <vt:lpstr>Qu’est-ce qu’ils ont acheté de l’épicerie ? Qui veut répondre ?  </vt:lpstr>
      <vt:lpstr>Ils ont acheté un paquet de sucre, du beurre, un kilo de riz, deux kilos de farine, un litre de lait et des œufs.</vt:lpstr>
      <vt:lpstr>Que veut Sara acheter  ? Qui veut répondre ?  </vt:lpstr>
      <vt:lpstr>Sara veut acheter des biscuits et des bonbons. </vt:lpstr>
      <vt:lpstr>Que répond le père de Sara ? Qui veut répondre ?  </vt:lpstr>
      <vt:lpstr>Le père de Sara répond : « On n’achète pas de bonbons ».</vt:lpstr>
      <vt:lpstr>Pourquoi le père de Sara ne veut pas acheter de bonbons ? Qui veut répondre ?  </vt:lpstr>
      <vt:lpstr>Parce que c’est mauvais pour la santé.</vt:lpstr>
      <vt:lpstr>Que fait le père après ? Qui veut répondre ?  </vt:lpstr>
      <vt:lpstr>Il paye et prend le sac pour rentrer à la maison.</vt:lpstr>
      <vt:lpstr>Que dit Sara à son père ? Qui veut répondre ?  </vt:lpstr>
      <vt:lpstr>Sara lui dit : « Papa, je veux t’aider ! » </vt:lpstr>
      <vt:lpstr>Que répond le père de Sara ? Qui veut répondre ?  </vt:lpstr>
      <vt:lpstr>Le père répond : «  Non, c’est trop lourd pour toi ! »</vt:lpstr>
      <vt:lpstr>Que donne le père à Sara ? Qui veut répondre ?  </vt:lpstr>
      <vt:lpstr>Le père lui donne un paquet.</vt:lpstr>
      <vt:lpstr>Que s’est-il passé ? Qui veut répondre ?  </vt:lpstr>
      <vt:lpstr>Sara tombe avec le sachet.</vt:lpstr>
      <vt:lpstr>Cet épisode est terminé. A la semaine prochaine avec un nouvel épisode.</vt:lpstr>
      <vt:lpstr>A la maison,  écrivez trois phrases que vous avez entendues dans le deuxième épisode de l’histoire « Les bêtises de Sara ».</vt:lpstr>
      <vt:lpstr>La séance d’aujourd’hui est terminée. A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dounianadarim@gmail.com</cp:lastModifiedBy>
  <cp:revision>28</cp:revision>
  <cp:lastPrinted>2025-08-13T10:11:39Z</cp:lastPrinted>
  <dcterms:created xsi:type="dcterms:W3CDTF">2025-08-01T12:31:49Z</dcterms:created>
  <dcterms:modified xsi:type="dcterms:W3CDTF">2026-02-10T20:27:21Z</dcterms:modified>
</cp:coreProperties>
</file>