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4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5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6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7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9" r:id="rId15"/>
    <p:sldMasterId id="2147483859" r:id="rId16"/>
    <p:sldMasterId id="2147483869" r:id="rId17"/>
    <p:sldMasterId id="2147483879" r:id="rId18"/>
  </p:sldMasterIdLst>
  <p:notesMasterIdLst>
    <p:notesMasterId r:id="rId63"/>
  </p:notesMasterIdLst>
  <p:handoutMasterIdLst>
    <p:handoutMasterId r:id="rId64"/>
  </p:handoutMasterIdLst>
  <p:sldIdLst>
    <p:sldId id="258" r:id="rId19"/>
    <p:sldId id="1103" r:id="rId20"/>
    <p:sldId id="951" r:id="rId21"/>
    <p:sldId id="567" r:id="rId22"/>
    <p:sldId id="984" r:id="rId23"/>
    <p:sldId id="799" r:id="rId24"/>
    <p:sldId id="779" r:id="rId25"/>
    <p:sldId id="780" r:id="rId26"/>
    <p:sldId id="784" r:id="rId27"/>
    <p:sldId id="1104" r:id="rId28"/>
    <p:sldId id="1107" r:id="rId29"/>
    <p:sldId id="1049" r:id="rId30"/>
    <p:sldId id="1032" r:id="rId31"/>
    <p:sldId id="1033" r:id="rId32"/>
    <p:sldId id="800" r:id="rId33"/>
    <p:sldId id="902" r:id="rId34"/>
    <p:sldId id="867" r:id="rId35"/>
    <p:sldId id="1102" r:id="rId36"/>
    <p:sldId id="1064" r:id="rId37"/>
    <p:sldId id="1065" r:id="rId38"/>
    <p:sldId id="1068" r:id="rId39"/>
    <p:sldId id="1066" r:id="rId40"/>
    <p:sldId id="1067" r:id="rId41"/>
    <p:sldId id="1069" r:id="rId42"/>
    <p:sldId id="1070" r:id="rId43"/>
    <p:sldId id="1071" r:id="rId44"/>
    <p:sldId id="1072" r:id="rId45"/>
    <p:sldId id="1073" r:id="rId46"/>
    <p:sldId id="1074" r:id="rId47"/>
    <p:sldId id="1039" r:id="rId48"/>
    <p:sldId id="805" r:id="rId49"/>
    <p:sldId id="1076" r:id="rId50"/>
    <p:sldId id="1084" r:id="rId51"/>
    <p:sldId id="1086" r:id="rId52"/>
    <p:sldId id="1106" r:id="rId53"/>
    <p:sldId id="1087" r:id="rId54"/>
    <p:sldId id="1091" r:id="rId55"/>
    <p:sldId id="1094" r:id="rId56"/>
    <p:sldId id="1095" r:id="rId57"/>
    <p:sldId id="895" r:id="rId58"/>
    <p:sldId id="1013" r:id="rId59"/>
    <p:sldId id="1014" r:id="rId60"/>
    <p:sldId id="983" r:id="rId61"/>
    <p:sldId id="1105" r:id="rId62"/>
  </p:sldIdLst>
  <p:sldSz cx="9144000" cy="6858000" type="screen4x3"/>
  <p:notesSz cx="6735763" cy="9866313"/>
  <p:embeddedFontLs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84234"/>
    <a:srgbClr val="4B5377"/>
    <a:srgbClr val="565F88"/>
    <a:srgbClr val="00ACA4"/>
    <a:srgbClr val="F26553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87607" autoAdjust="0"/>
  </p:normalViewPr>
  <p:slideViewPr>
    <p:cSldViewPr snapToGrid="0">
      <p:cViewPr varScale="1">
        <p:scale>
          <a:sx n="85" d="100"/>
          <a:sy n="85" d="100"/>
        </p:scale>
        <p:origin x="1406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font" Target="fonts/font2.fntdata"/><Relationship Id="rId74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font" Target="fonts/font3.fntdata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font" Target="fonts/font1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8E69A76-CC9A-4CAB-0DD3-EAB2DD0938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4C9BAF-6A10-052C-63BB-C652082001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A5921-9957-4897-9968-90007B6EA16F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7085AA-038F-4B5C-0A1D-D5E15752AD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219909-8CF1-5877-4D0E-CD409DEB4F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4724A-AD15-4737-9983-ED686C9FBEA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030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26.8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5:51.8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6:19.33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7:37.75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8:00.3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49:08.61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34.22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0:57.9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20.57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8T22:51:50.2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46.1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2:52:46.19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572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01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426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73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589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756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7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832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50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158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638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830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57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906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479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805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70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827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58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827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088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470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242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307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2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4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368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33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480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330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562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30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332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70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477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683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745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495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749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812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9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78623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44274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6689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090923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516795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44165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941796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58574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965493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936358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476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image" Target="../media/image10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12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0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image" Target="../media/image10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39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image" Target="../media/image1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8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10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709847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98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8" y="209734"/>
            <a:ext cx="22076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57086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4902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95895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09" y="209734"/>
            <a:ext cx="16891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91846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6481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AA0F-561D-4310-B270-430A07023EF2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82A17E-933F-427E-A2DA-D7EA2E9E76C5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07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6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5.xml"/><Relationship Id="rId5" Type="http://schemas.openxmlformats.org/officeDocument/2006/relationships/image" Target="../media/image360.png"/><Relationship Id="rId4" Type="http://schemas.openxmlformats.org/officeDocument/2006/relationships/customXml" Target="../ink/ink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9.xml"/><Relationship Id="rId5" Type="http://schemas.openxmlformats.org/officeDocument/2006/relationships/image" Target="../media/image360.png"/><Relationship Id="rId4" Type="http://schemas.openxmlformats.org/officeDocument/2006/relationships/customXml" Target="../ink/ink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4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3.xml"/><Relationship Id="rId5" Type="http://schemas.openxmlformats.org/officeDocument/2006/relationships/image" Target="../media/image360.png"/><Relationship Id="rId4" Type="http://schemas.openxmlformats.org/officeDocument/2006/relationships/customXml" Target="../ink/ink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18.xml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17.xml"/><Relationship Id="rId5" Type="http://schemas.openxmlformats.org/officeDocument/2006/relationships/image" Target="../media/image360.png"/><Relationship Id="rId4" Type="http://schemas.openxmlformats.org/officeDocument/2006/relationships/customXml" Target="../ink/ink1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22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1.xml"/><Relationship Id="rId5" Type="http://schemas.openxmlformats.org/officeDocument/2006/relationships/image" Target="../media/image360.png"/><Relationship Id="rId4" Type="http://schemas.openxmlformats.org/officeDocument/2006/relationships/customXml" Target="../ink/ink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26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25.xml"/><Relationship Id="rId5" Type="http://schemas.openxmlformats.org/officeDocument/2006/relationships/image" Target="../media/image360.png"/><Relationship Id="rId4" Type="http://schemas.openxmlformats.org/officeDocument/2006/relationships/customXml" Target="../ink/ink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.png"/><Relationship Id="rId5" Type="http://schemas.openxmlformats.org/officeDocument/2006/relationships/image" Target="../media/image360.png"/><Relationship Id="rId4" Type="http://schemas.openxmlformats.org/officeDocument/2006/relationships/customXml" Target="../ink/ink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32.xml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1.xml"/><Relationship Id="rId5" Type="http://schemas.openxmlformats.org/officeDocument/2006/relationships/image" Target="../media/image360.png"/><Relationship Id="rId4" Type="http://schemas.openxmlformats.org/officeDocument/2006/relationships/customXml" Target="../ink/ink3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36.xml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5.xml"/><Relationship Id="rId5" Type="http://schemas.openxmlformats.org/officeDocument/2006/relationships/image" Target="../media/image360.png"/><Relationship Id="rId4" Type="http://schemas.openxmlformats.org/officeDocument/2006/relationships/customXml" Target="../ink/ink3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0.png"/><Relationship Id="rId7" Type="http://schemas.openxmlformats.org/officeDocument/2006/relationships/customXml" Target="../ink/ink40.xml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39.xml"/><Relationship Id="rId5" Type="http://schemas.openxmlformats.org/officeDocument/2006/relationships/image" Target="../media/image360.png"/><Relationship Id="rId4" Type="http://schemas.openxmlformats.org/officeDocument/2006/relationships/customXml" Target="../ink/ink3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0.png"/><Relationship Id="rId7" Type="http://schemas.openxmlformats.org/officeDocument/2006/relationships/customXml" Target="../ink/ink44.xml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136.xml"/><Relationship Id="rId6" Type="http://schemas.openxmlformats.org/officeDocument/2006/relationships/customXml" Target="../ink/ink43.xml"/><Relationship Id="rId5" Type="http://schemas.openxmlformats.org/officeDocument/2006/relationships/image" Target="../media/image360.png"/><Relationship Id="rId4" Type="http://schemas.openxmlformats.org/officeDocument/2006/relationships/customXml" Target="../ink/ink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7" Type="http://schemas.openxmlformats.org/officeDocument/2006/relationships/image" Target="../media/image230.png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93.xml"/><Relationship Id="rId6" Type="http://schemas.openxmlformats.org/officeDocument/2006/relationships/customXml" Target="../ink/ink46.xml"/><Relationship Id="rId5" Type="http://schemas.openxmlformats.org/officeDocument/2006/relationships/image" Target="../media/image220.png"/><Relationship Id="rId9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4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50.xml"/><Relationship Id="rId11" Type="http://schemas.openxmlformats.org/officeDocument/2006/relationships/image" Target="../media/image38.png"/><Relationship Id="rId5" Type="http://schemas.openxmlformats.org/officeDocument/2006/relationships/image" Target="../media/image47.png"/><Relationship Id="rId10" Type="http://schemas.openxmlformats.org/officeDocument/2006/relationships/image" Target="../media/image37.png"/><Relationship Id="rId4" Type="http://schemas.openxmlformats.org/officeDocument/2006/relationships/customXml" Target="../ink/ink49.xml"/><Relationship Id="rId9" Type="http://schemas.openxmlformats.org/officeDocument/2006/relationships/image" Target="../media/image31.gi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40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52.xml"/><Relationship Id="rId11" Type="http://schemas.openxmlformats.org/officeDocument/2006/relationships/image" Target="../media/image38.png"/><Relationship Id="rId5" Type="http://schemas.openxmlformats.org/officeDocument/2006/relationships/image" Target="../media/image39.png"/><Relationship Id="rId10" Type="http://schemas.openxmlformats.org/officeDocument/2006/relationships/image" Target="../media/image37.png"/><Relationship Id="rId4" Type="http://schemas.openxmlformats.org/officeDocument/2006/relationships/customXml" Target="../ink/ink51.xml"/><Relationship Id="rId9" Type="http://schemas.openxmlformats.org/officeDocument/2006/relationships/image" Target="../media/image31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9.JP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5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customXml" Target="../ink/ink57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7.png"/><Relationship Id="rId5" Type="http://schemas.openxmlformats.org/officeDocument/2006/relationships/image" Target="../media/image391.png"/><Relationship Id="rId4" Type="http://schemas.openxmlformats.org/officeDocument/2006/relationships/customXml" Target="../ink/ink5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7" Type="http://schemas.openxmlformats.org/officeDocument/2006/relationships/image" Target="../media/image17.png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91.png"/><Relationship Id="rId5" Type="http://schemas.openxmlformats.org/officeDocument/2006/relationships/customXml" Target="../ink/ink60.xml"/><Relationship Id="rId4" Type="http://schemas.openxmlformats.org/officeDocument/2006/relationships/image" Target="../media/image3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22.png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51.png"/><Relationship Id="rId4" Type="http://schemas.openxmlformats.org/officeDocument/2006/relationships/customXml" Target="../ink/ink6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6.png"/><Relationship Id="rId7" Type="http://schemas.openxmlformats.org/officeDocument/2006/relationships/image" Target="../media/image43.png"/><Relationship Id="rId2" Type="http://schemas.openxmlformats.org/officeDocument/2006/relationships/customXml" Target="../ink/ink63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15.png"/><Relationship Id="rId5" Type="http://schemas.openxmlformats.org/officeDocument/2006/relationships/image" Target="../media/image470.png"/><Relationship Id="rId4" Type="http://schemas.openxmlformats.org/officeDocument/2006/relationships/customXml" Target="../ink/ink6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15.png"/><Relationship Id="rId2" Type="http://schemas.openxmlformats.org/officeDocument/2006/relationships/customXml" Target="../ink/ink65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470.png"/><Relationship Id="rId5" Type="http://schemas.openxmlformats.org/officeDocument/2006/relationships/customXml" Target="../ink/ink66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8B6E95-2A4C-8F1B-F7CC-098574F11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8792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E2B9832-F5CF-21EF-26B7-C7EE11844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66" y="2663688"/>
            <a:ext cx="1666607" cy="255634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5DF16D-F50A-1BFD-9009-8DC5B34EB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173" y="2663688"/>
            <a:ext cx="1666607" cy="25563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91CD0C-ACA9-A6C4-BAE9-80FA0FBC7E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255" y="2663685"/>
            <a:ext cx="1666607" cy="255634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3F75B9-3354-8DAD-5F98-6C4EE3889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20" y="2663685"/>
            <a:ext cx="1666608" cy="255634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63293FC-CC4F-5E58-49A8-D7663C2243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338" y="2663686"/>
            <a:ext cx="1666608" cy="255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40" y="3429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51350" y="3890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19493" y="3406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473BA22-D869-734A-7B4D-1403F50190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073208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un texte.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162541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1801093" y="2591641"/>
            <a:ext cx="5767703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 ce qui s’est passé et de ses achats.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423D451-1907-A573-C8FB-AD8AFFFD8EC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D5DDEE-348F-CD58-BBF8-05D44BD5AB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F10EC1-68BA-4D60-5D3C-5D10D3839EE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CE2A1C11-7711-631D-3DAF-3EDC7D35CF6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  <p:pic>
        <p:nvPicPr>
          <p:cNvPr id="8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ED3811F-732C-FA60-DCB3-8990F9D83D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30910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46483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ce qui s’est passé et de ce qu’on va acheter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4_P3_SEM2_S5 (oral)">
            <a:hlinkClick r:id="" action="ppaction://media"/>
            <a:extLst>
              <a:ext uri="{FF2B5EF4-FFF2-40B4-BE49-F238E27FC236}">
                <a16:creationId xmlns:a16="http://schemas.microsoft.com/office/drawing/2014/main" id="{CFBC5D5F-CE20-6C76-A051-A6238FA713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23283" y="1851100"/>
            <a:ext cx="6840000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357" y="756000"/>
            <a:ext cx="7172077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prendre la parole pour parler de ce qui s’est passé et de ce que vous voulez acheter. Vous allez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65811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0702B56-C5E3-2329-2510-9CFA74A8874A}"/>
              </a:ext>
            </a:extLst>
          </p:cNvPr>
          <p:cNvSpPr/>
          <p:nvPr/>
        </p:nvSpPr>
        <p:spPr>
          <a:xfrm>
            <a:off x="3095739" y="3220571"/>
            <a:ext cx="5436261" cy="222176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 :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433" y="3523135"/>
            <a:ext cx="1438457" cy="2157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4547" y="2591872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413985" y="2342128"/>
            <a:ext cx="744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 et de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tes achats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E18B7E-BB97-5F19-A315-C336C51B9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866960B-356E-298C-39CD-1B997328A506}"/>
              </a:ext>
            </a:extLst>
          </p:cNvPr>
          <p:cNvSpPr txBox="1"/>
          <p:nvPr/>
        </p:nvSpPr>
        <p:spPr>
          <a:xfrm>
            <a:off x="3323309" y="3157726"/>
            <a:ext cx="5315794" cy="2221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Hier, je suis ____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[action]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du/de la ___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[vélo/trottinette]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mal  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partie du corps].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acheter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________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[achat]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et  ______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[achat].</a:t>
            </a:r>
            <a:endParaRPr lang="fr-FR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[quantité]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de _____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[achat].</a:t>
            </a:r>
          </a:p>
        </p:txBody>
      </p:sp>
    </p:spTree>
    <p:extLst>
      <p:ext uri="{BB962C8B-B14F-4D97-AF65-F5344CB8AC3E}">
        <p14:creationId xmlns:p14="http://schemas.microsoft.com/office/powerpoint/2010/main" val="217576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8080D43-6C73-7C73-DE29-B78397576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D8C0C7-7A4F-6864-4B5F-99FDE96F383B}"/>
              </a:ext>
            </a:extLst>
          </p:cNvPr>
          <p:cNvSpPr/>
          <p:nvPr/>
        </p:nvSpPr>
        <p:spPr>
          <a:xfrm>
            <a:off x="3095739" y="3220571"/>
            <a:ext cx="5436261" cy="222176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2457B2F-8E2A-A8FE-B4DE-9180E51E5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33" y="3523135"/>
            <a:ext cx="1438457" cy="21576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987968-0800-D4B8-3F19-86CE0C7E0F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4547" y="2591872"/>
            <a:ext cx="938876" cy="104890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355AD12-E2BC-3FFE-2992-E10752F27BBF}"/>
              </a:ext>
            </a:extLst>
          </p:cNvPr>
          <p:cNvSpPr txBox="1"/>
          <p:nvPr/>
        </p:nvSpPr>
        <p:spPr>
          <a:xfrm>
            <a:off x="1413985" y="2342128"/>
            <a:ext cx="744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 et de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tes achats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E1D27D1-BBD9-8C38-2B2D-3C9DC1FE3281}"/>
              </a:ext>
            </a:extLst>
          </p:cNvPr>
          <p:cNvSpPr txBox="1"/>
          <p:nvPr/>
        </p:nvSpPr>
        <p:spPr>
          <a:xfrm>
            <a:off x="3323309" y="3157726"/>
            <a:ext cx="5315794" cy="2221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Hier, je suis ____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[action]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du/de la ___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[vélo/trottinette]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mal  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partie du corps].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acheter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________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[achat]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et  ______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[achat].</a:t>
            </a:r>
            <a:endParaRPr lang="fr-FR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[quantité]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de _____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[achat].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DC7F31C-B726-9BF7-84AA-E42D7732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prendre la parole. Qui veut passer au tableau ?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E1DE89-A34C-7860-88E6-1A05EFB39F54}"/>
              </a:ext>
            </a:extLst>
          </p:cNvPr>
          <p:cNvSpPr/>
          <p:nvPr/>
        </p:nvSpPr>
        <p:spPr>
          <a:xfrm>
            <a:off x="2349443" y="163230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393856-930C-5F89-CCF5-EBEDDC96DA40}"/>
              </a:ext>
            </a:extLst>
          </p:cNvPr>
          <p:cNvSpPr/>
          <p:nvPr/>
        </p:nvSpPr>
        <p:spPr>
          <a:xfrm>
            <a:off x="5880605" y="1632307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E348F2-084D-3D12-69EF-E8B09075EF7D}"/>
              </a:ext>
            </a:extLst>
          </p:cNvPr>
          <p:cNvSpPr txBox="1"/>
          <p:nvPr/>
        </p:nvSpPr>
        <p:spPr>
          <a:xfrm>
            <a:off x="6049558" y="162762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DC95C61-5481-9213-FF20-07C454E3E1BC}"/>
              </a:ext>
            </a:extLst>
          </p:cNvPr>
          <p:cNvSpPr/>
          <p:nvPr/>
        </p:nvSpPr>
        <p:spPr>
          <a:xfrm>
            <a:off x="4115024" y="162835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61011FD-79DF-37FD-FD17-BAEE523D33EB}"/>
              </a:ext>
            </a:extLst>
          </p:cNvPr>
          <p:cNvSpPr/>
          <p:nvPr/>
        </p:nvSpPr>
        <p:spPr>
          <a:xfrm>
            <a:off x="3095739" y="3220571"/>
            <a:ext cx="5436261" cy="222176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8441061-B554-AD5B-6C2A-DFD3E17A6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33" y="3523135"/>
            <a:ext cx="1438457" cy="21576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8828BD-A1BE-BE92-C58C-4C846E6199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4547" y="2591872"/>
            <a:ext cx="938876" cy="104890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10E9CDD-5BD1-3B05-A3B3-D6195EBB58B2}"/>
              </a:ext>
            </a:extLst>
          </p:cNvPr>
          <p:cNvSpPr txBox="1"/>
          <p:nvPr/>
        </p:nvSpPr>
        <p:spPr>
          <a:xfrm>
            <a:off x="1413985" y="2342128"/>
            <a:ext cx="744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ce qui s’est passé et de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tes achats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E6DF83-205D-AC51-D272-E3D775B6C67F}"/>
              </a:ext>
            </a:extLst>
          </p:cNvPr>
          <p:cNvSpPr txBox="1"/>
          <p:nvPr/>
        </p:nvSpPr>
        <p:spPr>
          <a:xfrm>
            <a:off x="3323309" y="3157726"/>
            <a:ext cx="5315794" cy="2221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Hier, je suis ____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[action]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du/de la ___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[vélo/trottinette]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mal  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partie du corps].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acheter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________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[achat]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et  ______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[achat].</a:t>
            </a:r>
            <a:endParaRPr lang="fr-FR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veux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[quantité]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de _____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[achat].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601" y="756000"/>
            <a:ext cx="704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 ce qui s’est passé et de ses achats. Je vais passer entre les rangs pour vous aider.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86A8E-1B42-F4C8-C122-7CD548078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049128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2B0E816-C668-91EC-D2B7-C93A034CD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14736" y="3497177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50334" y="2520979"/>
            <a:ext cx="5460121" cy="756000"/>
          </a:xfrm>
        </p:spPr>
        <p:txBody>
          <a:bodyPr/>
          <a:lstStyle/>
          <a:p>
            <a:r>
              <a:rPr lang="fr-FR" sz="1400" dirty="0"/>
              <a:t>Prendre la parole pour parler de ce qui s’est passé et de ses achats.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Comprendre un texte.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98C3C06-2D8E-AF68-B654-DA3B4FF1E942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5281BF-748D-A560-1AD4-493798AD74F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510697C-28AF-D182-445D-99ADF9615DE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009A0FA1-8E19-B5B4-0631-CD4C341EEE8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242A26-0ACF-F71F-1F62-F486DF0A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571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68. Nous avons déjà lu ce texte. Maintenant, on va essayer de le comprendre, partie par partie.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EA3B04-7166-827A-5FC8-7BF634A21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E2CEC8-BB59-8668-5551-557AD46A4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03" y="1588347"/>
            <a:ext cx="3305545" cy="507024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1E0166B-E0F0-97AA-7D82-DE228C45C1E6}"/>
              </a:ext>
            </a:extLst>
          </p:cNvPr>
          <p:cNvSpPr/>
          <p:nvPr/>
        </p:nvSpPr>
        <p:spPr>
          <a:xfrm>
            <a:off x="3216711" y="2324221"/>
            <a:ext cx="2991293" cy="134990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F8BD085-C810-AE70-36F6-50BBF564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Pour chaque partie du texte, on va suivre les mêmes étapes.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9E2316-7816-20E6-09FC-C4EFDBEBC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79B56BC-9190-2EDE-B796-B65BB3CAB36E}"/>
              </a:ext>
            </a:extLst>
          </p:cNvPr>
          <p:cNvSpPr/>
          <p:nvPr/>
        </p:nvSpPr>
        <p:spPr>
          <a:xfrm>
            <a:off x="1437481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6A6EDB-9980-670F-71CA-C770C6B1AF63}"/>
              </a:ext>
            </a:extLst>
          </p:cNvPr>
          <p:cNvSpPr txBox="1"/>
          <p:nvPr/>
        </p:nvSpPr>
        <p:spPr>
          <a:xfrm>
            <a:off x="1639480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Étape 1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D93103-DCB7-2E10-8546-B4551CE1BFA7}"/>
              </a:ext>
            </a:extLst>
          </p:cNvPr>
          <p:cNvSpPr txBox="1"/>
          <p:nvPr/>
        </p:nvSpPr>
        <p:spPr>
          <a:xfrm>
            <a:off x="1272171" y="3336989"/>
            <a:ext cx="1636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en silence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j’essaie de comprendre le texte.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2AA33DB-479C-C198-EDEC-310DC8B5E439}"/>
              </a:ext>
            </a:extLst>
          </p:cNvPr>
          <p:cNvSpPr/>
          <p:nvPr/>
        </p:nvSpPr>
        <p:spPr>
          <a:xfrm>
            <a:off x="3990246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3FFFCA-E165-27FA-310D-7EDC2B6BCD56}"/>
              </a:ext>
            </a:extLst>
          </p:cNvPr>
          <p:cNvSpPr txBox="1"/>
          <p:nvPr/>
        </p:nvSpPr>
        <p:spPr>
          <a:xfrm>
            <a:off x="4211494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2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4C80AA-83FC-68D0-EA4F-621537FB920E}"/>
              </a:ext>
            </a:extLst>
          </p:cNvPr>
          <p:cNvSpPr txBox="1"/>
          <p:nvPr/>
        </p:nvSpPr>
        <p:spPr>
          <a:xfrm>
            <a:off x="3671069" y="3336989"/>
            <a:ext cx="19470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repère les mots difficiles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je demande à mon enseignant(e) de me les expliquer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77AC3F7-D1BA-328F-FCCE-53E9341EC2CF}"/>
              </a:ext>
            </a:extLst>
          </p:cNvPr>
          <p:cNvSpPr/>
          <p:nvPr/>
        </p:nvSpPr>
        <p:spPr>
          <a:xfrm>
            <a:off x="6555577" y="2503812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8572A1-A560-C96B-3E8A-2679F9394C19}"/>
              </a:ext>
            </a:extLst>
          </p:cNvPr>
          <p:cNvSpPr txBox="1"/>
          <p:nvPr/>
        </p:nvSpPr>
        <p:spPr>
          <a:xfrm>
            <a:off x="6757576" y="253339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prstClr val="white">
                    <a:lumMod val="95000"/>
                  </a:prst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tape 3</a:t>
            </a:r>
            <a:endParaRPr kumimoji="0" lang="fr-FR" sz="2000" b="0" i="0" u="none" strike="noStrike" kern="1200" cap="none" spc="0" normalizeH="0" baseline="0" noProof="0" dirty="0">
              <a:ln w="0"/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BD9437-2A03-318E-C18C-60BD2838D929}"/>
              </a:ext>
            </a:extLst>
          </p:cNvPr>
          <p:cNvSpPr txBox="1"/>
          <p:nvPr/>
        </p:nvSpPr>
        <p:spPr>
          <a:xfrm>
            <a:off x="6311452" y="3336989"/>
            <a:ext cx="179690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lis la question, puis </a:t>
            </a:r>
            <a:r>
              <a:rPr kumimoji="0" lang="fr-FR" sz="18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je cherche la réponse </a:t>
            </a: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le texte.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 w="0"/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2F61-CF3A-554E-EBB6-F85CAD80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09FE360-C4D2-1ECF-E09A-BF53B31150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792154D0-F293-CC0D-4677-6DF1E27325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AFA9CC-A684-296B-9EB9-BFABE122E5E0}"/>
              </a:ext>
            </a:extLst>
          </p:cNvPr>
          <p:cNvSpPr/>
          <p:nvPr/>
        </p:nvSpPr>
        <p:spPr>
          <a:xfrm>
            <a:off x="3303745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FABE667-62A4-2A47-2821-35C1295C4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 texte et essayez de le comprendre.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E1B4D0-62A7-3937-4C60-CCFF192CBA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1A9947-5F3E-AA4C-329C-D62292E4EF9C}"/>
              </a:ext>
            </a:extLst>
          </p:cNvPr>
          <p:cNvSpPr txBox="1"/>
          <p:nvPr/>
        </p:nvSpPr>
        <p:spPr>
          <a:xfrm>
            <a:off x="3505744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Étape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9BBD6D-4C64-E22E-EA8A-DDFBE45BAC21}"/>
              </a:ext>
            </a:extLst>
          </p:cNvPr>
          <p:cNvSpPr txBox="1"/>
          <p:nvPr/>
        </p:nvSpPr>
        <p:spPr>
          <a:xfrm>
            <a:off x="1602171" y="1670440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F679B62-59FC-455E-B086-7CAE348123A2}"/>
              </a:ext>
            </a:extLst>
          </p:cNvPr>
          <p:cNvSpPr/>
          <p:nvPr/>
        </p:nvSpPr>
        <p:spPr>
          <a:xfrm>
            <a:off x="5023234" y="164085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459D30-7F53-BC09-4BCF-A5F7129918BC}"/>
              </a:ext>
            </a:extLst>
          </p:cNvPr>
          <p:cNvSpPr txBox="1"/>
          <p:nvPr/>
        </p:nvSpPr>
        <p:spPr>
          <a:xfrm>
            <a:off x="5225233" y="167044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841A36-98E6-2863-87C6-1D523A76B0F6}"/>
              </a:ext>
            </a:extLst>
          </p:cNvPr>
          <p:cNvSpPr/>
          <p:nvPr/>
        </p:nvSpPr>
        <p:spPr>
          <a:xfrm>
            <a:off x="6742723" y="165288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5FC351-DAF4-280B-2AC6-8C138F737BC8}"/>
              </a:ext>
            </a:extLst>
          </p:cNvPr>
          <p:cNvSpPr txBox="1"/>
          <p:nvPr/>
        </p:nvSpPr>
        <p:spPr>
          <a:xfrm>
            <a:off x="6944722" y="168247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CBB939C-FB57-0150-9930-DBBCCC3F74CE}"/>
              </a:ext>
            </a:extLst>
          </p:cNvPr>
          <p:cNvSpPr txBox="1"/>
          <p:nvPr/>
        </p:nvSpPr>
        <p:spPr>
          <a:xfrm>
            <a:off x="594512" y="2439794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Dosis SemiBold" pitchFamily="2" charset="0"/>
              </a:rPr>
              <a:t>         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Chez l’épicier 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Aujourd’hui, maman m’a donné une liste de courses. Je vais chez l’épicier pour acheter du pain, du lait, des œufs et de la farine. En entrant, je dis : « Bonjour monsieur ! ». Je prends un panier et je cherche tout ce qu’il y a sur ma liste. Je ne trouve pas la farine. Je regarde partout.</a:t>
            </a:r>
          </a:p>
        </p:txBody>
      </p:sp>
    </p:spTree>
    <p:extLst>
      <p:ext uri="{BB962C8B-B14F-4D97-AF65-F5344CB8AC3E}">
        <p14:creationId xmlns:p14="http://schemas.microsoft.com/office/powerpoint/2010/main" val="223597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8685C-90E9-8040-4CEB-F98008E85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444B4544-644A-EDE3-C57A-4CE2DCAAAC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B32611B3-CC56-EEBE-6926-A5AF2F2F57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5D9D66A-79DD-051D-902F-456B478E168B}"/>
              </a:ext>
            </a:extLst>
          </p:cNvPr>
          <p:cNvSpPr/>
          <p:nvPr/>
        </p:nvSpPr>
        <p:spPr>
          <a:xfrm>
            <a:off x="3263343" y="161301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981CC0-CA09-A9BD-C802-73FF3AED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09092097-3FFE-EEB3-78EC-400A252AED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7CDE47CF-2F19-079D-6FD6-96A42B17A2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FD9AA370-96FA-9B11-3F37-DC1ABAFBD0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5B57BC2-5A1D-EF79-939D-72EA4D1554E7}"/>
              </a:ext>
            </a:extLst>
          </p:cNvPr>
          <p:cNvSpPr/>
          <p:nvPr/>
        </p:nvSpPr>
        <p:spPr>
          <a:xfrm>
            <a:off x="4952306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AFD4AF-9F86-B5E6-FCCA-CBB1D7B8E7D6}"/>
              </a:ext>
            </a:extLst>
          </p:cNvPr>
          <p:cNvSpPr txBox="1"/>
          <p:nvPr/>
        </p:nvSpPr>
        <p:spPr>
          <a:xfrm>
            <a:off x="3434816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0F4DC5-A0A3-EC84-EB87-85FB439F29BD}"/>
              </a:ext>
            </a:extLst>
          </p:cNvPr>
          <p:cNvSpPr txBox="1"/>
          <p:nvPr/>
        </p:nvSpPr>
        <p:spPr>
          <a:xfrm>
            <a:off x="1576811" y="164188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8916F2-1DDB-7A75-00BE-27174D22E719}"/>
              </a:ext>
            </a:extLst>
          </p:cNvPr>
          <p:cNvSpPr txBox="1"/>
          <p:nvPr/>
        </p:nvSpPr>
        <p:spPr>
          <a:xfrm>
            <a:off x="5144680" y="16491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ED5F23B-66DF-8C7F-95B7-7DCB7B4186AB}"/>
              </a:ext>
            </a:extLst>
          </p:cNvPr>
          <p:cNvSpPr/>
          <p:nvPr/>
        </p:nvSpPr>
        <p:spPr>
          <a:xfrm>
            <a:off x="6671795" y="16123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AD8A81-4116-F7BF-9C93-B86080D712A0}"/>
              </a:ext>
            </a:extLst>
          </p:cNvPr>
          <p:cNvSpPr txBox="1"/>
          <p:nvPr/>
        </p:nvSpPr>
        <p:spPr>
          <a:xfrm>
            <a:off x="6873794" y="16418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6280DA-017A-76E1-E6C6-2E26F9623BF8}"/>
              </a:ext>
            </a:extLst>
          </p:cNvPr>
          <p:cNvSpPr txBox="1"/>
          <p:nvPr/>
        </p:nvSpPr>
        <p:spPr>
          <a:xfrm>
            <a:off x="605529" y="2358626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Dosis SemiBold" pitchFamily="2" charset="0"/>
              </a:rPr>
              <a:t>     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Chez l’épicier 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Aujourd’hui, maman m’a donné une liste de courses. Je vais chez l’épicier pour acheter du pain, du lait, des œufs et de la farine. En entrant, je dis : « Bonjour monsieur ! ». Je prends un panier et je cherche tout ce qu’il y a sur ma liste. Je ne trouve pas la farine. Je regarde partout.</a:t>
            </a:r>
          </a:p>
        </p:txBody>
      </p:sp>
    </p:spTree>
    <p:extLst>
      <p:ext uri="{BB962C8B-B14F-4D97-AF65-F5344CB8AC3E}">
        <p14:creationId xmlns:p14="http://schemas.microsoft.com/office/powerpoint/2010/main" val="22252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3F8C9-3506-E40E-4D90-C3B41CF3B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6246566-2FB7-FE9E-3286-312BFBECF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046E7A74-7372-78B0-C71E-2FBE0924BB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2899167A-D5DA-F647-F4FD-892E5F56D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90024A23-D02C-5954-E117-DC048EC08E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862722CC-208D-C911-F9C3-20BF398FD2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96EEC795-98DB-E3B5-2A4C-D1C89C03147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11F5F9E-7E9F-442A-6B2F-A46B2B1442C6}"/>
              </a:ext>
            </a:extLst>
          </p:cNvPr>
          <p:cNvSpPr txBox="1"/>
          <p:nvPr/>
        </p:nvSpPr>
        <p:spPr>
          <a:xfrm>
            <a:off x="1249283" y="2231031"/>
            <a:ext cx="7440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1 : Que veut acheter Karim ?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31D37D0-E2DC-3129-0E35-739B9AAB57C2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00C24F-F3CA-0B5D-0F8E-8FBB85E20B47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263BF0-A762-8723-2BD5-585B001926F9}"/>
              </a:ext>
            </a:extLst>
          </p:cNvPr>
          <p:cNvSpPr txBox="1"/>
          <p:nvPr/>
        </p:nvSpPr>
        <p:spPr>
          <a:xfrm>
            <a:off x="1592546" y="1636498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97DC67-1216-204D-A24F-15576ED99540}"/>
              </a:ext>
            </a:extLst>
          </p:cNvPr>
          <p:cNvSpPr/>
          <p:nvPr/>
        </p:nvSpPr>
        <p:spPr>
          <a:xfrm>
            <a:off x="4969398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9956C1-564A-F6D6-EB13-3C7CC24DCCBF}"/>
              </a:ext>
            </a:extLst>
          </p:cNvPr>
          <p:cNvSpPr txBox="1"/>
          <p:nvPr/>
        </p:nvSpPr>
        <p:spPr>
          <a:xfrm>
            <a:off x="5171397" y="163345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A208A2B-4982-1967-254C-25A2C3418B92}"/>
              </a:ext>
            </a:extLst>
          </p:cNvPr>
          <p:cNvSpPr/>
          <p:nvPr/>
        </p:nvSpPr>
        <p:spPr>
          <a:xfrm>
            <a:off x="6686127" y="160386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1212CF-CEC8-DF68-F0D8-1EF5A1A67571}"/>
              </a:ext>
            </a:extLst>
          </p:cNvPr>
          <p:cNvSpPr txBox="1"/>
          <p:nvPr/>
        </p:nvSpPr>
        <p:spPr>
          <a:xfrm>
            <a:off x="6878501" y="164067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B493D9-9417-41FA-57F3-A43A2501F186}"/>
              </a:ext>
            </a:extLst>
          </p:cNvPr>
          <p:cNvSpPr txBox="1"/>
          <p:nvPr/>
        </p:nvSpPr>
        <p:spPr>
          <a:xfrm>
            <a:off x="554110" y="2688192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AlwynNewRounded-Bold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Chez l’épicier 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Aujourd’hui, maman m’a donné une liste de courses. Je vais chez l’épicier pour acheter du pain, du lait, des œufs et de la farine. En entrant, je dis : « Bonjour monsieur ! ». Je prends un panier et je cherche tout ce qu’il y a sur ma liste. Je ne trouve pas la farine. Je regarde partout.</a:t>
            </a:r>
          </a:p>
        </p:txBody>
      </p:sp>
    </p:spTree>
    <p:extLst>
      <p:ext uri="{BB962C8B-B14F-4D97-AF65-F5344CB8AC3E}">
        <p14:creationId xmlns:p14="http://schemas.microsoft.com/office/powerpoint/2010/main" val="121803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F263C-4AA4-9B47-4241-C90130DB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0FE89B91-8CC5-63ED-DD39-2D63657FFD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786B489-2C44-0D79-DA2E-0E1EA9EB10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ECFA55C6-C8B9-5A23-4E5C-3986C882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« Que ? ». Je cherche des objets dans le texte. La réponse est : Karim veut acheter du pain, du lait, des œufs et de la farine.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B69C06C-64CA-F880-5834-05821BD9D2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A38316E5-AB46-24EC-0737-84CFEAFA0E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9DFF3F-4901-D9F3-64C6-1A4E501B777A}"/>
              </a:ext>
            </a:extLst>
          </p:cNvPr>
          <p:cNvSpPr/>
          <p:nvPr/>
        </p:nvSpPr>
        <p:spPr>
          <a:xfrm>
            <a:off x="3235740" y="1585327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36CEEB-EAC8-E877-CC78-32976936467C}"/>
              </a:ext>
            </a:extLst>
          </p:cNvPr>
          <p:cNvSpPr txBox="1"/>
          <p:nvPr/>
        </p:nvSpPr>
        <p:spPr>
          <a:xfrm>
            <a:off x="3407213" y="162142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3B9DAB-1890-F763-5F1E-DA459322EBC0}"/>
              </a:ext>
            </a:extLst>
          </p:cNvPr>
          <p:cNvSpPr txBox="1"/>
          <p:nvPr/>
        </p:nvSpPr>
        <p:spPr>
          <a:xfrm>
            <a:off x="1592546" y="1607623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1/3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FF56E45-2F8C-2E0F-0410-6719905BE15D}"/>
              </a:ext>
            </a:extLst>
          </p:cNvPr>
          <p:cNvSpPr/>
          <p:nvPr/>
        </p:nvSpPr>
        <p:spPr>
          <a:xfrm>
            <a:off x="4950148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C32EAF-B07C-1907-C01F-49811C6D640D}"/>
              </a:ext>
            </a:extLst>
          </p:cNvPr>
          <p:cNvSpPr txBox="1"/>
          <p:nvPr/>
        </p:nvSpPr>
        <p:spPr>
          <a:xfrm>
            <a:off x="5152147" y="1604577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A837AAC-3DAB-4912-444A-C88133BFF838}"/>
              </a:ext>
            </a:extLst>
          </p:cNvPr>
          <p:cNvSpPr/>
          <p:nvPr/>
        </p:nvSpPr>
        <p:spPr>
          <a:xfrm>
            <a:off x="6666877" y="1574993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F6A21D-D32F-E79E-FEB6-CAFED51A4AB4}"/>
              </a:ext>
            </a:extLst>
          </p:cNvPr>
          <p:cNvSpPr txBox="1"/>
          <p:nvPr/>
        </p:nvSpPr>
        <p:spPr>
          <a:xfrm>
            <a:off x="6859251" y="1611795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7057BC-5E3B-94C8-5BBB-D1262842A7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436948-D1F4-6FCF-49F9-5F7ACEE6AB53}"/>
              </a:ext>
            </a:extLst>
          </p:cNvPr>
          <p:cNvSpPr txBox="1"/>
          <p:nvPr/>
        </p:nvSpPr>
        <p:spPr>
          <a:xfrm>
            <a:off x="612000" y="2795497"/>
            <a:ext cx="8035779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b="1" dirty="0">
                <a:latin typeface="AlwynNewRounded-Bold"/>
              </a:rPr>
              <a:t>                                  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Chez l’épicier  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Aujourd’hui, maman m’a donné une liste de courses. Je vais chez l’épicier pour acheter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du pain, du lait, des œufs et de la farine</a:t>
            </a:r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. En entrant, je dis : « Bonjour monsieur ! ». Je prends un panier et je cherche tout ce qu’il y a sur ma liste. Je ne trouve pas la farine. Je regarde partout.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B55936-0401-08F9-1C3A-75886DE8E23E}"/>
              </a:ext>
            </a:extLst>
          </p:cNvPr>
          <p:cNvSpPr txBox="1"/>
          <p:nvPr/>
        </p:nvSpPr>
        <p:spPr>
          <a:xfrm>
            <a:off x="1249283" y="2231031"/>
            <a:ext cx="7440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1 :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Que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veut acheter Karim ?</a:t>
            </a:r>
          </a:p>
        </p:txBody>
      </p:sp>
    </p:spTree>
    <p:extLst>
      <p:ext uri="{BB962C8B-B14F-4D97-AF65-F5344CB8AC3E}">
        <p14:creationId xmlns:p14="http://schemas.microsoft.com/office/powerpoint/2010/main" val="14873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46F97-31A5-CF94-1459-90EFE07ED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9D16DA6-7812-5961-F344-36D9D8E5AF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37D7DD0A-A3F7-E1E4-BCDC-5A775642DC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6A53CB8-A6F4-1505-7331-8931629D00E1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DE8E616-CA42-08CA-C630-AB4E6A09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deuxième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CA08EB8-CB76-21F4-600E-11B0DF8078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41C7E88-5020-B7EA-92A0-B69D334ABF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8AD1276-34C6-CEE2-3007-838B47E801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FF747A-4C9F-6DF2-7ACC-AE59CF2B87C2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823CAD-6398-F5E6-6668-FED4557D1F6B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D9BB762-6ADE-0C4E-FAB9-4563E1EB461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F7DE5F-46A8-F43E-3E06-DA4511287DE0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8CEDB74-E910-D574-C91B-D74146D1B425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9BF061-A34E-A07B-2940-D7766CCDE4CB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84C140-E84E-C865-0F45-77142CAFC86D}"/>
              </a:ext>
            </a:extLst>
          </p:cNvPr>
          <p:cNvSpPr txBox="1"/>
          <p:nvPr/>
        </p:nvSpPr>
        <p:spPr>
          <a:xfrm>
            <a:off x="561702" y="2939945"/>
            <a:ext cx="7858729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Alors je demande à l’épicier : « Excusez-moi, où est la farine ? » L’épicier me la montre et me dit : « Tu en veux combien ? Un kilo ? ». J’ai  pris un kilo de farine. À la caisse, il fait le total. Je paie et il me dit : « Merci et bonne journée ! »</a:t>
            </a:r>
          </a:p>
        </p:txBody>
      </p:sp>
    </p:spTree>
    <p:extLst>
      <p:ext uri="{BB962C8B-B14F-4D97-AF65-F5344CB8AC3E}">
        <p14:creationId xmlns:p14="http://schemas.microsoft.com/office/powerpoint/2010/main" val="22840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28E3-C175-8D1E-5B29-1C399378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E23DE442-E2AF-0FD5-582D-1AAA5B5F80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DF281F64-E7DA-61C1-0998-82D56BC17B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BCE2D4-1E63-C735-6F46-B751C1D9E1E8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A99DF69-C09E-A611-C017-00660DFE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2C2A7341-8316-A4D2-71E2-433595DEB7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BDAAE4A-9F1B-D59D-9375-0B9A25934D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7EE881A2-BB4F-4467-E7C0-052273D2A3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14E49D-9D5D-F270-C69D-34C9BD3286F8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2761D5-5E37-AB5A-7C7C-1CB0ABAB963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D1E162-E540-1FD7-C06D-593CBDF7B250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EB0CAD-49B8-F85D-7760-9641A593971B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349A73B-3ACF-02B7-3B39-441F7758BFD4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207E26-094B-C642-C94C-825487FAB47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877E5B-426D-6E96-5E97-A223DEFDA107}"/>
              </a:ext>
            </a:extLst>
          </p:cNvPr>
          <p:cNvSpPr txBox="1"/>
          <p:nvPr/>
        </p:nvSpPr>
        <p:spPr>
          <a:xfrm>
            <a:off x="561702" y="2939945"/>
            <a:ext cx="7856068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Alors je demande à l’épicier : « Excusez-moi, où est la farine ? » L’épicier me la montre et me dit : « Tu en veux combien ? Un kilo ? ». J’ai  pris un kilo de farine. À la caisse, il fait le total. Je paie et il me dit : « Merci et bonne journée ! »</a:t>
            </a:r>
          </a:p>
        </p:txBody>
      </p:sp>
    </p:spTree>
    <p:extLst>
      <p:ext uri="{BB962C8B-B14F-4D97-AF65-F5344CB8AC3E}">
        <p14:creationId xmlns:p14="http://schemas.microsoft.com/office/powerpoint/2010/main" val="271256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F813B-9136-DDC6-FA14-EE2E2D8B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5056187-5A11-4D3A-E281-CED25AF129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5FAECC30-7E89-96D4-C683-C98F2A1128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14E68EDE-7397-82C3-B2F9-19971929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6EC1C9C2-C72C-F1FA-C187-47DFAA704A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58D93B54-46F9-AADB-B74C-5B9C2E26C8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Image 17">
            <a:extLst>
              <a:ext uri="{FF2B5EF4-FFF2-40B4-BE49-F238E27FC236}">
                <a16:creationId xmlns:a16="http://schemas.microsoft.com/office/drawing/2014/main" id="{BF675FBB-E0E3-0AD5-BA3D-AA78C4ACD9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D7C677-C9B4-DE55-1896-14774F8AC7D7}"/>
              </a:ext>
            </a:extLst>
          </p:cNvPr>
          <p:cNvSpPr txBox="1"/>
          <p:nvPr/>
        </p:nvSpPr>
        <p:spPr>
          <a:xfrm>
            <a:off x="812802" y="2381389"/>
            <a:ext cx="7627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2 :  Combien de farine veut Karim ?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5171E87-B158-E27F-1CD3-B03A86613A2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E66E052-3C4E-BC3F-5406-F57E24F9815D}"/>
              </a:ext>
            </a:extLst>
          </p:cNvPr>
          <p:cNvSpPr txBox="1"/>
          <p:nvPr/>
        </p:nvSpPr>
        <p:spPr>
          <a:xfrm>
            <a:off x="3583180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D0A7273-0CDA-F85E-1A94-74618B085312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17328AB-20A6-21B1-BDB0-DB247E8ABC32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8F2FC4-DB39-AC39-C622-C2489BD8096E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6605CA8-0BC4-95DF-3CC6-D587F7406479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232EEA-EF31-F56C-A025-2AEB6AD4C788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73468C-C8CA-A710-9470-E7FC8315F6A0}"/>
              </a:ext>
            </a:extLst>
          </p:cNvPr>
          <p:cNvSpPr txBox="1"/>
          <p:nvPr/>
        </p:nvSpPr>
        <p:spPr>
          <a:xfrm>
            <a:off x="561702" y="2939945"/>
            <a:ext cx="7803070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Alors je demande à l’épicier : « Excusez-moi, où est la farine ? » L’épicier me la montre et me dit : « Tu en veux combien ? Un kilo ? ». J’ai  pris un kilo de farine. À la caisse, il fait le total. Je paie et il me dit : « Merci et bonne journée ! »</a:t>
            </a:r>
          </a:p>
        </p:txBody>
      </p:sp>
    </p:spTree>
    <p:extLst>
      <p:ext uri="{BB962C8B-B14F-4D97-AF65-F5344CB8AC3E}">
        <p14:creationId xmlns:p14="http://schemas.microsoft.com/office/powerpoint/2010/main" val="72290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2E668-9D20-0799-EE38-A0550C509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E44B57C-0FB2-5A44-72CB-28ED3AD631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1C8326A-AE97-99B7-A679-5D72384CF4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7E9B770F-3BC3-39D1-29DC-1C0A830D8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3023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 combien ? » Je cherche dans le texte une quantité. La réponse est : Karim veut un kilo de farine.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5C9F7C-F2A7-44C9-896F-C514C6F98B60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9B338F-2BA5-0656-3C78-1BD26DD87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D8623F-AF22-9E93-4A88-928AA9D8FA66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0548DE-5D7A-0701-82F1-87E25BD5F442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0D7EE1-99F4-9C87-8967-A9AE58F30A7F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2/3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9687DC-1C8B-8B7D-52F2-0811FFF8A93B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2C9B3A-FDB0-EA10-BB90-29E9AFC413B4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4F3D89-5736-BF2B-4360-0AB24FB1B818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1E4EA4-6808-CA36-8669-E884944F5954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4A70CE-1FF6-9876-5E7A-A4A39C9BE683}"/>
              </a:ext>
            </a:extLst>
          </p:cNvPr>
          <p:cNvSpPr txBox="1"/>
          <p:nvPr/>
        </p:nvSpPr>
        <p:spPr>
          <a:xfrm>
            <a:off x="586851" y="3083257"/>
            <a:ext cx="7970298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Alors je demande à l’épicier : « Excusez-moi, où est la farine ? » L’épicier me la montre et me dit : « Tu en veux combien ? Un kilo ? ». J’ai pris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un kilo de farine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. À la caisse, il fait le total. Je paie et il me dit : « Merci et bonne journée ! »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5DBAC98-23E0-A978-4BB8-603CCFDA42C8}"/>
              </a:ext>
            </a:extLst>
          </p:cNvPr>
          <p:cNvSpPr txBox="1"/>
          <p:nvPr/>
        </p:nvSpPr>
        <p:spPr>
          <a:xfrm>
            <a:off x="1293142" y="2401245"/>
            <a:ext cx="7627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2 :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Combien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de farine veut Karim ?</a:t>
            </a:r>
          </a:p>
        </p:txBody>
      </p:sp>
    </p:spTree>
    <p:extLst>
      <p:ext uri="{BB962C8B-B14F-4D97-AF65-F5344CB8AC3E}">
        <p14:creationId xmlns:p14="http://schemas.microsoft.com/office/powerpoint/2010/main" val="415916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FAF9A-7FC0-9DA3-B488-CF9703A0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D21EFB9F-31BA-71AC-8FD5-C091415E6C5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BEE6D0F-EE87-F75B-655A-81A5F1CC5D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7A966D5-8948-DAAD-7EFB-555DC7A2EC25}"/>
              </a:ext>
            </a:extLst>
          </p:cNvPr>
          <p:cNvSpPr/>
          <p:nvPr/>
        </p:nvSpPr>
        <p:spPr>
          <a:xfrm>
            <a:off x="2993458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84EA90E-5A5E-365C-087D-3E15ECBDA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la troisième partie du texte. Lisez en silence et essayez de comprendre.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14:cNvPr>
              <p14:cNvContentPartPr/>
              <p14:nvPr/>
            </p14:nvContentPartPr>
            <p14:xfrm>
              <a:off x="381127" y="1146750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F31DF09-A3C8-77D2-B649-57E280A4DA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2127" y="113775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8C1125E-7E9C-80EB-FD2D-005B4876C2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E09ABFC-4350-029D-D456-EEB27FD4E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94474B6-ECE3-7206-D2DB-405F4E939E4D}"/>
              </a:ext>
            </a:extLst>
          </p:cNvPr>
          <p:cNvSpPr txBox="1"/>
          <p:nvPr/>
        </p:nvSpPr>
        <p:spPr>
          <a:xfrm>
            <a:off x="3195457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95000"/>
                  </a:schemeClr>
                </a:solidFill>
                <a:latin typeface="Dosis" pitchFamily="2" charset="0"/>
              </a:rPr>
              <a:t>Ét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Dosis" pitchFamily="2" charset="0"/>
              </a:rPr>
              <a:t>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068326-B118-36AF-2A22-CA3BE24E7545}"/>
              </a:ext>
            </a:extLst>
          </p:cNvPr>
          <p:cNvSpPr txBox="1"/>
          <p:nvPr/>
        </p:nvSpPr>
        <p:spPr>
          <a:xfrm>
            <a:off x="1494144" y="165171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66A193C-B876-179D-CFF1-31C4EC6769B9}"/>
              </a:ext>
            </a:extLst>
          </p:cNvPr>
          <p:cNvSpPr/>
          <p:nvPr/>
        </p:nvSpPr>
        <p:spPr>
          <a:xfrm>
            <a:off x="4712947" y="1622128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B66E19-B553-42E1-E89A-CD757BEAEE1A}"/>
              </a:ext>
            </a:extLst>
          </p:cNvPr>
          <p:cNvSpPr txBox="1"/>
          <p:nvPr/>
        </p:nvSpPr>
        <p:spPr>
          <a:xfrm>
            <a:off x="4914946" y="1651712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6B14365-3FD5-D087-52BD-C4017916FA22}"/>
              </a:ext>
            </a:extLst>
          </p:cNvPr>
          <p:cNvSpPr/>
          <p:nvPr/>
        </p:nvSpPr>
        <p:spPr>
          <a:xfrm>
            <a:off x="6432436" y="1634160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E6CA1B-041B-5B6F-EA82-39BF7A359248}"/>
              </a:ext>
            </a:extLst>
          </p:cNvPr>
          <p:cNvSpPr txBox="1"/>
          <p:nvPr/>
        </p:nvSpPr>
        <p:spPr>
          <a:xfrm>
            <a:off x="6634435" y="1663744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8D3716-14FA-9CA2-B404-FDBF822A39C0}"/>
              </a:ext>
            </a:extLst>
          </p:cNvPr>
          <p:cNvSpPr txBox="1"/>
          <p:nvPr/>
        </p:nvSpPr>
        <p:spPr>
          <a:xfrm>
            <a:off x="1340678" y="3087908"/>
            <a:ext cx="6726359" cy="1777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Quand je rentre à la maison avec mes courses, maman regarde le sac et sourit. Elle me dit : « Bravo Karim ! Tu n’as rien oublié ! ».</a:t>
            </a:r>
          </a:p>
        </p:txBody>
      </p:sp>
    </p:spTree>
    <p:extLst>
      <p:ext uri="{BB962C8B-B14F-4D97-AF65-F5344CB8AC3E}">
        <p14:creationId xmlns:p14="http://schemas.microsoft.com/office/powerpoint/2010/main" val="163156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5329D-E117-9C71-B05F-C5F151089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C3AC2E9E-F56F-C79E-5831-1C2787948B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2BE93578-C38A-87D8-0457-41A7F2C1AA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07CAA5-19EB-C010-E9F1-E449D6E3AC50}"/>
              </a:ext>
            </a:extLst>
          </p:cNvPr>
          <p:cNvSpPr/>
          <p:nvPr/>
        </p:nvSpPr>
        <p:spPr>
          <a:xfrm>
            <a:off x="3424100" y="1595965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33E69FD-03A4-A8FC-5F5C-7C654430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Quels sont les mots difficiles dans le texte ? Levez la main. Je vais vous expliquer.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7F9744DA-750D-2262-6009-165C2BBA13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7BA0F66-E40D-2880-4CB2-2C0E24025A2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80B930AF-E233-629C-4652-9179FF671C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F76E61-9645-C40D-D38F-978C09D43867}"/>
              </a:ext>
            </a:extLst>
          </p:cNvPr>
          <p:cNvSpPr/>
          <p:nvPr/>
        </p:nvSpPr>
        <p:spPr>
          <a:xfrm>
            <a:off x="5113063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685025-D78C-7FF6-0BD1-4BE2485BA769}"/>
              </a:ext>
            </a:extLst>
          </p:cNvPr>
          <p:cNvSpPr txBox="1"/>
          <p:nvPr/>
        </p:nvSpPr>
        <p:spPr>
          <a:xfrm>
            <a:off x="3595573" y="163205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924772-1489-0868-A528-B0C764E94D56}"/>
              </a:ext>
            </a:extLst>
          </p:cNvPr>
          <p:cNvSpPr txBox="1"/>
          <p:nvPr/>
        </p:nvSpPr>
        <p:spPr>
          <a:xfrm>
            <a:off x="1692000" y="1636992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D2B7C3-8129-5A0E-F70C-95862453A471}"/>
              </a:ext>
            </a:extLst>
          </p:cNvPr>
          <p:cNvSpPr txBox="1"/>
          <p:nvPr/>
        </p:nvSpPr>
        <p:spPr>
          <a:xfrm>
            <a:off x="5305437" y="165130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DA76441-4B1F-9C55-0F18-D32BF3C269AC}"/>
              </a:ext>
            </a:extLst>
          </p:cNvPr>
          <p:cNvSpPr/>
          <p:nvPr/>
        </p:nvSpPr>
        <p:spPr>
          <a:xfrm>
            <a:off x="6832552" y="1614506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FFB5B7-1C2F-97E9-63E2-2DCE681DAF47}"/>
              </a:ext>
            </a:extLst>
          </p:cNvPr>
          <p:cNvSpPr txBox="1"/>
          <p:nvPr/>
        </p:nvSpPr>
        <p:spPr>
          <a:xfrm>
            <a:off x="7034551" y="1644090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5DDD79-91A6-FFD2-4DF5-983E7122777F}"/>
              </a:ext>
            </a:extLst>
          </p:cNvPr>
          <p:cNvSpPr txBox="1"/>
          <p:nvPr/>
        </p:nvSpPr>
        <p:spPr>
          <a:xfrm>
            <a:off x="1340678" y="3087908"/>
            <a:ext cx="6726359" cy="1777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Quand je rentre à la maison avec mes courses, maman regarde le sac et sourit. Elle me dit : « Bravo Karim ! Tu n’as rien oublié ! ».</a:t>
            </a:r>
          </a:p>
        </p:txBody>
      </p:sp>
    </p:spTree>
    <p:extLst>
      <p:ext uri="{BB962C8B-B14F-4D97-AF65-F5344CB8AC3E}">
        <p14:creationId xmlns:p14="http://schemas.microsoft.com/office/powerpoint/2010/main" val="20073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4CA3B-9961-77D8-173C-E124A2CC4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FC4625B6-9A7E-E53D-6AC2-A498D5E951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EBECAE48-45D3-26C8-BAA9-EED978EA8D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9252AAD3-6371-D874-50AA-F965424E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Qui veut répondre ?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676551E-588C-6C73-40BA-69742E5775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5D20094D-4237-D32B-5482-877AFFB23B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44F8D82D-896F-8B70-163E-4C18106C3E4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EB8BF7-8C48-DE1F-6A2A-7ADD3B43CE00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2B20DA-58C6-B492-A546-FA3DE7F90C5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784E6D-FD30-FB41-FA64-8819AD553C3A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</a:t>
            </a:r>
            <a:r>
              <a:rPr lang="fr-FR" sz="2200" b="1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/3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FCEC048-3FF3-5FA5-C94C-0484D22DA00D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8B7D98-0733-5029-7D11-906CED9F6D38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>
                    <a:lumMod val="85000"/>
                  </a:schemeClr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CFC23D3-C195-9CD6-41A1-366453F2BF22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52CF78-3CA5-03BC-EF4E-81650EE0F9A7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800"/>
              </a:spcAft>
              <a:defRPr/>
            </a:pP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É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051112B-A75C-62E3-4DE5-BC2CDDD129B2}"/>
              </a:ext>
            </a:extLst>
          </p:cNvPr>
          <p:cNvSpPr txBox="1"/>
          <p:nvPr/>
        </p:nvSpPr>
        <p:spPr>
          <a:xfrm>
            <a:off x="1433451" y="2382786"/>
            <a:ext cx="7435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 Que dit la maman à Karim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D20F2E5-478D-3BB3-BA2A-D155B992B2FD}"/>
              </a:ext>
            </a:extLst>
          </p:cNvPr>
          <p:cNvSpPr txBox="1"/>
          <p:nvPr/>
        </p:nvSpPr>
        <p:spPr>
          <a:xfrm>
            <a:off x="1340678" y="3087908"/>
            <a:ext cx="6726359" cy="1777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Quand je rentre à la maison avec mes courses, maman regarde le sac et sourit. Elle me dit : « Bravo Karim ! Tu n’as rien oublié ! ».</a:t>
            </a:r>
          </a:p>
        </p:txBody>
      </p:sp>
    </p:spTree>
    <p:extLst>
      <p:ext uri="{BB962C8B-B14F-4D97-AF65-F5344CB8AC3E}">
        <p14:creationId xmlns:p14="http://schemas.microsoft.com/office/powerpoint/2010/main" val="379688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3528-9F9B-4D24-2D5A-9EEBB78C6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AC809070-8E75-F1A9-5B2F-1427ACB4D60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AC809070-8E75-F1A9-5B2F-1427ACB4D60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A5258A06-9250-9746-F64B-7EB9FC4B39D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A5258A06-9250-9746-F64B-7EB9FC4B39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8095D223-EF77-AC87-ECC9-D78C502E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« Que dit  ? » Je cherche ce que la maman a dit dans le texte. La réponse est : Bravo Karim ! Tu n’as rien oublié !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C1BED743-43DA-1AD9-D58E-3834F9E1D6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C1BED743-43DA-1AD9-D58E-3834F9E1D6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14405BA3-713D-5941-4CEB-6353F0AE259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14405BA3-713D-5941-4CEB-6353F0AE25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AB1519-0C1D-7E1B-2089-26A952472848}"/>
              </a:ext>
            </a:extLst>
          </p:cNvPr>
          <p:cNvSpPr/>
          <p:nvPr/>
        </p:nvSpPr>
        <p:spPr>
          <a:xfrm>
            <a:off x="3417341" y="1552563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8F8F3B-42FE-D805-1D4B-DBEB01ADDF2C}"/>
              </a:ext>
            </a:extLst>
          </p:cNvPr>
          <p:cNvSpPr txBox="1"/>
          <p:nvPr/>
        </p:nvSpPr>
        <p:spPr>
          <a:xfrm>
            <a:off x="3588814" y="158865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1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69EB62-7BE8-2830-86FF-6D4092FCFB09}"/>
              </a:ext>
            </a:extLst>
          </p:cNvPr>
          <p:cNvSpPr txBox="1"/>
          <p:nvPr/>
        </p:nvSpPr>
        <p:spPr>
          <a:xfrm>
            <a:off x="1685241" y="1642235"/>
            <a:ext cx="19035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Partie 3/3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CAA678D-C773-F027-7DBC-0236D5D3DEC1}"/>
              </a:ext>
            </a:extLst>
          </p:cNvPr>
          <p:cNvSpPr/>
          <p:nvPr/>
        </p:nvSpPr>
        <p:spPr>
          <a:xfrm>
            <a:off x="5150999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4FD697-92B3-57F8-A47A-4147528EEDCF}"/>
              </a:ext>
            </a:extLst>
          </p:cNvPr>
          <p:cNvSpPr txBox="1"/>
          <p:nvPr/>
        </p:nvSpPr>
        <p:spPr>
          <a:xfrm>
            <a:off x="5352998" y="1600688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Dosis" pitchFamily="2" charset="0"/>
              </a:rPr>
              <a:t>Etape 2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007F49-195D-72CD-E691-FF382DD69524}"/>
              </a:ext>
            </a:extLst>
          </p:cNvPr>
          <p:cNvSpPr/>
          <p:nvPr/>
        </p:nvSpPr>
        <p:spPr>
          <a:xfrm>
            <a:off x="6867728" y="1571104"/>
            <a:ext cx="1308657" cy="502018"/>
          </a:xfrm>
          <a:prstGeom prst="roundRect">
            <a:avLst>
              <a:gd name="adj" fmla="val 41592"/>
            </a:avLst>
          </a:prstGeom>
          <a:solidFill>
            <a:srgbClr val="565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B85EE2-BCA3-DC1C-6620-EDC0D658E641}"/>
              </a:ext>
            </a:extLst>
          </p:cNvPr>
          <p:cNvSpPr txBox="1"/>
          <p:nvPr/>
        </p:nvSpPr>
        <p:spPr>
          <a:xfrm>
            <a:off x="7060102" y="1607906"/>
            <a:ext cx="105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Dosis" pitchFamily="2" charset="0"/>
              </a:rPr>
              <a:t>Etape </a:t>
            </a:r>
            <a:r>
              <a:rPr lang="fr-FR" sz="2000" b="1" dirty="0">
                <a:ln w="0"/>
                <a:solidFill>
                  <a:schemeClr val="bg1"/>
                </a:solidFill>
                <a:latin typeface="Dosis" pitchFamily="2" charset="0"/>
              </a:rPr>
              <a:t>3</a:t>
            </a:r>
            <a:endParaRPr kumimoji="0" lang="fr-FR" sz="2000" i="0" u="none" strike="noStrike" kern="1200" cap="none" spc="0" normalizeH="0" baseline="0" noProof="0" dirty="0">
              <a:ln w="0"/>
              <a:solidFill>
                <a:schemeClr val="bg1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E719BC-8F07-57CF-86E2-046A2266F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0C8EEF3-DBB1-FAD0-A219-FB05C320BAEE}"/>
              </a:ext>
            </a:extLst>
          </p:cNvPr>
          <p:cNvSpPr txBox="1"/>
          <p:nvPr/>
        </p:nvSpPr>
        <p:spPr>
          <a:xfrm>
            <a:off x="1340678" y="3087908"/>
            <a:ext cx="6726359" cy="1777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>
              <a:lnSpc>
                <a:spcPct val="150000"/>
              </a:lnSpc>
            </a:pPr>
            <a:r>
              <a:rPr lang="fr-FR" sz="28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Quand je rentre à la maison avec mes courses, maman regarde le sac et sourit. Elle me dit : « 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Bravo Karim ! Tu n’as rien oublié ! </a:t>
            </a: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».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4CA764-B0FF-10E5-7F6F-89AC91616A81}"/>
              </a:ext>
            </a:extLst>
          </p:cNvPr>
          <p:cNvSpPr txBox="1"/>
          <p:nvPr/>
        </p:nvSpPr>
        <p:spPr>
          <a:xfrm>
            <a:off x="1330307" y="2472436"/>
            <a:ext cx="7435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Question 3 : 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Que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dit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la maman à Karim ?</a:t>
            </a:r>
          </a:p>
        </p:txBody>
      </p:sp>
    </p:spTree>
    <p:extLst>
      <p:ext uri="{BB962C8B-B14F-4D97-AF65-F5344CB8AC3E}">
        <p14:creationId xmlns:p14="http://schemas.microsoft.com/office/powerpoint/2010/main" val="1516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AC17-7A7E-79B4-1347-BB211F439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ECBE6AE4-DF3F-3BC8-3221-E1676FCF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849" y="779799"/>
            <a:ext cx="7099460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68. Relisez le texte en silence pour le comprendre. Si vous ne comprenez pas un mot, demandez à votre voisin ou levez la main pour que je vous aide.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69EC9C-D706-2FC1-000A-0E90BED9D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63" y="515358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E21EB1-39F9-91EF-0531-9D2A5072D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829" y="1853395"/>
            <a:ext cx="3019592" cy="4631636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AEA9D6F-D6E7-7A88-B626-C7870BCB48B7}"/>
              </a:ext>
            </a:extLst>
          </p:cNvPr>
          <p:cNvSpPr/>
          <p:nvPr/>
        </p:nvSpPr>
        <p:spPr>
          <a:xfrm>
            <a:off x="3639951" y="2647783"/>
            <a:ext cx="2862470" cy="116362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6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326F116-0B3B-22A7-E59B-9844B25FE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24715" y="5007713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Comprendre un texte.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185352" cy="756000"/>
          </a:xfrm>
        </p:spPr>
        <p:txBody>
          <a:bodyPr/>
          <a:lstStyle/>
          <a:p>
            <a:r>
              <a:rPr lang="fr-FR" sz="1400" dirty="0"/>
              <a:t>Prendre la parole pour parler de ce qui s’est passé et de ses achats.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phrases.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02BC1B-704A-1658-BE6D-9546A24FFD9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F08BF98-F3A9-6079-526A-A06775282D9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7FDDCF9-C46D-908A-6E90-9FDCCB10A9F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238CFC-3237-6DAC-90A7-D2BA4E68F16E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D90BECDA-7FF6-2297-9B6F-D68831D2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l’écriture.  Prenez vos cahiers.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9BBAC-7A06-3409-EC30-D28A328722E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696718" y="2405074"/>
            <a:ext cx="3750563" cy="2761966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3A3A46-15FE-AD54-170D-AF0E429487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B60-9B95-EE19-E53F-4C42148C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C591B86B-5AE3-6C48-E7F8-4130E14EC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35F64DC-D814-866A-CB2C-D432920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ces phrases. Vous allez les écrire après. Tenez-vous prêts. 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E712A35-0E84-0EFE-C94C-B39FC14F3D68}"/>
              </a:ext>
            </a:extLst>
          </p:cNvPr>
          <p:cNvSpPr txBox="1"/>
          <p:nvPr/>
        </p:nvSpPr>
        <p:spPr>
          <a:xfrm>
            <a:off x="880451" y="2647055"/>
            <a:ext cx="7383097" cy="1563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400" b="1" dirty="0">
                <a:solidFill>
                  <a:srgbClr val="565F88"/>
                </a:solidFill>
                <a:latin typeface="Dosis SemiBold" pitchFamily="2" charset="0"/>
              </a:rPr>
              <a:t>Sami veut acheter du lait.</a:t>
            </a:r>
          </a:p>
          <a:p>
            <a:pPr algn="just">
              <a:lnSpc>
                <a:spcPct val="150000"/>
              </a:lnSpc>
            </a:pPr>
            <a:r>
              <a:rPr lang="fr-FR" sz="3400" b="1" dirty="0" err="1">
                <a:solidFill>
                  <a:srgbClr val="565F88"/>
                </a:solidFill>
                <a:latin typeface="Dosis SemiBold" pitchFamily="2" charset="0"/>
              </a:rPr>
              <a:t>Manal</a:t>
            </a:r>
            <a:r>
              <a:rPr lang="fr-FR" sz="3400" b="1" dirty="0">
                <a:solidFill>
                  <a:srgbClr val="565F88"/>
                </a:solidFill>
                <a:latin typeface="Dosis SemiBold" pitchFamily="2" charset="0"/>
              </a:rPr>
              <a:t> veut un kilo de farine.</a:t>
            </a:r>
          </a:p>
        </p:txBody>
      </p:sp>
    </p:spTree>
    <p:extLst>
      <p:ext uri="{BB962C8B-B14F-4D97-AF65-F5344CB8AC3E}">
        <p14:creationId xmlns:p14="http://schemas.microsoft.com/office/powerpoint/2010/main" val="296100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6CAD28F-2527-C269-ECB0-0FDE98A4C6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09BCFC-F941-DAC2-EF27-38F72ADEC2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9208" y="1907139"/>
            <a:ext cx="4565583" cy="3043722"/>
          </a:xfrm>
          <a:prstGeom prst="rect">
            <a:avLst/>
          </a:prstGeom>
        </p:spPr>
      </p:pic>
      <p:pic>
        <p:nvPicPr>
          <p:cNvPr id="2" name="Dictée N4 SEM2 S5">
            <a:hlinkClick r:id="" action="ppaction://media"/>
            <a:extLst>
              <a:ext uri="{FF2B5EF4-FFF2-40B4-BE49-F238E27FC236}">
                <a16:creationId xmlns:a16="http://schemas.microsoft.com/office/drawing/2014/main" id="{14039FE5-0B5A-ED1D-ACF6-3455EACEF3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8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6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79E8D-B7BD-7B41-CE79-4327B4A17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D33D1B0-6A99-D4E9-D220-2C210189F6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D33D1B0-6A99-D4E9-D220-2C210189F6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8EACB0E-65CF-160B-A779-563E83C5EFA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8EACB0E-65CF-160B-A779-563E83C5EFA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892242CF-7AC6-BFE1-9038-CF0A587C9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769F9C7-7E16-5019-F0E6-36D2C62B93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B6475B-CDF8-0DAC-629E-C0AC69ADFF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A3B510-E381-60B8-6F3B-4470CFD713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2" name="Dictée N4 SEM2 S5">
            <a:hlinkClick r:id="" action="ppaction://media"/>
            <a:extLst>
              <a:ext uri="{FF2B5EF4-FFF2-40B4-BE49-F238E27FC236}">
                <a16:creationId xmlns:a16="http://schemas.microsoft.com/office/drawing/2014/main" id="{086273B6-E9EB-9F09-1208-051E20FCE0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89998" y="926268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9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3" name="Imag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111DF70D-88BF-A915-5AE9-6B6B77977E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1" t="20241" r="18559" b="25155"/>
          <a:stretch>
            <a:fillRect/>
          </a:stretch>
        </p:blipFill>
        <p:spPr>
          <a:xfrm>
            <a:off x="805535" y="2064167"/>
            <a:ext cx="7092253" cy="26856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A9E3D18-C5F7-8D78-9A30-82222848E12D}"/>
              </a:ext>
            </a:extLst>
          </p:cNvPr>
          <p:cNvSpPr txBox="1"/>
          <p:nvPr/>
        </p:nvSpPr>
        <p:spPr>
          <a:xfrm>
            <a:off x="880451" y="2647055"/>
            <a:ext cx="7383097" cy="1563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400" b="1" dirty="0">
                <a:solidFill>
                  <a:srgbClr val="565F88"/>
                </a:solidFill>
                <a:latin typeface="Dosis SemiBold" pitchFamily="2" charset="0"/>
              </a:rPr>
              <a:t>Sami veut acheter du lait.</a:t>
            </a:r>
          </a:p>
          <a:p>
            <a:pPr algn="just">
              <a:lnSpc>
                <a:spcPct val="150000"/>
              </a:lnSpc>
            </a:pPr>
            <a:r>
              <a:rPr lang="fr-FR" sz="3400" b="1" dirty="0" err="1">
                <a:solidFill>
                  <a:srgbClr val="565F88"/>
                </a:solidFill>
                <a:latin typeface="Dosis SemiBold" pitchFamily="2" charset="0"/>
              </a:rPr>
              <a:t>Manal</a:t>
            </a:r>
            <a:r>
              <a:rPr lang="fr-FR" sz="3400" b="1" dirty="0">
                <a:solidFill>
                  <a:srgbClr val="565F88"/>
                </a:solidFill>
                <a:latin typeface="Dosis SemiBold" pitchFamily="2" charset="0"/>
              </a:rPr>
              <a:t> veut un kilo de farine.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4F53-348A-881C-A3A1-F1FF5A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70AA31-1878-19D4-A94B-B87BACFCE0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3468B42-77AA-7E60-040D-86FD419EB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FA97A32-2CF8-FE46-DA6A-E53255679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FDBE50-029F-83F9-315D-7F9DC9B738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5B7399F-6262-B923-EA49-510D48E5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093E587-CAA5-81B8-36BD-02A97DC17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écrivez sur vos cahiers une phrase correcte avec les deux mots suivants.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93D29D-2E36-45FB-1413-7496A5AB5D72}"/>
              </a:ext>
            </a:extLst>
          </p:cNvPr>
          <p:cNvSpPr txBox="1"/>
          <p:nvPr/>
        </p:nvSpPr>
        <p:spPr>
          <a:xfrm>
            <a:off x="713663" y="3008430"/>
            <a:ext cx="78691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0" dirty="0">
                <a:solidFill>
                  <a:srgbClr val="565F88"/>
                </a:solidFill>
                <a:latin typeface="Dosis SemiBold" pitchFamily="2" charset="0"/>
              </a:rPr>
              <a:t> litre    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-    lait</a:t>
            </a:r>
          </a:p>
        </p:txBody>
      </p:sp>
    </p:spTree>
    <p:extLst>
      <p:ext uri="{BB962C8B-B14F-4D97-AF65-F5344CB8AC3E}">
        <p14:creationId xmlns:p14="http://schemas.microsoft.com/office/powerpoint/2010/main" val="21500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4DBEC-E480-2A95-5B3D-F658B19AA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0AF6F80-A8E4-6403-A05B-D7C3909EF4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2699F46-41A5-FE2F-3A23-CD4AF920EF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954501E-E9D8-50E9-E381-E744D0C90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9815CA-258A-A726-497E-FB7A44E958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D9546C-1E67-D53F-FC9C-A0510A4016ED}"/>
              </a:ext>
            </a:extLst>
          </p:cNvPr>
          <p:cNvSpPr txBox="1"/>
          <p:nvPr/>
        </p:nvSpPr>
        <p:spPr>
          <a:xfrm>
            <a:off x="713663" y="3008430"/>
            <a:ext cx="78691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kern="0" dirty="0">
                <a:solidFill>
                  <a:srgbClr val="565F88"/>
                </a:solidFill>
                <a:latin typeface="Dosis SemiBold" pitchFamily="2" charset="0"/>
              </a:rPr>
              <a:t> litre    </a:t>
            </a: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-    lait</a:t>
            </a:r>
          </a:p>
        </p:txBody>
      </p:sp>
    </p:spTree>
    <p:extLst>
      <p:ext uri="{BB962C8B-B14F-4D97-AF65-F5344CB8AC3E}">
        <p14:creationId xmlns:p14="http://schemas.microsoft.com/office/powerpoint/2010/main" val="376706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460DA-DA3C-C4AA-F333-7F954A920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E1DAA2B-DC99-3C80-DD79-60C7DB6B13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48B0734-5F0D-CD2B-0E61-E424C9742B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06202ABF-D48A-C777-5C6F-E698AEE9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Une phrase correcte est : Il veut deux litres de lait.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58497B-A832-EFF7-95C5-E993CEFCF2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F12A9841-8354-A5A3-3648-2DF99B355A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0" t="34312" r="15904" b="21791"/>
          <a:stretch>
            <a:fillRect/>
          </a:stretch>
        </p:blipFill>
        <p:spPr>
          <a:xfrm>
            <a:off x="1028947" y="2580320"/>
            <a:ext cx="6840000" cy="21945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7A06BA-6132-F056-12A6-7F8D64B83FA6}"/>
              </a:ext>
            </a:extLst>
          </p:cNvPr>
          <p:cNvSpPr txBox="1"/>
          <p:nvPr/>
        </p:nvSpPr>
        <p:spPr>
          <a:xfrm>
            <a:off x="88792" y="3429000"/>
            <a:ext cx="7869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Il veut deux litres de lait.</a:t>
            </a:r>
          </a:p>
        </p:txBody>
      </p:sp>
    </p:spTree>
    <p:extLst>
      <p:ext uri="{BB962C8B-B14F-4D97-AF65-F5344CB8AC3E}">
        <p14:creationId xmlns:p14="http://schemas.microsoft.com/office/powerpoint/2010/main" val="369356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Prenez vos livrets à la page 69.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C7856C-ABE3-8D94-20DE-72DCCF706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91FCA4-09A2-782D-35C0-B334EA5B89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795" y="1789040"/>
            <a:ext cx="2870920" cy="440359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5982739-218C-96E4-734D-302E21AB3F7A}"/>
              </a:ext>
            </a:extLst>
          </p:cNvPr>
          <p:cNvSpPr/>
          <p:nvPr/>
        </p:nvSpPr>
        <p:spPr>
          <a:xfrm>
            <a:off x="2400795" y="4731309"/>
            <a:ext cx="2983879" cy="97375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54150-2F35-6754-C451-065CB5A81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149C274-74C8-8CDE-5BB8-C39F2485BA8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DE2E85C-6FF4-AD7C-00F1-42032D59E0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3">
            <a:extLst>
              <a:ext uri="{FF2B5EF4-FFF2-40B4-BE49-F238E27FC236}">
                <a16:creationId xmlns:a16="http://schemas.microsoft.com/office/drawing/2014/main" id="{8D95F4D8-E026-1B34-DB03-C19445F7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Vous allez faire l’activité 4. Je vais vous expliquer la consigne et passer entre les rangs pour vous aider.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5C09244-6C0F-16D7-A59A-C37CC07651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895393-41AA-0107-90E0-6A7A4AD739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8866" y="2291056"/>
            <a:ext cx="2463678" cy="2463678"/>
          </a:xfrm>
          <a:prstGeom prst="rect">
            <a:avLst/>
          </a:prstGeom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419630B-DBCA-4668-605C-188F5E784F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456" y="3164053"/>
            <a:ext cx="5143549" cy="175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4C273-1C3B-6C88-E92A-39B97BA1D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0FEA410-8C89-B2D2-3ECB-3B00E96B8A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983A57-E8E8-D81E-A47F-5FC185AE34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3">
            <a:extLst>
              <a:ext uri="{FF2B5EF4-FFF2-40B4-BE49-F238E27FC236}">
                <a16:creationId xmlns:a16="http://schemas.microsoft.com/office/drawing/2014/main" id="{B2400517-9BD0-6361-0CEA-F3209493A1A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F2FD95-E5F4-3C74-0949-AD956C4B7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CB6FBC0-1080-E037-5DF0-266DB5FDC1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0446" y="2421797"/>
            <a:ext cx="6713802" cy="228619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354FA6-85FC-08AA-4B20-63B739F5110C}"/>
              </a:ext>
            </a:extLst>
          </p:cNvPr>
          <p:cNvSpPr txBox="1"/>
          <p:nvPr/>
        </p:nvSpPr>
        <p:spPr>
          <a:xfrm>
            <a:off x="3850815" y="274179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Nada veut acheter du pain et du lait.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5463513-6C34-5132-C394-C264E6B4054F}"/>
              </a:ext>
            </a:extLst>
          </p:cNvPr>
          <p:cNvSpPr txBox="1"/>
          <p:nvPr/>
        </p:nvSpPr>
        <p:spPr>
          <a:xfrm>
            <a:off x="3850815" y="3364841"/>
            <a:ext cx="4497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Karim veut  un litre de lait.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E1F8D2-E888-0BE9-9145-6F6A021075D0}"/>
              </a:ext>
            </a:extLst>
          </p:cNvPr>
          <p:cNvSpPr txBox="1"/>
          <p:nvPr/>
        </p:nvSpPr>
        <p:spPr>
          <a:xfrm>
            <a:off x="3850815" y="4036418"/>
            <a:ext cx="511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La maman veut un kilo de farine.</a:t>
            </a:r>
          </a:p>
        </p:txBody>
      </p:sp>
    </p:spTree>
    <p:extLst>
      <p:ext uri="{BB962C8B-B14F-4D97-AF65-F5344CB8AC3E}">
        <p14:creationId xmlns:p14="http://schemas.microsoft.com/office/powerpoint/2010/main" val="348116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270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allez relire  le texte de la page 68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répondre aux questions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900A19-DE1F-7396-B1CD-71527197F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91D38EB-BCD9-C153-6788-1DA638A5D8C2}"/>
              </a:ext>
            </a:extLst>
          </p:cNvPr>
          <p:cNvSpPr/>
          <p:nvPr/>
        </p:nvSpPr>
        <p:spPr>
          <a:xfrm>
            <a:off x="3218942" y="1749867"/>
            <a:ext cx="3060212" cy="435543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6A7647-D6BE-F0C0-8486-62B1151D13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306" y="1897173"/>
            <a:ext cx="2743484" cy="420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2702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D37332B7-627B-1F75-C982-7A6A57E77D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59466" y="2424371"/>
            <a:ext cx="1893393" cy="3366033"/>
          </a:xfrm>
          <a:prstGeom prst="rect">
            <a:avLst/>
          </a:prstGeo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900A19-DE1F-7396-B1CD-71527197F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702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11730</TotalTime>
  <Words>2005</Words>
  <Application>Microsoft Office PowerPoint</Application>
  <PresentationFormat>Affichage à l'écran (4:3)</PresentationFormat>
  <Paragraphs>206</Paragraphs>
  <Slides>44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44</vt:i4>
      </vt:variant>
    </vt:vector>
  </HeadingPairs>
  <TitlesOfParts>
    <vt:vector size="72" baseType="lpstr">
      <vt:lpstr>Wingdings</vt:lpstr>
      <vt:lpstr>Aptos Display</vt:lpstr>
      <vt:lpstr>Dosis ExtraBold</vt:lpstr>
      <vt:lpstr>Dosis Medium</vt:lpstr>
      <vt:lpstr>Aptos</vt:lpstr>
      <vt:lpstr>Dosis</vt:lpstr>
      <vt:lpstr>Dosis SemiBold</vt:lpstr>
      <vt:lpstr>Arial</vt:lpstr>
      <vt:lpstr>AlwynNewRounded-Bold</vt:lpstr>
      <vt:lpstr>Calibri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2_Oral</vt:lpstr>
      <vt:lpstr>4_Lecture</vt:lpstr>
      <vt:lpstr>5_Lecture</vt:lpstr>
      <vt:lpstr>2_Ecriture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ce qui s’est passé et de ce qu’on va acheter en français. Écoutez bien.</vt:lpstr>
      <vt:lpstr>Lecture de la vidéo.</vt:lpstr>
      <vt:lpstr>Maintenant, vous allez prendre la parole pour parler de ce qui s’est passé et de ce que vous voulez acheter. Vous allez le faire en 3 étapes. Soyez attentifs. </vt:lpstr>
      <vt:lpstr>Étape 1 : Je vais vous expliquer la situation. </vt:lpstr>
      <vt:lpstr>Étape 2.  Chacun réfléchit silencieusement à ce qu’il va dire dans sa prise de parole.</vt:lpstr>
      <vt:lpstr>Étape 3.  Maintenant, vous allez prendre la parole. Qui veut passer au tableau ? </vt:lpstr>
      <vt:lpstr>Maintenant, tout le monde participe. Chacun parle de ce qui s’est passé et de ses achats. Je vais passer entre les rangs pour vous aider.</vt:lpstr>
      <vt:lpstr>Plan de la séance  5 </vt:lpstr>
      <vt:lpstr>Prenez vos livrets à la page 68. Nous avons déjà lu ce texte. Maintenant, on va essayer de le comprendre, partie par partie. </vt:lpstr>
      <vt:lpstr>Pour chaque partie du texte, on va suivre les mêmes étapes. </vt:lpstr>
      <vt:lpstr>Lisez silencieusement le texte et essayez de le comprendre. </vt:lpstr>
      <vt:lpstr>Quels sont les mots difficiles dans le texte ? Levez la main. Je vais vous expliquer. </vt:lpstr>
      <vt:lpstr>Lisez la question et cherchez la réponse dans le texte. Qui veut répondre ?  </vt:lpstr>
      <vt:lpstr>La question est « Que ? ». Je cherche des objets dans le texte. La réponse est : Karim veut acheter du pain, du lait, des œufs et de la farine.</vt:lpstr>
      <vt:lpstr>On passe à la deuxième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 combien ? » Je cherche dans le texte une quantité. La réponse est : Karim veut un kilo de farine. </vt:lpstr>
      <vt:lpstr>On passe à la troisième partie du texte. Lisez en silence et essayez de comprendre. </vt:lpstr>
      <vt:lpstr>Quels sont les mots difficiles dans le texte ? Levez la main. Je vais vous expliquer. </vt:lpstr>
      <vt:lpstr>Lisez la question et cherchez la réponse dans le texte. Qui veut répondre ?  </vt:lpstr>
      <vt:lpstr>La question est : « Que dit  ? » Je cherche ce que la maman a dit dans le texte. La réponse est : Bravo Karim ! Tu n’as rien oublié ! </vt:lpstr>
      <vt:lpstr>Prenez vos livrets à la page 68. Relisez le texte en silence pour le comprendre. Si vous ne comprenez pas un mot, demandez à votre voisin ou levez la main pour que je vous aide.</vt:lpstr>
      <vt:lpstr>Plan de la séance 5</vt:lpstr>
      <vt:lpstr>Maintenant, nous allons faire de l’écriture.  Prenez vos cahiers.</vt:lpstr>
      <vt:lpstr>Lisez et observez ces phrases. Vous allez les écrire après. Tenez-vous prêts.  </vt:lpstr>
      <vt:lpstr>Dictée en cours.</vt:lpstr>
      <vt:lpstr>Deuxième dictée en cours.</vt:lpstr>
      <vt:lpstr>Corrigez. </vt:lpstr>
      <vt:lpstr>Maintenant, écrivez sur vos cahiers une phrase correcte avec les deux mots suivants. </vt:lpstr>
      <vt:lpstr>Qui veut lire sa phrase ?</vt:lpstr>
      <vt:lpstr>Corrigez. Une phrase correcte est : Il veut deux litres de lait.</vt:lpstr>
      <vt:lpstr>Prenez vos livrets à la page 69.</vt:lpstr>
      <vt:lpstr>Vous allez faire l’activité 4. Je vais vous expliquer la consigne et passer entre les rangs pour vous aider.</vt:lpstr>
      <vt:lpstr>Présentation PowerPoint</vt:lpstr>
      <vt:lpstr>Notez les devoirs à faire à la maison. Vous allez relire  le texte de la page 68 et répondre aux questions.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dounianadarim@gmail.com</cp:lastModifiedBy>
  <cp:revision>44</cp:revision>
  <cp:lastPrinted>2025-08-13T10:11:39Z</cp:lastPrinted>
  <dcterms:created xsi:type="dcterms:W3CDTF">2025-08-01T12:31:49Z</dcterms:created>
  <dcterms:modified xsi:type="dcterms:W3CDTF">2026-02-10T20:26:57Z</dcterms:modified>
</cp:coreProperties>
</file>