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1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1" r:id="rId12"/>
  </p:sldMasterIdLst>
  <p:notesMasterIdLst>
    <p:notesMasterId r:id="rId77"/>
  </p:notesMasterIdLst>
  <p:sldIdLst>
    <p:sldId id="1164" r:id="rId13"/>
    <p:sldId id="951" r:id="rId14"/>
    <p:sldId id="1063" r:id="rId15"/>
    <p:sldId id="984" r:id="rId16"/>
    <p:sldId id="1169" r:id="rId17"/>
    <p:sldId id="1041" r:id="rId18"/>
    <p:sldId id="1040" r:id="rId19"/>
    <p:sldId id="1155" r:id="rId20"/>
    <p:sldId id="1182" r:id="rId21"/>
    <p:sldId id="1092" r:id="rId22"/>
    <p:sldId id="1157" r:id="rId23"/>
    <p:sldId id="1170" r:id="rId24"/>
    <p:sldId id="1171" r:id="rId25"/>
    <p:sldId id="1160" r:id="rId26"/>
    <p:sldId id="1172" r:id="rId27"/>
    <p:sldId id="1173" r:id="rId28"/>
    <p:sldId id="1174" r:id="rId29"/>
    <p:sldId id="1146" r:id="rId30"/>
    <p:sldId id="1147" r:id="rId31"/>
    <p:sldId id="1148" r:id="rId32"/>
    <p:sldId id="1149" r:id="rId33"/>
    <p:sldId id="1150" r:id="rId34"/>
    <p:sldId id="1151" r:id="rId35"/>
    <p:sldId id="1152" r:id="rId36"/>
    <p:sldId id="1153" r:id="rId37"/>
    <p:sldId id="779" r:id="rId38"/>
    <p:sldId id="1082" r:id="rId39"/>
    <p:sldId id="1083" r:id="rId40"/>
    <p:sldId id="1084" r:id="rId41"/>
    <p:sldId id="1130" r:id="rId42"/>
    <p:sldId id="1131" r:id="rId43"/>
    <p:sldId id="1132" r:id="rId44"/>
    <p:sldId id="1133" r:id="rId45"/>
    <p:sldId id="1134" r:id="rId46"/>
    <p:sldId id="1135" r:id="rId47"/>
    <p:sldId id="1035" r:id="rId48"/>
    <p:sldId id="715" r:id="rId49"/>
    <p:sldId id="1176" r:id="rId50"/>
    <p:sldId id="1175" r:id="rId51"/>
    <p:sldId id="1177" r:id="rId52"/>
    <p:sldId id="1168" r:id="rId53"/>
    <p:sldId id="1203" r:id="rId54"/>
    <p:sldId id="1204" r:id="rId55"/>
    <p:sldId id="1103" r:id="rId56"/>
    <p:sldId id="1186" r:id="rId57"/>
    <p:sldId id="1105" r:id="rId58"/>
    <p:sldId id="1179" r:id="rId59"/>
    <p:sldId id="664" r:id="rId60"/>
    <p:sldId id="1190" r:id="rId61"/>
    <p:sldId id="1118" r:id="rId62"/>
    <p:sldId id="1119" r:id="rId63"/>
    <p:sldId id="1188" r:id="rId64"/>
    <p:sldId id="1189" r:id="rId65"/>
    <p:sldId id="1120" r:id="rId66"/>
    <p:sldId id="1121" r:id="rId67"/>
    <p:sldId id="1140" r:id="rId68"/>
    <p:sldId id="1141" r:id="rId69"/>
    <p:sldId id="1037" r:id="rId70"/>
    <p:sldId id="1052" r:id="rId71"/>
    <p:sldId id="1201" r:id="rId72"/>
    <p:sldId id="1202" r:id="rId73"/>
    <p:sldId id="1056" r:id="rId74"/>
    <p:sldId id="1057" r:id="rId75"/>
    <p:sldId id="689" r:id="rId76"/>
  </p:sldIdLst>
  <p:sldSz cx="9144000" cy="6858000" type="screen4x3"/>
  <p:notesSz cx="6735763" cy="9866313"/>
  <p:embeddedFontLst>
    <p:embeddedFont>
      <p:font typeface="Dosis" pitchFamily="2" charset="0"/>
      <p:regular r:id="rId78"/>
      <p:bold r:id="rId79"/>
    </p:embeddedFont>
    <p:embeddedFont>
      <p:font typeface="Dosis ExtraBold" pitchFamily="2" charset="0"/>
      <p:bold r:id="rId80"/>
    </p:embeddedFont>
    <p:embeddedFont>
      <p:font typeface="Dosis Medium" pitchFamily="2" charset="0"/>
      <p:regular r:id="rId81"/>
    </p:embeddedFont>
    <p:embeddedFont>
      <p:font typeface="Dosis SemiBold" pitchFamily="2" charset="0"/>
      <p:bold r:id="rId82"/>
    </p:embeddedFont>
    <p:embeddedFont>
      <p:font typeface="Mistral" panose="03090702030407020403" pitchFamily="66" charset="0"/>
      <p:regular r:id="rId8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2AB6D7"/>
    <a:srgbClr val="424D7B"/>
    <a:srgbClr val="565F88"/>
    <a:srgbClr val="55B7DE"/>
    <a:srgbClr val="A1A6BC"/>
    <a:srgbClr val="4B5377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38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763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76" Type="http://schemas.openxmlformats.org/officeDocument/2006/relationships/slide" Target="slides/slide64.xml"/><Relationship Id="rId8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font" Target="fonts/font2.fntdata"/><Relationship Id="rId8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font" Target="fonts/font5.fntdata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font" Target="fonts/font3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font" Target="fonts/font6.fntdata"/><Relationship Id="rId88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A7F6A-BEE2-E144-0F79-7FA15A1F7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C343055-3B50-3A26-2B0B-AF9BF5406D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04CF73D-54F3-E736-E370-0E6EE1E36B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A0F388-643F-CCA6-D8EB-36DDADBBA7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719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26DB5-5BD6-FA0F-0F26-682405D64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68600DF-A5C7-2956-B389-E8161F9586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2C74CBF-E87D-2975-21C7-ACCEB2F5E3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63B9122-7EB5-421F-0789-32198172BC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467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26DB5-5BD6-FA0F-0F26-682405D64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68600DF-A5C7-2956-B389-E8161F9586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2C74CBF-E87D-2975-21C7-ACCEB2F5E3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63B9122-7EB5-421F-0789-32198172BC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1457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677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178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38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AA0F-561D-4310-B270-430A07023EF2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A17E-933F-427E-A2DA-D7EA2E9E76C5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40684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688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1663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6290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481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81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19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225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752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089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7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1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7095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953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6.png"/><Relationship Id="rId7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370.png"/><Relationship Id="rId4" Type="http://schemas.openxmlformats.org/officeDocument/2006/relationships/customXml" Target="../ink/ink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image" Target="../media/image39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6.xml"/><Relationship Id="rId5" Type="http://schemas.openxmlformats.org/officeDocument/2006/relationships/image" Target="../media/image37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9.xml"/><Relationship Id="rId5" Type="http://schemas.openxmlformats.org/officeDocument/2006/relationships/image" Target="../media/image370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370.png"/><Relationship Id="rId4" Type="http://schemas.openxmlformats.org/officeDocument/2006/relationships/customXml" Target="../ink/ink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openxmlformats.org/officeDocument/2006/relationships/image" Target="../media/image400.png"/><Relationship Id="rId4" Type="http://schemas.openxmlformats.org/officeDocument/2006/relationships/customXml" Target="../ink/ink14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image" Target="../media/image39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6.xml"/><Relationship Id="rId5" Type="http://schemas.openxmlformats.org/officeDocument/2006/relationships/image" Target="../media/image37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0.png"/><Relationship Id="rId7" Type="http://schemas.openxmlformats.org/officeDocument/2006/relationships/customXml" Target="../ink/ink20.xml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9.xml"/><Relationship Id="rId5" Type="http://schemas.openxmlformats.org/officeDocument/2006/relationships/image" Target="../media/image370.png"/><Relationship Id="rId4" Type="http://schemas.openxmlformats.org/officeDocument/2006/relationships/customXml" Target="../ink/ink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3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8.png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9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6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0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6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0.gif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microsoft.com/office/2007/relationships/media" Target="../media/media2.mp4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6F8CE5D-A4EE-8874-1DF0-450919FFF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604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D4498D7-9F52-BED1-DF2E-1B4C0D049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391042"/>
            <a:ext cx="7886700" cy="720000"/>
          </a:xfrm>
        </p:spPr>
        <p:txBody>
          <a:bodyPr/>
          <a:lstStyle/>
          <a:p>
            <a:r>
              <a:rPr lang="fr-MA" dirty="0"/>
              <a:t>Contenu de la semaine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05D767A-9EFE-FEAB-F3CF-FBF69DF01B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AB9411-714D-2CEC-1384-CBB9F53E485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4F2278-00B9-26FC-E97C-CA889A3A244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itre 53">
              <a:extLst>
                <a:ext uri="{FF2B5EF4-FFF2-40B4-BE49-F238E27FC236}">
                  <a16:creationId xmlns:a16="http://schemas.microsoft.com/office/drawing/2014/main" id="{703D642C-BBF2-7E53-9C9A-578D6616A97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723837F-5A6C-BA9B-E4AC-FBED9CD113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00" y="2557538"/>
            <a:ext cx="1708078" cy="261995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02D1E48-5A2B-B946-6C18-819168C4BF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178" y="2557538"/>
            <a:ext cx="1708078" cy="261995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4EAA214-9070-BB63-040F-456AF2C53C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208" y="2557537"/>
            <a:ext cx="1708078" cy="261995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C9F825A-9AA1-8AF8-211D-C5A0403304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334" y="2557537"/>
            <a:ext cx="1708078" cy="261995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4E4041E-92DB-C65A-DFE0-E94A25D1F0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360" y="2557537"/>
            <a:ext cx="1708078" cy="261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2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930" y="5040000"/>
            <a:ext cx="3831420" cy="136201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371853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346653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213146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187946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28649" y="5292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44649" y="5040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15350" y="234975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 – Phrases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44649" y="391660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889640" y="55018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Lecture offerte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39212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lvl="0" indent="-269875">
              <a:buFont typeface="Wingdings" panose="05000000000000000000" pitchFamily="2" charset="2"/>
              <a:buChar char="m"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 – Phrases 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57783" y="50175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D56B172-1195-985E-86B9-D95FAEBDB8BE}"/>
              </a:ext>
            </a:extLst>
          </p:cNvPr>
          <p:cNvSpPr txBox="1">
            <a:spLocks/>
          </p:cNvSpPr>
          <p:nvPr/>
        </p:nvSpPr>
        <p:spPr>
          <a:xfrm>
            <a:off x="864000" y="5508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lvl="0" indent="-269875">
              <a:buFont typeface="Wingdings" panose="05000000000000000000" pitchFamily="2" charset="2"/>
              <a:buChar char="m"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5" name="Titre 30">
            <a:extLst>
              <a:ext uri="{FF2B5EF4-FFF2-40B4-BE49-F238E27FC236}">
                <a16:creationId xmlns:a16="http://schemas.microsoft.com/office/drawing/2014/main" id="{3A62F5C4-B38E-F186-259E-EA60FEA9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2DF38F5-C0DA-A36F-337B-527EC6D85F6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F38EC9-5BCA-A7F3-C479-6B1FD2937AF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17B273-259F-FF9B-189B-5D919532C7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8BF125DD-36A8-6481-1294-6A2E37F96FF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676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4F138-6753-7534-C1E6-1B85E7445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D9103EA-1BD2-39E7-EFC4-5E74830610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791A3E68-0AA1-6E09-5D98-10D87D2EFC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E82FBC22-33EB-0291-6778-67597AD37594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F0D19C09-4122-1BE0-1CDB-C80C1DD1CF8F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Les bêtises de Sara.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1B961BD8-C453-2AA4-99CB-2AB264B145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996E4DA-6671-D070-5D05-97E23EB1E635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159919A2-26D3-C655-D7D2-9094BA91D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F8FAC0C-E4C7-73CC-B7DF-D7900341F81B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18D865F-9259-669B-3E4C-5F43DF4E0FF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6F74235-D21A-1FD2-D24A-EC52AA1B205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F499C39-C686-EB4F-1F8E-8C0089B326E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578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2"/>
            <a:ext cx="6801287" cy="217223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27891" y="1810358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4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lang="fr-FR" sz="2400" b="1" kern="0" dirty="0">
                <a:solidFill>
                  <a:srgbClr val="2196B1"/>
                </a:solidFill>
                <a:latin typeface="Dosis" pitchFamily="2" charset="0"/>
                <a:cs typeface="Calibri" panose="020F0502020204030204" pitchFamily="34" charset="0"/>
              </a:rPr>
              <a:t>80% des élèves </a:t>
            </a:r>
            <a:r>
              <a:rPr lang="fr-FR" sz="24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sont capables de : </a:t>
            </a:r>
            <a:endParaRPr kumimoji="0" lang="ar-MA" sz="2400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62754" y="3134487"/>
            <a:ext cx="533071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un texte.</a:t>
            </a:r>
            <a:endParaRPr lang="fr-FR" sz="2200" b="1" kern="0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Écrire des phrases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spontanément </a:t>
            </a:r>
            <a:r>
              <a:rPr lang="fr-FR" sz="22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  <a:latin typeface="Dosis" pitchFamily="2" charset="0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la leçon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70A6160-B66C-12A0-EA60-0F723077C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1927584-BE17-A58A-FF5B-DC82C0DE9DA6}"/>
              </a:ext>
            </a:extLst>
          </p:cNvPr>
          <p:cNvSpPr txBox="1">
            <a:spLocks/>
          </p:cNvSpPr>
          <p:nvPr/>
        </p:nvSpPr>
        <p:spPr>
          <a:xfrm>
            <a:off x="1829954" y="78439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 genou – Le coude –  Perdre l’équilibre – Tomber – Avoir mal – une blessure.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F59818F-4723-F49A-6085-CB618C41CDCE}"/>
              </a:ext>
            </a:extLst>
          </p:cNvPr>
          <p:cNvSpPr txBox="1"/>
          <p:nvPr/>
        </p:nvSpPr>
        <p:spPr>
          <a:xfrm>
            <a:off x="6176764" y="5857582"/>
            <a:ext cx="1867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000" b="1" dirty="0">
                <a:ln w="0"/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blessure</a:t>
            </a:r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CE33897D-C2E7-D38F-2B56-E9D4CDBF9484}"/>
              </a:ext>
            </a:extLst>
          </p:cNvPr>
          <p:cNvSpPr txBox="1">
            <a:spLocks/>
          </p:cNvSpPr>
          <p:nvPr/>
        </p:nvSpPr>
        <p:spPr>
          <a:xfrm>
            <a:off x="3643969" y="3402579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000" b="1" dirty="0">
                <a:ln w="0"/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coude</a:t>
            </a: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3C642BCF-A7D7-9C49-8DD2-A7BEE54955C8}"/>
              </a:ext>
            </a:extLst>
          </p:cNvPr>
          <p:cNvSpPr txBox="1">
            <a:spLocks/>
          </p:cNvSpPr>
          <p:nvPr/>
        </p:nvSpPr>
        <p:spPr>
          <a:xfrm>
            <a:off x="5677830" y="3378237"/>
            <a:ext cx="254906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Perdre l’équilibre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A3F1148-B11B-2E75-FFE4-1027BC195307}"/>
              </a:ext>
            </a:extLst>
          </p:cNvPr>
          <p:cNvSpPr txBox="1"/>
          <p:nvPr/>
        </p:nvSpPr>
        <p:spPr>
          <a:xfrm>
            <a:off x="1380408" y="3386740"/>
            <a:ext cx="20485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</a:rPr>
              <a:t>L</a:t>
            </a:r>
            <a:r>
              <a:rPr lang="fr-MA" sz="2000" b="1" dirty="0">
                <a:ln w="0"/>
                <a:solidFill>
                  <a:srgbClr val="0070C0"/>
                </a:solidFill>
                <a:latin typeface="Dosis SemiBold" pitchFamily="2" charset="0"/>
              </a:rPr>
              <a:t>e</a:t>
            </a: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genou </a:t>
            </a:r>
            <a:endParaRPr kumimoji="0" lang="fr-MA" sz="20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981A93E-78A2-4F0C-16D7-65AC3027FD76}"/>
              </a:ext>
            </a:extLst>
          </p:cNvPr>
          <p:cNvSpPr txBox="1"/>
          <p:nvPr/>
        </p:nvSpPr>
        <p:spPr>
          <a:xfrm>
            <a:off x="3428937" y="5876048"/>
            <a:ext cx="2549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Avoir mal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63AF5F-CB05-5129-18FB-D9628C58C627}"/>
              </a:ext>
            </a:extLst>
          </p:cNvPr>
          <p:cNvSpPr txBox="1"/>
          <p:nvPr/>
        </p:nvSpPr>
        <p:spPr>
          <a:xfrm>
            <a:off x="1324496" y="5824144"/>
            <a:ext cx="23955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000" b="1" dirty="0">
                <a:ln w="0"/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Tomber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4D156D1-8714-B8E4-6396-C670863A4C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251" y="4107566"/>
            <a:ext cx="1571403" cy="1718953"/>
          </a:xfrm>
          <a:prstGeom prst="rect">
            <a:avLst/>
          </a:prstGeom>
        </p:spPr>
      </p:pic>
      <p:pic>
        <p:nvPicPr>
          <p:cNvPr id="10" name="Espace réservé pour une image  8">
            <a:extLst>
              <a:ext uri="{FF2B5EF4-FFF2-40B4-BE49-F238E27FC236}">
                <a16:creationId xmlns:a16="http://schemas.microsoft.com/office/drawing/2014/main" id="{99519230-C968-036D-5CEE-18FBC1FE33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739437" y="4181342"/>
            <a:ext cx="1571403" cy="157140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BA0E320-D71C-9F7B-136E-E11602671B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267" y="1799376"/>
            <a:ext cx="1571404" cy="1718953"/>
          </a:xfrm>
          <a:prstGeom prst="rect">
            <a:avLst/>
          </a:prstGeom>
        </p:spPr>
      </p:pic>
      <p:pic>
        <p:nvPicPr>
          <p:cNvPr id="12" name="Espace réservé pour une image  1">
            <a:extLst>
              <a:ext uri="{FF2B5EF4-FFF2-40B4-BE49-F238E27FC236}">
                <a16:creationId xmlns:a16="http://schemas.microsoft.com/office/drawing/2014/main" id="{AA2B8AD4-EB9D-619D-415D-1E45400FC60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667876" y="1824387"/>
            <a:ext cx="1571404" cy="157140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488C1AA-4054-929A-E3C1-0E94D18803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956" y="1804071"/>
            <a:ext cx="1571404" cy="17171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CC724E0-E1E9-A5EF-8912-CCB3675C0B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367" y="4157094"/>
            <a:ext cx="1571404" cy="171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83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D46BE-DC65-15D1-1CF6-F6508E481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327D28-20A9-57F3-5D78-E7C54DAE5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474CEEF-A507-769F-75D0-0A07A4148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Nettoyer – Un pansement – Des genouillères– Une trottinette </a:t>
            </a:r>
            <a:br>
              <a:rPr lang="fr-FR" dirty="0"/>
            </a:br>
            <a:r>
              <a:rPr lang="fr-FR" dirty="0"/>
              <a:t>– Un casque -  Des patins à roulettes.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1F0A7A0D-267A-0D87-9CAE-B5A9DFF87B18}"/>
              </a:ext>
            </a:extLst>
          </p:cNvPr>
          <p:cNvSpPr txBox="1">
            <a:spLocks/>
          </p:cNvSpPr>
          <p:nvPr/>
        </p:nvSpPr>
        <p:spPr>
          <a:xfrm>
            <a:off x="3627853" y="3415421"/>
            <a:ext cx="2144073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000" b="1" dirty="0">
                <a:ln w="0"/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pansement</a:t>
            </a:r>
          </a:p>
        </p:txBody>
      </p:sp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78163DBF-5813-ADF4-5207-3DEB0DD91631}"/>
              </a:ext>
            </a:extLst>
          </p:cNvPr>
          <p:cNvSpPr txBox="1">
            <a:spLocks/>
          </p:cNvSpPr>
          <p:nvPr/>
        </p:nvSpPr>
        <p:spPr>
          <a:xfrm>
            <a:off x="5994666" y="3391560"/>
            <a:ext cx="2299886" cy="34277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Des genouillères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F4584C-E409-903D-92F4-0F83564C00E8}"/>
              </a:ext>
            </a:extLst>
          </p:cNvPr>
          <p:cNvSpPr txBox="1"/>
          <p:nvPr/>
        </p:nvSpPr>
        <p:spPr>
          <a:xfrm>
            <a:off x="1655737" y="3389144"/>
            <a:ext cx="19037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Nettoyer</a:t>
            </a:r>
            <a:endParaRPr kumimoji="0" lang="fr-MA" sz="20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28F596-EFF5-8A4D-8507-EDBF18D8127E}"/>
              </a:ext>
            </a:extLst>
          </p:cNvPr>
          <p:cNvSpPr txBox="1"/>
          <p:nvPr/>
        </p:nvSpPr>
        <p:spPr>
          <a:xfrm>
            <a:off x="3627853" y="5927032"/>
            <a:ext cx="23689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000" b="1" dirty="0">
                <a:ln w="0"/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casque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2A6BFB-F6A9-1232-2FBF-D2323ADCC4FC}"/>
              </a:ext>
            </a:extLst>
          </p:cNvPr>
          <p:cNvSpPr txBox="1"/>
          <p:nvPr/>
        </p:nvSpPr>
        <p:spPr>
          <a:xfrm>
            <a:off x="1523412" y="5876895"/>
            <a:ext cx="22263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trottinette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3BBBE9C-3C15-134D-981B-C81991C2300F}"/>
              </a:ext>
            </a:extLst>
          </p:cNvPr>
          <p:cNvSpPr txBox="1"/>
          <p:nvPr/>
        </p:nvSpPr>
        <p:spPr>
          <a:xfrm>
            <a:off x="5771926" y="5876895"/>
            <a:ext cx="25712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000" b="1" dirty="0">
                <a:ln w="0"/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sz="2000" b="1" dirty="0">
                <a:ln w="0"/>
                <a:solidFill>
                  <a:srgbClr val="474F71"/>
                </a:solidFill>
                <a:latin typeface="Dosis SemiBold" pitchFamily="2" charset="0"/>
              </a:rPr>
              <a:t>Des patins à roulettes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73EA07B-AEA5-03A6-2B49-2AFB52EEEB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802" y="4197386"/>
            <a:ext cx="1498360" cy="16390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9034BAA-9026-6B4C-1586-FB8C246F87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386" y="1764443"/>
            <a:ext cx="1451977" cy="158831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A0938F-DB93-1377-C710-7136093796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096" y="4215748"/>
            <a:ext cx="1499969" cy="163905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7D1FA76-0D72-90C9-C9F6-A34379A81E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386" y="4199634"/>
            <a:ext cx="1498360" cy="163905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C1004CA-273B-1EF3-6A3E-C32A41BD8A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854" y="1772415"/>
            <a:ext cx="1451831" cy="158644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477CCA-E286-5739-A1C3-A07D5878D0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394" y="1794168"/>
            <a:ext cx="1499970" cy="163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28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4367922-274F-09C6-EE53-98CCA91447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9836E3B-CDB0-BC98-41CE-4F368FDE2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D64341-C473-0240-1484-E05BE64777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FC1F0-0BFF-A403-535E-182644473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AE0FF-72DF-09EC-3A25-49D22FE5A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Qui veut expliquer la consigne 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894071-532D-C760-27B6-9A0697D52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3812E6F-F4AD-BF6D-6970-6EA0ACC948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189" y="4168159"/>
            <a:ext cx="1571403" cy="1718953"/>
          </a:xfrm>
          <a:prstGeom prst="rect">
            <a:avLst/>
          </a:prstGeom>
        </p:spPr>
      </p:pic>
      <p:pic>
        <p:nvPicPr>
          <p:cNvPr id="10" name="Espace réservé pour une image  8">
            <a:extLst>
              <a:ext uri="{FF2B5EF4-FFF2-40B4-BE49-F238E27FC236}">
                <a16:creationId xmlns:a16="http://schemas.microsoft.com/office/drawing/2014/main" id="{D586A24D-33AC-F00C-EC02-A1ECA77EBF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1792375" y="4241935"/>
            <a:ext cx="1571403" cy="157140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75E5A99-E8AA-6950-12FB-1ED580E2AB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205" y="1933743"/>
            <a:ext cx="1571404" cy="1718953"/>
          </a:xfrm>
          <a:prstGeom prst="rect">
            <a:avLst/>
          </a:prstGeom>
        </p:spPr>
      </p:pic>
      <p:pic>
        <p:nvPicPr>
          <p:cNvPr id="12" name="Espace réservé pour une image  1">
            <a:extLst>
              <a:ext uri="{FF2B5EF4-FFF2-40B4-BE49-F238E27FC236}">
                <a16:creationId xmlns:a16="http://schemas.microsoft.com/office/drawing/2014/main" id="{FB390335-D3F8-1155-9644-6881DB2844E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717749" y="2007517"/>
            <a:ext cx="1571404" cy="157140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D14510-AA07-4C6D-CE47-165379E9F5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894" y="1864664"/>
            <a:ext cx="1571404" cy="171710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1A38B4-04CD-BB15-8D33-9CA17538B9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305" y="4217687"/>
            <a:ext cx="1571404" cy="171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26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89930-D188-19D7-060A-BA5E9727E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6AEDA5-456C-A685-48E6-E3B22D389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E48C57-1214-A3BF-D3FF-99713DE24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BB0F33-4CAC-6ADD-B192-828AF4CF35FF}"/>
              </a:ext>
            </a:extLst>
          </p:cNvPr>
          <p:cNvSpPr txBox="1"/>
          <p:nvPr/>
        </p:nvSpPr>
        <p:spPr>
          <a:xfrm>
            <a:off x="1324496" y="1850385"/>
            <a:ext cx="183386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286C0D-BDF9-D013-3125-F500C34D2C6A}"/>
              </a:ext>
            </a:extLst>
          </p:cNvPr>
          <p:cNvSpPr txBox="1"/>
          <p:nvPr/>
        </p:nvSpPr>
        <p:spPr>
          <a:xfrm>
            <a:off x="3878032" y="4239953"/>
            <a:ext cx="179335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pic>
        <p:nvPicPr>
          <p:cNvPr id="8" name="Espace réservé pour une image  8">
            <a:extLst>
              <a:ext uri="{FF2B5EF4-FFF2-40B4-BE49-F238E27FC236}">
                <a16:creationId xmlns:a16="http://schemas.microsoft.com/office/drawing/2014/main" id="{0ED9F623-8178-6964-CFE5-7CFE18D1CA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2050232" y="4232336"/>
            <a:ext cx="1571403" cy="157140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C8E3C4-8D82-842E-3A8C-286BA72B96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062" y="1850370"/>
            <a:ext cx="1571404" cy="171895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8823563-F0C4-B4BE-2681-864147B09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751" y="1855065"/>
            <a:ext cx="1571404" cy="171710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056A239-5B34-6593-FF69-DEB558DFC1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162" y="4208088"/>
            <a:ext cx="1571404" cy="171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05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92A99-EBCD-5C87-8FD5-ADFAC9F33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D93727-54FC-ED9A-FD21-556528E00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Le genou et Avoir mal.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344CA5-EB6F-C37E-A8EC-157CFC8EE5BE}"/>
              </a:ext>
            </a:extLst>
          </p:cNvPr>
          <p:cNvSpPr/>
          <p:nvPr/>
        </p:nvSpPr>
        <p:spPr>
          <a:xfrm>
            <a:off x="1807230" y="1796962"/>
            <a:ext cx="1566388" cy="166600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4CED57-6668-9935-9467-96D62A11C69D}"/>
              </a:ext>
            </a:extLst>
          </p:cNvPr>
          <p:cNvSpPr/>
          <p:nvPr/>
        </p:nvSpPr>
        <p:spPr>
          <a:xfrm>
            <a:off x="4006590" y="3956353"/>
            <a:ext cx="1789911" cy="1726947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8A3828E-DC59-BBA2-1248-35127890307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6F9EBD7-844D-4120-BDAC-179716BFC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B3F5D0-506A-9FBE-4E24-6B6988F3BD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4D0BCA8-40C9-6F03-635C-6844E96B76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177" y="4013876"/>
            <a:ext cx="1571403" cy="1718953"/>
          </a:xfrm>
          <a:prstGeom prst="rect">
            <a:avLst/>
          </a:prstGeom>
        </p:spPr>
      </p:pic>
      <p:pic>
        <p:nvPicPr>
          <p:cNvPr id="5" name="Espace réservé pour une image  8">
            <a:extLst>
              <a:ext uri="{FF2B5EF4-FFF2-40B4-BE49-F238E27FC236}">
                <a16:creationId xmlns:a16="http://schemas.microsoft.com/office/drawing/2014/main" id="{BC85962F-8E48-DE66-B9BF-C049A5FFE9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1886834" y="4111897"/>
            <a:ext cx="1571403" cy="15714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4E7279-1E15-CAF1-7574-ECF951D21B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578" y="1853187"/>
            <a:ext cx="1523002" cy="1666006"/>
          </a:xfrm>
          <a:prstGeom prst="rect">
            <a:avLst/>
          </a:prstGeom>
        </p:spPr>
      </p:pic>
      <p:pic>
        <p:nvPicPr>
          <p:cNvPr id="10" name="Espace réservé pour une image  1">
            <a:extLst>
              <a:ext uri="{FF2B5EF4-FFF2-40B4-BE49-F238E27FC236}">
                <a16:creationId xmlns:a16="http://schemas.microsoft.com/office/drawing/2014/main" id="{F74907A7-6681-7EB5-1DE6-AF0EA93E24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" b="4292"/>
          <a:stretch>
            <a:fillRect/>
          </a:stretch>
        </p:blipFill>
        <p:spPr>
          <a:xfrm>
            <a:off x="1884388" y="1960137"/>
            <a:ext cx="1412072" cy="141207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DA25E01-5D8A-9753-FA83-925418D3D4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540" y="1745859"/>
            <a:ext cx="1571404" cy="17171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F494203-03C6-6530-EF33-E6DFBF11C2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913" y="4013875"/>
            <a:ext cx="1571404" cy="171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4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7761FA5-EB17-C9B7-66DE-FC9DA79C6E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FC171CA-0FB5-7A56-7FAE-92054A88B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9DF63D-05EB-49AD-6467-67C56B2FCF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BB217-9332-3507-45B7-114A2080D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84AF13-F5EA-8C66-3B77-29D5F1141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mots. Qui veut expliquer la consigne 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11AB3A-3A68-C3B2-3C6B-8228961F4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11319" y="568229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279FD9E-23B4-0A19-AA03-0B4CC66A77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412" y="4202894"/>
            <a:ext cx="1498360" cy="163905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2FE55F4-A792-B604-4670-13B5B45012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996" y="1934848"/>
            <a:ext cx="1451977" cy="158831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DD61161-8FAD-79F0-5B58-29A45914A9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706" y="4221256"/>
            <a:ext cx="1499969" cy="163905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97051F-B7B6-9057-F717-731520AD54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996" y="4205142"/>
            <a:ext cx="1498360" cy="163905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41B5792-A3C3-3D79-D364-E02E5A7EDC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854" y="1961148"/>
            <a:ext cx="1451831" cy="15864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DBFBF74-C065-4C73-9B87-844C83E823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705" y="1934848"/>
            <a:ext cx="1499970" cy="163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16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398DF-BBA6-C25B-B33C-0A88DF931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2A1E6C-A839-B6E6-7A7B-1F509119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Quels sont les 2 mots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425C414-0AE6-0FFC-3130-CDA5666D6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11319" y="568229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1B3E33D-EAC5-322D-30C8-4B120C51F2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058" y="4213911"/>
            <a:ext cx="1498360" cy="163905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C8665A2-DC11-7551-D478-FE73734B52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95" y="2140936"/>
            <a:ext cx="1451977" cy="158831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406F69-BC03-006F-4670-BA70FC233E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352" y="4232273"/>
            <a:ext cx="1499969" cy="163905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7F57CA-E1F7-DB5F-2365-684A1CE597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488" y="2059862"/>
            <a:ext cx="1498360" cy="163905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09CC4B-3E0F-05AA-4AEA-6721FA4F00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106" y="2086162"/>
            <a:ext cx="1451831" cy="158644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7E79161-EEDE-5480-6A69-C937156C13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95" y="4232273"/>
            <a:ext cx="1499970" cy="163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08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F1382-E0ED-9F92-82D1-5B3B93589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018A7C-F4C9-4EA4-C873-6C25520D5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mots qui ont bougé sont: Nettoyer et  Des patins à roulettes.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6C1477E-A57C-5013-1885-DF9C8267B3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B710CC4-B975-05ED-B2A5-3F81150DA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58B101-C058-52A4-05D9-47C90CFEBC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DB5FF699-E2CB-82EF-814E-6565723BE7DC}"/>
              </a:ext>
            </a:extLst>
          </p:cNvPr>
          <p:cNvSpPr/>
          <p:nvPr/>
        </p:nvSpPr>
        <p:spPr>
          <a:xfrm>
            <a:off x="1577498" y="2021278"/>
            <a:ext cx="1684004" cy="181877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D0890C-28BF-633C-631D-C4B2532BDAC6}"/>
              </a:ext>
            </a:extLst>
          </p:cNvPr>
          <p:cNvSpPr/>
          <p:nvPr/>
        </p:nvSpPr>
        <p:spPr>
          <a:xfrm>
            <a:off x="5995969" y="4398823"/>
            <a:ext cx="1690259" cy="1842519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41488C-C82D-4794-D205-744BA446D0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801" y="4516012"/>
            <a:ext cx="1498360" cy="163905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2185B70-98A7-4458-C1A5-A323C33C36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385" y="2083069"/>
            <a:ext cx="1451977" cy="158831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2E64C9-AF20-3FFD-4324-35DCFDD893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095" y="4534374"/>
            <a:ext cx="1499969" cy="163905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B9D8122-8D7C-3848-535F-EF18672D4C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385" y="4518260"/>
            <a:ext cx="1498360" cy="163905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7244317-10A7-CC24-2A61-615A86B537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853" y="2091041"/>
            <a:ext cx="1451831" cy="158644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575A4D8-1422-295C-421B-652C39779D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269" y="2110024"/>
            <a:ext cx="1499970" cy="163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4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 nous allons faire de la lecture. 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BC1625-5C1C-67BB-5369-DEB808ABFA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08190A8-9C33-8347-6E2E-E7BFC119F023}"/>
              </a:ext>
            </a:extLst>
          </p:cNvPr>
          <p:cNvSpPr txBox="1"/>
          <p:nvPr/>
        </p:nvSpPr>
        <p:spPr>
          <a:xfrm>
            <a:off x="761460" y="2611584"/>
            <a:ext cx="7509761" cy="2417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6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Ce matin, Lina fait de la trottinette dans la cour. Elle avance rapidement et s’amuse à faire le tour des plantes. Tout à coup, elle a glissé et… patatras ! Elle est tombée par terre. </a:t>
            </a:r>
            <a:endParaRPr lang="fr-FR" sz="26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67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2FBE49-D686-82DC-F1AC-E3FB4354F2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FA789E0-BBED-BB0D-A0D8-E4AEAF3C8A13}"/>
              </a:ext>
            </a:extLst>
          </p:cNvPr>
          <p:cNvSpPr txBox="1"/>
          <p:nvPr/>
        </p:nvSpPr>
        <p:spPr>
          <a:xfrm>
            <a:off x="761460" y="2611584"/>
            <a:ext cx="7509761" cy="2417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6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Ce matin, Lina fait de la trottinette dans la cour. Elle avance rapidement et s’amuse à faire le tour des plantes. Tout à coup, elle a glissé et… patatras ! Elle est tombée par terre. </a:t>
            </a:r>
            <a:endParaRPr lang="fr-FR" sz="26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527443-C63E-3B4C-7DFE-867E47B344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92FC286-59FB-DE3B-6A4B-2AE7EBA91A78}"/>
              </a:ext>
            </a:extLst>
          </p:cNvPr>
          <p:cNvSpPr txBox="1"/>
          <p:nvPr/>
        </p:nvSpPr>
        <p:spPr>
          <a:xfrm>
            <a:off x="1394544" y="1923509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Qu’est-ce qui est arrivé à Lina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EECE0C8-AD79-79F3-87AD-8D49F3E9B6AA}"/>
              </a:ext>
            </a:extLst>
          </p:cNvPr>
          <p:cNvSpPr txBox="1"/>
          <p:nvPr/>
        </p:nvSpPr>
        <p:spPr>
          <a:xfrm>
            <a:off x="761460" y="2611584"/>
            <a:ext cx="7509761" cy="2417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6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Ce matin, Lina fait de la trottinette dans la cour. Elle avance rapidement et s’amuse à faire le tour des plantes. Tout à coup, elle a glissé et… patatras ! Elle est tombée par terre. </a:t>
            </a:r>
            <a:endParaRPr lang="fr-FR" sz="2600" dirty="0">
              <a:ln w="0"/>
              <a:solidFill>
                <a:schemeClr val="accent5">
                  <a:lumMod val="50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9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Elle est tombée par terre.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Image 16">
            <a:extLst>
              <a:ext uri="{FF2B5EF4-FFF2-40B4-BE49-F238E27FC236}">
                <a16:creationId xmlns:a16="http://schemas.microsoft.com/office/drawing/2014/main" id="{8F1DF865-9997-439F-53ED-9E18E40A22A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8613" b="7585"/>
          <a:stretch>
            <a:fillRect/>
          </a:stretch>
        </p:blipFill>
        <p:spPr>
          <a:xfrm>
            <a:off x="425827" y="700971"/>
            <a:ext cx="818148" cy="923046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F6C019-0D1E-9BC7-6843-BEAF9FE6392A}"/>
              </a:ext>
            </a:extLst>
          </p:cNvPr>
          <p:cNvSpPr txBox="1"/>
          <p:nvPr/>
        </p:nvSpPr>
        <p:spPr>
          <a:xfrm>
            <a:off x="761460" y="2611584"/>
            <a:ext cx="7509761" cy="2417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6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Ce matin, Lina fait de la trottinette dans la cour. Elle avance rapidement et s’amuse à faire le tour des plantes. Tout à coup, elle a glissé et… patatras ! </a:t>
            </a:r>
            <a:r>
              <a:rPr lang="fr-FR" sz="2600" dirty="0">
                <a:ln w="0"/>
                <a:solidFill>
                  <a:srgbClr val="C00000"/>
                </a:solidFill>
                <a:latin typeface="Dosis SemiBold" pitchFamily="2" charset="0"/>
              </a:rPr>
              <a:t>Elle est tombée par terre. </a:t>
            </a:r>
            <a:endParaRPr lang="fr-FR" sz="2600" dirty="0">
              <a:ln w="0"/>
              <a:solidFill>
                <a:srgbClr val="C00000"/>
              </a:solidFill>
              <a:latin typeface="Dosis Medium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7C6487-75EE-0BB2-A341-64DBB5150EE0}"/>
              </a:ext>
            </a:extLst>
          </p:cNvPr>
          <p:cNvSpPr txBox="1"/>
          <p:nvPr/>
        </p:nvSpPr>
        <p:spPr>
          <a:xfrm>
            <a:off x="1692000" y="1796815"/>
            <a:ext cx="5678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Qu’est-ce qui est arrivé à Lina ? </a:t>
            </a:r>
          </a:p>
        </p:txBody>
      </p:sp>
    </p:spTree>
    <p:extLst>
      <p:ext uri="{BB962C8B-B14F-4D97-AF65-F5344CB8AC3E}">
        <p14:creationId xmlns:p14="http://schemas.microsoft.com/office/powerpoint/2010/main" val="105019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832C5-F3B7-C4A6-1ECA-7D97C47A5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A46909F-4A2D-691C-B84D-5C25C9933DE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BBA1505D-5288-B0B7-9C34-00C9E35C566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52BAC717-38E6-23DF-7675-61DC493DC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6150A5-68C2-696E-58E8-58A49D8F19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8955F61-0D73-5465-1A72-88A05FB8C739}"/>
              </a:ext>
            </a:extLst>
          </p:cNvPr>
          <p:cNvSpPr txBox="1"/>
          <p:nvPr/>
        </p:nvSpPr>
        <p:spPr>
          <a:xfrm>
            <a:off x="1005882" y="2410090"/>
            <a:ext cx="6840000" cy="3064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</a:t>
            </a:r>
            <a:r>
              <a:rPr kumimoji="0" lang="fr-FR" sz="26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Elle a mal au bras et a très peur. Heureusement, la chute n’était pas grave. Lina est rentrée à la maison en pleurant. Sa maman l’a rassurée, puis elle l’a </a:t>
            </a:r>
            <a:r>
              <a:rPr lang="fr-FR" sz="2600" dirty="0">
                <a:ln w="0"/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grond</a:t>
            </a:r>
            <a:r>
              <a:rPr kumimoji="0" lang="fr-FR" sz="26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ée parce qu’elle n’a pas porté son casque.</a:t>
            </a:r>
            <a:endParaRPr lang="fr-FR" sz="2800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1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F4664-3550-F6CB-6499-07EFDD0FB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7BFDE7CF-D07E-B4FA-9564-F9D2552C040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8F80E1F-F985-A27E-1D1E-DFFD6CA1B88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2F3C9D3-C23D-E21E-B281-6C517913E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sa langue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C59079-D52D-B7A9-95B3-288BEA5126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72623F-4FE7-6091-A114-989EB9DDD277}"/>
              </a:ext>
            </a:extLst>
          </p:cNvPr>
          <p:cNvSpPr txBox="1"/>
          <p:nvPr/>
        </p:nvSpPr>
        <p:spPr>
          <a:xfrm>
            <a:off x="1005882" y="2410090"/>
            <a:ext cx="6840000" cy="3064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</a:t>
            </a:r>
            <a:r>
              <a:rPr kumimoji="0" lang="fr-FR" sz="26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Elle a mal au bras et a très peur. Heureusement, la chute n’était pas grave. Lina est rentrée à la maison en pleurant. Sa maman l’a rassurée, puis elle l’a grondée parce qu’elle n’a pas porté son casque.</a:t>
            </a:r>
            <a:endParaRPr lang="fr-FR" sz="2800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3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ADE1E-2801-D476-804C-D620671BE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6D304E-B867-3088-B2C1-E08E92CE8CF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FE9CF5F3-A402-A10C-0C36-08451EF07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7977364-1032-82B4-7746-0804AFA7AB7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6B5FBAF-7D01-400B-FA81-6A955CD416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2F0A55B-F31B-0F19-E926-65AD5BF214AA}"/>
              </a:ext>
            </a:extLst>
          </p:cNvPr>
          <p:cNvSpPr txBox="1"/>
          <p:nvPr/>
        </p:nvSpPr>
        <p:spPr>
          <a:xfrm>
            <a:off x="1611891" y="2047181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Pourquoi la maman de Lina l’a grondée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673B69-E8D0-03B5-9CDA-DD0825935EA8}"/>
              </a:ext>
            </a:extLst>
          </p:cNvPr>
          <p:cNvSpPr txBox="1"/>
          <p:nvPr/>
        </p:nvSpPr>
        <p:spPr>
          <a:xfrm>
            <a:off x="1244421" y="2567236"/>
            <a:ext cx="6840000" cy="3064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</a:t>
            </a:r>
            <a:r>
              <a:rPr kumimoji="0" lang="fr-FR" sz="26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Elle a mal au bras et a très peur. Heureusement, la chute n’était pas grave. Lina est rentrée à la maison en pleurant. Sa maman l’a rassurée, puis elle l’a grondée parce qu’elle n’a pas porté son casque.</a:t>
            </a:r>
            <a:endParaRPr lang="fr-FR" sz="2800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38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7AB8D-0D6C-0AA9-E723-137328E24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28A58E89-493B-A9A4-0124-48F9DF66A8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9658DBE4-FD77-01F8-1106-4506BB1BB17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1D2EBB12-CE79-FDD9-FF1F-43C4EF4F2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elle l’a grondée parce qu’elle n’a pas porté son casque.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851EE70-EFCA-7EEC-D5D8-E6DAF77247B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E3447BEE-A761-1CEB-AB88-EAFF34B33C6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Image 16">
            <a:extLst>
              <a:ext uri="{FF2B5EF4-FFF2-40B4-BE49-F238E27FC236}">
                <a16:creationId xmlns:a16="http://schemas.microsoft.com/office/drawing/2014/main" id="{32B9FFBD-00A4-BFAE-9AD9-EA7724B0A1E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8613" b="7585"/>
          <a:stretch>
            <a:fillRect/>
          </a:stretch>
        </p:blipFill>
        <p:spPr>
          <a:xfrm>
            <a:off x="425827" y="700971"/>
            <a:ext cx="818148" cy="923046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2EC9FA5-6E28-583A-B936-351C7EA870CD}"/>
              </a:ext>
            </a:extLst>
          </p:cNvPr>
          <p:cNvSpPr txBox="1"/>
          <p:nvPr/>
        </p:nvSpPr>
        <p:spPr>
          <a:xfrm>
            <a:off x="1395496" y="2648629"/>
            <a:ext cx="6840000" cy="3064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 </a:t>
            </a:r>
            <a:r>
              <a:rPr kumimoji="0" lang="fr-FR" sz="2600" b="0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Elle a mal au bras et a très peur. Heureusement, la chute n’était pas grave. Lina est rentrée à la maison en pleurant. Sa maman l’a rassurée, puis </a:t>
            </a:r>
            <a:r>
              <a:rPr kumimoji="0" lang="fr-FR" sz="2600" b="0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elle l’a grondée parce qu’elle n’a pas porté son casque.</a:t>
            </a:r>
            <a:endParaRPr lang="fr-FR" sz="2800" dirty="0">
              <a:ln w="0"/>
              <a:solidFill>
                <a:srgbClr val="C00000"/>
              </a:solidFill>
              <a:latin typeface="Dosis SemiBold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5BF5041-E54D-19DF-3A30-510B1E6F7B27}"/>
              </a:ext>
            </a:extLst>
          </p:cNvPr>
          <p:cNvSpPr txBox="1"/>
          <p:nvPr/>
        </p:nvSpPr>
        <p:spPr>
          <a:xfrm>
            <a:off x="1611891" y="2047181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Pourquoi la maman de Lina l’a grondée ? </a:t>
            </a:r>
          </a:p>
        </p:txBody>
      </p:sp>
    </p:spTree>
    <p:extLst>
      <p:ext uri="{BB962C8B-B14F-4D97-AF65-F5344CB8AC3E}">
        <p14:creationId xmlns:p14="http://schemas.microsoft.com/office/powerpoint/2010/main" val="64599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69A69C0-043D-C68D-AC73-773DB2A699DB}"/>
              </a:ext>
            </a:extLst>
          </p:cNvPr>
          <p:cNvSpPr/>
          <p:nvPr/>
        </p:nvSpPr>
        <p:spPr>
          <a:xfrm>
            <a:off x="5676779" y="3459380"/>
            <a:ext cx="208119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65EF2DC-16DB-FD30-1BA1-9DA29DC83710}"/>
              </a:ext>
            </a:extLst>
          </p:cNvPr>
          <p:cNvSpPr txBox="1"/>
          <p:nvPr/>
        </p:nvSpPr>
        <p:spPr>
          <a:xfrm>
            <a:off x="5605167" y="3444218"/>
            <a:ext cx="2002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424D7B"/>
                </a:solidFill>
                <a:latin typeface="Dosis SemiBold" pitchFamily="2" charset="0"/>
              </a:rPr>
              <a:t>e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st tombée 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053DF62-B3F8-C739-F3F9-4567E95505EC}"/>
              </a:ext>
            </a:extLst>
          </p:cNvPr>
          <p:cNvSpPr/>
          <p:nvPr/>
        </p:nvSpPr>
        <p:spPr>
          <a:xfrm>
            <a:off x="3913903" y="3455123"/>
            <a:ext cx="1506526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11658F-3237-17BE-BE61-78D7A56E85A0}"/>
              </a:ext>
            </a:extLst>
          </p:cNvPr>
          <p:cNvSpPr txBox="1"/>
          <p:nvPr/>
        </p:nvSpPr>
        <p:spPr>
          <a:xfrm>
            <a:off x="3763560" y="3455123"/>
            <a:ext cx="1950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Lina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977D849-EEDB-4411-E1A6-32216C3043D3}"/>
              </a:ext>
            </a:extLst>
          </p:cNvPr>
          <p:cNvSpPr/>
          <p:nvPr/>
        </p:nvSpPr>
        <p:spPr>
          <a:xfrm>
            <a:off x="1492458" y="3434211"/>
            <a:ext cx="2081196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106F1D7-85B9-EB4C-A3D0-BBF866F96296}"/>
              </a:ext>
            </a:extLst>
          </p:cNvPr>
          <p:cNvSpPr txBox="1"/>
          <p:nvPr/>
        </p:nvSpPr>
        <p:spPr>
          <a:xfrm>
            <a:off x="1677989" y="3427575"/>
            <a:ext cx="1993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dans la cour</a:t>
            </a:r>
          </a:p>
        </p:txBody>
      </p:sp>
    </p:spTree>
    <p:extLst>
      <p:ext uri="{BB962C8B-B14F-4D97-AF65-F5344CB8AC3E}">
        <p14:creationId xmlns:p14="http://schemas.microsoft.com/office/powerpoint/2010/main" val="4069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8C3EF-34AA-E46F-25DA-301D48C3C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F5EC8D6-2DFA-CFC1-721A-E8B201908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9CCC845-12EA-8A84-8E2C-1346BE723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092E66-805D-7F2E-CA9C-BB6CF3FF5E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04" t="3144"/>
          <a:stretch>
            <a:fillRect/>
          </a:stretch>
        </p:blipFill>
        <p:spPr>
          <a:xfrm>
            <a:off x="3570972" y="2213810"/>
            <a:ext cx="2585314" cy="3204411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283293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B1FDB186-9218-E7F6-7AF1-05D428EC4A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9" t="13949" b="33895"/>
          <a:stretch>
            <a:fillRect/>
          </a:stretch>
        </p:blipFill>
        <p:spPr bwMode="auto">
          <a:xfrm>
            <a:off x="777791" y="2415329"/>
            <a:ext cx="7497110" cy="246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25DAF93-811C-F4F6-1B74-869BDE1912F5}"/>
              </a:ext>
            </a:extLst>
          </p:cNvPr>
          <p:cNvSpPr txBox="1"/>
          <p:nvPr/>
        </p:nvSpPr>
        <p:spPr>
          <a:xfrm>
            <a:off x="2079075" y="3511250"/>
            <a:ext cx="56812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800" b="0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Lina est tombée dans la cour. </a:t>
            </a:r>
            <a:endParaRPr lang="fr-M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21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7CBC8-3932-12A6-95EC-9D22F5449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48CC9FB-3491-CCE7-A498-7E3A88AE4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753B27-1299-14F8-CE68-88DC0D12DE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D92A746-6792-E47D-34E0-B2FE3FA9A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15D1DB7-7C02-0AF6-1C5A-78C8501549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B8D2D7B-D28F-EE29-7BDF-BC091EAF69C7}"/>
              </a:ext>
            </a:extLst>
          </p:cNvPr>
          <p:cNvSpPr/>
          <p:nvPr/>
        </p:nvSpPr>
        <p:spPr>
          <a:xfrm>
            <a:off x="3729074" y="3381720"/>
            <a:ext cx="1943264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5989466-5705-6AC2-8330-2E7D0FDC60BD}"/>
              </a:ext>
            </a:extLst>
          </p:cNvPr>
          <p:cNvSpPr/>
          <p:nvPr/>
        </p:nvSpPr>
        <p:spPr>
          <a:xfrm>
            <a:off x="6548285" y="3393403"/>
            <a:ext cx="128731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D3019E4-0093-A27C-85E0-3BF2D486DD85}"/>
              </a:ext>
            </a:extLst>
          </p:cNvPr>
          <p:cNvSpPr/>
          <p:nvPr/>
        </p:nvSpPr>
        <p:spPr>
          <a:xfrm>
            <a:off x="1162850" y="3364013"/>
            <a:ext cx="1995705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C2DBB75-EAD8-ECD7-46C2-5AE59D2F0428}"/>
              </a:ext>
            </a:extLst>
          </p:cNvPr>
          <p:cNvSpPr txBox="1"/>
          <p:nvPr/>
        </p:nvSpPr>
        <p:spPr>
          <a:xfrm>
            <a:off x="3739622" y="3397897"/>
            <a:ext cx="2129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Dosis SemiBold" pitchFamily="2" charset="0"/>
              </a:rPr>
              <a:t>Lina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C838CF-F496-EEB3-27A5-3388F3E56AFB}"/>
              </a:ext>
            </a:extLst>
          </p:cNvPr>
          <p:cNvSpPr txBox="1"/>
          <p:nvPr/>
        </p:nvSpPr>
        <p:spPr>
          <a:xfrm>
            <a:off x="1162850" y="3407073"/>
            <a:ext cx="2023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</a:rPr>
              <a:t>a mal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E0DA747-5451-A0D9-CFC7-48B2C700B7B2}"/>
              </a:ext>
            </a:extLst>
          </p:cNvPr>
          <p:cNvSpPr txBox="1"/>
          <p:nvPr/>
        </p:nvSpPr>
        <p:spPr>
          <a:xfrm>
            <a:off x="6548285" y="3361941"/>
            <a:ext cx="1297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Dosis SemiBold" pitchFamily="2" charset="0"/>
              </a:rPr>
              <a:t>au bras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04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EFEE3-51A0-34E5-E669-BB2F09CD7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F5882328-030B-6CC3-E36C-27EF2C582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76C726-8B9E-57ED-A869-B03DD87BB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935214-9969-9462-9E8E-0778106771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10" t="4889" r="49962"/>
          <a:stretch>
            <a:fillRect/>
          </a:stretch>
        </p:blipFill>
        <p:spPr>
          <a:xfrm>
            <a:off x="3214838" y="2175310"/>
            <a:ext cx="2184935" cy="3146659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72818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C954B-1E59-958F-8537-02C3B721A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547CC2D0-5A98-AD7E-039E-EE24ED477C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9" t="13949" b="33895"/>
          <a:stretch>
            <a:fillRect/>
          </a:stretch>
        </p:blipFill>
        <p:spPr bwMode="auto">
          <a:xfrm>
            <a:off x="777791" y="2415329"/>
            <a:ext cx="7497110" cy="246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8893943-DCB7-C217-5DEE-BB727C16A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6565E07-9C2B-E69F-65B1-2B900AC5C53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4573C91-36CD-49D5-D7C7-A2B5D295D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BEA35D-58B9-B798-DA51-15B19FD49B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FE8DAA6F-8312-4D5B-1765-FB8A1520444C}"/>
              </a:ext>
            </a:extLst>
          </p:cNvPr>
          <p:cNvSpPr txBox="1"/>
          <p:nvPr/>
        </p:nvSpPr>
        <p:spPr>
          <a:xfrm>
            <a:off x="2074959" y="3509431"/>
            <a:ext cx="39637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800" b="0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Lina a mal au bras. </a:t>
            </a:r>
            <a:endParaRPr lang="fr-M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64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16150-3699-43CB-788B-9258905EA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D038457-6315-5762-E14C-86E2A267D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751" y="777795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sur vos cahiers une phrase correcte en utilisant ces mots. Attention, il faut ajouter d’autres mots pour obtenir une phrase correcte.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835A65B-2A0C-33CF-DE06-48632BA05A8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2007AA7-809F-AF59-2575-7A385AB38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47E8922-BFD4-2D4D-BEDD-EEBE149A0D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D3F79F54-765B-318F-F750-C3BACF0DE95E}"/>
              </a:ext>
            </a:extLst>
          </p:cNvPr>
          <p:cNvSpPr txBox="1"/>
          <p:nvPr/>
        </p:nvSpPr>
        <p:spPr>
          <a:xfrm>
            <a:off x="1447137" y="2898085"/>
            <a:ext cx="6726804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Lina           vélo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9617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B4058-3D21-C906-15D9-C176C8ED6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A1363EC-B00F-B500-3453-E4BFDF60D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24E245-D71C-9A77-19DC-0A5916AE8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231BFB-0C4E-C80D-FB1B-FE1D56CA75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04" t="3144"/>
          <a:stretch>
            <a:fillRect/>
          </a:stretch>
        </p:blipFill>
        <p:spPr>
          <a:xfrm>
            <a:off x="3570972" y="2213810"/>
            <a:ext cx="2585314" cy="3204411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279991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5A9AC-91B9-F210-BA34-83B14EBE4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E3D00744-4CC8-D8F3-1785-6C09AFE641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9" t="13949" b="33895"/>
          <a:stretch>
            <a:fillRect/>
          </a:stretch>
        </p:blipFill>
        <p:spPr bwMode="auto">
          <a:xfrm>
            <a:off x="777791" y="2415329"/>
            <a:ext cx="7497110" cy="246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6C67D1B0-C21E-A939-B380-764DCDE0C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Une phrase correcte est : Lina est tombée du vélo.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1AE2C2C-81CF-511A-0003-165869AA368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7772318-96A0-5CF5-3617-5A0DA86B6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28F70A-B937-04B3-E1F9-726CF06177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F2D6D4D3-97B3-8B14-DBB5-8392D637329C}"/>
              </a:ext>
            </a:extLst>
          </p:cNvPr>
          <p:cNvSpPr txBox="1"/>
          <p:nvPr/>
        </p:nvSpPr>
        <p:spPr>
          <a:xfrm>
            <a:off x="2071318" y="3500916"/>
            <a:ext cx="39637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800" b="0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Lina </a:t>
            </a:r>
            <a:r>
              <a:rPr lang="fr-FR" sz="2800" dirty="0">
                <a:ln w="0"/>
                <a:solidFill>
                  <a:srgbClr val="C00000"/>
                </a:solidFill>
                <a:latin typeface="Dosis SemiBold" pitchFamily="2" charset="0"/>
              </a:rPr>
              <a:t>est tombée du</a:t>
            </a:r>
            <a:r>
              <a:rPr kumimoji="0" lang="fr-FR" sz="2800" b="0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vélo. </a:t>
            </a:r>
            <a:endParaRPr lang="fr-M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61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764092" y="4209481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58356-93DB-4E1D-3FD9-3832B645D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466759B-C975-2BBA-0F93-44B82DF2F9E5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93903D5-5D45-FE72-FC6F-5E16F2F1B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âge as-tu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005993E-C72F-21CD-952E-78971AB494E8}"/>
              </a:ext>
            </a:extLst>
          </p:cNvPr>
          <p:cNvSpPr txBox="1">
            <a:spLocks/>
          </p:cNvSpPr>
          <p:nvPr/>
        </p:nvSpPr>
        <p:spPr>
          <a:xfrm>
            <a:off x="1764092" y="4209481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âge as-tu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B06290-2F2C-8AF5-00C5-AE104DDA4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143840E-9C37-ECF2-5430-0889DE57368A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3677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2254D-D827-E26D-DB98-9079514AF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6BC829F-2FC5-A3AD-9D49-8F1BD965E42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4BC3E5-3DE4-B856-30EC-49FF96044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habites-tu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A1D30AB-B5F8-8235-31A8-E6D4FF3F3DEF}"/>
              </a:ext>
            </a:extLst>
          </p:cNvPr>
          <p:cNvSpPr txBox="1">
            <a:spLocks/>
          </p:cNvSpPr>
          <p:nvPr/>
        </p:nvSpPr>
        <p:spPr>
          <a:xfrm>
            <a:off x="1692000" y="4035193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habites-tu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AB7150-D167-66F6-CA70-B820DFECB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4D93DD8-1C95-B594-63B6-6E2FD73B407E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1862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90C31-2299-1A1C-5740-B7B0F2E1F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807437C-0AB6-90CC-972D-86B374E0535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B40D9E8-0CCF-07D8-29C7-8C2D0A442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un frère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675E16E-7F77-0BE9-AF94-7F56C030359D}"/>
              </a:ext>
            </a:extLst>
          </p:cNvPr>
          <p:cNvSpPr txBox="1">
            <a:spLocks/>
          </p:cNvSpPr>
          <p:nvPr/>
        </p:nvSpPr>
        <p:spPr>
          <a:xfrm>
            <a:off x="1478583" y="3920837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un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0B4D9F-1531-4DE1-2637-03FC8C743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6D30F5D-1809-48EF-17B0-233B6514BE35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0759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D1812-1906-62E3-9E09-7B21A1C8F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47E00B-191B-2772-9508-9CE9CCDB2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sont ses cheveux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694D3B-AD4F-E29C-0BA0-335E07A1B3FF}"/>
              </a:ext>
            </a:extLst>
          </p:cNvPr>
          <p:cNvSpPr txBox="1">
            <a:spLocks/>
          </p:cNvSpPr>
          <p:nvPr/>
        </p:nvSpPr>
        <p:spPr>
          <a:xfrm>
            <a:off x="831531" y="3661377"/>
            <a:ext cx="748093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endParaRPr lang="fr-FR" sz="3600" b="1" dirty="0">
              <a:ln w="0"/>
              <a:solidFill>
                <a:srgbClr val="2196B1"/>
              </a:solidFill>
              <a:latin typeface="Dosis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8EA00F-D728-E34F-485B-3458CD1ED7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728E4EE-07B2-D1A5-2B9A-34B096224312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DCB40AE-B420-E8D4-3146-FC5B3DC8B24C}"/>
              </a:ext>
            </a:extLst>
          </p:cNvPr>
          <p:cNvSpPr txBox="1">
            <a:spLocks/>
          </p:cNvSpPr>
          <p:nvPr/>
        </p:nvSpPr>
        <p:spPr>
          <a:xfrm>
            <a:off x="1478581" y="4000006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sont ses cheveux ?</a:t>
            </a:r>
          </a:p>
        </p:txBody>
      </p:sp>
    </p:spTree>
    <p:extLst>
      <p:ext uri="{BB962C8B-B14F-4D97-AF65-F5344CB8AC3E}">
        <p14:creationId xmlns:p14="http://schemas.microsoft.com/office/powerpoint/2010/main" val="272418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3562B-F40E-BCD3-61D5-EE0DABF5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61874B-2D7C-BD9C-26C3-7D0280EDD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qui est arrivé à la fille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627F06-9BD2-D89F-23FE-4E286562DA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731115" y="2130066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1FE135B-FCF1-A81D-0BE6-BF12E7589A1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5BC675F-7C4C-E19F-F2D8-358817501931}"/>
              </a:ext>
            </a:extLst>
          </p:cNvPr>
          <p:cNvSpPr txBox="1"/>
          <p:nvPr/>
        </p:nvSpPr>
        <p:spPr>
          <a:xfrm>
            <a:off x="1928862" y="4367925"/>
            <a:ext cx="5678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</a:rPr>
              <a:t>Qu’est-ce qui est arrivé à la fille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BCF5824-9136-A399-24DA-A8E00B273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0053" y="2239178"/>
            <a:ext cx="2390660" cy="159377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9873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88925-F0FE-BE0B-3DB2-24169515E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ADF8D5-3318-719C-BFD4-573B0419C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est-ce qu’elle a mal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23DC3E-2B1E-BE38-7C70-140D520A9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76029" y="231735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42531E6-3CC4-EF5B-8C6D-CDF9D7C1931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95FC0FE-AEFA-7793-500C-DAC80FD09F95}"/>
              </a:ext>
            </a:extLst>
          </p:cNvPr>
          <p:cNvSpPr txBox="1"/>
          <p:nvPr/>
        </p:nvSpPr>
        <p:spPr>
          <a:xfrm>
            <a:off x="1873776" y="4555211"/>
            <a:ext cx="5678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2196B1"/>
                </a:solidFill>
                <a:latin typeface="Dosis SemiBold" pitchFamily="2" charset="0"/>
              </a:rPr>
              <a:t>Où est-ce qu’elle a mal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5F7D55D-2021-D12A-9F08-28F653BBC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220" y="2420955"/>
            <a:ext cx="2390660" cy="159377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081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bêtises de Sara.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00C43-BEC8-FADD-A25D-BBE065EEE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8F23E7AA-F974-43D7-0EDD-5368E0020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Aujourd’hui, nous allons découvrir une nouvelle histoire qui s’appelle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Les bêtises de Sara ».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032DAA0-143A-2517-9C90-8E763BA14FC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F49E6FD-A320-A5FB-4E0A-A4B438C2E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060597-8139-70A4-D217-AE477FA4F1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dessin humoristique, chaussures, habits, texte&#10;&#10;Le contenu généré par l’IA peut être incorrect.">
            <a:extLst>
              <a:ext uri="{FF2B5EF4-FFF2-40B4-BE49-F238E27FC236}">
                <a16:creationId xmlns:a16="http://schemas.microsoft.com/office/drawing/2014/main" id="{9A82C14A-D388-FD66-018A-B57883512D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5687" y="1775127"/>
            <a:ext cx="3779848" cy="384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1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découvrir le premier épisode de « Les bêtises de Sara 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vous êtes prêts ? Ecoutez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FD68A6C7-EB06-AE9C-B0FA-657AB1604B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90" y="1952426"/>
            <a:ext cx="7719620" cy="406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8B570-D268-2A53-7D7A-8F2B2A8A7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AC7DD9B-929A-003E-C71F-FE3458675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D54975B-F58E-3A26-A179-FA3223086E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C4525C-1117-2F30-BCC3-CA750D1077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INALE - 4AP - Les bêtises de Sara - E01 DONE-720p-260130">
            <a:hlinkClick r:id="" action="ppaction://media"/>
            <a:extLst>
              <a:ext uri="{FF2B5EF4-FFF2-40B4-BE49-F238E27FC236}">
                <a16:creationId xmlns:a16="http://schemas.microsoft.com/office/drawing/2014/main" id="{ED51D4F2-A854-8FED-B0AB-B5E6D30CD4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9816" y="1929056"/>
            <a:ext cx="7418567" cy="417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46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203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8B570-D268-2A53-7D7A-8F2B2A8A7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AC7DD9B-929A-003E-C71F-FE3458675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D54975B-F58E-3A26-A179-FA3223086E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C4525C-1117-2F30-BCC3-CA750D1077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INALE - 4AP - Les bêtises de Sara - E01 DONE-720p-260130">
            <a:hlinkClick r:id="" action="ppaction://media"/>
            <a:extLst>
              <a:ext uri="{FF2B5EF4-FFF2-40B4-BE49-F238E27FC236}">
                <a16:creationId xmlns:a16="http://schemas.microsoft.com/office/drawing/2014/main" id="{7465E4C6-6E6E-E96F-B2C3-CBCCDFCB19F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1621" y="1857494"/>
            <a:ext cx="7418567" cy="417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5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203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57A15-5F6B-12F6-1793-C10CE06F1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75E9C5B-DBF5-AE50-00B0-CE33DD6A6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Pourquoi Sara est-elle sortie dans la cour de l’immeuble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3D71BF-732E-2FDC-BE29-A29B5BE85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1A6029A-3963-2E31-0A7C-C5A021F6A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4023" y="1992978"/>
            <a:ext cx="3375953" cy="344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96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DB945-41A0-DB3B-6B95-30C12AA1F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081E6DE-C5E7-7FB0-9B5A-91F783D34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Sara est sortie pour jouer avec ses amis.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F9E25CE-FD6E-8310-C5F9-85CA0905DD35}"/>
              </a:ext>
            </a:extLst>
          </p:cNvPr>
          <p:cNvSpPr txBox="1">
            <a:spLocks/>
          </p:cNvSpPr>
          <p:nvPr/>
        </p:nvSpPr>
        <p:spPr>
          <a:xfrm>
            <a:off x="1320586" y="1624017"/>
            <a:ext cx="707977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Elle est sortie pour jouer avec ses amis.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8D14759-840E-1AAC-1228-09CA238A9A4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D53B326-81F2-D32E-DC7B-F0DB048B1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36C614-2EBF-E40A-52A4-8D87E7170D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78CAA03-3F1C-BED6-D0D7-6935E0E22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461" y="2657462"/>
            <a:ext cx="3375953" cy="344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54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283E1-83AC-11A2-A21A-11A0A6B3B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85C249B-DE24-4EF0-F8A4-11E4637B4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 ce qu’elle aime faire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8E9FC50-C34C-124E-B095-C3B75DB8F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 descr="Une image contenant ciel, habits, chaussures, arbre&#10;&#10;Le contenu généré par l’IA peut être incorrect.">
            <a:extLst>
              <a:ext uri="{FF2B5EF4-FFF2-40B4-BE49-F238E27FC236}">
                <a16:creationId xmlns:a16="http://schemas.microsoft.com/office/drawing/2014/main" id="{454DDAF0-E0F5-292C-1C02-4D2A2763F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3558" y="1951568"/>
            <a:ext cx="3276884" cy="336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58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6AE4C-3ED4-E225-B8EA-D001845C7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435A69C-C2E2-1F95-B223-480C852B3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Sara aime beaucoup glisser sur ses patins.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19A7D5-A480-C7C3-6CDE-D34AB1C50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4B2E89-FCBA-31BE-3C43-545C079F3A39}"/>
              </a:ext>
            </a:extLst>
          </p:cNvPr>
          <p:cNvSpPr txBox="1"/>
          <p:nvPr/>
        </p:nvSpPr>
        <p:spPr>
          <a:xfrm>
            <a:off x="1692000" y="1817369"/>
            <a:ext cx="63229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Sara aime beaucoup glisser sur ses patins.</a:t>
            </a:r>
            <a:endParaRPr lang="fr-MA" sz="1600" dirty="0">
              <a:latin typeface="Dosis SemiBold" pitchFamily="2" charset="0"/>
            </a:endParaRPr>
          </a:p>
        </p:txBody>
      </p:sp>
      <p:pic>
        <p:nvPicPr>
          <p:cNvPr id="5" name="Image 4" descr="Une image contenant ciel, habits, chaussures, arbre&#10;&#10;Le contenu généré par l’IA peut être incorrect.">
            <a:extLst>
              <a:ext uri="{FF2B5EF4-FFF2-40B4-BE49-F238E27FC236}">
                <a16:creationId xmlns:a16="http://schemas.microsoft.com/office/drawing/2014/main" id="{9589448A-FDD2-58A2-E707-1611A3467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4289" y="2508159"/>
            <a:ext cx="3276884" cy="336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43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A1DFC-B4C6-19CD-5DF8-587807788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2A32810-AEC3-2584-D970-21563AF4F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Sara a mis son casque et ses genouillères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4D3880D-2CBB-CD96-ABA8-ADB7653C7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CECA46-D4B1-F773-8032-07E750F13B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602" y="2371958"/>
            <a:ext cx="3490535" cy="360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15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5A82E-0882-54C7-9636-3268A192D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6F7AB89-BF9F-59DD-E96E-79ABBAB1B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Non, Sara n’a pas mis son casque et ses genouillères.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63B6357-3228-2728-8712-C179200F2A64}"/>
              </a:ext>
            </a:extLst>
          </p:cNvPr>
          <p:cNvSpPr txBox="1">
            <a:spLocks/>
          </p:cNvSpPr>
          <p:nvPr/>
        </p:nvSpPr>
        <p:spPr>
          <a:xfrm>
            <a:off x="1025030" y="1732182"/>
            <a:ext cx="750697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Non, Sara n’a pas mis son casque et ses genouillères.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B67B26-753D-2E6A-D619-D1AE7E9B8D2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A7FBF8F-0941-E392-5254-8D658C5EB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B8CF87F-AECC-9224-DFDA-6DD6C5641C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BDB431F-D15E-9C32-1CA1-DD7B0F0642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310" y="2908094"/>
            <a:ext cx="3092970" cy="319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05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5ABD9-6ECC-E0FA-1594-DE6037379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21A1014-6A14-C366-6CD1-3D1DE533F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s’est-il passé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38E5F3-77C9-6422-5DFB-95809D8B3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arbre, ciel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B607E06D-4BC2-A20D-FCF0-2AA10D1E0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885" y="1969124"/>
            <a:ext cx="3330229" cy="344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9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D1CB7-3272-B5DB-B5D6-B6BDB0610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61AF5FB-F9A3-AC9F-C824-948729A7E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Sara perd l’équilibre et tombe.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0F7AA3E-F2E6-E110-AF16-04A0BF10C551}"/>
              </a:ext>
            </a:extLst>
          </p:cNvPr>
          <p:cNvSpPr txBox="1">
            <a:spLocks/>
          </p:cNvSpPr>
          <p:nvPr/>
        </p:nvSpPr>
        <p:spPr>
          <a:xfrm>
            <a:off x="425827" y="1538242"/>
            <a:ext cx="779248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Sara perd l’équilibre et tombe.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3E8D912-5A37-C5AF-CB4D-2A6253E71D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FAC3D30-2B53-9DB3-69D4-94C8749FE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253CAAB-8AFB-D909-0E72-833A68AF2A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 descr="Une image contenant arbre, ciel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0118B939-9D67-B1D9-B886-1AC2D7BE14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3518" y="2657462"/>
            <a:ext cx="3330229" cy="344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35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4D0C9-1AD6-FCF6-B7F5-CBB5F478A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996066A-6591-E373-A250-3457E8F63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font les amis de Sara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D483DC-19E6-0542-B94D-88B71E59A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intérieur, habits, canapé, mur&#10;&#10;Le contenu généré par l’IA peut être incorrect.">
            <a:extLst>
              <a:ext uri="{FF2B5EF4-FFF2-40B4-BE49-F238E27FC236}">
                <a16:creationId xmlns:a16="http://schemas.microsoft.com/office/drawing/2014/main" id="{3001FD46-61C6-4535-DD42-5941FA6186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178" y="1991985"/>
            <a:ext cx="3261643" cy="339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4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CA91D-1247-4078-31C4-24A2E603D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D7A6C91-85DB-C8BC-C042-3C5CB20AC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amis de Sara l’aident à se relever et l’emmènent à la maison.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926109-DFDA-F890-AFED-31719DF3EC19}"/>
              </a:ext>
            </a:extLst>
          </p:cNvPr>
          <p:cNvSpPr txBox="1">
            <a:spLocks/>
          </p:cNvSpPr>
          <p:nvPr/>
        </p:nvSpPr>
        <p:spPr>
          <a:xfrm>
            <a:off x="779228" y="1613185"/>
            <a:ext cx="793894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Les amis de Sara l’aident à se relever et l’emmènent à la maison.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1DE2C6A-42DD-5D9C-A9DE-5BCCD278878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17A8C06-D6C0-D964-8119-0061E3AC7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D21441-322A-1C1E-2A4D-FF6ABC3CBF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 descr="Une image contenant intérieur, habits, canapé, mur&#10;&#10;Le contenu généré par l’IA peut être incorrect.">
            <a:extLst>
              <a:ext uri="{FF2B5EF4-FFF2-40B4-BE49-F238E27FC236}">
                <a16:creationId xmlns:a16="http://schemas.microsoft.com/office/drawing/2014/main" id="{6460C27E-F158-786E-9787-D8BE5E1825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4931" y="2703185"/>
            <a:ext cx="3261643" cy="339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A3EBF-1581-92DC-5F20-DA5B7D1F6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6C33FE8-CD8D-63FC-F96E-55D207E95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dit la maman de Sara à la fin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2489803-3204-DCBE-423D-CFD2E9E1E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5365F3-B9B0-2856-0552-780B842B4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989" y="2046984"/>
            <a:ext cx="3254022" cy="336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53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D0AFE-ABC9-345E-3D39-6FDE6EDAA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D95F2CD-70FD-1828-FE6D-9CDA3ABB1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maman de Sara dit: « Viens, on va nettoyer tout ça. Tu fais trop de bêtises ! »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AB717A27-D687-0D73-8238-AC5C9C769C64}"/>
              </a:ext>
            </a:extLst>
          </p:cNvPr>
          <p:cNvSpPr txBox="1">
            <a:spLocks/>
          </p:cNvSpPr>
          <p:nvPr/>
        </p:nvSpPr>
        <p:spPr>
          <a:xfrm>
            <a:off x="571902" y="1681768"/>
            <a:ext cx="814627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Viens, on va nettoyer tout ça. Tu fais trop de bêtises ! »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68656AB-07CE-03CB-D321-852881ABE52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DEAD68D-2775-0C4A-9CC4-8C2BD9304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760F631-5B38-358B-9C5C-6647701410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11B259F-C350-BA65-1A11-564E6DD6AC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8026" y="2733668"/>
            <a:ext cx="3254022" cy="336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08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48EE80B-3185-40C5-3BC2-513031AE7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Cet épisode est terminé. A la semaine prochaine avec une nouvel épisode.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 descr="Une image contenant capture d’écran, chaussures, texte, habits&#10;&#10;Le contenu généré par l’IA peut être incorrect.">
            <a:extLst>
              <a:ext uri="{FF2B5EF4-FFF2-40B4-BE49-F238E27FC236}">
                <a16:creationId xmlns:a16="http://schemas.microsoft.com/office/drawing/2014/main" id="{BF599B76-F1C8-42A0-9578-8807D92FBB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975" y="2311691"/>
            <a:ext cx="6576630" cy="347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la maison,  écrivez trois phrases que vous avez entendues dans le premier épisode de l’histoire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bêtises de Sara ».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358F678-F9FC-7015-79A7-50DDA8C057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BE50DC3-6A43-61E4-239F-B6689C3A6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séance d’aujourd’hui est terminée. A bientôt.</a:t>
            </a: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FDEDF06-1915-A5DC-E382-AC498EB5C4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9" name="majd_wave">
            <a:hlinkClick r:id="" action="ppaction://media"/>
            <a:extLst>
              <a:ext uri="{FF2B5EF4-FFF2-40B4-BE49-F238E27FC236}">
                <a16:creationId xmlns:a16="http://schemas.microsoft.com/office/drawing/2014/main" id="{B976E4A1-70D0-1D66-8EF1-86FC7EFECCC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F4E8936-1856-FC8B-F4FC-0B0EE140DF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7027</TotalTime>
  <Words>1561</Words>
  <Application>Microsoft Office PowerPoint</Application>
  <PresentationFormat>Affichage à l'écran (4:3)</PresentationFormat>
  <Paragraphs>181</Paragraphs>
  <Slides>64</Slides>
  <Notes>5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64</vt:i4>
      </vt:variant>
    </vt:vector>
  </HeadingPairs>
  <TitlesOfParts>
    <vt:vector size="86" baseType="lpstr">
      <vt:lpstr>Dosis ExtraBold</vt:lpstr>
      <vt:lpstr>Dosis Medium</vt:lpstr>
      <vt:lpstr>Aptos Display</vt:lpstr>
      <vt:lpstr>Aptos</vt:lpstr>
      <vt:lpstr>Mistral</vt:lpstr>
      <vt:lpstr>Dosis</vt:lpstr>
      <vt:lpstr>Wingdings</vt:lpstr>
      <vt:lpstr>Dosis SemiBold</vt:lpstr>
      <vt:lpstr>Calibri</vt:lpstr>
      <vt:lpstr>Arial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3_Conception personnalisée</vt:lpstr>
      <vt:lpstr>1_Env-Enseignant</vt:lpstr>
      <vt:lpstr>Présentation PowerPoint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la leçon de la semaine passée. Soyez attentifs.</vt:lpstr>
      <vt:lpstr>Présentation PowerPoint</vt:lpstr>
      <vt:lpstr>Répétons ensemble : Nettoyer – Un pansement – Des genouillères– Une trottinette  – Un casque -  Des patins à roulettes. </vt:lpstr>
      <vt:lpstr>Nous allons jouer au jeu des mots invisibles. </vt:lpstr>
      <vt:lpstr>Observez bien les images. Je vais masquer deux images. Qui veut expliquer la consigne en arabe ? </vt:lpstr>
      <vt:lpstr>Quelles sont les images qui manquent ?</vt:lpstr>
      <vt:lpstr>Les deux images qui manquent sont : Le genou et Avoir mal.</vt:lpstr>
      <vt:lpstr>Nous allons jouer au jeu des mots qui bougent. </vt:lpstr>
      <vt:lpstr>Observez bien. Je vais faire bouger 2 mots. Qui veut expliquer la consigne en arabe ? </vt:lpstr>
      <vt:lpstr>Quels sont les 2 mots qui ont bougé ? </vt:lpstr>
      <vt:lpstr>Les deux mots qui ont bougé sont: Nettoyer et  Des patins à roulettes.</vt:lpstr>
      <vt:lpstr>Maintenant nous allons faire de la lecture. Qui veut lire ce paragraphe ? </vt:lpstr>
      <vt:lpstr>Qui veut expliquer ce paragraphe dans sa langue ? </vt:lpstr>
      <vt:lpstr>Qui veut lire la question et y répondre ? </vt:lpstr>
      <vt:lpstr>La réponse est : Elle est tombée par terre. </vt:lpstr>
      <vt:lpstr>Qui veut lire ce paragraphe ? </vt:lpstr>
      <vt:lpstr>Qui veut expliquer ce paragraphe dans sa langue ? </vt:lpstr>
      <vt:lpstr>Qui veut lire la question et y répondre ? </vt:lpstr>
      <vt:lpstr>La réponse est : elle l’a grondée parce qu’elle n’a pas porté son casque.</vt:lpstr>
      <vt:lpstr>Prenez vos cahiers.</vt:lpstr>
      <vt:lpstr>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Écrivez sur vos cahiers une phrase correcte en utilisant ces mots. Attention, il faut ajouter d’autres mots pour obtenir une phrase correcte. </vt:lpstr>
      <vt:lpstr>Qui veut lire sa phrase ?</vt:lpstr>
      <vt:lpstr>Corrigez. Une phrase correcte est : Lina est tombée du vélo. Je n’oublie pas la majuscule au début de la phrase et le point à la fin.  </vt:lpstr>
      <vt:lpstr>Maintenant, c’est l’activité des questions en rafale. Je vais désigner des élèves au hasard pour répondre. Tenez-vous prêts. </vt:lpstr>
      <vt:lpstr>Comment tu t’appelles ?</vt:lpstr>
      <vt:lpstr>Quel âge as-tu ?</vt:lpstr>
      <vt:lpstr>Où habites-tu ?</vt:lpstr>
      <vt:lpstr>Tu as un frère ?</vt:lpstr>
      <vt:lpstr>Comment sont ses cheveux ?</vt:lpstr>
      <vt:lpstr>Qu’est-ce qui est arrivé à la fille ? </vt:lpstr>
      <vt:lpstr>Où est-ce qu’elle a mal ?</vt:lpstr>
      <vt:lpstr>Plan de la séance 6</vt:lpstr>
      <vt:lpstr>Aujourd’hui, nous allons découvrir une nouvelle histoire qui s’appelle :  « Les bêtises de Sara ». </vt:lpstr>
      <vt:lpstr>Nous allons découvrir le premier épisode de « Les bêtises de Sara ».  Est-ce que vous êtes prêts ? Ecoutez bien. </vt:lpstr>
      <vt:lpstr>Lecture de la vidéo.</vt:lpstr>
      <vt:lpstr>Nous allons écouter l’histoire une deuxième fois. Soyez attentifs.</vt:lpstr>
      <vt:lpstr>Lecture de la vidéo.</vt:lpstr>
      <vt:lpstr>Pourquoi Sara est-elle sortie dans la cour de l’immeuble ? Qui veut répondre ?  </vt:lpstr>
      <vt:lpstr>Sara est sortie pour jouer avec ses amis.</vt:lpstr>
      <vt:lpstr>Qu’est ce qu’elle aime faire ? Qui veut répondre ?  </vt:lpstr>
      <vt:lpstr>Sara aime beaucoup glisser sur ses patins.</vt:lpstr>
      <vt:lpstr>Est-ce que Sara a mis son casque et ses genouillères ? Qui veut répondre ?  </vt:lpstr>
      <vt:lpstr>Non, Sara n’a pas mis son casque et ses genouillères. </vt:lpstr>
      <vt:lpstr>Que s’est-il passé ? Qui veut répondre ?  </vt:lpstr>
      <vt:lpstr>Sara perd l’équilibre et tombe. </vt:lpstr>
      <vt:lpstr>Que font les amis de Sara ? Qui veut répondre ?  </vt:lpstr>
      <vt:lpstr>Les amis de Sara l’aident à se relever et l’emmènent à la maison.</vt:lpstr>
      <vt:lpstr>Que dit la maman de Sara à la fin ? Qui veut répondre ?  </vt:lpstr>
      <vt:lpstr>La maman de Sara dit: « Viens, on va nettoyer tout ça. Tu fais trop de bêtises ! »</vt:lpstr>
      <vt:lpstr>Cet épisode est terminé. A la semaine prochaine avec une nouvel épisode.</vt:lpstr>
      <vt:lpstr>A la maison,  écrivez trois phrases que vous avez entendues dans le premier épisode de l’histoire « Les bêtises de Sara ».</vt:lpstr>
      <vt:lpstr>La séance d’aujourd’hui est terminée. A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26</cp:revision>
  <cp:lastPrinted>2025-08-13T10:11:39Z</cp:lastPrinted>
  <dcterms:created xsi:type="dcterms:W3CDTF">2025-08-01T12:31:49Z</dcterms:created>
  <dcterms:modified xsi:type="dcterms:W3CDTF">2026-02-03T17:59:34Z</dcterms:modified>
</cp:coreProperties>
</file>