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</p:sldMasterIdLst>
  <p:notesMasterIdLst>
    <p:notesMasterId r:id="rId86"/>
  </p:notesMasterIdLst>
  <p:sldIdLst>
    <p:sldId id="257" r:id="rId12"/>
    <p:sldId id="1029" r:id="rId13"/>
    <p:sldId id="705" r:id="rId14"/>
    <p:sldId id="1030" r:id="rId15"/>
    <p:sldId id="798" r:id="rId16"/>
    <p:sldId id="1098" r:id="rId17"/>
    <p:sldId id="1041" r:id="rId18"/>
    <p:sldId id="1040" r:id="rId19"/>
    <p:sldId id="1227" r:id="rId20"/>
    <p:sldId id="1228" r:id="rId21"/>
    <p:sldId id="940" r:id="rId22"/>
    <p:sldId id="1239" r:id="rId23"/>
    <p:sldId id="1092" r:id="rId24"/>
    <p:sldId id="1240" r:id="rId25"/>
    <p:sldId id="1241" r:id="rId26"/>
    <p:sldId id="1242" r:id="rId27"/>
    <p:sldId id="1243" r:id="rId28"/>
    <p:sldId id="1149" r:id="rId29"/>
    <p:sldId id="1244" r:id="rId30"/>
    <p:sldId id="1245" r:id="rId31"/>
    <p:sldId id="1246" r:id="rId32"/>
    <p:sldId id="1247" r:id="rId33"/>
    <p:sldId id="1095" r:id="rId34"/>
    <p:sldId id="1126" r:id="rId35"/>
    <p:sldId id="1102" r:id="rId36"/>
    <p:sldId id="1101" r:id="rId37"/>
    <p:sldId id="1127" r:id="rId38"/>
    <p:sldId id="1128" r:id="rId39"/>
    <p:sldId id="1129" r:id="rId40"/>
    <p:sldId id="1130" r:id="rId41"/>
    <p:sldId id="1062" r:id="rId42"/>
    <p:sldId id="1063" r:id="rId43"/>
    <p:sldId id="1077" r:id="rId44"/>
    <p:sldId id="1065" r:id="rId45"/>
    <p:sldId id="1107" r:id="rId46"/>
    <p:sldId id="1108" r:id="rId47"/>
    <p:sldId id="1109" r:id="rId48"/>
    <p:sldId id="779" r:id="rId49"/>
    <p:sldId id="1085" r:id="rId50"/>
    <p:sldId id="1138" r:id="rId51"/>
    <p:sldId id="1137" r:id="rId52"/>
    <p:sldId id="1248" r:id="rId53"/>
    <p:sldId id="1112" r:id="rId54"/>
    <p:sldId id="1113" r:id="rId55"/>
    <p:sldId id="1191" r:id="rId56"/>
    <p:sldId id="1035" r:id="rId57"/>
    <p:sldId id="1177" r:id="rId58"/>
    <p:sldId id="1231" r:id="rId59"/>
    <p:sldId id="1192" r:id="rId60"/>
    <p:sldId id="1233" r:id="rId61"/>
    <p:sldId id="1232" r:id="rId62"/>
    <p:sldId id="1234" r:id="rId63"/>
    <p:sldId id="1235" r:id="rId64"/>
    <p:sldId id="1252" r:id="rId65"/>
    <p:sldId id="1236" r:id="rId66"/>
    <p:sldId id="1237" r:id="rId67"/>
    <p:sldId id="1238" r:id="rId68"/>
    <p:sldId id="1103" r:id="rId69"/>
    <p:sldId id="1105" r:id="rId70"/>
    <p:sldId id="1249" r:id="rId71"/>
    <p:sldId id="1106" r:id="rId72"/>
    <p:sldId id="664" r:id="rId73"/>
    <p:sldId id="1251" r:id="rId74"/>
    <p:sldId id="1250" r:id="rId75"/>
    <p:sldId id="1157" r:id="rId76"/>
    <p:sldId id="1090" r:id="rId77"/>
    <p:sldId id="1050" r:id="rId78"/>
    <p:sldId id="1037" r:id="rId79"/>
    <p:sldId id="1052" r:id="rId80"/>
    <p:sldId id="1225" r:id="rId81"/>
    <p:sldId id="1226" r:id="rId82"/>
    <p:sldId id="1056" r:id="rId83"/>
    <p:sldId id="1057" r:id="rId84"/>
    <p:sldId id="689" r:id="rId85"/>
  </p:sldIdLst>
  <p:sldSz cx="9144000" cy="6858000" type="screen4x3"/>
  <p:notesSz cx="6735763" cy="9866313"/>
  <p:embeddedFontLst>
    <p:embeddedFont>
      <p:font typeface="Dosis" pitchFamily="2" charset="0"/>
      <p:regular r:id="rId87"/>
      <p:bold r:id="rId88"/>
    </p:embeddedFont>
    <p:embeddedFont>
      <p:font typeface="Dosis ExtraBold" pitchFamily="2" charset="0"/>
      <p:bold r:id="rId89"/>
    </p:embeddedFont>
    <p:embeddedFont>
      <p:font typeface="Dosis Medium" pitchFamily="2" charset="0"/>
      <p:regular r:id="rId90"/>
    </p:embeddedFont>
    <p:embeddedFont>
      <p:font typeface="Dosis SemiBold" pitchFamily="2" charset="0"/>
      <p:bold r:id="rId91"/>
    </p:embeddedFont>
    <p:embeddedFont>
      <p:font typeface="Mistral" panose="03090702030407020403" pitchFamily="66" charset="0"/>
      <p:regular r:id="rId9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565F88"/>
    <a:srgbClr val="2AB6D7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4E5986-5787-4250-939D-BC13DAD975F9}" v="48" dt="2026-02-08T17:40:50.0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88" autoAdjust="0"/>
    <p:restoredTop sz="95363" autoAdjust="0"/>
  </p:normalViewPr>
  <p:slideViewPr>
    <p:cSldViewPr snapToGrid="0">
      <p:cViewPr varScale="1">
        <p:scale>
          <a:sx n="85" d="100"/>
          <a:sy n="85" d="100"/>
        </p:scale>
        <p:origin x="1330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84" Type="http://schemas.openxmlformats.org/officeDocument/2006/relationships/slide" Target="slides/slide73.xml"/><Relationship Id="rId89" Type="http://schemas.openxmlformats.org/officeDocument/2006/relationships/font" Target="fonts/font3.fntdata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4.fntdata"/><Relationship Id="rId95" Type="http://schemas.openxmlformats.org/officeDocument/2006/relationships/theme" Target="theme/theme1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80" Type="http://schemas.openxmlformats.org/officeDocument/2006/relationships/slide" Target="slides/slide69.xml"/><Relationship Id="rId85" Type="http://schemas.openxmlformats.org/officeDocument/2006/relationships/slide" Target="slides/slide7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83" Type="http://schemas.openxmlformats.org/officeDocument/2006/relationships/slide" Target="slides/slide72.xml"/><Relationship Id="rId88" Type="http://schemas.openxmlformats.org/officeDocument/2006/relationships/font" Target="fonts/font2.fntdata"/><Relationship Id="rId91" Type="http://schemas.openxmlformats.org/officeDocument/2006/relationships/font" Target="fonts/font5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81" Type="http://schemas.openxmlformats.org/officeDocument/2006/relationships/slide" Target="slides/slide70.xml"/><Relationship Id="rId86" Type="http://schemas.openxmlformats.org/officeDocument/2006/relationships/notesMaster" Target="notesMasters/notesMaster1.xml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slide" Target="slides/slide65.xml"/><Relationship Id="rId97" Type="http://schemas.microsoft.com/office/2015/10/relationships/revisionInfo" Target="revisionInfo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92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slide" Target="slides/slide55.xml"/><Relationship Id="rId87" Type="http://schemas.openxmlformats.org/officeDocument/2006/relationships/font" Target="fonts/font1.fntdata"/><Relationship Id="rId61" Type="http://schemas.openxmlformats.org/officeDocument/2006/relationships/slide" Target="slides/slide50.xml"/><Relationship Id="rId82" Type="http://schemas.openxmlformats.org/officeDocument/2006/relationships/slide" Target="slides/slide71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56" Type="http://schemas.openxmlformats.org/officeDocument/2006/relationships/slide" Target="slides/slide45.xml"/><Relationship Id="rId77" Type="http://schemas.openxmlformats.org/officeDocument/2006/relationships/slide" Target="slides/slide66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93" Type="http://schemas.openxmlformats.org/officeDocument/2006/relationships/presProps" Target="presProps.xml"/><Relationship Id="rId98" Type="http://schemas.microsoft.com/office/2018/10/relationships/authors" Target="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A7445-99BF-D555-1AC5-1E9F41AA3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C7D9EE-535D-F9C7-E1CA-3EDFCD9C79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31185B-8289-045E-BE91-7A506BF63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86FB5D-CE54-1370-9BD1-B1503AD32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0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100B-603C-7152-CDBA-B0888589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5C3228-3297-781D-6832-EBD03CD7D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737150-F802-6DC5-B92F-4E855E1E3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F89EA-8267-01DD-1F4D-42C8C37F4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387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670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39814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160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34405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8602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43850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19530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895658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6724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9831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6208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6512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3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7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85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0.png"/><Relationship Id="rId7" Type="http://schemas.openxmlformats.org/officeDocument/2006/relationships/image" Target="../media/image2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7" Type="http://schemas.openxmlformats.org/officeDocument/2006/relationships/image" Target="../media/image28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70.png"/><Relationship Id="rId4" Type="http://schemas.openxmlformats.org/officeDocument/2006/relationships/customXml" Target="../ink/ink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6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6.xml"/><Relationship Id="rId5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9.xml"/><Relationship Id="rId5" Type="http://schemas.openxmlformats.org/officeDocument/2006/relationships/image" Target="../media/image70.png"/><Relationship Id="rId4" Type="http://schemas.openxmlformats.org/officeDocument/2006/relationships/customXml" Target="../ink/ink8.xml"/><Relationship Id="rId9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70.png"/><Relationship Id="rId4" Type="http://schemas.openxmlformats.org/officeDocument/2006/relationships/customXml" Target="../ink/ink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image" Target="../media/image69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6.xml"/><Relationship Id="rId5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8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8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5.wdp"/><Relationship Id="rId4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5.wdp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5.wdp"/><Relationship Id="rId4" Type="http://schemas.openxmlformats.org/officeDocument/2006/relationships/image" Target="../media/image7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4.png"/><Relationship Id="rId4" Type="http://schemas.openxmlformats.org/officeDocument/2006/relationships/image" Target="../media/image2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5.png"/><Relationship Id="rId4" Type="http://schemas.openxmlformats.org/officeDocument/2006/relationships/image" Target="../media/image2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7.gif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8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7.gif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8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7.gif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8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9.png"/><Relationship Id="rId5" Type="http://schemas.openxmlformats.org/officeDocument/2006/relationships/slideLayout" Target="../slideLayouts/slideLayout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85FD837-82F0-7A3B-E831-51C63B936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3" name="Image 2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0E508AA3-5BAD-B5C0-2E75-CCCD071D5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34" y="2834052"/>
            <a:ext cx="8442132" cy="268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16000" y="37537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32000" y="34430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389433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00" y="4957262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23093" y="493886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42735" y="540684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/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Écrire des mots et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312729-2D44-6B04-DDB7-8AA17384CDFB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sz="1000" dirty="0">
                <a:solidFill>
                  <a:prstClr val="white">
                    <a:lumMod val="65000"/>
                  </a:prstClr>
                </a:solidFill>
              </a:rPr>
              <a:t>Histoire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: L’animal qui parle.</a:t>
            </a:r>
            <a:endParaRPr lang="fr-FR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</a:t>
            </a:r>
            <a:r>
              <a:rPr lang="fr-FR" sz="2200" b="1" kern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crire</a:t>
            </a:r>
            <a:r>
              <a:rPr lang="fr-FR" sz="2200" b="1" kern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des mots et des phrases.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matin </a:t>
            </a:r>
            <a:r>
              <a:rPr lang="fr-FR" dirty="0"/>
              <a:t>– L’après-midi – Avant – Après – Emploi du temps </a:t>
            </a:r>
            <a:br>
              <a:rPr lang="fr-FR" dirty="0"/>
            </a:br>
            <a:r>
              <a:rPr lang="fr-FR" dirty="0"/>
              <a:t>– Préférer.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660" y="3498403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Le matin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2000" y="3475630"/>
            <a:ext cx="1800000" cy="453766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L’après-midi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13189" y="5922001"/>
            <a:ext cx="2317622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Emploi du temps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5935154"/>
            <a:ext cx="180000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Préférer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79878" y="592200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Après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050872" y="354113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latin typeface="Dosis SemiBold" pitchFamily="2" charset="0"/>
              </a:rPr>
              <a:t>Avant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 descr="Une image contenant jouet, véhicule, clipart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327E31F8-C369-FCA8-D770-CD7DC73D5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840" y="3949391"/>
            <a:ext cx="1815128" cy="1985763"/>
          </a:xfrm>
          <a:prstGeom prst="rect">
            <a:avLst/>
          </a:prstGeom>
        </p:spPr>
      </p:pic>
      <p:pic>
        <p:nvPicPr>
          <p:cNvPr id="4" name="Image 3" descr="Une image contenant habits, chaussures, fille, jeune enfant&#10;&#10;Le contenu généré par l’IA peut être incorrect.">
            <a:extLst>
              <a:ext uri="{FF2B5EF4-FFF2-40B4-BE49-F238E27FC236}">
                <a16:creationId xmlns:a16="http://schemas.microsoft.com/office/drawing/2014/main" id="{9742F24A-327B-A646-8876-6E5D1E970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82" y="3970363"/>
            <a:ext cx="1795958" cy="1964791"/>
          </a:xfrm>
          <a:prstGeom prst="rect">
            <a:avLst/>
          </a:prstGeom>
        </p:spPr>
      </p:pic>
      <p:pic>
        <p:nvPicPr>
          <p:cNvPr id="8" name="Image 7" descr="Une image contenant texte, capture d’écran, affichage, Police&#10;&#10;Le contenu généré par l’IA peut être incorrect.">
            <a:extLst>
              <a:ext uri="{FF2B5EF4-FFF2-40B4-BE49-F238E27FC236}">
                <a16:creationId xmlns:a16="http://schemas.microsoft.com/office/drawing/2014/main" id="{12627202-B47C-CC8D-5AA4-AEB4CEBCE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35" y="3997827"/>
            <a:ext cx="1758830" cy="1924173"/>
          </a:xfrm>
          <a:prstGeom prst="rect">
            <a:avLst/>
          </a:prstGeom>
        </p:spPr>
      </p:pic>
      <p:pic>
        <p:nvPicPr>
          <p:cNvPr id="10" name="Image 9" descr="Une image contenant fille, habits, dessin humoristique, chaussures&#10;&#10;Le contenu généré par l’IA peut être incorrect.">
            <a:extLst>
              <a:ext uri="{FF2B5EF4-FFF2-40B4-BE49-F238E27FC236}">
                <a16:creationId xmlns:a16="http://schemas.microsoft.com/office/drawing/2014/main" id="{82919D52-EE3C-5F59-C86C-10D9671241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839" y="1717355"/>
            <a:ext cx="1677501" cy="1835197"/>
          </a:xfrm>
          <a:prstGeom prst="rect">
            <a:avLst/>
          </a:prstGeom>
        </p:spPr>
      </p:pic>
      <p:pic>
        <p:nvPicPr>
          <p:cNvPr id="12" name="Image 11" descr="Une image contenant horloge, fenêtre, Horloge murale, intérieur&#10;&#10;Le contenu généré par l’IA peut être incorrect.">
            <a:extLst>
              <a:ext uri="{FF2B5EF4-FFF2-40B4-BE49-F238E27FC236}">
                <a16:creationId xmlns:a16="http://schemas.microsoft.com/office/drawing/2014/main" id="{7F6536EB-933C-6BD5-F1EF-7378BFB9EF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775" y="1717355"/>
            <a:ext cx="1628722" cy="1781833"/>
          </a:xfrm>
          <a:prstGeom prst="rect">
            <a:avLst/>
          </a:prstGeom>
        </p:spPr>
      </p:pic>
      <p:pic>
        <p:nvPicPr>
          <p:cNvPr id="16" name="Image 15" descr="Une image contenant ciel, paysage, peinture, nature&#10;&#10;Le contenu généré par l’IA peut être incorrect.">
            <a:extLst>
              <a:ext uri="{FF2B5EF4-FFF2-40B4-BE49-F238E27FC236}">
                <a16:creationId xmlns:a16="http://schemas.microsoft.com/office/drawing/2014/main" id="{83C083AB-BD73-5542-6B37-1DE5503475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281571" y="1772032"/>
            <a:ext cx="1537776" cy="168233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AC7BDF4-3F0E-31C8-146C-EFF08E75D501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F2EC76E-2144-F05F-FEF7-DF12C10ED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BEF208-77AB-0066-10B4-7AC6398BB0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L’éducation physique – Les maths -  L’amazigh –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L’arabe </a:t>
            </a:r>
            <a:b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– 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français – Les sciences.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87288" y="3478088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L’éducation physique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286000" y="3495088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Les maths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89373" y="3469553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L’amazigh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L’arabe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439532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français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829962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Les sciences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Image 4" descr="Une image contenant Caractère coloré, Graphique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50D76C7-D8A2-9DA2-CE0F-3362A2B10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384" y="4047512"/>
            <a:ext cx="1660045" cy="1816101"/>
          </a:xfrm>
          <a:prstGeom prst="rect">
            <a:avLst/>
          </a:prstGeom>
        </p:spPr>
      </p:pic>
      <p:pic>
        <p:nvPicPr>
          <p:cNvPr id="7" name="Image 6" descr="Une image contenant dessin, microscope, bouteille, illustration&#10;&#10;Le contenu généré par l’IA peut être incorrect.">
            <a:extLst>
              <a:ext uri="{FF2B5EF4-FFF2-40B4-BE49-F238E27FC236}">
                <a16:creationId xmlns:a16="http://schemas.microsoft.com/office/drawing/2014/main" id="{67DAD6B6-F9E8-D062-CFE0-7D94637FC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27" y="4190249"/>
            <a:ext cx="1477089" cy="1615946"/>
          </a:xfrm>
          <a:prstGeom prst="rect">
            <a:avLst/>
          </a:prstGeom>
        </p:spPr>
      </p:pic>
      <p:pic>
        <p:nvPicPr>
          <p:cNvPr id="14" name="Image 13" descr="Une image contenant Police, text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56D2AE24-770B-68AD-122F-E23C6C798A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178" y="1809838"/>
            <a:ext cx="1540438" cy="168525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D6AAC37-9BC4-F5D6-43F0-B5E3B3B1BB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496" y="4047512"/>
            <a:ext cx="1607561" cy="1758683"/>
          </a:xfrm>
          <a:prstGeom prst="rect">
            <a:avLst/>
          </a:prstGeom>
        </p:spPr>
      </p:pic>
      <p:pic>
        <p:nvPicPr>
          <p:cNvPr id="22" name="Image 21" descr="Une image contenant Graphique, Polic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9946457B-F3CC-0910-DD3B-A5597061B4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857" y="1786886"/>
            <a:ext cx="1582397" cy="1731154"/>
          </a:xfrm>
          <a:prstGeom prst="rect">
            <a:avLst/>
          </a:prstGeom>
        </p:spPr>
      </p:pic>
      <p:pic>
        <p:nvPicPr>
          <p:cNvPr id="27" name="Image 26" descr="Une image contenant garçon, balle, football, chaussures&#10;&#10;Le contenu généré par l’IA peut être incorrect.">
            <a:extLst>
              <a:ext uri="{FF2B5EF4-FFF2-40B4-BE49-F238E27FC236}">
                <a16:creationId xmlns:a16="http://schemas.microsoft.com/office/drawing/2014/main" id="{479DE19C-8D63-286F-90D2-286DB8BB77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032" y="1809838"/>
            <a:ext cx="1582397" cy="173115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A9169F29-90C5-E434-D4A7-ACE8D5F5D14A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3948EE4-67F9-A5B8-0587-A9E3BEB0E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50EADEB-6A00-8A3C-883B-6ED59EE4B9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778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père – La mère – Les parents – Le frère – La sœur – La famille.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660" y="3498403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père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2000" y="3475630"/>
            <a:ext cx="1800000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mère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13189" y="5922001"/>
            <a:ext cx="2317622" cy="360000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sœur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5935154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EE2AD7"/>
                </a:solidFill>
              </a:rPr>
              <a:t>La</a:t>
            </a:r>
            <a:r>
              <a:rPr lang="fr-FR" dirty="0"/>
              <a:t> famille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79878" y="592200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frère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050872" y="354113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/>
              <a:t>Les parents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Image 12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D650F63B-D9CE-05AF-0F51-17033238A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485" y="4109971"/>
            <a:ext cx="1578833" cy="1727080"/>
          </a:xfrm>
          <a:prstGeom prst="rect">
            <a:avLst/>
          </a:prstGeom>
        </p:spPr>
      </p:pic>
      <p:pic>
        <p:nvPicPr>
          <p:cNvPr id="14" name="Image 13" descr="Une image contenant poupée, habits, robe, fille&#10;&#10;Le contenu généré par l’IA peut être incorrect.">
            <a:extLst>
              <a:ext uri="{FF2B5EF4-FFF2-40B4-BE49-F238E27FC236}">
                <a16:creationId xmlns:a16="http://schemas.microsoft.com/office/drawing/2014/main" id="{B6547C78-C518-9A29-404A-326E39E7C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67" y="4109971"/>
            <a:ext cx="1578833" cy="1727080"/>
          </a:xfrm>
          <a:prstGeom prst="rect">
            <a:avLst/>
          </a:prstGeom>
        </p:spPr>
      </p:pic>
      <p:pic>
        <p:nvPicPr>
          <p:cNvPr id="17" name="Image 16" descr="Une image contenant habits, Animatio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D83E5B-C5CB-F0F0-CF59-8FF6A4D05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041" y="4109971"/>
            <a:ext cx="1578833" cy="1727080"/>
          </a:xfrm>
          <a:prstGeom prst="rect">
            <a:avLst/>
          </a:prstGeom>
        </p:spPr>
      </p:pic>
      <p:pic>
        <p:nvPicPr>
          <p:cNvPr id="18" name="Image 17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3C945497-B903-7EE1-7A2E-AF0529DABF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28" y="1706848"/>
            <a:ext cx="1676834" cy="1834283"/>
          </a:xfrm>
          <a:prstGeom prst="rect">
            <a:avLst/>
          </a:prstGeom>
        </p:spPr>
      </p:pic>
      <p:pic>
        <p:nvPicPr>
          <p:cNvPr id="19" name="Image 18" descr="Une image contenant habits, poupée, dessin humoristique, robe&#10;&#10;Le contenu généré par l’IA peut être incorrect.">
            <a:extLst>
              <a:ext uri="{FF2B5EF4-FFF2-40B4-BE49-F238E27FC236}">
                <a16:creationId xmlns:a16="http://schemas.microsoft.com/office/drawing/2014/main" id="{E02B2F78-5155-BFE6-5E75-3E612944F9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205" y="1676109"/>
            <a:ext cx="1645055" cy="1799521"/>
          </a:xfrm>
          <a:prstGeom prst="rect">
            <a:avLst/>
          </a:prstGeom>
        </p:spPr>
      </p:pic>
      <p:pic>
        <p:nvPicPr>
          <p:cNvPr id="20" name="Image 19" descr="Une image contenant habits, dessin humoristique, debout&#10;&#10;Le contenu généré par l’IA peut être incorrect.">
            <a:extLst>
              <a:ext uri="{FF2B5EF4-FFF2-40B4-BE49-F238E27FC236}">
                <a16:creationId xmlns:a16="http://schemas.microsoft.com/office/drawing/2014/main" id="{F9B415D7-06FC-A3B4-7A13-D4A0F61989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676109"/>
            <a:ext cx="1638777" cy="179265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9738DA8-076F-69EC-033B-8E4B14344C93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6F8B57-CF6B-1208-62EB-72B8A6823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16E544B-17EE-81B5-6628-2F0684E4A5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057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Gentil – S’amuser -  Prendre un repas – Le petit-déjeuner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Le déjeuner – Le dîner.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653748" y="3476955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565F88"/>
                </a:solidFill>
                <a:latin typeface="Dosis" pitchFamily="2" charset="0"/>
              </a:rPr>
              <a:t>Gentil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502127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S’amuser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Prendre un repas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petit-déjeuner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439532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déjeuner</a:t>
            </a: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829962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dîner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EFF740F-3644-0FF0-DFDC-21398E54B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299" y="1772400"/>
            <a:ext cx="1558242" cy="1704556"/>
          </a:xfrm>
          <a:prstGeom prst="rect">
            <a:avLst/>
          </a:prstGeom>
        </p:spPr>
      </p:pic>
      <p:pic>
        <p:nvPicPr>
          <p:cNvPr id="6" name="Image 5" descr="Une image contenant dessin humoristique, dessin, garçon, personne&#10;&#10;Le contenu généré par l’IA peut être incorrect.">
            <a:extLst>
              <a:ext uri="{FF2B5EF4-FFF2-40B4-BE49-F238E27FC236}">
                <a16:creationId xmlns:a16="http://schemas.microsoft.com/office/drawing/2014/main" id="{A62CB6A4-B863-F4FD-4D89-08AA8C01D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981" y="1745549"/>
            <a:ext cx="1582787" cy="1731406"/>
          </a:xfrm>
          <a:prstGeom prst="rect">
            <a:avLst/>
          </a:prstGeom>
        </p:spPr>
      </p:pic>
      <p:pic>
        <p:nvPicPr>
          <p:cNvPr id="12" name="Image 11" descr="Une image contenant dessin, dessin humoristique, meubles, Dessin d’enfant&#10;&#10;Le contenu généré par l’IA peut être incorrect.">
            <a:extLst>
              <a:ext uri="{FF2B5EF4-FFF2-40B4-BE49-F238E27FC236}">
                <a16:creationId xmlns:a16="http://schemas.microsoft.com/office/drawing/2014/main" id="{63D4B672-63C3-D22A-9A1D-A98F18FB4B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842" y="1740110"/>
            <a:ext cx="1626859" cy="1779615"/>
          </a:xfrm>
          <a:prstGeom prst="rect">
            <a:avLst/>
          </a:prstGeom>
        </p:spPr>
      </p:pic>
      <p:pic>
        <p:nvPicPr>
          <p:cNvPr id="15" name="Image 14" descr="Une image contenant vaisselle, ustensile de cuisine, assiette, Plats et corbeilles&#10;&#10;Le contenu généré par l’IA peut être incorrect.">
            <a:extLst>
              <a:ext uri="{FF2B5EF4-FFF2-40B4-BE49-F238E27FC236}">
                <a16:creationId xmlns:a16="http://schemas.microsoft.com/office/drawing/2014/main" id="{91913165-85EC-4AB1-04F1-304C148E57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463" y="4067568"/>
            <a:ext cx="1600753" cy="1751059"/>
          </a:xfrm>
          <a:prstGeom prst="rect">
            <a:avLst/>
          </a:prstGeom>
        </p:spPr>
      </p:pic>
      <p:pic>
        <p:nvPicPr>
          <p:cNvPr id="20" name="Image 19" descr="Une image contenant repas, Restauration rapide, légume, nourriture&#10;&#10;Le contenu généré par l’IA peut être incorrect.">
            <a:extLst>
              <a:ext uri="{FF2B5EF4-FFF2-40B4-BE49-F238E27FC236}">
                <a16:creationId xmlns:a16="http://schemas.microsoft.com/office/drawing/2014/main" id="{D9506608-8753-E227-C04A-D8365494A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842" y="4067103"/>
            <a:ext cx="1600753" cy="175105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9837E0D-FF8A-FD68-9FAD-F63EE56BEBCD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0E04870-1283-D562-36EC-766EA5726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1A9B88-40D9-27A1-4928-46460877C0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549A77F-8C8E-FB6C-1B52-DAB1B23985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3750" y="4067103"/>
            <a:ext cx="1600753" cy="174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2E27562-3C4D-0F7F-0FD1-0CC602CA538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6963A80-C52E-8AC6-F7A3-21B43D147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8FEA3F-C272-A3EB-1C61-6B3854887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salon – La chambre à coucher – La salle de bain – La cuisine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Le balcon – Le placard.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660" y="3498403"/>
            <a:ext cx="1800000" cy="360000"/>
          </a:xfrm>
        </p:spPr>
        <p:txBody>
          <a:bodyPr/>
          <a:lstStyle/>
          <a:p>
            <a:r>
              <a:rPr lang="fr-MA" b="0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b="0" dirty="0">
                <a:solidFill>
                  <a:srgbClr val="424D7B"/>
                </a:solidFill>
                <a:latin typeface="Dosis SemiBold" pitchFamily="2" charset="0"/>
              </a:rPr>
              <a:t> salon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71325" y="6102001"/>
            <a:ext cx="2317622" cy="360000"/>
          </a:xfrm>
        </p:spPr>
        <p:txBody>
          <a:bodyPr/>
          <a:lstStyle/>
          <a:p>
            <a:r>
              <a:rPr lang="fr-MA" b="0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b="0" dirty="0">
                <a:latin typeface="Dosis SemiBold" pitchFamily="2" charset="0"/>
              </a:rPr>
              <a:t> balcon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6102001"/>
            <a:ext cx="1800000" cy="360000"/>
          </a:xfrm>
        </p:spPr>
        <p:txBody>
          <a:bodyPr/>
          <a:lstStyle/>
          <a:p>
            <a:r>
              <a:rPr lang="fr-FR" b="0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b="0" dirty="0">
                <a:latin typeface="Dosis SemiBold" pitchFamily="2" charset="0"/>
              </a:rPr>
              <a:t> placard</a:t>
            </a:r>
            <a:endParaRPr lang="fr-MA" b="0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94624" y="611515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 w="0"/>
                <a:solidFill>
                  <a:srgbClr val="EE2AD7"/>
                </a:solidFill>
                <a:effectLst/>
                <a:uLnTx/>
                <a:uFillTx/>
                <a:latin typeface="Dosis SemiBold" pitchFamily="2" charset="0"/>
              </a:rPr>
              <a:t>La</a:t>
            </a:r>
            <a:r>
              <a:rPr kumimoji="0" lang="fr-FR" sz="2400" b="0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 cuisine</a:t>
            </a:r>
            <a:endParaRPr kumimoji="0" lang="fr-MA" sz="2400" b="0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6646" y="3481781"/>
            <a:ext cx="3579962" cy="453766"/>
          </a:xfrm>
        </p:spPr>
        <p:txBody>
          <a:bodyPr/>
          <a:lstStyle/>
          <a:p>
            <a:r>
              <a:rPr lang="fr-MA" b="0" dirty="0">
                <a:solidFill>
                  <a:srgbClr val="EE2AD7"/>
                </a:solidFill>
                <a:latin typeface="Dosis SemiBold" pitchFamily="2" charset="0"/>
              </a:rPr>
              <a:t>La</a:t>
            </a:r>
            <a:r>
              <a:rPr lang="fr-MA" b="0" dirty="0">
                <a:latin typeface="Dosis SemiBold" pitchFamily="2" charset="0"/>
              </a:rPr>
              <a:t> chambre à coucher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180935" y="354113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b="0" dirty="0">
                <a:solidFill>
                  <a:srgbClr val="EE2AD7"/>
                </a:solidFill>
                <a:latin typeface="Dosis SemiBold" pitchFamily="2" charset="0"/>
              </a:rPr>
              <a:t>La</a:t>
            </a:r>
            <a:r>
              <a:rPr lang="fr-MA" b="0" dirty="0">
                <a:latin typeface="Dosis SemiBold" pitchFamily="2" charset="0"/>
              </a:rPr>
              <a:t> salle de bain</a:t>
            </a:r>
            <a:endParaRPr kumimoji="0" lang="fr-MA" sz="2400" b="0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Image 12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789F8C2C-1B11-83F6-14C9-C032B7E95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99655"/>
            <a:ext cx="1478264" cy="1617232"/>
          </a:xfrm>
          <a:prstGeom prst="rect">
            <a:avLst/>
          </a:prstGeom>
        </p:spPr>
      </p:pic>
      <p:pic>
        <p:nvPicPr>
          <p:cNvPr id="14" name="Image 13" descr="Une image contenant pièce, lit, meubles, chambre&#10;&#10;Le contenu généré par l’IA peut être incorrect.">
            <a:extLst>
              <a:ext uri="{FF2B5EF4-FFF2-40B4-BE49-F238E27FC236}">
                <a16:creationId xmlns:a16="http://schemas.microsoft.com/office/drawing/2014/main" id="{54DF04FC-D808-DD1A-EF56-FF2E074BB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2" y="1799655"/>
            <a:ext cx="1517970" cy="1660671"/>
          </a:xfrm>
          <a:prstGeom prst="rect">
            <a:avLst/>
          </a:prstGeom>
        </p:spPr>
      </p:pic>
      <p:pic>
        <p:nvPicPr>
          <p:cNvPr id="17" name="Image 16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7DBA3C8E-B223-4D00-2C8F-C92C20537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460" y="1791438"/>
            <a:ext cx="1517970" cy="1660669"/>
          </a:xfrm>
          <a:prstGeom prst="rect">
            <a:avLst/>
          </a:prstGeom>
        </p:spPr>
      </p:pic>
      <p:pic>
        <p:nvPicPr>
          <p:cNvPr id="20" name="Image 19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381622C3-64F1-9A12-7D46-794113239D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24" y="4184865"/>
            <a:ext cx="1648931" cy="1803942"/>
          </a:xfrm>
          <a:prstGeom prst="rect">
            <a:avLst/>
          </a:prstGeom>
        </p:spPr>
      </p:pic>
      <p:pic>
        <p:nvPicPr>
          <p:cNvPr id="21" name="Image 20" descr="Une image contenant bâtiment, fenêtre, maison, maison de poupée&#10;&#10;Le contenu généré par l’IA peut être incorrect.">
            <a:extLst>
              <a:ext uri="{FF2B5EF4-FFF2-40B4-BE49-F238E27FC236}">
                <a16:creationId xmlns:a16="http://schemas.microsoft.com/office/drawing/2014/main" id="{867EA19C-D2E6-33AE-523D-83F50CDF77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34" y="4184866"/>
            <a:ext cx="1648931" cy="1803941"/>
          </a:xfrm>
          <a:prstGeom prst="rect">
            <a:avLst/>
          </a:prstGeom>
        </p:spPr>
      </p:pic>
      <p:pic>
        <p:nvPicPr>
          <p:cNvPr id="22" name="Image 21" descr="Une image contenant meubles, armoire, placard, intérieur&#10;&#10;Le contenu généré par l’IA peut être incorrect.">
            <a:extLst>
              <a:ext uri="{FF2B5EF4-FFF2-40B4-BE49-F238E27FC236}">
                <a16:creationId xmlns:a16="http://schemas.microsoft.com/office/drawing/2014/main" id="{1329EDDE-2FA0-D40C-4574-3EB854EB9F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09" y="4184865"/>
            <a:ext cx="1648931" cy="180394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8923364-7FF8-8259-242C-6BC05AADEC0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E3B5995-ECCB-4C3F-8501-B5A77C50F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24FFF4B-1007-922E-2971-2D4E85EE75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471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12DF3-61C0-61F4-4071-DC20ABBB3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70B41-FC2E-B2E1-BB46-EC53BCD77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Image 12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6CBA559D-7DA4-B4B5-3929-960BAAA27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99655"/>
            <a:ext cx="1478264" cy="1617232"/>
          </a:xfrm>
          <a:prstGeom prst="rect">
            <a:avLst/>
          </a:prstGeom>
        </p:spPr>
      </p:pic>
      <p:pic>
        <p:nvPicPr>
          <p:cNvPr id="14" name="Image 13" descr="Une image contenant pièce, lit, meubles, chambre&#10;&#10;Le contenu généré par l’IA peut être incorrect.">
            <a:extLst>
              <a:ext uri="{FF2B5EF4-FFF2-40B4-BE49-F238E27FC236}">
                <a16:creationId xmlns:a16="http://schemas.microsoft.com/office/drawing/2014/main" id="{CE4B1BAD-CE73-3DA9-1512-6291FF34D0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2" y="1799655"/>
            <a:ext cx="1517970" cy="1660671"/>
          </a:xfrm>
          <a:prstGeom prst="rect">
            <a:avLst/>
          </a:prstGeom>
        </p:spPr>
      </p:pic>
      <p:pic>
        <p:nvPicPr>
          <p:cNvPr id="17" name="Image 16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43A2664B-32E4-AE7A-B5B3-C85B386BC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460" y="1791438"/>
            <a:ext cx="1517970" cy="1660669"/>
          </a:xfrm>
          <a:prstGeom prst="rect">
            <a:avLst/>
          </a:prstGeom>
        </p:spPr>
      </p:pic>
      <p:pic>
        <p:nvPicPr>
          <p:cNvPr id="20" name="Image 19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6DC38002-F7AB-379A-0A0C-2132BFFE6D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24" y="4184865"/>
            <a:ext cx="1648931" cy="1803942"/>
          </a:xfrm>
          <a:prstGeom prst="rect">
            <a:avLst/>
          </a:prstGeom>
        </p:spPr>
      </p:pic>
      <p:pic>
        <p:nvPicPr>
          <p:cNvPr id="21" name="Image 20" descr="Une image contenant bâtiment, fenêtre, maison, maison de poupée&#10;&#10;Le contenu généré par l’IA peut être incorrect.">
            <a:extLst>
              <a:ext uri="{FF2B5EF4-FFF2-40B4-BE49-F238E27FC236}">
                <a16:creationId xmlns:a16="http://schemas.microsoft.com/office/drawing/2014/main" id="{23AD2DAE-4FCC-C54C-DD31-D71042F1F8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34" y="4184866"/>
            <a:ext cx="1648931" cy="1803941"/>
          </a:xfrm>
          <a:prstGeom prst="rect">
            <a:avLst/>
          </a:prstGeom>
        </p:spPr>
      </p:pic>
      <p:pic>
        <p:nvPicPr>
          <p:cNvPr id="22" name="Image 21" descr="Une image contenant meubles, armoire, placard, intérieur&#10;&#10;Le contenu généré par l’IA peut être incorrect.">
            <a:extLst>
              <a:ext uri="{FF2B5EF4-FFF2-40B4-BE49-F238E27FC236}">
                <a16:creationId xmlns:a16="http://schemas.microsoft.com/office/drawing/2014/main" id="{77A25C06-86F7-72C7-D4C4-238702D0C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09" y="4184865"/>
            <a:ext cx="1648931" cy="180394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EFBCE3B-047C-47ED-C889-D5BC40C5C3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6EF3A3A-5579-4A17-734B-FE6A8FC27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41B5C8A-46BC-3C55-7557-45F799B2A1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427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ADD19-52F8-4E07-BB3C-DE6D37AAF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23EDAD-BFC9-2253-5875-C26404FCC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Image 12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88AEC824-9594-451C-CB8C-682BEF979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99655"/>
            <a:ext cx="1478264" cy="1617232"/>
          </a:xfrm>
          <a:prstGeom prst="rect">
            <a:avLst/>
          </a:prstGeom>
        </p:spPr>
      </p:pic>
      <p:pic>
        <p:nvPicPr>
          <p:cNvPr id="17" name="Image 16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3DF1F813-489B-480C-065C-974B11AD6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460" y="1791438"/>
            <a:ext cx="1517970" cy="1660669"/>
          </a:xfrm>
          <a:prstGeom prst="rect">
            <a:avLst/>
          </a:prstGeom>
        </p:spPr>
      </p:pic>
      <p:pic>
        <p:nvPicPr>
          <p:cNvPr id="20" name="Image 19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126219C8-A731-447D-4647-F981044B8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24" y="4184865"/>
            <a:ext cx="1648931" cy="1803942"/>
          </a:xfrm>
          <a:prstGeom prst="rect">
            <a:avLst/>
          </a:prstGeom>
        </p:spPr>
      </p:pic>
      <p:pic>
        <p:nvPicPr>
          <p:cNvPr id="21" name="Image 20" descr="Une image contenant bâtiment, fenêtre, maison, maison de poupée&#10;&#10;Le contenu généré par l’IA peut être incorrect.">
            <a:extLst>
              <a:ext uri="{FF2B5EF4-FFF2-40B4-BE49-F238E27FC236}">
                <a16:creationId xmlns:a16="http://schemas.microsoft.com/office/drawing/2014/main" id="{23642CB2-071F-FBCF-6C5A-9A76ECCE1D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34" y="4184866"/>
            <a:ext cx="1648931" cy="1803941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C5E0D48-4954-DC06-7474-F43230F4FB5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5E14-E952-171F-FB40-E6768D6C4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6C4C1F-11D9-35AE-9A61-3DEBE33D8A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288D244E-C392-D7F7-9718-4A70532609F9}"/>
              </a:ext>
            </a:extLst>
          </p:cNvPr>
          <p:cNvSpPr txBox="1"/>
          <p:nvPr/>
        </p:nvSpPr>
        <p:spPr>
          <a:xfrm>
            <a:off x="3383150" y="1677247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9E266B-2AF0-5F57-9D8A-9C12CBE25C3F}"/>
              </a:ext>
            </a:extLst>
          </p:cNvPr>
          <p:cNvSpPr txBox="1"/>
          <p:nvPr/>
        </p:nvSpPr>
        <p:spPr>
          <a:xfrm>
            <a:off x="5905123" y="4155812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7004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B990C-D6AF-1D46-8289-773F904BB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DD16A3-02CB-4BF0-0E33-E976C5BFE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Les deux images qui manquent sont : la chambre à coucher et le placard.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Image 12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12DBBE28-D004-2B86-7E21-3C83ECC80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99655"/>
            <a:ext cx="1478264" cy="1617232"/>
          </a:xfrm>
          <a:prstGeom prst="rect">
            <a:avLst/>
          </a:prstGeom>
        </p:spPr>
      </p:pic>
      <p:pic>
        <p:nvPicPr>
          <p:cNvPr id="14" name="Image 13" descr="Une image contenant pièce, lit, meubles, chambre&#10;&#10;Le contenu généré par l’IA peut être incorrect.">
            <a:extLst>
              <a:ext uri="{FF2B5EF4-FFF2-40B4-BE49-F238E27FC236}">
                <a16:creationId xmlns:a16="http://schemas.microsoft.com/office/drawing/2014/main" id="{35729E77-C0AB-EC8C-EDC4-1130DFE22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2" y="1799655"/>
            <a:ext cx="1517970" cy="1660671"/>
          </a:xfrm>
          <a:prstGeom prst="rect">
            <a:avLst/>
          </a:prstGeom>
        </p:spPr>
      </p:pic>
      <p:pic>
        <p:nvPicPr>
          <p:cNvPr id="17" name="Image 16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71544E20-D7F1-2536-B2A1-3F2128B75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460" y="1791438"/>
            <a:ext cx="1517970" cy="1660669"/>
          </a:xfrm>
          <a:prstGeom prst="rect">
            <a:avLst/>
          </a:prstGeom>
        </p:spPr>
      </p:pic>
      <p:pic>
        <p:nvPicPr>
          <p:cNvPr id="20" name="Image 19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3734A44A-9E48-596B-CA5E-6520840C80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24" y="4184865"/>
            <a:ext cx="1648931" cy="1803942"/>
          </a:xfrm>
          <a:prstGeom prst="rect">
            <a:avLst/>
          </a:prstGeom>
        </p:spPr>
      </p:pic>
      <p:pic>
        <p:nvPicPr>
          <p:cNvPr id="21" name="Image 20" descr="Une image contenant bâtiment, fenêtre, maison, maison de poupée&#10;&#10;Le contenu généré par l’IA peut être incorrect.">
            <a:extLst>
              <a:ext uri="{FF2B5EF4-FFF2-40B4-BE49-F238E27FC236}">
                <a16:creationId xmlns:a16="http://schemas.microsoft.com/office/drawing/2014/main" id="{6E3B37C2-E717-53E2-8706-F945B78696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34" y="4184866"/>
            <a:ext cx="1648931" cy="1803941"/>
          </a:xfrm>
          <a:prstGeom prst="rect">
            <a:avLst/>
          </a:prstGeom>
        </p:spPr>
      </p:pic>
      <p:pic>
        <p:nvPicPr>
          <p:cNvPr id="22" name="Image 21" descr="Une image contenant meubles, armoire, placard, intérieur&#10;&#10;Le contenu généré par l’IA peut être incorrect.">
            <a:extLst>
              <a:ext uri="{FF2B5EF4-FFF2-40B4-BE49-F238E27FC236}">
                <a16:creationId xmlns:a16="http://schemas.microsoft.com/office/drawing/2014/main" id="{83ACD61B-BFF9-FCD6-F143-2159BCA369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09" y="4184865"/>
            <a:ext cx="1648931" cy="180394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986EF2B-49B7-0453-813F-D6FE866462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9CAF769-848B-33D8-E70A-FE3BB89B3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C9E3415-69D0-12FA-C129-3FB0E05B52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C702E886-256A-FC8D-E85C-6598DFB5EC07}"/>
              </a:ext>
            </a:extLst>
          </p:cNvPr>
          <p:cNvSpPr/>
          <p:nvPr/>
        </p:nvSpPr>
        <p:spPr>
          <a:xfrm>
            <a:off x="3657592" y="1791438"/>
            <a:ext cx="1566388" cy="153748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81F407-5EA5-9CB0-08EF-E040FA08A508}"/>
              </a:ext>
            </a:extLst>
          </p:cNvPr>
          <p:cNvSpPr/>
          <p:nvPr/>
        </p:nvSpPr>
        <p:spPr>
          <a:xfrm>
            <a:off x="6434408" y="4184865"/>
            <a:ext cx="1648931" cy="166066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79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18B4C71-1A4C-99FF-31EB-6045C21CAB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FB8593A-C6C3-979A-8EBA-4E655F20F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0B864-EBB8-DF2B-3471-5139BA75AE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lit – À gauche de  - À droite de – À côté de  – Sortir – Entrer.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653748" y="3476955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 lit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502127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À gauche de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latin typeface="Dosis SemiBold" pitchFamily="2" charset="0"/>
              </a:rPr>
              <a:t>À droite de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latin typeface="Dosis SemiBold" pitchFamily="2" charset="0"/>
              </a:rPr>
              <a:t>À côté de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713996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  <a:latin typeface="Dosis SemiBold" pitchFamily="2" charset="0"/>
              </a:rPr>
              <a:t>Sortir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941659" y="57707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Entrer</a:t>
            </a:r>
          </a:p>
        </p:txBody>
      </p:sp>
      <p:pic>
        <p:nvPicPr>
          <p:cNvPr id="3" name="Image 2" descr="Une image contenant lit, literie, chambre, Cadre de lit&#10;&#10;Le contenu généré par l’IA peut être incorrect.">
            <a:extLst>
              <a:ext uri="{FF2B5EF4-FFF2-40B4-BE49-F238E27FC236}">
                <a16:creationId xmlns:a16="http://schemas.microsoft.com/office/drawing/2014/main" id="{7FEBAA40-54AA-05B0-BC9B-3F79C0B94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949561"/>
            <a:ext cx="1302827" cy="1425303"/>
          </a:xfrm>
          <a:prstGeom prst="rect">
            <a:avLst/>
          </a:prstGeom>
        </p:spPr>
      </p:pic>
      <p:pic>
        <p:nvPicPr>
          <p:cNvPr id="4" name="Image 3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D754FB1A-4EDA-E303-274A-B24D48F49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115" y="1909704"/>
            <a:ext cx="1302828" cy="1425303"/>
          </a:xfrm>
          <a:prstGeom prst="rect">
            <a:avLst/>
          </a:prstGeom>
        </p:spPr>
      </p:pic>
      <p:pic>
        <p:nvPicPr>
          <p:cNvPr id="6" name="Image 5" descr="Une image contenant balle, dessin humoristique, football&#10;&#10;Le contenu généré par l’IA peut être incorrect.">
            <a:extLst>
              <a:ext uri="{FF2B5EF4-FFF2-40B4-BE49-F238E27FC236}">
                <a16:creationId xmlns:a16="http://schemas.microsoft.com/office/drawing/2014/main" id="{4E95D348-00FA-A494-F036-745966D2C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338" y="1900468"/>
            <a:ext cx="1339258" cy="1465157"/>
          </a:xfrm>
          <a:prstGeom prst="rect">
            <a:avLst/>
          </a:prstGeom>
        </p:spPr>
      </p:pic>
      <p:pic>
        <p:nvPicPr>
          <p:cNvPr id="10" name="Image 9" descr="Une image contenant balle, dessin humoristique, football, fille&#10;&#10;Le contenu généré par l’IA peut être incorrect.">
            <a:extLst>
              <a:ext uri="{FF2B5EF4-FFF2-40B4-BE49-F238E27FC236}">
                <a16:creationId xmlns:a16="http://schemas.microsoft.com/office/drawing/2014/main" id="{EC936DC7-B186-7B1B-DDAE-93F2144F23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4118531"/>
            <a:ext cx="1379962" cy="1509688"/>
          </a:xfrm>
          <a:prstGeom prst="rect">
            <a:avLst/>
          </a:prstGeom>
        </p:spPr>
      </p:pic>
      <p:pic>
        <p:nvPicPr>
          <p:cNvPr id="12" name="Image 11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DF36C4A2-7AA8-71EB-EF17-3D0778CF31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46" y="4118531"/>
            <a:ext cx="1379962" cy="1509688"/>
          </a:xfrm>
          <a:prstGeom prst="rect">
            <a:avLst/>
          </a:prstGeom>
        </p:spPr>
      </p:pic>
      <p:pic>
        <p:nvPicPr>
          <p:cNvPr id="14" name="Image 13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2B63DB4A-986F-E580-FBD4-3BE6A5BBC6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955" y="4118531"/>
            <a:ext cx="1445641" cy="1581541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00CA371-44DD-C176-8659-C93FFE386F7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77865AC-C198-9DB9-61C9-46A655EE2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7903DE-B4B2-6145-0839-CE97C58B6D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653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41FBE-B2CD-BFCC-6D44-4B2AFB2ED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DFA9E592-069A-CF38-E6D7-5346D22B0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en arabe ? </a:t>
            </a:r>
            <a:endParaRPr lang="fr-MA" i="1" dirty="0"/>
          </a:p>
        </p:txBody>
      </p:sp>
      <p:pic>
        <p:nvPicPr>
          <p:cNvPr id="3" name="Image 2" descr="Une image contenant lit, literie, chambre, Cadre de lit&#10;&#10;Le contenu généré par l’IA peut être incorrect.">
            <a:extLst>
              <a:ext uri="{FF2B5EF4-FFF2-40B4-BE49-F238E27FC236}">
                <a16:creationId xmlns:a16="http://schemas.microsoft.com/office/drawing/2014/main" id="{A30D1771-BDED-13BE-3FE2-9B41432DB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949561"/>
            <a:ext cx="1302827" cy="1425303"/>
          </a:xfrm>
          <a:prstGeom prst="rect">
            <a:avLst/>
          </a:prstGeom>
        </p:spPr>
      </p:pic>
      <p:pic>
        <p:nvPicPr>
          <p:cNvPr id="4" name="Image 3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BCB55E4E-5EC7-72FD-CC5F-C7285F8E3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115" y="1909704"/>
            <a:ext cx="1302828" cy="1425303"/>
          </a:xfrm>
          <a:prstGeom prst="rect">
            <a:avLst/>
          </a:prstGeom>
        </p:spPr>
      </p:pic>
      <p:pic>
        <p:nvPicPr>
          <p:cNvPr id="6" name="Image 5" descr="Une image contenant balle, dessin humoristique, football&#10;&#10;Le contenu généré par l’IA peut être incorrect.">
            <a:extLst>
              <a:ext uri="{FF2B5EF4-FFF2-40B4-BE49-F238E27FC236}">
                <a16:creationId xmlns:a16="http://schemas.microsoft.com/office/drawing/2014/main" id="{36DCBA1F-D512-21DB-AA20-06AE9AE94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338" y="1900468"/>
            <a:ext cx="1339258" cy="1465157"/>
          </a:xfrm>
          <a:prstGeom prst="rect">
            <a:avLst/>
          </a:prstGeom>
        </p:spPr>
      </p:pic>
      <p:pic>
        <p:nvPicPr>
          <p:cNvPr id="10" name="Image 9" descr="Une image contenant balle, dessin humoristique, football, fille&#10;&#10;Le contenu généré par l’IA peut être incorrect.">
            <a:extLst>
              <a:ext uri="{FF2B5EF4-FFF2-40B4-BE49-F238E27FC236}">
                <a16:creationId xmlns:a16="http://schemas.microsoft.com/office/drawing/2014/main" id="{8814D090-2625-9F8F-7FA0-05D5B1CA1A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4118531"/>
            <a:ext cx="1379962" cy="1509688"/>
          </a:xfrm>
          <a:prstGeom prst="rect">
            <a:avLst/>
          </a:prstGeom>
        </p:spPr>
      </p:pic>
      <p:pic>
        <p:nvPicPr>
          <p:cNvPr id="12" name="Image 11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DD6546A0-F4A6-0F9A-257B-C6D3181A00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46" y="4118531"/>
            <a:ext cx="1379962" cy="1509688"/>
          </a:xfrm>
          <a:prstGeom prst="rect">
            <a:avLst/>
          </a:prstGeom>
        </p:spPr>
      </p:pic>
      <p:pic>
        <p:nvPicPr>
          <p:cNvPr id="14" name="Image 13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71919271-9973-992E-8502-28A6DF79CA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955" y="4118531"/>
            <a:ext cx="1445641" cy="1581541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09F8EFB-2D37-8A6F-826C-3D401DD6FCF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7CE584-E253-3744-F9F7-3012443F2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5EFFCBA-8638-4A4D-F0C4-578F839EE7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425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9AE17-B82E-BA76-AA72-8BC2BD00E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7C054BD1-5375-11CD-C8F4-FF0EEA044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</a:t>
            </a:r>
            <a:endParaRPr lang="fr-MA" i="1" dirty="0"/>
          </a:p>
        </p:txBody>
      </p:sp>
      <p:pic>
        <p:nvPicPr>
          <p:cNvPr id="3" name="Image 2" descr="Une image contenant lit, literie, chambre, Cadre de lit&#10;&#10;Le contenu généré par l’IA peut être incorrect.">
            <a:extLst>
              <a:ext uri="{FF2B5EF4-FFF2-40B4-BE49-F238E27FC236}">
                <a16:creationId xmlns:a16="http://schemas.microsoft.com/office/drawing/2014/main" id="{7B036369-08AE-B913-43C2-4F9B3AEC1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949561"/>
            <a:ext cx="1302827" cy="1425303"/>
          </a:xfrm>
          <a:prstGeom prst="rect">
            <a:avLst/>
          </a:prstGeom>
        </p:spPr>
      </p:pic>
      <p:pic>
        <p:nvPicPr>
          <p:cNvPr id="4" name="Image 3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2BE2151C-4139-524E-5DEC-96D63925B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115" y="1909704"/>
            <a:ext cx="1302828" cy="1425303"/>
          </a:xfrm>
          <a:prstGeom prst="rect">
            <a:avLst/>
          </a:prstGeom>
        </p:spPr>
      </p:pic>
      <p:pic>
        <p:nvPicPr>
          <p:cNvPr id="6" name="Image 5" descr="Une image contenant balle, dessin humoristique, football&#10;&#10;Le contenu généré par l’IA peut être incorrect.">
            <a:extLst>
              <a:ext uri="{FF2B5EF4-FFF2-40B4-BE49-F238E27FC236}">
                <a16:creationId xmlns:a16="http://schemas.microsoft.com/office/drawing/2014/main" id="{F015593D-E75C-F7A6-48B1-62687BE5D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437" y="4046679"/>
            <a:ext cx="1445640" cy="1581540"/>
          </a:xfrm>
          <a:prstGeom prst="rect">
            <a:avLst/>
          </a:prstGeom>
        </p:spPr>
      </p:pic>
      <p:pic>
        <p:nvPicPr>
          <p:cNvPr id="10" name="Image 9" descr="Une image contenant balle, dessin humoristique, football, fille&#10;&#10;Le contenu généré par l’IA peut être incorrect.">
            <a:extLst>
              <a:ext uri="{FF2B5EF4-FFF2-40B4-BE49-F238E27FC236}">
                <a16:creationId xmlns:a16="http://schemas.microsoft.com/office/drawing/2014/main" id="{4CEE3F34-510B-8376-6676-C810A1478B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4118531"/>
            <a:ext cx="1379962" cy="1509688"/>
          </a:xfrm>
          <a:prstGeom prst="rect">
            <a:avLst/>
          </a:prstGeom>
        </p:spPr>
      </p:pic>
      <p:pic>
        <p:nvPicPr>
          <p:cNvPr id="12" name="Image 11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D81297B1-F6DC-7F9A-1CEB-6D8C4E71DC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634" y="1867511"/>
            <a:ext cx="1379962" cy="1509688"/>
          </a:xfrm>
          <a:prstGeom prst="rect">
            <a:avLst/>
          </a:prstGeom>
        </p:spPr>
      </p:pic>
      <p:pic>
        <p:nvPicPr>
          <p:cNvPr id="14" name="Image 13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BD7DE281-FE72-233E-F019-184766471A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955" y="4118531"/>
            <a:ext cx="1445641" cy="1581541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6B86333-508B-E813-D6F7-8368AFE16B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14E45F5-FE83-63FB-4407-C32B88897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74DEC3-BE52-9B59-8FC2-5B86F161B3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355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63A10-15B8-52ED-39B8-BC0D4DBD2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652DDD99-4E3E-AD88-CADF-62090A3A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à droite de et sortir.</a:t>
            </a:r>
            <a:endParaRPr lang="fr-MA" i="1" dirty="0"/>
          </a:p>
        </p:txBody>
      </p:sp>
      <p:pic>
        <p:nvPicPr>
          <p:cNvPr id="3" name="Image 2" descr="Une image contenant lit, literie, chambre, Cadre de lit&#10;&#10;Le contenu généré par l’IA peut être incorrect.">
            <a:extLst>
              <a:ext uri="{FF2B5EF4-FFF2-40B4-BE49-F238E27FC236}">
                <a16:creationId xmlns:a16="http://schemas.microsoft.com/office/drawing/2014/main" id="{CA636AA3-5364-A0B2-FC6C-72CD0CC48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949561"/>
            <a:ext cx="1302827" cy="1425303"/>
          </a:xfrm>
          <a:prstGeom prst="rect">
            <a:avLst/>
          </a:prstGeom>
        </p:spPr>
      </p:pic>
      <p:pic>
        <p:nvPicPr>
          <p:cNvPr id="4" name="Image 3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E6C70098-56DC-8AB8-85D6-C20C37E24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303" y="1909704"/>
            <a:ext cx="1445640" cy="1581540"/>
          </a:xfrm>
          <a:prstGeom prst="rect">
            <a:avLst/>
          </a:prstGeom>
        </p:spPr>
      </p:pic>
      <p:pic>
        <p:nvPicPr>
          <p:cNvPr id="6" name="Image 5" descr="Une image contenant balle, dessin humoristique, football&#10;&#10;Le contenu généré par l’IA peut être incorrect.">
            <a:extLst>
              <a:ext uri="{FF2B5EF4-FFF2-40B4-BE49-F238E27FC236}">
                <a16:creationId xmlns:a16="http://schemas.microsoft.com/office/drawing/2014/main" id="{13DD6353-0B3C-EC0C-5021-69C95F4F2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437" y="4046679"/>
            <a:ext cx="1445640" cy="1581540"/>
          </a:xfrm>
          <a:prstGeom prst="rect">
            <a:avLst/>
          </a:prstGeom>
        </p:spPr>
      </p:pic>
      <p:pic>
        <p:nvPicPr>
          <p:cNvPr id="10" name="Image 9" descr="Une image contenant balle, dessin humoristique, football, fille&#10;&#10;Le contenu généré par l’IA peut être incorrect.">
            <a:extLst>
              <a:ext uri="{FF2B5EF4-FFF2-40B4-BE49-F238E27FC236}">
                <a16:creationId xmlns:a16="http://schemas.microsoft.com/office/drawing/2014/main" id="{F2887276-338F-BFB0-260B-11185E72CA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4118531"/>
            <a:ext cx="1379962" cy="1509688"/>
          </a:xfrm>
          <a:prstGeom prst="rect">
            <a:avLst/>
          </a:prstGeom>
        </p:spPr>
      </p:pic>
      <p:pic>
        <p:nvPicPr>
          <p:cNvPr id="12" name="Image 11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3E85628D-2A28-4657-65A3-6A3D0986B7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634" y="1867511"/>
            <a:ext cx="1468242" cy="1606266"/>
          </a:xfrm>
          <a:prstGeom prst="rect">
            <a:avLst/>
          </a:prstGeom>
        </p:spPr>
      </p:pic>
      <p:pic>
        <p:nvPicPr>
          <p:cNvPr id="14" name="Image 13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F075D77A-6031-2514-8B65-BB2C0E4E74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955" y="4118531"/>
            <a:ext cx="1445641" cy="1581541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14C34CB-83D0-522C-8FF8-7160D619312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184014C-6633-0749-88C8-A696B453C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FBD75C5-89AF-D162-3296-ED907ECBD1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9F5F50F-886A-041C-F8DA-ADA0E33BA3E4}"/>
              </a:ext>
            </a:extLst>
          </p:cNvPr>
          <p:cNvSpPr/>
          <p:nvPr/>
        </p:nvSpPr>
        <p:spPr>
          <a:xfrm>
            <a:off x="3965981" y="3912687"/>
            <a:ext cx="1642552" cy="156899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4287E4-0F60-D0D9-9A40-A30DE2ED815D}"/>
              </a:ext>
            </a:extLst>
          </p:cNvPr>
          <p:cNvSpPr/>
          <p:nvPr/>
        </p:nvSpPr>
        <p:spPr>
          <a:xfrm>
            <a:off x="6331339" y="1850647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84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B9D9E2-A828-E23E-A8F2-2E458A250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804543" y="2973484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placard est à côté du lit.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B43EF8-6536-191B-2C3A-F11E8D00D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BF15DE-3B31-82BD-CD1A-C38D9C8D9406}"/>
              </a:ext>
            </a:extLst>
          </p:cNvPr>
          <p:cNvSpPr txBox="1"/>
          <p:nvPr/>
        </p:nvSpPr>
        <p:spPr>
          <a:xfrm>
            <a:off x="804543" y="2929416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placard est à côté du lit.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B970FB-5FC2-05B2-69DF-42B6B2BA85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AF6F7BE-3B59-66B8-4229-41321504A99E}"/>
              </a:ext>
            </a:extLst>
          </p:cNvPr>
          <p:cNvSpPr txBox="1"/>
          <p:nvPr/>
        </p:nvSpPr>
        <p:spPr>
          <a:xfrm>
            <a:off x="770377" y="2055206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Où est le placard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E40CEE-EAEB-C43E-9732-023EDC9E4D09}"/>
              </a:ext>
            </a:extLst>
          </p:cNvPr>
          <p:cNvSpPr txBox="1"/>
          <p:nvPr/>
        </p:nvSpPr>
        <p:spPr>
          <a:xfrm>
            <a:off x="770377" y="3059668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placard est à côté du lit.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à côté du lit.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952D63F2-EC45-69D6-A2BE-974231B67A79}"/>
              </a:ext>
            </a:extLst>
          </p:cNvPr>
          <p:cNvSpPr txBox="1"/>
          <p:nvPr/>
        </p:nvSpPr>
        <p:spPr>
          <a:xfrm>
            <a:off x="770377" y="2199639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Où est le placard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47EFD28-5A1C-3B90-D7FF-43A516558EAB}"/>
              </a:ext>
            </a:extLst>
          </p:cNvPr>
          <p:cNvSpPr txBox="1"/>
          <p:nvPr/>
        </p:nvSpPr>
        <p:spPr>
          <a:xfrm>
            <a:off x="804542" y="3254414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placard est </a:t>
            </a:r>
            <a:r>
              <a:rPr lang="fr-FR" sz="3200" b="1" dirty="0">
                <a:ln w="0"/>
                <a:solidFill>
                  <a:srgbClr val="C00000"/>
                </a:solidFill>
                <a:latin typeface="Dosis SemiBold" pitchFamily="2" charset="0"/>
              </a:rPr>
              <a:t>à côté du lit</a:t>
            </a: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DAFF9-2D40-D253-A9F9-FC744C12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DF6A4D4C-6C8B-0D50-8151-8D15C418D41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8D66C49F-D0CE-4F31-540B-4B40025A40F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9BB42989-6FFF-86C1-14D4-5258D723B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745969-A5F6-8368-9047-F801EC6FB995}"/>
              </a:ext>
            </a:extLst>
          </p:cNvPr>
          <p:cNvSpPr txBox="1"/>
          <p:nvPr/>
        </p:nvSpPr>
        <p:spPr>
          <a:xfrm>
            <a:off x="-474935" y="2830151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Mon frère vient de sortir de la cuisine.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CF21D8-C6A9-8E32-8E5B-E81A50FD30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930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157BA-0443-D919-D450-A5996C472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738BCDE-EB82-256C-0DAE-B80ECA3E9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E4A467-F310-A720-B360-46D6FE1B4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332EBBB-6F49-EB2E-B112-9CE7183A36BD}"/>
              </a:ext>
            </a:extLst>
          </p:cNvPr>
          <p:cNvSpPr txBox="1"/>
          <p:nvPr/>
        </p:nvSpPr>
        <p:spPr>
          <a:xfrm>
            <a:off x="-474935" y="2813625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Mon frère vient de sortir de la cuisine.</a:t>
            </a:r>
          </a:p>
        </p:txBody>
      </p:sp>
    </p:spTree>
    <p:extLst>
      <p:ext uri="{BB962C8B-B14F-4D97-AF65-F5344CB8AC3E}">
        <p14:creationId xmlns:p14="http://schemas.microsoft.com/office/powerpoint/2010/main" val="15065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C690C133-967A-DF59-D2C5-133188B6B4E6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Où est ton frère?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0B92DD-BEEB-B392-B2F8-8B8CF3BFFF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B82120C-B01A-B93C-9288-8A60EC11311B}"/>
              </a:ext>
            </a:extLst>
          </p:cNvPr>
          <p:cNvSpPr txBox="1"/>
          <p:nvPr/>
        </p:nvSpPr>
        <p:spPr>
          <a:xfrm>
            <a:off x="-474935" y="2998041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Mon frère vient de sortir de la cuisine.</a:t>
            </a: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572967" y="750407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il vient de sortir de la cuisine.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20DC75-55A4-0C95-9CBF-8BE5B0AF830D}"/>
              </a:ext>
            </a:extLst>
          </p:cNvPr>
          <p:cNvSpPr txBox="1"/>
          <p:nvPr/>
        </p:nvSpPr>
        <p:spPr>
          <a:xfrm>
            <a:off x="-474935" y="2987209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Mon frère </a:t>
            </a:r>
            <a:r>
              <a:rPr lang="fr-FR" sz="3200" b="1" dirty="0">
                <a:ln w="0"/>
                <a:solidFill>
                  <a:srgbClr val="C00000"/>
                </a:solidFill>
                <a:latin typeface="Dosis SemiBold" pitchFamily="2" charset="0"/>
              </a:rPr>
              <a:t>vient de sortir de la cuisine</a:t>
            </a: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4E161-7BA3-24A9-15A4-74CB43E10FFA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Où est ton frère ?</a:t>
            </a: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941C9154-7F7B-DACA-DC52-CDCC440DA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0524304-4050-05AE-B3C1-B7B0AC7DA8B2}"/>
              </a:ext>
            </a:extLst>
          </p:cNvPr>
          <p:cNvSpPr txBox="1"/>
          <p:nvPr/>
        </p:nvSpPr>
        <p:spPr>
          <a:xfrm>
            <a:off x="334368" y="2609545"/>
            <a:ext cx="756538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La chambre est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________________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salon.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D754FB1A-4EDA-E303-274A-B24D48F49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172" y="3701876"/>
            <a:ext cx="1302828" cy="142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4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57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02C39-FCAD-9D35-B0E1-F07D424AF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9BD402EC-4DE7-8086-2E1F-70670F45A7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95912D-FD2A-8E90-5021-6CB2E85E5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A34541-724C-9FC2-BAD6-B20DF3442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15EE940C-3E71-FE57-3129-DAFC0310B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5" name="Image 4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D754FB1A-4EDA-E303-274A-B24D48F49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061" y="3884252"/>
            <a:ext cx="1302828" cy="142530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9212C67-1162-08C0-3DC6-BA615D54B70C}"/>
              </a:ext>
            </a:extLst>
          </p:cNvPr>
          <p:cNvSpPr txBox="1"/>
          <p:nvPr/>
        </p:nvSpPr>
        <p:spPr>
          <a:xfrm>
            <a:off x="334368" y="2609545"/>
            <a:ext cx="756538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La chambre est </a:t>
            </a:r>
            <a:r>
              <a:rPr lang="fr-FR" sz="3600" dirty="0">
                <a:solidFill>
                  <a:srgbClr val="C00000"/>
                </a:solidFill>
                <a:latin typeface="Dosis SemiBold" pitchFamily="2" charset="0"/>
              </a:rPr>
              <a:t>à gauche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salon.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18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53A6B-DC0C-7AC0-0499-5C30B170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B871E79-5D3A-8DAD-AB76-8AA8A4F2AB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132002A-7C7F-A5D8-730B-1FC35C3D9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049F33-50C7-2149-F40B-307F2034BD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57266C4F-78F6-4C5D-60FE-0A513530B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5138600-B7B7-4115-79B2-0838ADC0F767}"/>
              </a:ext>
            </a:extLst>
          </p:cNvPr>
          <p:cNvSpPr txBox="1"/>
          <p:nvPr/>
        </p:nvSpPr>
        <p:spPr>
          <a:xfrm>
            <a:off x="96835" y="2751232"/>
            <a:ext cx="8945591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 sœur vient d’entrer dans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___________________ 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3" name="Image 2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055834AA-1130-DAEB-99D9-13AF3F5E91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867" y="3736358"/>
            <a:ext cx="1757838" cy="192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8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63673-90DB-12D5-43D9-A24A12983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20BFC-E27A-8499-ABA7-8DA734B6D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F39097-E83F-31B0-960D-CFFC4802F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C5590B1-CC57-0151-67F0-E08EDD6A3E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1B5A6C-0268-EAA8-CE60-94184586E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D7D84E-F04D-155B-2E0C-5EA3FFC2EF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168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44038-187E-7F1F-3F82-A52872758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1D49F08-0642-5BFD-0B4F-EA19CC0809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771EF5-1663-7D38-CDBB-5A9868F63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862582-0246-BFC5-73F4-A4A0056CE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81B5083D-6DE6-04A8-35D3-109EB0A8E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89FF29-49F6-C684-2DA7-9D8EF4FB7015}"/>
              </a:ext>
            </a:extLst>
          </p:cNvPr>
          <p:cNvSpPr txBox="1"/>
          <p:nvPr/>
        </p:nvSpPr>
        <p:spPr>
          <a:xfrm>
            <a:off x="96835" y="2751232"/>
            <a:ext cx="89455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 sœur vient d’entrer dans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la salle de bain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2" name="Image 1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055834AA-1130-DAEB-99D9-13AF3F5E91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413" y="3734245"/>
            <a:ext cx="1614004" cy="176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87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064E1-53A9-E773-C588-5AA6C17DC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D2331B2-6ED9-0F68-164A-3E6454FE4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la pièce de la maison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2DB821-0776-6151-0F29-F0C48008106F}"/>
              </a:ext>
            </a:extLst>
          </p:cNvPr>
          <p:cNvSpPr txBox="1"/>
          <p:nvPr/>
        </p:nvSpPr>
        <p:spPr>
          <a:xfrm>
            <a:off x="0" y="2978877"/>
            <a:ext cx="89817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 sœur vient d’entrer dans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________________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434EC98-2B9F-FE40-354F-DC590ABEC3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6B7E804-D3A3-F994-5000-7EC821622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E46768C-D64E-FD49-9397-8C0E7872D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26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56AC-3FE8-62C9-1DC7-EFBED6D4E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A28D081-AF35-1942-A26F-1625C748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1126025-AB33-9946-C1B1-6F55138DCE3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F164AB-70DC-0647-376A-5A42614FB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EE9E-D7DF-BFB8-BC8E-B6984DE957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EEC839E-A225-57EC-48A4-0754AC945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23826" t="18795" r="35243" b="26293"/>
          <a:stretch>
            <a:fillRect/>
          </a:stretch>
        </p:blipFill>
        <p:spPr>
          <a:xfrm>
            <a:off x="961874" y="2614246"/>
            <a:ext cx="7038387" cy="240909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8F5D802-FB00-FD8E-FB68-FA609AC6E9ED}"/>
              </a:ext>
            </a:extLst>
          </p:cNvPr>
          <p:cNvSpPr txBox="1"/>
          <p:nvPr/>
        </p:nvSpPr>
        <p:spPr>
          <a:xfrm>
            <a:off x="653495" y="2595493"/>
            <a:ext cx="7038387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 sœur vient d’entrer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D607B03-3C57-BB17-0247-B9C577C73816}"/>
              </a:ext>
            </a:extLst>
          </p:cNvPr>
          <p:cNvSpPr txBox="1"/>
          <p:nvPr/>
        </p:nvSpPr>
        <p:spPr>
          <a:xfrm>
            <a:off x="-986910" y="3668342"/>
            <a:ext cx="7038387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dans......</a:t>
            </a:r>
          </a:p>
        </p:txBody>
      </p:sp>
    </p:spTree>
    <p:extLst>
      <p:ext uri="{BB962C8B-B14F-4D97-AF65-F5344CB8AC3E}">
        <p14:creationId xmlns:p14="http://schemas.microsoft.com/office/powerpoint/2010/main" val="266727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0D01-84AD-8D4A-7C19-1636490F4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75A72E7-3632-8C4F-A799-E7B9316C7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625D272-E871-1FE7-66C6-E06FB8048F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D171797-FD20-C401-5B8F-D1905EEB9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87AD4C-2845-858A-3E25-76AE08A2DE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1A6A7AA-0238-88B8-8E4D-52D1A6D74319}"/>
              </a:ext>
            </a:extLst>
          </p:cNvPr>
          <p:cNvSpPr/>
          <p:nvPr/>
        </p:nvSpPr>
        <p:spPr>
          <a:xfrm>
            <a:off x="334368" y="3280589"/>
            <a:ext cx="177465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85CFE1-E297-AD53-32BB-FDD9C7A613B5}"/>
              </a:ext>
            </a:extLst>
          </p:cNvPr>
          <p:cNvSpPr txBox="1"/>
          <p:nvPr/>
        </p:nvSpPr>
        <p:spPr>
          <a:xfrm>
            <a:off x="425827" y="3309448"/>
            <a:ext cx="1683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à côté de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3E6547-46E4-1BCC-C126-F4E5A91B5309}"/>
              </a:ext>
            </a:extLst>
          </p:cNvPr>
          <p:cNvSpPr/>
          <p:nvPr/>
        </p:nvSpPr>
        <p:spPr>
          <a:xfrm>
            <a:off x="2246259" y="3294497"/>
            <a:ext cx="211254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le salon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FE6E835-4C75-CCAF-2AFB-81EB8D9989D4}"/>
              </a:ext>
            </a:extLst>
          </p:cNvPr>
          <p:cNvSpPr/>
          <p:nvPr/>
        </p:nvSpPr>
        <p:spPr>
          <a:xfrm>
            <a:off x="4505911" y="3294497"/>
            <a:ext cx="188652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218937-F94E-0753-FF46-3875B199857B}"/>
              </a:ext>
            </a:extLst>
          </p:cNvPr>
          <p:cNvSpPr txBox="1"/>
          <p:nvPr/>
        </p:nvSpPr>
        <p:spPr>
          <a:xfrm>
            <a:off x="4496048" y="3369369"/>
            <a:ext cx="1864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l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cuisine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29AA85-C1B9-4433-E7D1-FAE5EF402D4E}"/>
              </a:ext>
            </a:extLst>
          </p:cNvPr>
          <p:cNvSpPr/>
          <p:nvPr/>
        </p:nvSpPr>
        <p:spPr>
          <a:xfrm>
            <a:off x="6605624" y="3309448"/>
            <a:ext cx="211254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est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956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54EEE-07BD-D7E4-B825-CBD3EB100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0DB19F5-E5D1-D2F0-67BA-F305FB564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EE93A16-8875-5FB3-19BC-DCA322C9D7C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CC19D16-BEF0-39EC-1A7A-3F7035F12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BFACC5-4931-8A89-0E17-4D25F36D41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57A4054-A988-A2E9-AF7D-DB0D83BA32C3}"/>
              </a:ext>
            </a:extLst>
          </p:cNvPr>
          <p:cNvSpPr/>
          <p:nvPr/>
        </p:nvSpPr>
        <p:spPr>
          <a:xfrm>
            <a:off x="334368" y="3280589"/>
            <a:ext cx="177465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48DE8EB-4065-179A-1945-CA72A9271CD0}"/>
              </a:ext>
            </a:extLst>
          </p:cNvPr>
          <p:cNvSpPr txBox="1"/>
          <p:nvPr/>
        </p:nvSpPr>
        <p:spPr>
          <a:xfrm>
            <a:off x="425827" y="3309448"/>
            <a:ext cx="1683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à côté de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A6B2EA4-E15C-C17B-CD3C-96B7A7C6C918}"/>
              </a:ext>
            </a:extLst>
          </p:cNvPr>
          <p:cNvSpPr/>
          <p:nvPr/>
        </p:nvSpPr>
        <p:spPr>
          <a:xfrm>
            <a:off x="2246259" y="3294497"/>
            <a:ext cx="211254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le salon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206A1DE-7A0C-44B1-5D81-FD1B53AEE77A}"/>
              </a:ext>
            </a:extLst>
          </p:cNvPr>
          <p:cNvSpPr/>
          <p:nvPr/>
        </p:nvSpPr>
        <p:spPr>
          <a:xfrm>
            <a:off x="4505911" y="3294497"/>
            <a:ext cx="188652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4761C8-6494-60C8-35EC-CE3F1DF24DC2}"/>
              </a:ext>
            </a:extLst>
          </p:cNvPr>
          <p:cNvSpPr txBox="1"/>
          <p:nvPr/>
        </p:nvSpPr>
        <p:spPr>
          <a:xfrm>
            <a:off x="4496048" y="3369369"/>
            <a:ext cx="1864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l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cuisine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65BB62-BEBF-3B22-7AE5-F64B5C4936A3}"/>
              </a:ext>
            </a:extLst>
          </p:cNvPr>
          <p:cNvSpPr/>
          <p:nvPr/>
        </p:nvSpPr>
        <p:spPr>
          <a:xfrm>
            <a:off x="6605624" y="3309448"/>
            <a:ext cx="211254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est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64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97320-146D-2292-2348-8B24BABA9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C7D7243-F28E-E440-84E6-2C72C8EF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E185274-7B34-AC8F-CE23-C1FA4F49BE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766D0C0-A3AB-E5BF-EC37-0C9155E26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8724D64-30AD-50E3-E1E7-130078BAF2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E0A69F4-D065-9500-EB1E-FF50156861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23826" t="18795" r="35243" b="26293"/>
          <a:stretch>
            <a:fillRect/>
          </a:stretch>
        </p:blipFill>
        <p:spPr>
          <a:xfrm>
            <a:off x="1148391" y="2383511"/>
            <a:ext cx="7038387" cy="24090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6577CD-071B-2B5E-A0C7-1455C37D5BE5}"/>
              </a:ext>
            </a:extLst>
          </p:cNvPr>
          <p:cNvSpPr txBox="1"/>
          <p:nvPr/>
        </p:nvSpPr>
        <p:spPr>
          <a:xfrm>
            <a:off x="626716" y="2396925"/>
            <a:ext cx="7038387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salon est à côté de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FBB3C42-5EA3-0711-E844-82AE59661D19}"/>
              </a:ext>
            </a:extLst>
          </p:cNvPr>
          <p:cNvSpPr txBox="1"/>
          <p:nvPr/>
        </p:nvSpPr>
        <p:spPr>
          <a:xfrm>
            <a:off x="-641850" y="3473065"/>
            <a:ext cx="7038387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la cuisine.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2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F21E-2D7B-F250-01CB-926C6813D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36B161D-B9F2-BE15-2259-85C290B5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la préposition de lieu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189A5B-0AA7-539C-C4D9-46CE7763AA24}"/>
              </a:ext>
            </a:extLst>
          </p:cNvPr>
          <p:cNvSpPr txBox="1"/>
          <p:nvPr/>
        </p:nvSpPr>
        <p:spPr>
          <a:xfrm>
            <a:off x="334368" y="2627151"/>
            <a:ext cx="8441301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36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</a:t>
            </a:r>
            <a:r>
              <a:rPr kumimoji="0" lang="fr-FR" sz="36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a chambre est _________ la salle de bain.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2A323FA-89A2-8262-19DC-B22483F08D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79379BC-F72F-D19E-2451-F7ADE9841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08BB88-BDA5-E4D1-15D4-960C003476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56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EA94D-937C-25DF-FBC0-5EEFD2F07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E6AAEBF-A098-5E24-C998-E3C784A65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A1095DC-4A16-9872-E1C8-CC3BE52BC91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796F1E3-E53D-D0E6-B189-D0019CDE0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97DD44-C343-D88C-B3D8-AA9BDE09BA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04ACAA2-5807-1833-D45F-AE157377B8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23826" t="18795" r="35243" b="26293"/>
          <a:stretch>
            <a:fillRect/>
          </a:stretch>
        </p:blipFill>
        <p:spPr>
          <a:xfrm>
            <a:off x="917527" y="2318600"/>
            <a:ext cx="7038387" cy="24090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F6E33-9FC0-372C-9AA4-699D866E29C3}"/>
              </a:ext>
            </a:extLst>
          </p:cNvPr>
          <p:cNvSpPr txBox="1"/>
          <p:nvPr/>
        </p:nvSpPr>
        <p:spPr>
          <a:xfrm>
            <a:off x="1028342" y="2327663"/>
            <a:ext cx="7038387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La chambre est _____________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8BF7DFA-0200-31DA-28EA-BC87B03855E3}"/>
              </a:ext>
            </a:extLst>
          </p:cNvPr>
          <p:cNvSpPr txBox="1"/>
          <p:nvPr/>
        </p:nvSpPr>
        <p:spPr>
          <a:xfrm>
            <a:off x="-299186" y="3398919"/>
            <a:ext cx="7038387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la salle de bain. 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82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FF7C5-6DD4-E5E0-9C81-50D30A8CB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22A4BB-B52D-D29A-3B91-7F8417B426C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FDD10A-F3A5-8A26-4BFD-17567287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ED8B759-5752-D7B6-8C77-3847D3C48564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AF5304-B8BA-2A5B-598C-BF7B38F66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2663AD4-7BF1-CBAA-BA66-2F338BC6A08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99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29056-7EFF-7F22-02D2-BFCB503B7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601E34-3CE6-3719-EFB1-7D288BB8107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6F7F27-FF6A-DE0A-567E-5454956B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44C361D-B19C-C6E4-5CCB-30ADAF24B5B1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FB29C8-1E3F-5ECD-BAB2-1A3F31C5F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9BF455F-C4EC-E7FB-8FFA-1E22C3988BF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2444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E375B-6270-532B-41E5-FC9EDBE86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E0F662-EAF4-12BA-0FBE-580F127CD86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E845512-1584-7DF7-E917-6AF8B934E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ton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1D1B7C1-CC4E-6475-5FFC-8513066BA8E6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D81012-543E-F0FF-6AFB-4B853A80D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C02DA55-3545-F195-3738-C5A2BDB5318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74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F126-366F-55FA-EE4B-4E72B4E97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BEC05CB-387E-3FFA-5C61-5E07E37F3762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2B5B97B-1281-B268-63CE-E5C72BA9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ta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DDFC97D-867F-9DE0-7EC4-B1F3DCA9478A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ta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A9E199-DC96-40F6-865E-B40ECBAD8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BF5866F-0286-1FC3-7D0C-7C2A0E371F89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0331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15E97-2488-C022-E06B-1A78131E5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80FC40-DD99-D97F-3D3C-3B998D2E818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8DDAEF4-83FC-9F5E-3DE3-1264B385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197D8EE-9436-E5E6-1E10-A9BB16928D10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3168C1-76F8-396E-8D58-427305C71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D07250-E3D0-BA9A-2E46-4ED79E21B2B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6988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DE20A-DBFF-1F1B-626C-89CB3D26D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365B33-B39B-F32C-C54B-DD431BC00D2D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1247BB6-8715-CAAD-6574-CC863C190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ta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4DDD8CD-6410-1700-83C7-DB9886A83BD9}"/>
              </a:ext>
            </a:extLst>
          </p:cNvPr>
          <p:cNvSpPr txBox="1">
            <a:spLocks/>
          </p:cNvSpPr>
          <p:nvPr/>
        </p:nvSpPr>
        <p:spPr>
          <a:xfrm>
            <a:off x="-210674" y="3356276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ta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6022C2-CF44-9AF7-CFE0-0E1E27F8F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5849BCF-BDCD-61FE-E8F7-E9259B9BCF3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0469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9DA4D-0A7B-A239-F78A-2B2BD9974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CB66ADB-17EC-FFEF-8DBD-B6CEF69DEFD5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6A8321-52DD-C0B3-988D-FC17707D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4768D0-465D-CB2E-C8AB-81B644BE66DD}"/>
              </a:ext>
            </a:extLst>
          </p:cNvPr>
          <p:cNvSpPr txBox="1">
            <a:spLocks/>
          </p:cNvSpPr>
          <p:nvPr/>
        </p:nvSpPr>
        <p:spPr>
          <a:xfrm>
            <a:off x="-583899" y="3322499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A842D0-65FA-4DA1-4517-BB16CB3B5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63EF04F-96D3-3985-8D2D-615E0D336A4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8801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5CB27-8A5E-BEED-7BE6-C60179D2B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E099D24-243A-759A-3CE0-D2B5AA121E5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53C2E9-8BFC-FB8E-E242-97ABC67FE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sont tes parents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45735DB-BAFD-0321-B880-C9419F0408E2}"/>
              </a:ext>
            </a:extLst>
          </p:cNvPr>
          <p:cNvSpPr txBox="1">
            <a:spLocks/>
          </p:cNvSpPr>
          <p:nvPr/>
        </p:nvSpPr>
        <p:spPr>
          <a:xfrm>
            <a:off x="-583899" y="3322499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sont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F8D562-FC6E-62F1-61F2-440CF4747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25508AB-B217-3B03-0B10-39F161E4A05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4568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E500E-CC87-A56A-0542-A02D5472C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7225F8A-4178-8AF0-C4A2-547573B43BE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9BB4CE-13A3-F4CA-5AAB-8D270AC21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ton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B5F3A74-D4C4-3909-C41A-EAAB32A23564}"/>
              </a:ext>
            </a:extLst>
          </p:cNvPr>
          <p:cNvSpPr txBox="1">
            <a:spLocks/>
          </p:cNvSpPr>
          <p:nvPr/>
        </p:nvSpPr>
        <p:spPr>
          <a:xfrm>
            <a:off x="-583899" y="3322499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0E1392-5B61-58ED-8C51-A9672F98B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4FEEF56-3252-2604-8646-F28C6AA9453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55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14E79-293A-ACAB-0737-9AF53E986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B3347AC-457E-E8D6-1E1D-2D806B4E015F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106DB11-8569-B66C-9345-B3583A64F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ta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A1ABC07-32F4-B3EE-A85B-A74EE8C5C308}"/>
              </a:ext>
            </a:extLst>
          </p:cNvPr>
          <p:cNvSpPr txBox="1">
            <a:spLocks/>
          </p:cNvSpPr>
          <p:nvPr/>
        </p:nvSpPr>
        <p:spPr>
          <a:xfrm>
            <a:off x="-331333" y="342900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ta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17D02B-E72C-75B3-7E13-7184EA2E4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AA8F0E7-3E36-14CB-F4FF-9553BB1E9EE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015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B6565-D9AA-A1A0-AD10-D4915D07D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7B7046D-C3AD-BF18-3B2B-3D3810A1EFE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9F23453-CF95-451F-6B13-3FEA4039E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AFB5235-06C6-7AED-3D9A-F9D0B42D97B2}"/>
              </a:ext>
            </a:extLst>
          </p:cNvPr>
          <p:cNvSpPr txBox="1">
            <a:spLocks/>
          </p:cNvSpPr>
          <p:nvPr/>
        </p:nvSpPr>
        <p:spPr>
          <a:xfrm>
            <a:off x="-331333" y="342900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33676D-AE88-28AB-9A82-20FEA52C3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D2532D5-4B33-088D-EE56-689C3E6695D2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2690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7D935B-2B72-44E8-B720-D30DB2705283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sz="1000" dirty="0">
                <a:solidFill>
                  <a:prstClr val="white">
                    <a:lumMod val="65000"/>
                  </a:prstClr>
                </a:solidFill>
              </a:rPr>
              <a:t>Histoire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: L’animal qui parle.</a:t>
            </a:r>
            <a:endParaRPr lang="fr-FR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l’épisode 1 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L’animal qui parle ».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nous rappeler ce qu’on a vu ?  En français ou dans votre langue.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garçon, habits, personne, jeune enfant&#10;&#10;Le contenu généré par l’IA peut être incorrect.">
            <a:extLst>
              <a:ext uri="{FF2B5EF4-FFF2-40B4-BE49-F238E27FC236}">
                <a16:creationId xmlns:a16="http://schemas.microsoft.com/office/drawing/2014/main" id="{A282819A-4C2A-AA80-A963-D70504D77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0103" y="1701655"/>
            <a:ext cx="4061083" cy="430735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AA4E9-9F72-B93B-1DFE-A5D75779C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36108D0-A971-E51F-D680-0BE765677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premier épisode une nouvelle fois. Après, on verra le deuxième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90CF007-8309-660D-DFE2-BA3D802A4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CDB5409-983D-E395-1840-D0CC3C30C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AC21F2-E19A-A559-001C-AB2C94CBB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texte, Police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AE392A2-989B-5666-C10D-5C8EFF474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1201" y="2433637"/>
            <a:ext cx="5459854" cy="283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la vidéo.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INALE - 3AP - L'animal qui parle - E01 DONE-720p-260130">
            <a:hlinkClick r:id="" action="ppaction://media"/>
            <a:extLst>
              <a:ext uri="{FF2B5EF4-FFF2-40B4-BE49-F238E27FC236}">
                <a16:creationId xmlns:a16="http://schemas.microsoft.com/office/drawing/2014/main" id="{2B570153-DB75-9573-D122-B3EA640D32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97479" y="1868579"/>
            <a:ext cx="6840000" cy="38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3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238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l’histoire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 L’animal qui parle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texte, Rectangle, conception, smartphone&#10;&#10;Le contenu généré par l’IA peut être incorrect.">
            <a:extLst>
              <a:ext uri="{FF2B5EF4-FFF2-40B4-BE49-F238E27FC236}">
                <a16:creationId xmlns:a16="http://schemas.microsoft.com/office/drawing/2014/main" id="{F02A31D8-B3DC-D8BE-568E-CD9AD7EB4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201" y="2424419"/>
            <a:ext cx="6196232" cy="320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0B116-11BC-90F3-105C-DA18783E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FAF457C-5DB0-7DFD-EC46-04F2622B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6367E37-2460-10CB-7FE5-E05A2F8683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336BC0A-AFE3-AF9E-AA17-BF2E9D1A0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N3 l'animal qui parle EP2">
            <a:hlinkClick r:id="" action="ppaction://media"/>
            <a:extLst>
              <a:ext uri="{FF2B5EF4-FFF2-40B4-BE49-F238E27FC236}">
                <a16:creationId xmlns:a16="http://schemas.microsoft.com/office/drawing/2014/main" id="{9017E97D-5CA6-4D48-E071-D119F87CC8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5212" y="1832075"/>
            <a:ext cx="7353575" cy="413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0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277DF-968F-BC96-C4B9-BE5E58EBF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B0035BBB-D923-6778-3138-D771E1A2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01E8FA0-97E7-3B3B-251C-AB98471534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05EE5BF-E15E-FD8F-FAC7-B5698F8E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BCCCC2-EE62-C422-696D-14EDAC5475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13FDEAE-58C8-CDD7-53E0-80227E49E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41697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N3 l'animal qui parle EP2">
            <a:hlinkClick r:id="" action="ppaction://media"/>
            <a:extLst>
              <a:ext uri="{FF2B5EF4-FFF2-40B4-BE49-F238E27FC236}">
                <a16:creationId xmlns:a16="http://schemas.microsoft.com/office/drawing/2014/main" id="{40424050-F7F6-BE0E-7F51-1B86170780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5212" y="1991258"/>
            <a:ext cx="7353575" cy="413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8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388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Leila et Nora cherche l’animal dans quelles pièces de la maison ? Qui veut répondre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intérieur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1202AE5F-CB00-4290-C732-CE3FE2DE7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577" y="2005070"/>
            <a:ext cx="3267568" cy="322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Elles cherchent l’animal dans le salon, dans les chambres, dans la cuisine et dans la salle de bain.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239474" y="1749034"/>
            <a:ext cx="729252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Elles le cherchent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 dans le salon, dans les chambres, dans la cuisine et dans la salle de bain.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intérieur, mur, baignoire, Appareil sanitaire&#10;&#10;Le contenu généré par l’IA peut être incorrect.">
            <a:extLst>
              <a:ext uri="{FF2B5EF4-FFF2-40B4-BE49-F238E27FC236}">
                <a16:creationId xmlns:a16="http://schemas.microsoft.com/office/drawing/2014/main" id="{83C24858-10A0-66EF-7D1D-14075F98D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649" y="2806547"/>
            <a:ext cx="2924175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D0C9-1AD6-FCF6-B7F5-CBB5F478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996066A-6591-E373-A250-3457E8F6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Nora dit que l’animal est peut-être sorti où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D483DC-19E6-0542-B94D-88B71E59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habits, fenêtre,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1131D07-5942-383A-030F-AD71773CF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0" y="2123099"/>
            <a:ext cx="2933700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Nora dit que l’animal est peut-être sorti sur le balcon.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Nora dit que l’animal est peut-être sorti sur le balcon.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 descr="Une image contenant habits, fenêtre,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5102620-6C35-34FC-C9A8-BFB9088B1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776" y="2742307"/>
            <a:ext cx="2933700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D1F03-D51C-7878-0705-49646BF0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C8D87ED-2BF6-7B2C-1467-C234F022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est-ce que les deux amies trouvent l’animal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695CBE-A301-0813-D9DE-684465361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intérieur, mur, meubles, décoration d’intérieur&#10;&#10;Le contenu généré par l’IA peut être incorrect.">
            <a:extLst>
              <a:ext uri="{FF2B5EF4-FFF2-40B4-BE49-F238E27FC236}">
                <a16:creationId xmlns:a16="http://schemas.microsoft.com/office/drawing/2014/main" id="{1CF49F4C-827C-1251-341C-1B6BB5CE3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255" y="1972019"/>
            <a:ext cx="3097490" cy="304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7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081C5-34EB-8B89-D76A-259C146CE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0CA14EF-6528-9E07-7625-39164903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Elles trouvent l’animal à côté du lit.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CBE577-F5F8-7D7C-F24C-F9C668846AF1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Elles trouvent l’animal à côté du lit.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2E7BEC9-C5AE-54AF-E972-15CA5C5318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4A77289-2AF0-9970-874C-AA0872CA5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34DB42-5275-8145-1D5C-69D18630A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 descr="Une image contenant intérieur, meubles, lit, oreiller&#10;&#10;Le contenu généré par l’IA peut être incorrect.">
            <a:extLst>
              <a:ext uri="{FF2B5EF4-FFF2-40B4-BE49-F238E27FC236}">
                <a16:creationId xmlns:a16="http://schemas.microsoft.com/office/drawing/2014/main" id="{641AE53D-A52B-21BF-5259-8B378A6F5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5576" y="2827604"/>
            <a:ext cx="308610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3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nos amies la semaine prochaine pour la suite de l’histoire.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 descr="Une image contenant dessin humoristique, garçon, chaussures, poupée&#10;&#10;Le contenu généré par l’IA peut être incorrect.">
            <a:extLst>
              <a:ext uri="{FF2B5EF4-FFF2-40B4-BE49-F238E27FC236}">
                <a16:creationId xmlns:a16="http://schemas.microsoft.com/office/drawing/2014/main" id="{00B84908-C233-2335-B755-8FE2526E8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36" y="2077138"/>
            <a:ext cx="6925796" cy="380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L’animal </a:t>
            </a:r>
            <a:r>
              <a:rPr lang="fr-MA" i="1">
                <a:solidFill>
                  <a:schemeClr val="tx1">
                    <a:lumMod val="65000"/>
                    <a:lumOff val="35000"/>
                  </a:schemeClr>
                </a:solidFill>
              </a:rPr>
              <a:t>qui parle</a:t>
            </a:r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6787</TotalTime>
  <Words>1479</Words>
  <Application>Microsoft Office PowerPoint</Application>
  <PresentationFormat>Affichage à l'écran (4:3)</PresentationFormat>
  <Paragraphs>227</Paragraphs>
  <Slides>74</Slides>
  <Notes>6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74</vt:i4>
      </vt:variant>
    </vt:vector>
  </HeadingPairs>
  <TitlesOfParts>
    <vt:vector size="95" baseType="lpstr">
      <vt:lpstr>Dosis Medium</vt:lpstr>
      <vt:lpstr>Aptos</vt:lpstr>
      <vt:lpstr>Calibri</vt:lpstr>
      <vt:lpstr>Aptos Display</vt:lpstr>
      <vt:lpstr>Mistral</vt:lpstr>
      <vt:lpstr>Dosis</vt:lpstr>
      <vt:lpstr>Arial</vt:lpstr>
      <vt:lpstr>Dosis SemiBold</vt:lpstr>
      <vt:lpstr>Wingdings</vt:lpstr>
      <vt:lpstr>Dosis ExtraBold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Le matin – L’après-midi – Avant – Après – Emploi du temps  – Préférer.</vt:lpstr>
      <vt:lpstr>Répétons ensemble : L’éducation physique – Les maths -  L’amazigh – L’arabe  – Le français – Les sciences.</vt:lpstr>
      <vt:lpstr>Répétons ensemble : Le père – La mère – Les parents – Le frère – La sœur – La famille.</vt:lpstr>
      <vt:lpstr>Répétons ensemble : Gentil – S’amuser -  Prendre un repas – Le petit-déjeuner  – Le déjeuner – Le dîner.</vt:lpstr>
      <vt:lpstr>Nous allons jouer au jeu des mots invisibles. </vt:lpstr>
      <vt:lpstr>Répétons ensemble : Le salon – La chambre à coucher – La salle de bain – La cuisine  – Le balcon – Le placard.</vt:lpstr>
      <vt:lpstr>Observez bien les images. Je vais masquer deux images. </vt:lpstr>
      <vt:lpstr>Quelles sont les images qui manquent ?</vt:lpstr>
      <vt:lpstr>Les deux images qui manquent sont : la chambre à coucher et le placard.</vt:lpstr>
      <vt:lpstr>Nous allons jouer au jeu des mots qui bougent. </vt:lpstr>
      <vt:lpstr>Répétons ensemble : Le lit – À gauche de  - À droite de – À côté de  – Sortir – Entrer.</vt:lpstr>
      <vt:lpstr>Observez bien. Je vais faire bouger 2 images. Qui veut expliquer la consigne en arabe ? </vt:lpstr>
      <vt:lpstr>Quelles sont les deux images qui ont bougé ?</vt:lpstr>
      <vt:lpstr>Les deux images qui ont bougé sont : à droite de et sortir.</vt:lpstr>
      <vt:lpstr>Maintenant, on va faire de la lecture. Qui veut lire cette phrase ? </vt:lpstr>
      <vt:lpstr>Qui veut expliquer cette phrase dans sa langue ? </vt:lpstr>
      <vt:lpstr>Qui veut lire la question et y répondre ? </vt:lpstr>
      <vt:lpstr>La réponse est : à côté du lit. </vt:lpstr>
      <vt:lpstr>Qui veut lire cette phrase ? </vt:lpstr>
      <vt:lpstr>Qui veut expliquer cette phrase dans sa langue ? </vt:lpstr>
      <vt:lpstr>Qui veut lire la question et y répondre ? </vt:lpstr>
      <vt:lpstr>Présentation PowerPoint</vt:lpstr>
      <vt:lpstr>Prenez vos ardoises. 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Prenez vos cahiers.</vt:lpstr>
      <vt:lpstr>Complétez cette phrase avec la pièce de la maison de votre choix. Je vais passer entre les rangs pour vérifier l’écriture. </vt:lpstr>
      <vt:lpstr>Qui veut lire sa phrase ? </vt:lpstr>
      <vt:lpstr>On passe à une autre phrase. Ces mots sont en désordre.  Écrivez sur vos cahiers une phrase correcte à partir de ces mots.</vt:lpstr>
      <vt:lpstr>Qui veut lire sa phrase ?</vt:lpstr>
      <vt:lpstr>Corrigez. Je n’oublie pas la majuscule au début de la phrase et le point à la fin.  </vt:lpstr>
      <vt:lpstr>Complétez cette phrase avec la préposition de lieu de votre choix. Je vais passer entre les rangs pour vérifier l’écriture. </vt:lpstr>
      <vt:lpstr>Qui veut lire sa phrase ? </vt:lpstr>
      <vt:lpstr>Maintenant, c’est l’activité des questions en rafales. Je vais désigner des élèves au hasard pour répondre. Tenez-vous prêts. </vt:lpstr>
      <vt:lpstr>Est-ce que tu as un frère ?</vt:lpstr>
      <vt:lpstr>Est-ce que tu as une sœur ?</vt:lpstr>
      <vt:lpstr>Qu’est-ce que tu fais avec ton frère ?</vt:lpstr>
      <vt:lpstr>Qu’est-ce que tu fais avec ta sœur ?</vt:lpstr>
      <vt:lpstr>Qu’est-ce que tu fais avec tes parents ?</vt:lpstr>
      <vt:lpstr>Où est ta sœur ?</vt:lpstr>
      <vt:lpstr>Où est ton frère ?</vt:lpstr>
      <vt:lpstr>Où sont tes parents ?</vt:lpstr>
      <vt:lpstr>Où est la chambre de ton frère ?</vt:lpstr>
      <vt:lpstr>Où est la chambre de ta sœur ?</vt:lpstr>
      <vt:lpstr>Où est la chambre de tes parents ?</vt:lpstr>
      <vt:lpstr>Plan de la séance 6</vt:lpstr>
      <vt:lpstr>Nous avons déjà vu l’épisode 1  de l’histoire « L’animal qui parle ».  Qui veut nous rappeler ce qu’on a vu ?  En français ou dans votre langue. </vt:lpstr>
      <vt:lpstr>On va  regarder le premier épisode une nouvelle fois. Après, on verra le deuxième épisode. Soyez attentifs.</vt:lpstr>
      <vt:lpstr>Lecture de la vidéo.</vt:lpstr>
      <vt:lpstr>Maintenant, nous allons découvrir un nouvel épisode de l’histoire « L’animal qui parle ». Est-ce que vous êtes prêts ? Écoutez bien. </vt:lpstr>
      <vt:lpstr>Lecture de la vidéo.</vt:lpstr>
      <vt:lpstr>Nous allons écouter l’histoire une deuxième fois. Soyez attentifs.</vt:lpstr>
      <vt:lpstr>Lecture de la vidéo.</vt:lpstr>
      <vt:lpstr>Leila et Nora cherche l’animal dans quelles pièces de la maison ? Qui veut répondre ?</vt:lpstr>
      <vt:lpstr>Elles cherchent l’animal dans le salon, dans les chambres, dans la cuisine et dans la salle de bain.</vt:lpstr>
      <vt:lpstr>Nora dit que l’animal est peut-être sorti où ?</vt:lpstr>
      <vt:lpstr>Nora dit que l’animal est peut-être sorti sur le balcon.</vt:lpstr>
      <vt:lpstr>Où est-ce que les deux amies trouvent l’animal ?</vt:lpstr>
      <vt:lpstr>Elles trouvent l’animal à côté du lit.</vt:lpstr>
      <vt:lpstr>On retrouvera nos amies la semaine prochaine pour la suite de l’histoire. </vt:lpstr>
      <vt:lpstr>À la maison, faites un dessin sur l’histoire de L’animal qui parle. 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dounianadarim@gmail.com</cp:lastModifiedBy>
  <cp:revision>14</cp:revision>
  <cp:lastPrinted>2025-08-13T10:11:39Z</cp:lastPrinted>
  <dcterms:created xsi:type="dcterms:W3CDTF">2025-08-01T12:31:49Z</dcterms:created>
  <dcterms:modified xsi:type="dcterms:W3CDTF">2026-02-10T20:26:21Z</dcterms:modified>
</cp:coreProperties>
</file>