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74" r:id="rId8"/>
    <p:sldMasterId id="2147483794" r:id="rId9"/>
    <p:sldMasterId id="2147483804" r:id="rId10"/>
  </p:sldMasterIdLst>
  <p:notesMasterIdLst>
    <p:notesMasterId r:id="rId65"/>
  </p:notesMasterIdLst>
  <p:sldIdLst>
    <p:sldId id="257" r:id="rId11"/>
    <p:sldId id="1029" r:id="rId12"/>
    <p:sldId id="705" r:id="rId13"/>
    <p:sldId id="1030" r:id="rId14"/>
    <p:sldId id="798" r:id="rId15"/>
    <p:sldId id="799" r:id="rId16"/>
    <p:sldId id="779" r:id="rId17"/>
    <p:sldId id="780" r:id="rId18"/>
    <p:sldId id="784" r:id="rId19"/>
    <p:sldId id="1055" r:id="rId20"/>
    <p:sldId id="1111" r:id="rId21"/>
    <p:sldId id="1056" r:id="rId22"/>
    <p:sldId id="1112" r:id="rId23"/>
    <p:sldId id="1101" r:id="rId24"/>
    <p:sldId id="1113" r:id="rId25"/>
    <p:sldId id="1057" r:id="rId26"/>
    <p:sldId id="1089" r:id="rId27"/>
    <p:sldId id="1091" r:id="rId28"/>
    <p:sldId id="1092" r:id="rId29"/>
    <p:sldId id="1093" r:id="rId30"/>
    <p:sldId id="955" r:id="rId31"/>
    <p:sldId id="800" r:id="rId32"/>
    <p:sldId id="902" r:id="rId33"/>
    <p:sldId id="1077" r:id="rId34"/>
    <p:sldId id="1078" r:id="rId35"/>
    <p:sldId id="881" r:id="rId36"/>
    <p:sldId id="1109" r:id="rId37"/>
    <p:sldId id="876" r:id="rId38"/>
    <p:sldId id="1110" r:id="rId39"/>
    <p:sldId id="1100" r:id="rId40"/>
    <p:sldId id="805" r:id="rId41"/>
    <p:sldId id="653" r:id="rId42"/>
    <p:sldId id="1060" r:id="rId43"/>
    <p:sldId id="1066" r:id="rId44"/>
    <p:sldId id="1073" r:id="rId45"/>
    <p:sldId id="1072" r:id="rId46"/>
    <p:sldId id="1094" r:id="rId47"/>
    <p:sldId id="1042" r:id="rId48"/>
    <p:sldId id="1043" r:id="rId49"/>
    <p:sldId id="1044" r:id="rId50"/>
    <p:sldId id="1045" r:id="rId51"/>
    <p:sldId id="1095" r:id="rId52"/>
    <p:sldId id="1096" r:id="rId53"/>
    <p:sldId id="1097" r:id="rId54"/>
    <p:sldId id="1046" r:id="rId55"/>
    <p:sldId id="1047" r:id="rId56"/>
    <p:sldId id="1048" r:id="rId57"/>
    <p:sldId id="1049" r:id="rId58"/>
    <p:sldId id="1050" r:id="rId59"/>
    <p:sldId id="1051" r:id="rId60"/>
    <p:sldId id="895" r:id="rId61"/>
    <p:sldId id="896" r:id="rId62"/>
    <p:sldId id="898" r:id="rId63"/>
    <p:sldId id="679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EEBF7"/>
    <a:srgbClr val="565F88"/>
    <a:srgbClr val="4B5377"/>
    <a:srgbClr val="424D7B"/>
    <a:srgbClr val="F26553"/>
    <a:srgbClr val="E84234"/>
    <a:srgbClr val="2AB6D7"/>
    <a:srgbClr val="55B7DE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84F52D-0B6E-4947-98D1-2158336A432A}" v="6" dt="2026-02-04T15:42:12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85" d="100"/>
          <a:sy n="85" d="100"/>
        </p:scale>
        <p:origin x="1402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font" Target="fonts/font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5.fntdata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microsoft.com/office/2018/10/relationships/authors" Target="authors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8608BB-305E-34B0-C2C0-597211017D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" b="4568"/>
          <a:stretch>
            <a:fillRect/>
          </a:stretch>
        </p:blipFill>
        <p:spPr>
          <a:xfrm>
            <a:off x="-1" y="-10567"/>
            <a:ext cx="9144001" cy="686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342900" lvl="0" indent="-342900">
              <a:buAutoNum type="arabicPeriod"/>
            </a:pPr>
            <a:r>
              <a:rPr lang="fr-MA" dirty="0"/>
              <a:t>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84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02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3792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91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0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40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38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35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456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539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29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458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678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349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841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59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133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392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43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87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267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5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16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6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6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10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958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61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9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535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8423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2151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4272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852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476549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68062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02983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4709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09177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790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3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image" Target="../media/image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17059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71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4122188" y="19471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6402380" y="235371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002BFE-177B-4B13-8D6C-759741F5B1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CF30A0-71C6-D211-0586-2F430F0600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10/02/2026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6016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5.png"/><Relationship Id="rId5" Type="http://schemas.openxmlformats.org/officeDocument/2006/relationships/image" Target="../media/image27.png"/><Relationship Id="rId4" Type="http://schemas.openxmlformats.org/officeDocument/2006/relationships/image" Target="../media/image28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4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0.png"/><Relationship Id="rId5" Type="http://schemas.openxmlformats.org/officeDocument/2006/relationships/customXml" Target="../ink/ink2.xml"/><Relationship Id="rId4" Type="http://schemas.openxmlformats.org/officeDocument/2006/relationships/image" Target="../media/image390.png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50.png"/><Relationship Id="rId7" Type="http://schemas.openxmlformats.org/officeDocument/2006/relationships/image" Target="../media/image2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6.png"/><Relationship Id="rId4" Type="http://schemas.openxmlformats.org/officeDocument/2006/relationships/customXml" Target="../ink/ink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7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23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6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52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11" Type="http://schemas.openxmlformats.org/officeDocument/2006/relationships/image" Target="../media/image52.jpg"/><Relationship Id="rId5" Type="http://schemas.openxmlformats.org/officeDocument/2006/relationships/image" Target="../media/image530.png"/><Relationship Id="rId10" Type="http://schemas.openxmlformats.org/officeDocument/2006/relationships/image" Target="../media/image51.jpg"/><Relationship Id="rId4" Type="http://schemas.openxmlformats.org/officeDocument/2006/relationships/customXml" Target="../ink/ink8.xml"/><Relationship Id="rId9" Type="http://schemas.openxmlformats.org/officeDocument/2006/relationships/image" Target="../media/image5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4000.png"/><Relationship Id="rId4" Type="http://schemas.openxmlformats.org/officeDocument/2006/relationships/customXml" Target="../ink/ink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511.png"/><Relationship Id="rId4" Type="http://schemas.openxmlformats.org/officeDocument/2006/relationships/customXml" Target="../ink/ink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511.png"/><Relationship Id="rId4" Type="http://schemas.openxmlformats.org/officeDocument/2006/relationships/customXml" Target="../ink/ink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openxmlformats.org/officeDocument/2006/relationships/image" Target="../media/image440.png"/><Relationship Id="rId4" Type="http://schemas.openxmlformats.org/officeDocument/2006/relationships/customXml" Target="../ink/ink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3.png"/><Relationship Id="rId5" Type="http://schemas.openxmlformats.org/officeDocument/2006/relationships/image" Target="../media/image3900.png"/><Relationship Id="rId4" Type="http://schemas.openxmlformats.org/officeDocument/2006/relationships/customXml" Target="../ink/ink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3.png"/><Relationship Id="rId5" Type="http://schemas.openxmlformats.org/officeDocument/2006/relationships/image" Target="../media/image3900.png"/><Relationship Id="rId4" Type="http://schemas.openxmlformats.org/officeDocument/2006/relationships/customXml" Target="../ink/ink2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2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3.png"/><Relationship Id="rId5" Type="http://schemas.openxmlformats.org/officeDocument/2006/relationships/image" Target="../media/image3900.png"/><Relationship Id="rId4" Type="http://schemas.openxmlformats.org/officeDocument/2006/relationships/customXml" Target="../ink/ink2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0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7" Type="http://schemas.openxmlformats.org/officeDocument/2006/relationships/image" Target="../media/image54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3.png"/><Relationship Id="rId5" Type="http://schemas.openxmlformats.org/officeDocument/2006/relationships/image" Target="../media/image3900.png"/><Relationship Id="rId4" Type="http://schemas.openxmlformats.org/officeDocument/2006/relationships/customXml" Target="../ink/ink3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38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80.png"/><Relationship Id="rId7" Type="http://schemas.openxmlformats.org/officeDocument/2006/relationships/image" Target="../media/image24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3.png"/><Relationship Id="rId5" Type="http://schemas.openxmlformats.org/officeDocument/2006/relationships/image" Target="../media/image3900.png"/><Relationship Id="rId4" Type="http://schemas.openxmlformats.org/officeDocument/2006/relationships/customXml" Target="../ink/ink4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380.png"/><Relationship Id="rId7" Type="http://schemas.openxmlformats.org/officeDocument/2006/relationships/image" Target="../media/image25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3900.png"/><Relationship Id="rId4" Type="http://schemas.openxmlformats.org/officeDocument/2006/relationships/customXml" Target="../ink/ink4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43.xml"/><Relationship Id="rId7" Type="http://schemas.openxmlformats.org/officeDocument/2006/relationships/image" Target="../media/image2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0.png"/><Relationship Id="rId5" Type="http://schemas.openxmlformats.org/officeDocument/2006/relationships/customXml" Target="../ink/ink44.xml"/><Relationship Id="rId4" Type="http://schemas.openxmlformats.org/officeDocument/2006/relationships/image" Target="../media/image50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7.png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6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2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A67037-2258-FD1A-9A03-ACE5D9C33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798B87-ACD7-5B2C-A764-90C2F061330D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137C7-E550-5A92-91B8-0E4A94A8CB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6131734-4580-1F17-EA9B-8E7C57AD8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0637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A1339CC-F3E4-C863-2C16-CE40052C4C1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B4CFA6-F847-8AD0-B41B-CBAA28F1601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EBD59-A30D-A09D-FBD6-229E4460D2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0E803C9-555C-3000-B4E7-15E79582503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4" name="Image 3" descr="Une image contenant texte, menu, conception&#10;&#10;Le contenu généré par l’IA peut être incorrect.">
            <a:extLst>
              <a:ext uri="{FF2B5EF4-FFF2-40B4-BE49-F238E27FC236}">
                <a16:creationId xmlns:a16="http://schemas.microsoft.com/office/drawing/2014/main" id="{4C8095BC-D390-7F5C-8971-0BB33FE32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59" y="2683269"/>
            <a:ext cx="8258175" cy="265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8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954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44975" y="220720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4960975" y="195520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48000" y="52367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64000" y="49847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4924975" y="243601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pic>
        <p:nvPicPr>
          <p:cNvPr id="51" name="Image 50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85AE0FC-9C7B-458D-731F-6EF7D01F7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0" y="1925193"/>
            <a:ext cx="3831420" cy="1362012"/>
          </a:xfrm>
          <a:prstGeom prst="rect">
            <a:avLst/>
          </a:prstGeom>
        </p:spPr>
      </p:pic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4977067" y="19388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36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828000" y="543642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Graphèmes et mots 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31558" y="391248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Compréhension de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6EFC07-3194-3074-7547-9AFB444900F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F1D6C-2264-569C-15F0-696F71FB47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0F8DB59-06BF-ED3E-8819-51B8AF4E5E2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2890137E-E5C1-3157-1D3A-42F6091EC5F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970954A4-CF87-B312-8087-0957A3F90A1F}"/>
              </a:ext>
            </a:extLst>
          </p:cNvPr>
          <p:cNvSpPr txBox="1">
            <a:spLocks/>
          </p:cNvSpPr>
          <p:nvPr/>
        </p:nvSpPr>
        <p:spPr>
          <a:xfrm>
            <a:off x="5001836" y="2419657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Phrases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– Mots</a:t>
            </a:r>
          </a:p>
        </p:txBody>
      </p:sp>
      <p:sp>
        <p:nvSpPr>
          <p:cNvPr id="17" name="Espace réservé du texte 60">
            <a:extLst>
              <a:ext uri="{FF2B5EF4-FFF2-40B4-BE49-F238E27FC236}">
                <a16:creationId xmlns:a16="http://schemas.microsoft.com/office/drawing/2014/main" id="{7AEDF68E-77FB-F668-03BB-6B662DD8C10D}"/>
              </a:ext>
            </a:extLst>
          </p:cNvPr>
          <p:cNvSpPr txBox="1">
            <a:spLocks/>
          </p:cNvSpPr>
          <p:nvPr/>
        </p:nvSpPr>
        <p:spPr>
          <a:xfrm>
            <a:off x="819220" y="24073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Travail sur livret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C637EF-9750-2AD4-1AA0-7781761DA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1912975"/>
            <a:ext cx="540000" cy="540000"/>
          </a:xfrm>
          <a:prstGeom prst="rect">
            <a:avLst/>
          </a:prstGeom>
          <a:noFill/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B68327-D8F2-FFB0-D87D-40E3605D7F63}"/>
              </a:ext>
            </a:extLst>
          </p:cNvPr>
          <p:cNvSpPr txBox="1"/>
          <p:nvPr/>
        </p:nvSpPr>
        <p:spPr>
          <a:xfrm>
            <a:off x="2227716" y="2160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88C67C-16DF-C185-F19A-A42E866F87BB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2D274C-C6E9-2B62-D73F-765FDAC06F1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3069AA-9308-D9D1-7CE4-F687D3F56E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97A279E5-018A-966C-DCAA-54C3B5AD0E7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8">
            <a:extLst>
              <a:ext uri="{FF2B5EF4-FFF2-40B4-BE49-F238E27FC236}">
                <a16:creationId xmlns:a16="http://schemas.microsoft.com/office/drawing/2014/main" id="{57CC2779-10D6-2776-58A0-12D5B013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4" name="Nada-Wave">
            <a:hlinkClick r:id="" action="ppaction://media"/>
            <a:extLst>
              <a:ext uri="{FF2B5EF4-FFF2-40B4-BE49-F238E27FC236}">
                <a16:creationId xmlns:a16="http://schemas.microsoft.com/office/drawing/2014/main" id="{5F718657-3368-A961-11CC-2EDD5965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3412" y="2264121"/>
            <a:ext cx="2251426" cy="3595561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E6C55DE7-A455-4572-E1FD-CE1F2FD90E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3380"/>
          <a:stretch>
            <a:fillRect/>
          </a:stretch>
        </p:blipFill>
        <p:spPr>
          <a:xfrm>
            <a:off x="2521073" y="2261937"/>
            <a:ext cx="2050927" cy="352284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013F144-4F4B-6E7F-3C89-FC78FEB7C0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3B42EA-4E50-DA4C-36C9-1E72914A5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8EB289-6DC3-9614-D7C5-2C548B221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8">
            <a:extLst>
              <a:ext uri="{FF2B5EF4-FFF2-40B4-BE49-F238E27FC236}">
                <a16:creationId xmlns:a16="http://schemas.microsoft.com/office/drawing/2014/main" id="{CE33753F-F444-0D26-7729-A2BD15F84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75C05E3-20E6-645F-D8DF-3DF847B1891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B477A46-319C-C902-A9D3-80069BEC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B7D2EE-542B-A024-F7B7-5C305BE48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68D836BA-BF2D-607C-0AE6-B897B47AE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660" y="2498085"/>
            <a:ext cx="4477375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3_P3_SEM2_S4 (dialogue) (1)">
            <a:hlinkClick r:id="" action="ppaction://media"/>
            <a:extLst>
              <a:ext uri="{FF2B5EF4-FFF2-40B4-BE49-F238E27FC236}">
                <a16:creationId xmlns:a16="http://schemas.microsoft.com/office/drawing/2014/main" id="{2A48588C-53F9-9662-E33E-3E0BC5C2D2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7961" y="2256105"/>
            <a:ext cx="7719461" cy="28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82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5970818-2667-D359-5807-23714556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38DCEA3-0A9D-75FC-155A-06EEDD20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3_P3_SEM2_S4 (dialogue) (1)">
            <a:hlinkClick r:id="" action="ppaction://media"/>
            <a:extLst>
              <a:ext uri="{FF2B5EF4-FFF2-40B4-BE49-F238E27FC236}">
                <a16:creationId xmlns:a16="http://schemas.microsoft.com/office/drawing/2014/main" id="{2A48588C-53F9-9662-E33E-3E0BC5C2D2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7961" y="2256105"/>
            <a:ext cx="7719461" cy="28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82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</a:t>
            </a:r>
            <a:b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DA67B5C-4C5B-E6EC-3792-499CBEC1B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401" y="2789035"/>
            <a:ext cx="6913197" cy="2218138"/>
          </a:xfrm>
          <a:prstGeom prst="rect">
            <a:avLst/>
          </a:prstGeom>
        </p:spPr>
      </p:pic>
      <p:pic>
        <p:nvPicPr>
          <p:cNvPr id="7" name="Image 6" descr="Une image contenant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8C886E6F-CB89-9BCA-756D-256CE61352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5636" y="1718399"/>
            <a:ext cx="7732725" cy="133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65E67-6E79-DB34-3D8C-EA6A4EFD1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A5F643-4143-B4D2-DB6D-83D8FC78B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F3C77597-DAAB-F679-6345-CC9D877CB10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EC385753-8BF2-283E-B719-34BE30291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E2A003-3804-4366-384E-06BD2C7010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24C9686-041C-8C74-A263-10FCB67BC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265" y="2352297"/>
            <a:ext cx="8335469" cy="215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8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ADE1-FFFE-052E-82DF-68F1E975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06E43-9CA3-1F83-DC4E-4ACBE75C4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525" y="769328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B17E9B77-A3EC-CDE4-4149-8C2AA69318E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3D4B5FBB-CB33-2DE5-FF84-1FCC7248F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77D0DB-74FD-D27F-4DEE-82513E24DD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 descr="Une image contenant texte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5B7B843-2760-E7E1-3F45-01FFE2A08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09" y="2086407"/>
            <a:ext cx="6678721" cy="291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20B3B-1F06-F035-AC23-0F40B5B0A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DD69FD1A-4BED-854B-D2D2-33D162B71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352" y="2068415"/>
            <a:ext cx="7553768" cy="241544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7F4DD46-923C-22B7-4C2A-E89643D11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525" y="769328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DC9A2BF9-E096-1A87-75CE-1C77F5F0840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A5BC7244-D695-62DB-7C78-21C1DBD72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4F4347-552E-37E7-8569-73793F00A3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 descr="Une image contenant dessin humoristique, clipart, capture d’écran, Animation&#10;&#10;Le contenu généré par l’IA peut être incorrect.">
            <a:extLst>
              <a:ext uri="{FF2B5EF4-FFF2-40B4-BE49-F238E27FC236}">
                <a16:creationId xmlns:a16="http://schemas.microsoft.com/office/drawing/2014/main" id="{821CB3E5-7152-08D8-306B-54B74988CD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1375" y="4021157"/>
            <a:ext cx="5986375" cy="164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7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E59-B3A4-6A75-9EB2-7B494D2B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C4B11-BE9C-728C-F755-53E73AFA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49841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Maintenant, on va comprendre le sens du dialogue. Qui veut expliquer, </a:t>
            </a:r>
            <a:r>
              <a:rPr lang="fr-FR" b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dans sa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langue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, de quoi ont parlé Majd et Nada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83209B-1345-5577-84E2-081E4F557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3819E1-C9C5-F7A8-223C-C927AEBA4D9D}"/>
              </a:ext>
            </a:extLst>
          </p:cNvPr>
          <p:cNvSpPr txBox="1"/>
          <p:nvPr/>
        </p:nvSpPr>
        <p:spPr>
          <a:xfrm>
            <a:off x="2677652" y="2074853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De quoi ont parlé Majd et Nada ?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B4F27D-F7BB-A344-10BE-7FBCC06B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52" y="2835041"/>
            <a:ext cx="4030235" cy="31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8">
            <a:extLst>
              <a:ext uri="{FF2B5EF4-FFF2-40B4-BE49-F238E27FC236}">
                <a16:creationId xmlns:a16="http://schemas.microsoft.com/office/drawing/2014/main" id="{4E19B85D-FB63-4F5C-6EF1-5A00B91AA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78DD3D-5E32-9B4C-37F4-5D828DB4DD77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1E5AF6-F018-6523-3F09-4F970310EE1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BD1BD40-7AA4-9D70-4C90-FB8D0487FD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1EF887-1842-282C-DADA-13194B32D8A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7D1802E-CAF7-A915-A66D-5F1870BDE913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698D713-E6C1-C9C1-1B01-519D8469B05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0F12CD7-28D1-DB14-E242-1D695A7289F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3BFBE-4403-7177-7FFD-6B58569AB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9CF95B-EEE9-0081-6EA7-2557B9311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 descr="Une image contenant dessin humoristique, habits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1E3D346C-F188-D92F-B5D5-404C0C52A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298" y="3040209"/>
            <a:ext cx="4941713" cy="2945426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9432A6-95FA-5870-54FF-8558110F85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58365" y="2437739"/>
            <a:ext cx="1383692" cy="12241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DB382-78DD-6294-C8A4-195C1750150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267912" y="2396602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6DE7-3188-B24A-C662-24D544967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Dessin animé, habits, Animation, Visage humain&#10;&#10;Le contenu généré par l’IA peut être incorrect.">
            <a:extLst>
              <a:ext uri="{FF2B5EF4-FFF2-40B4-BE49-F238E27FC236}">
                <a16:creationId xmlns:a16="http://schemas.microsoft.com/office/drawing/2014/main" id="{D97923C0-F9F1-4773-C8DA-9AE2D456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54" y="3429000"/>
            <a:ext cx="3006986" cy="1728392"/>
          </a:xfrm>
          <a:prstGeom prst="rect">
            <a:avLst/>
          </a:prstGeo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5B80A2B1-8CCC-CAAB-3319-B7B41A18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209C8-67C7-63CA-BC6E-5ED1D5A2374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FFE94B-80E4-0C7A-53A1-2C3CFB789754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C975E34-0387-1860-80E2-C05AEC801585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F2125C-E970-9492-79C4-A54216C8E12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B8842B3-667D-642B-44BC-33A10B445C5D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06913ED-AABD-B879-105D-560E62B0CA3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9C3AD9-D545-C049-C49B-9408BB370BA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F707965-7DF4-93C7-0089-5D65626E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5F032E-476A-EE20-308B-886241320F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94A8462-4351-1368-7183-86F34336CAF3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11B81B-D8C5-4C83-0126-2687E00D63EA}"/>
              </a:ext>
            </a:extLst>
          </p:cNvPr>
          <p:cNvSpPr txBox="1"/>
          <p:nvPr/>
        </p:nvSpPr>
        <p:spPr>
          <a:xfrm>
            <a:off x="3726220" y="3270336"/>
            <a:ext cx="76982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un frère ou une sœur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​Qu’est-ce que tu fais avec ton frère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avec ta sœur ?</a:t>
            </a:r>
          </a:p>
          <a:p>
            <a:pPr marL="457200" indent="-457200" defTabSz="457200">
              <a:spcAft>
                <a:spcPts val="600"/>
              </a:spcAft>
              <a:buAutoNum type="arabicPeriod" startAt="3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ton frère ?</a:t>
            </a:r>
          </a:p>
          <a:p>
            <a:pPr marL="457200" indent="-457200" defTabSz="457200">
              <a:spcAft>
                <a:spcPts val="600"/>
              </a:spcAft>
              <a:buAutoNum type="arabicPeriod" startAt="3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la chambre de ta sœur ? </a:t>
            </a:r>
          </a:p>
        </p:txBody>
      </p:sp>
    </p:spTree>
    <p:extLst>
      <p:ext uri="{BB962C8B-B14F-4D97-AF65-F5344CB8AC3E}">
        <p14:creationId xmlns:p14="http://schemas.microsoft.com/office/powerpoint/2010/main" val="240007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C0AD-46CF-0C29-D257-76F1A65C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7F64EA4-50F0-5C0F-15BA-22C5EF26A729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79452EF-0457-1B60-8EC7-6363ED855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34E6FD-E261-48DA-CCA0-2CE984B2C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Titre 8">
            <a:extLst>
              <a:ext uri="{FF2B5EF4-FFF2-40B4-BE49-F238E27FC236}">
                <a16:creationId xmlns:a16="http://schemas.microsoft.com/office/drawing/2014/main" id="{9CEA2FDC-0480-D209-8398-11BB4927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 Chacun réfléchit silencieusement à ce qu’il va dire dans le dialogue.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C3D0990-BB9A-5FC8-9EC5-C10854219A2D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E7D78-D1F8-00C4-6E19-DB8165A3815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3037AA4-C4FF-19B1-F647-9F390DF5B561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B500E4-3DE5-26F7-5750-019ED6C0A29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5DD0D88-2F85-7C63-0C23-F083645FAB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C085F7-3071-DC6D-7A4D-5D720D4074C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FD8814-795D-66CD-5366-5A9E91947A28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4" name="Image 3" descr="Une image contenant Dessin animé, habits, Animation, Visage humain&#10;&#10;Le contenu généré par l’IA peut être incorrect.">
            <a:extLst>
              <a:ext uri="{FF2B5EF4-FFF2-40B4-BE49-F238E27FC236}">
                <a16:creationId xmlns:a16="http://schemas.microsoft.com/office/drawing/2014/main" id="{4C802FA5-3577-8685-7095-1C2EE4D45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54" y="3429000"/>
            <a:ext cx="3006986" cy="17283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15748A-89BB-FBCE-8489-7D79AF43F059}"/>
              </a:ext>
            </a:extLst>
          </p:cNvPr>
          <p:cNvSpPr txBox="1"/>
          <p:nvPr/>
        </p:nvSpPr>
        <p:spPr>
          <a:xfrm>
            <a:off x="3726220" y="3270336"/>
            <a:ext cx="76982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un frère ou une sœur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​Qu’est-ce que tu fais avec ton frère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avec ta sœur ?</a:t>
            </a:r>
          </a:p>
          <a:p>
            <a:pPr marL="457200" indent="-457200" defTabSz="457200">
              <a:spcAft>
                <a:spcPts val="600"/>
              </a:spcAft>
              <a:buAutoNum type="arabicPeriod" startAt="3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ton frère ?</a:t>
            </a:r>
          </a:p>
          <a:p>
            <a:pPr marL="457200" indent="-457200" defTabSz="457200">
              <a:spcAft>
                <a:spcPts val="600"/>
              </a:spcAft>
              <a:buAutoNum type="arabicPeriod" startAt="3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la chambre de ta sœur ? </a:t>
            </a:r>
          </a:p>
        </p:txBody>
      </p:sp>
    </p:spTree>
    <p:extLst>
      <p:ext uri="{BB962C8B-B14F-4D97-AF65-F5344CB8AC3E}">
        <p14:creationId xmlns:p14="http://schemas.microsoft.com/office/powerpoint/2010/main" val="4034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2B99-7F9E-9B7A-1891-248615323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D3CB10-9F6B-1BDF-5D7C-AB7563ABF48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61B95E-9DB1-89D6-0CF4-0230A55F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B4CE5698-9313-FA6B-2E3A-584EC5B3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 Maintenant, vous allez jouer le dialogue. Qui veut passer au tableau ?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D864D34-119E-A318-1D47-038B0F34BD4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EC5E28-7401-E743-D3AF-5BF3618FAB4C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0A87A73-9A53-D900-AABF-CFE8E1B9B1CE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D1BEF29-4915-5047-61A6-D3676C8B6AA3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92BA01-15FF-260D-17A2-B3DBDA2805B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1B98D7-4CC5-56B7-BF88-229A0AA3AB76}"/>
              </a:ext>
            </a:extLst>
          </p:cNvPr>
          <p:cNvSpPr txBox="1"/>
          <p:nvPr/>
        </p:nvSpPr>
        <p:spPr>
          <a:xfrm>
            <a:off x="1379400" y="2185283"/>
            <a:ext cx="638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 garçon et la fille sont devant une maison.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pose à l’autre les questions suivantes :</a:t>
            </a:r>
          </a:p>
        </p:txBody>
      </p:sp>
      <p:pic>
        <p:nvPicPr>
          <p:cNvPr id="8" name="Image 7" descr="Une image contenant Dessin animé, habits, Animation, Visage humain&#10;&#10;Le contenu généré par l’IA peut être incorrect.">
            <a:extLst>
              <a:ext uri="{FF2B5EF4-FFF2-40B4-BE49-F238E27FC236}">
                <a16:creationId xmlns:a16="http://schemas.microsoft.com/office/drawing/2014/main" id="{2D7E10B0-7571-AC1C-63C3-FF03F51C7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54" y="3429000"/>
            <a:ext cx="3006986" cy="17283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08891C8-A4E2-5D07-1B0D-33F8684C5DAC}"/>
              </a:ext>
            </a:extLst>
          </p:cNvPr>
          <p:cNvSpPr txBox="1"/>
          <p:nvPr/>
        </p:nvSpPr>
        <p:spPr>
          <a:xfrm>
            <a:off x="3726220" y="3270336"/>
            <a:ext cx="76982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un frère ou une sœur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​Qu’est-ce que tu fais avec ton frère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avec ta sœur ?</a:t>
            </a:r>
          </a:p>
          <a:p>
            <a:pPr marL="457200" indent="-457200" defTabSz="457200">
              <a:spcAft>
                <a:spcPts val="600"/>
              </a:spcAft>
              <a:buAutoNum type="arabicPeriod" startAt="3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ton frère ?</a:t>
            </a:r>
          </a:p>
          <a:p>
            <a:pPr marL="457200" indent="-457200" defTabSz="457200">
              <a:spcAft>
                <a:spcPts val="600"/>
              </a:spcAft>
              <a:buAutoNum type="arabicPeriod" startAt="3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la chambre de ta sœur ? </a:t>
            </a:r>
          </a:p>
        </p:txBody>
      </p:sp>
    </p:spTree>
    <p:extLst>
      <p:ext uri="{BB962C8B-B14F-4D97-AF65-F5344CB8AC3E}">
        <p14:creationId xmlns:p14="http://schemas.microsoft.com/office/powerpoint/2010/main" val="115284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25827" y="2589650"/>
            <a:ext cx="3154067" cy="210271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F24B4E-ADB0-DF68-3995-23B3C1FC1069}"/>
              </a:ext>
            </a:extLst>
          </p:cNvPr>
          <p:cNvSpPr txBox="1"/>
          <p:nvPr/>
        </p:nvSpPr>
        <p:spPr>
          <a:xfrm>
            <a:off x="3725969" y="2671510"/>
            <a:ext cx="53820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Est-ce que tu as un frère ou une sœur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​Qu’est-ce que tu fais avec ton frère ?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Qu’est-ce que tu fais avec ta sœur ?</a:t>
            </a:r>
          </a:p>
          <a:p>
            <a:pPr marL="457200" indent="-457200" defTabSz="457200">
              <a:spcAft>
                <a:spcPts val="600"/>
              </a:spcAft>
              <a:buAutoNum type="arabicPeriod" startAt="3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ton frère ?</a:t>
            </a:r>
          </a:p>
          <a:p>
            <a:pPr marL="457200" indent="-457200" defTabSz="457200">
              <a:spcAft>
                <a:spcPts val="600"/>
              </a:spcAft>
              <a:buAutoNum type="arabicPeriod" startAt="3"/>
              <a:defRPr/>
            </a:pP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Où est la chambre de ta sœur ? </a:t>
            </a:r>
          </a:p>
        </p:txBody>
      </p:sp>
    </p:spTree>
    <p:extLst>
      <p:ext uri="{BB962C8B-B14F-4D97-AF65-F5344CB8AC3E}">
        <p14:creationId xmlns:p14="http://schemas.microsoft.com/office/powerpoint/2010/main" val="344006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5C48731-0E0F-7D05-6FF5-39C9C4470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5" y="3503592"/>
            <a:ext cx="6246795" cy="1349939"/>
          </a:xfrm>
          <a:prstGeom prst="rect">
            <a:avLst/>
          </a:prstGeom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mots correctement.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135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phrases.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8" name="Titre 8">
            <a:extLst>
              <a:ext uri="{FF2B5EF4-FFF2-40B4-BE49-F238E27FC236}">
                <a16:creationId xmlns:a16="http://schemas.microsoft.com/office/drawing/2014/main" id="{23A11E90-F131-455C-B0A9-BBC24465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56143"/>
            <a:ext cx="7886700" cy="705267"/>
          </a:xfrm>
        </p:spPr>
        <p:txBody>
          <a:bodyPr/>
          <a:lstStyle/>
          <a:p>
            <a:r>
              <a:rPr lang="fr-MA" sz="2800" dirty="0"/>
              <a:t>Plan de la séance 4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011903B-3FA2-D25D-B221-904457101B5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83D81-B18C-E8AE-5287-702FBE0AE5D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F4ED5-D534-F9F9-EF66-45B639CF531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82D4842-F5A2-B67B-6B69-51BDDCB7571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59A3F90-11E9-82FE-2A25-B83F75BC83DC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E044CBA-64E3-FCC8-E1EE-D3C30951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lire des mots, puis des phrases.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1E3695-ADBC-2AC0-E889-5AFE9ECA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1AA4E8-69B0-1548-DCF5-04D34CC09FE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00D9F1-5F45-1FD5-3C54-1CFD44BF3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997678-A1F0-85FD-BF1E-E0FF12E3D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apprendre à lire en faisant les liaisons. 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E555AA-AAAD-21C3-29F2-3AE7661C8BA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A0E4A7-09C9-5BF9-CCC5-74CA5DE0F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56862-0303-73B9-9431-7FAF50F8E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8CF3698-1223-BBB6-8641-E5AB8C66917B}"/>
              </a:ext>
            </a:extLst>
          </p:cNvPr>
          <p:cNvSpPr txBox="1"/>
          <p:nvPr/>
        </p:nvSpPr>
        <p:spPr>
          <a:xfrm>
            <a:off x="1692000" y="2921168"/>
            <a:ext cx="6383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solidFill>
                  <a:srgbClr val="424D7B"/>
                </a:solidFill>
                <a:latin typeface="Dosis SemiBold" pitchFamily="2" charset="0"/>
              </a:rPr>
              <a:t>est invité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13AA24-56CE-C65A-CA4A-B3E29FBA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1088" y="3741107"/>
            <a:ext cx="542950" cy="39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ECFD-DB67-2A21-1E31-4EEC7C8C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C428A-B51A-95DE-53C0-5B8385D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B0CA79-B300-3170-A3D1-FB08B342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625" y="5834730"/>
            <a:ext cx="812539" cy="812539"/>
          </a:xfrm>
          <a:prstGeom prst="rect">
            <a:avLst/>
          </a:prstGeom>
        </p:spPr>
      </p:pic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BA3B9C5-7E98-3B00-260D-AA88A0C1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FR_N3_SEM3_W2_S4 (liaison)">
            <a:hlinkClick r:id="" action="ppaction://media"/>
            <a:extLst>
              <a:ext uri="{FF2B5EF4-FFF2-40B4-BE49-F238E27FC236}">
                <a16:creationId xmlns:a16="http://schemas.microsoft.com/office/drawing/2014/main" id="{9ED9808A-DE86-F82A-AC3E-3A9B0B74E7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6434" y="2060764"/>
            <a:ext cx="6709272" cy="377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13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8F52-9869-5DA7-4565-4BF4F27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66C88-6FAD-0C48-C213-B710A74C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en silence. Faites attention aux liaisons et aux lettres qui ne se prononcent pas.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2EAA3F1-8392-0941-9F41-346DE7D33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5739D4F-9488-8EC6-A17B-C022208B3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55AA84E4-F792-0E3A-732B-B67F8C1BCDE0}"/>
              </a:ext>
            </a:extLst>
          </p:cNvPr>
          <p:cNvSpPr txBox="1"/>
          <p:nvPr/>
        </p:nvSpPr>
        <p:spPr>
          <a:xfrm>
            <a:off x="672970" y="3072467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invité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06D9B8-28F6-8CA7-27E0-E6484C2DE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9887" y="3594617"/>
            <a:ext cx="272649" cy="220407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EC4477-EFDA-F99B-C653-2CABDD69957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7501809-2B35-68F2-BFDB-2105C599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DE13E1-D031-8D5D-234E-147CD397B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C40D8D1-6881-0A7E-59E9-FDD914B7E784}"/>
              </a:ext>
            </a:extLst>
          </p:cNvPr>
          <p:cNvSpPr txBox="1"/>
          <p:nvPr/>
        </p:nvSpPr>
        <p:spPr>
          <a:xfrm>
            <a:off x="3034773" y="3071228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dans une maison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7638BC-E3C5-65DE-971B-7E7817F1924D}"/>
              </a:ext>
            </a:extLst>
          </p:cNvPr>
          <p:cNvSpPr txBox="1"/>
          <p:nvPr/>
        </p:nvSpPr>
        <p:spPr>
          <a:xfrm>
            <a:off x="6280152" y="3036580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à droite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07FA60-A07A-B01F-0D1B-C8F5B45BCF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8502" y="3572312"/>
            <a:ext cx="272649" cy="2204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1CF1FD-04C7-7277-6E63-B6C70ACBA9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827" y="3572311"/>
            <a:ext cx="272649" cy="220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E5F88E2-A525-47DD-66B8-D6B1D2ED2CE9}"/>
              </a:ext>
            </a:extLst>
          </p:cNvPr>
          <p:cNvSpPr txBox="1"/>
          <p:nvPr/>
        </p:nvSpPr>
        <p:spPr>
          <a:xfrm>
            <a:off x="672970" y="4179392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à côté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8BEFBD-ECB9-1998-265F-542C1073F4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2095" y="4764167"/>
            <a:ext cx="272649" cy="22040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D8FA266-70EE-24FF-0C02-CD53500A8B34}"/>
              </a:ext>
            </a:extLst>
          </p:cNvPr>
          <p:cNvSpPr txBox="1"/>
          <p:nvPr/>
        </p:nvSpPr>
        <p:spPr>
          <a:xfrm>
            <a:off x="3004359" y="4129222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je suis invitée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4B26F75-2BDE-8F45-3B8F-5C37C06C287D}"/>
              </a:ext>
            </a:extLst>
          </p:cNvPr>
          <p:cNvSpPr txBox="1"/>
          <p:nvPr/>
        </p:nvSpPr>
        <p:spPr>
          <a:xfrm>
            <a:off x="6280151" y="4122438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ses amis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9E0C216-9A98-51B5-D101-11E0D8F756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8336" y="4713997"/>
            <a:ext cx="272649" cy="22040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E95F29-F101-5D7F-9FCF-E73FED8F5E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8252" y="4707213"/>
            <a:ext cx="272649" cy="22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CC5AF-C5BC-80C8-6520-B42902376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A1198-E57E-E311-1BE1-3722B7E8B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00337FF-70C9-0F79-31CB-B5996E5A172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00337FF-70C9-0F79-31CB-B5996E5A172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50FEFD-F4C8-8F60-FC3D-5130C99F493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50FEFD-F4C8-8F60-FC3D-5130C99F49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19071230-D216-9E30-0E04-B2F0C86329F0}"/>
              </a:ext>
            </a:extLst>
          </p:cNvPr>
          <p:cNvSpPr txBox="1"/>
          <p:nvPr/>
        </p:nvSpPr>
        <p:spPr>
          <a:xfrm>
            <a:off x="672970" y="3072467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invité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5386A4-4F39-4C88-F668-69D6767F4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887" y="3594617"/>
            <a:ext cx="272649" cy="220407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FF0ED904-B913-41E9-825B-D1A0755ADBA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6A665635-95D2-8636-81AD-78C0D7670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EC8838-9822-CE92-8909-E4BB143946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7329959-EA2D-BCC7-45FA-6206ABA2F685}"/>
              </a:ext>
            </a:extLst>
          </p:cNvPr>
          <p:cNvSpPr txBox="1"/>
          <p:nvPr/>
        </p:nvSpPr>
        <p:spPr>
          <a:xfrm>
            <a:off x="3034773" y="3071228"/>
            <a:ext cx="421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dans une maison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72DAB1-D64C-4F55-1786-6DB257689865}"/>
              </a:ext>
            </a:extLst>
          </p:cNvPr>
          <p:cNvSpPr txBox="1"/>
          <p:nvPr/>
        </p:nvSpPr>
        <p:spPr>
          <a:xfrm>
            <a:off x="6280152" y="3036580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à droite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10360F-218E-0AEC-4E17-86D5C08A6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8502" y="3572312"/>
            <a:ext cx="272649" cy="2204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993E1D-3C2F-2941-9CA3-9A0C002AA3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7" y="3572311"/>
            <a:ext cx="272649" cy="220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8CF0A8C-FA9B-6606-5509-806416FE9852}"/>
              </a:ext>
            </a:extLst>
          </p:cNvPr>
          <p:cNvSpPr txBox="1"/>
          <p:nvPr/>
        </p:nvSpPr>
        <p:spPr>
          <a:xfrm>
            <a:off x="672970" y="4179392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est à côté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76C07F-AE68-9E9D-8FEE-F752A5209C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095" y="4764167"/>
            <a:ext cx="272649" cy="22040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9C3F677-2B26-4F7C-7D53-C04EA2F19467}"/>
              </a:ext>
            </a:extLst>
          </p:cNvPr>
          <p:cNvSpPr txBox="1"/>
          <p:nvPr/>
        </p:nvSpPr>
        <p:spPr>
          <a:xfrm>
            <a:off x="3004359" y="4129222"/>
            <a:ext cx="258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je suis invitée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F39883-BDA6-9500-CCAF-B55AA718FA70}"/>
              </a:ext>
            </a:extLst>
          </p:cNvPr>
          <p:cNvSpPr txBox="1"/>
          <p:nvPr/>
        </p:nvSpPr>
        <p:spPr>
          <a:xfrm>
            <a:off x="6280151" y="4122438"/>
            <a:ext cx="210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ses amis</a:t>
            </a:r>
            <a:endParaRPr lang="fr-FR" sz="3200" b="1" dirty="0">
              <a:solidFill>
                <a:srgbClr val="00ACA4"/>
              </a:solidFill>
              <a:latin typeface="Dosis SemiBold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DBABDD1-0CD0-D59B-B6B8-2D6732AB67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336" y="4713997"/>
            <a:ext cx="272649" cy="22040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5D419A-191F-1B00-D691-C6ED123EC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8252" y="4707213"/>
            <a:ext cx="272649" cy="22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E928-3932-AE50-AE0E-2C26D25A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C276-0305-7D70-DDB0-44593002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une lecture audio.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8715A54-D137-B543-CCA6-BA72C4C0755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5A7B8F-CE68-DD01-08B9-27856F13E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68004B-3766-CDE1-2A7A-FD1BB4CC2F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ED2FF48D-562A-483B-6EF1-0090E7EB44D5}"/>
              </a:ext>
            </a:extLst>
          </p:cNvPr>
          <p:cNvSpPr txBox="1"/>
          <p:nvPr/>
        </p:nvSpPr>
        <p:spPr>
          <a:xfrm>
            <a:off x="939251" y="2295694"/>
            <a:ext cx="7592749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sœur vient de sortir de la maison.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cuisine est à droite de la salle de bain.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chambre est au dessus du salon.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vient d’entrer dans la chambre à coucher.</a:t>
            </a:r>
          </a:p>
        </p:txBody>
      </p:sp>
    </p:spTree>
    <p:extLst>
      <p:ext uri="{BB962C8B-B14F-4D97-AF65-F5344CB8AC3E}">
        <p14:creationId xmlns:p14="http://schemas.microsoft.com/office/powerpoint/2010/main" val="11003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62356-9333-5F1F-940F-72AEF3A6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3B182-8235-E3CA-B7F7-166D0A6DD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D77288-10C4-797B-1DCB-AAB72E182238}"/>
              </a:ext>
            </a:extLst>
          </p:cNvPr>
          <p:cNvSpPr txBox="1"/>
          <p:nvPr/>
        </p:nvSpPr>
        <p:spPr>
          <a:xfrm>
            <a:off x="796449" y="1970714"/>
            <a:ext cx="7954583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sœur vient de sortir de la maison.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cuisine est à droite de la salle de bain.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chambre est au-dessus du salon.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vient d’entrer dans la chambre à coucher.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287D86F-5308-DDCE-CE24-8CC17A83DE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pic>
        <p:nvPicPr>
          <p:cNvPr id="4" name="Phrases N3 SEM2 S4">
            <a:hlinkClick r:id="" action="ppaction://media"/>
            <a:extLst>
              <a:ext uri="{FF2B5EF4-FFF2-40B4-BE49-F238E27FC236}">
                <a16:creationId xmlns:a16="http://schemas.microsoft.com/office/drawing/2014/main" id="{6399709B-B68B-6B90-2D50-8FF98A43B3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99521" y="926269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34FBD-6313-1416-6367-D36A7F0E9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2C9AC-9FDB-5693-92E4-1C8CB5419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 ?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98718D-595B-93A2-D8C7-93284536B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3CB875-1111-7CD6-0248-2169E8D0296A}"/>
              </a:ext>
            </a:extLst>
          </p:cNvPr>
          <p:cNvSpPr txBox="1"/>
          <p:nvPr/>
        </p:nvSpPr>
        <p:spPr>
          <a:xfrm>
            <a:off x="939251" y="2295694"/>
            <a:ext cx="7592749" cy="259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sœur vient de sortir de la maison.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La cuisine est à droite de la salle de bain.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Ma chambre est au dessus du salon.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565F88"/>
                </a:solidFill>
                <a:latin typeface="Dosis SemiBold" pitchFamily="2" charset="0"/>
              </a:rPr>
              <a:t>Karim vient d’entrer dans la chambre à coucher.</a:t>
            </a:r>
          </a:p>
        </p:txBody>
      </p:sp>
    </p:spTree>
    <p:extLst>
      <p:ext uri="{BB962C8B-B14F-4D97-AF65-F5344CB8AC3E}">
        <p14:creationId xmlns:p14="http://schemas.microsoft.com/office/powerpoint/2010/main" val="31425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E872F5-6395-64CF-CF07-5572B67C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4997385"/>
            <a:ext cx="6246795" cy="1349939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des phrases.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E731194D-6BD6-657D-ADAB-911B2F570A92}"/>
              </a:ext>
            </a:extLst>
          </p:cNvPr>
          <p:cNvSpPr txBox="1">
            <a:spLocks/>
          </p:cNvSpPr>
          <p:nvPr/>
        </p:nvSpPr>
        <p:spPr>
          <a:xfrm>
            <a:off x="628650" y="1356143"/>
            <a:ext cx="7886700" cy="70526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2800"/>
              <a:t>Plan de la séance 4 </a:t>
            </a:r>
            <a:endParaRPr lang="fr-MA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80FFC5A-5737-0B14-16CA-8D0712B3A62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34F7A66-497A-1066-FE99-FD92DECEB7F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B39F8B-04B4-1A0F-5D25-E39C2629522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52D64D6-9694-9443-5E75-839FECD445E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66974" y="5075557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66974" y="550185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mots correctement.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61B36E60-DCDF-B0BC-9196-D9865520F1B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60519" y="2604646"/>
            <a:ext cx="4960937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sz="1400" dirty="0">
                <a:solidFill>
                  <a:srgbClr val="757575"/>
                </a:solidFill>
              </a:rPr>
              <a:t>Dialogue reprenant les actes de parole enseignés.</a:t>
            </a:r>
          </a:p>
          <a:p>
            <a:pPr>
              <a:buFont typeface="Wingdings" panose="05000000000000000000" pitchFamily="2" charset="2"/>
              <a:buChar char="m"/>
            </a:pPr>
            <a:endParaRPr lang="fr-FR" sz="1400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C45F347-3EDA-3504-1E41-377FE33A50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3AA6777-2044-2FF6-A96B-D79DF94398E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44E31C-641B-D628-E371-95D78AF3D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8FE82D7-50B7-403B-FDAB-2106CA5DA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9B98D-5C9D-BA06-7683-E7C1A6CA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8AF0A65-F958-6389-EACE-964BFA0CBA4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0E36648-F3D6-05EE-2D61-0C75703B2E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729A714-2C34-EFD3-4128-FFD48D28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les mots suivants.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7695E2-FE4E-715F-D833-AC26E6A13A09}"/>
              </a:ext>
            </a:extLst>
          </p:cNvPr>
          <p:cNvSpPr txBox="1"/>
          <p:nvPr/>
        </p:nvSpPr>
        <p:spPr>
          <a:xfrm>
            <a:off x="1506569" y="3276925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Le salon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441CBE-8A4C-5F0F-E453-F8C743DF3949}"/>
              </a:ext>
            </a:extLst>
          </p:cNvPr>
          <p:cNvSpPr txBox="1"/>
          <p:nvPr/>
        </p:nvSpPr>
        <p:spPr>
          <a:xfrm>
            <a:off x="5203975" y="3261863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La cuisine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45DFD9-8B97-35B3-6619-E5283C544472}"/>
              </a:ext>
            </a:extLst>
          </p:cNvPr>
          <p:cNvSpPr txBox="1"/>
          <p:nvPr/>
        </p:nvSpPr>
        <p:spPr>
          <a:xfrm>
            <a:off x="1641201" y="5470706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À gauche de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EFF6EE-9CA8-B449-2A7A-4CFBB141F752}"/>
              </a:ext>
            </a:extLst>
          </p:cNvPr>
          <p:cNvSpPr txBox="1"/>
          <p:nvPr/>
        </p:nvSpPr>
        <p:spPr>
          <a:xfrm>
            <a:off x="5311615" y="5476965"/>
            <a:ext cx="2812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65F88"/>
                </a:solidFill>
                <a:latin typeface="Dosis SemiBold" pitchFamily="2" charset="0"/>
              </a:rPr>
              <a:t>Sortir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4C3E2F-1740-F0CE-2AE3-107C34137742}"/>
              </a:ext>
            </a:extLst>
          </p:cNvPr>
          <p:cNvGrpSpPr/>
          <p:nvPr/>
        </p:nvGrpSpPr>
        <p:grpSpPr>
          <a:xfrm>
            <a:off x="122396" y="592986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1312499-CF72-4749-1AD6-3FBAC5FA7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FAD48BF-E1D8-8FB7-E4C5-322B7B6F7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1006D290-F463-E49A-DB46-C695A025E8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88" y="1698768"/>
            <a:ext cx="1481112" cy="1620346"/>
          </a:xfrm>
          <a:prstGeom prst="rect">
            <a:avLst/>
          </a:prstGeom>
        </p:spPr>
      </p:pic>
      <p:pic>
        <p:nvPicPr>
          <p:cNvPr id="14" name="Image 13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32E97990-4ACF-0711-DD8B-7EB9C6E35E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291" y="1761942"/>
            <a:ext cx="1423367" cy="1557172"/>
          </a:xfrm>
          <a:prstGeom prst="rect">
            <a:avLst/>
          </a:prstGeom>
        </p:spPr>
      </p:pic>
      <p:pic>
        <p:nvPicPr>
          <p:cNvPr id="15" name="Image 14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A985B917-4CD6-3E78-261A-7CFC736E29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89" y="3831430"/>
            <a:ext cx="1381186" cy="1511027"/>
          </a:xfrm>
          <a:prstGeom prst="rect">
            <a:avLst/>
          </a:prstGeom>
        </p:spPr>
      </p:pic>
      <p:pic>
        <p:nvPicPr>
          <p:cNvPr id="19" name="Image 18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5AE0307B-8F1F-2F95-52C2-79774BA4EF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291" y="3788388"/>
            <a:ext cx="1537757" cy="168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509-1F08-A8C0-227E-BFE164AF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D57A7-7A56-07D8-F814-1164C769A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9DACE54-D350-24CC-1209-45C1BC4D63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DBF2880-BB79-D47B-5081-C7E79EC1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A6CD4CA-A5ED-BCB7-17D7-D2A13734472E}"/>
              </a:ext>
            </a:extLst>
          </p:cNvPr>
          <p:cNvSpPr txBox="1"/>
          <p:nvPr/>
        </p:nvSpPr>
        <p:spPr>
          <a:xfrm>
            <a:off x="814946" y="2875002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salon</a:t>
            </a:r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C4BFF4-2AA7-D8BA-BAA9-B86F55F35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10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C7E9-0C4A-6288-B7E0-2E9E9AF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4EC1514-A59A-5FBF-AD3C-BF2F033F91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D9AEC00-331B-0271-7FB0-D77EA35C6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74624FC2-4D64-6938-2E57-89C9E3AD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4AB454-133B-A921-C13B-88111B265F1E}"/>
              </a:ext>
            </a:extLst>
          </p:cNvPr>
          <p:cNvSpPr txBox="1"/>
          <p:nvPr/>
        </p:nvSpPr>
        <p:spPr>
          <a:xfrm>
            <a:off x="592898" y="2984587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La cuisine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524C4F-855A-71B7-94A9-E7A786A37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07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A8DA-D3D4-A497-6298-F5355138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E1A461B-33C3-18E6-45A5-7DBF2EC62A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62C227DA-D191-1EE0-3B2E-F785A3102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B8AAE33-3839-2E8B-8EF2-3EE955A75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B1534D-1ADD-379B-FCB4-98743E490851}"/>
              </a:ext>
            </a:extLst>
          </p:cNvPr>
          <p:cNvSpPr txBox="1"/>
          <p:nvPr/>
        </p:nvSpPr>
        <p:spPr>
          <a:xfrm>
            <a:off x="764147" y="2925801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À gauche de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D2C155-9D8F-1524-66BF-A58699412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94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C0C4-AAA8-E25E-A07F-B0F52323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9E6E7CA-F544-1162-1291-9B8CCD7E6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C17584E-827B-D8A6-79C7-E6F3D4086C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90FF102-C30D-4F5C-F667-AF9FCAA8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ce mot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31AF25-10BF-DB0B-BBAA-053EB6E800FE}"/>
              </a:ext>
            </a:extLst>
          </p:cNvPr>
          <p:cNvSpPr txBox="1"/>
          <p:nvPr/>
        </p:nvSpPr>
        <p:spPr>
          <a:xfrm>
            <a:off x="730281" y="2976600"/>
            <a:ext cx="7751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Sortir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51F3D3-A8DE-57F6-87A2-6B59024ED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88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D1F6-3545-F866-3A32-553814893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9E5BB87-DEC6-7CAE-DC27-4073A060E4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F4F7EB7-AED8-A1A5-4C14-BE5DB44F5B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EC3584E6-FBEE-9C6E-2581-CB4473F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1186CE3-73FC-8C3A-AEAE-2C4578607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4FF577B-196D-496F-4B0B-FE9B75769BBF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5D79C9-A4A7-F5B1-6CCA-86FC06131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93D91E2-C715-59BF-8873-4754EE9C3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6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F9DE2-0ECC-27B1-E3FD-1A70A307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9777E4F-087D-1D94-0497-73D659DA32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FD788C8-FA7C-8660-6D1D-A9F134E6C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1">
            <a:extLst>
              <a:ext uri="{FF2B5EF4-FFF2-40B4-BE49-F238E27FC236}">
                <a16:creationId xmlns:a16="http://schemas.microsoft.com/office/drawing/2014/main" id="{B4D0106A-D01E-2A62-2807-AE8A3C26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D266CF7-0C56-A3B4-68D6-9ABCCB76B777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D7B3927-E270-C9A0-E7F1-B182212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F2A923-591A-ECF3-729E-4C965A2B0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5C3950C4-0EEF-AA71-C087-7A58268D41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807" y="2274983"/>
            <a:ext cx="2704385" cy="295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D1FC-85C3-3551-1581-00E49656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3D65F8C-9AF8-493E-0C83-37588B170B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0AC841-5396-06DA-5D36-479F203606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11D3907-E040-6272-5CBE-A36FAE2D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453B49D-5367-65F5-A1F0-5F1D85C56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3D327E-8736-5E68-973E-E107DE3EF4D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1545AF-CA76-AC9D-77C4-1736D5A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C555645-798C-E4A0-0FCE-45E87F3C7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7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927F-2FEF-4C9F-F0B8-2CBBA5876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11E7ABF0-75B7-B3A8-1761-046BEE77EC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6B46151-C3F3-5B96-5665-0FABD7A588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AD5588A9-4B39-D987-C24F-25962CDCA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 salon.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09D95E-9CD3-F393-EB2C-60A9E31A2F47}"/>
              </a:ext>
            </a:extLst>
          </p:cNvPr>
          <p:cNvSpPr txBox="1"/>
          <p:nvPr/>
        </p:nvSpPr>
        <p:spPr>
          <a:xfrm>
            <a:off x="3199301" y="2967335"/>
            <a:ext cx="5651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Le salon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CC6E3-00D0-2D72-8DFE-D79AB4FF87D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31A2445-7642-52D1-F5C0-C1038C7F8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6387AF-C359-16A6-5476-863C05A2B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meubles, intérieur, décoration d’intérieur, rideau&#10;&#10;Le contenu généré par l’IA peut être incorrect.">
            <a:extLst>
              <a:ext uri="{FF2B5EF4-FFF2-40B4-BE49-F238E27FC236}">
                <a16:creationId xmlns:a16="http://schemas.microsoft.com/office/drawing/2014/main" id="{E982125D-F21F-6A6D-BBA1-106F4D7C87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01" y="2430941"/>
            <a:ext cx="2252684" cy="24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95E7-8AE2-2842-D3CC-67E80259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74593E7-D09E-33D0-9705-6310434E143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27F87-CD00-17F3-06E7-5436489BA0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5BED4E10-B81E-075C-F15D-0AD733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7E1410-56CC-6919-26F6-F9B7EBB59706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5BEFF90-E227-5D96-6298-FB249823B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7A2EE16-A937-CF56-FF4A-B0E74160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B6388E49-D297-0844-23AB-F5F5AD3636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772" y="2313542"/>
            <a:ext cx="2852455" cy="312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99B07-14EF-A217-C904-DA9466FB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170E561-59FC-2E13-E692-B3BE96E4234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258D1E3-CCD9-48B6-4698-0ECCB45DEED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1A20F0ED-A15E-4ABA-F791-5A4CC11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89C77-F35C-A57B-5FCA-5D6D92B9D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C055964-4EDC-05FE-5674-988D3E0D464D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98C9D8B-42D5-1E11-FEB2-86CEAE553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A90947-1375-2657-46B7-4ADD208C08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EAB84-F8AC-F56D-B06C-341A0BAB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C5713AD-F526-360F-327E-9758FA04C88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9709AE33-1FEB-786E-579C-69B56A483703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C9368B84-85E0-005F-06E5-D996E43C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 cuisine.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9C8A7-2807-8C9E-11F6-A354B6D37C0A}"/>
              </a:ext>
            </a:extLst>
          </p:cNvPr>
          <p:cNvSpPr txBox="1"/>
          <p:nvPr/>
        </p:nvSpPr>
        <p:spPr>
          <a:xfrm>
            <a:off x="4255195" y="3175168"/>
            <a:ext cx="3853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b="1" dirty="0">
                <a:solidFill>
                  <a:srgbClr val="565F88"/>
                </a:solidFill>
                <a:latin typeface="Dosis SemiBold" pitchFamily="2" charset="0"/>
              </a:rPr>
              <a:t>La cuisine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E6D7D-E644-67F2-DF16-6197A96DA805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1623DB-D660-3491-96F2-E6B922698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03D78E-037A-8D26-61DA-9F88D92A2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Électroménager, Cabinet, Comptoir, évier&#10;&#10;Le contenu généré par l’IA peut être incorrect.">
            <a:extLst>
              <a:ext uri="{FF2B5EF4-FFF2-40B4-BE49-F238E27FC236}">
                <a16:creationId xmlns:a16="http://schemas.microsoft.com/office/drawing/2014/main" id="{9817BB9B-918C-4C7C-F9E3-9BE7834050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16" y="2500829"/>
            <a:ext cx="2320519" cy="253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62FC-7FA0-E2D6-0963-F5EB8CC1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7CE8B6A-26BC-7E9D-0D3E-2D3188516B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3FD1EA-DE34-588A-BACA-0AA4C9BE76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47D0C72C-2AF3-059B-3D3B-7FB7C5F9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1CB421B-A635-2938-26D9-C26218CBBF8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DDE122D-C99A-6B8A-9FFE-E7AE01A43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BC272A-2C87-3CA8-D357-304A8CB24D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4ADDDAC4-99CC-297F-8997-B6F8818A6F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40" y="2368537"/>
            <a:ext cx="2878428" cy="314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2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20F-FE66-8210-7384-726E9EDEE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3CE8F04-DB78-B2CE-427F-5E280256A7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4CD2D91-FE34-85CB-AC8E-3CECE4C614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C467827-DF10-BA1B-B4C7-0B0A0BFC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F89576E-BB97-5F02-7112-8A028871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5A96B3-BAA5-33E4-DAFE-E5CBA279B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1EE5-409B-F45D-106A-66CF6907D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E2DC24-D0FC-1401-2D25-9E8C81B80A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CDC76EE-5BB5-8950-E730-C816B22BB5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A40CBE2-705C-FAB0-8700-E47E6968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À gauche de.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CDA534-F5B7-2AEB-7F2E-E9961163642F}"/>
              </a:ext>
            </a:extLst>
          </p:cNvPr>
          <p:cNvSpPr txBox="1"/>
          <p:nvPr/>
        </p:nvSpPr>
        <p:spPr>
          <a:xfrm>
            <a:off x="4572000" y="3180058"/>
            <a:ext cx="5507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6000" dirty="0">
                <a:solidFill>
                  <a:srgbClr val="424D7B"/>
                </a:solidFill>
                <a:latin typeface="Dosis SemiBold" pitchFamily="2" charset="0"/>
              </a:rPr>
              <a:t>À gauche de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D89543-20A4-B9C7-D05F-BB3ADA1200FC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040708F-992B-7081-E759-2C9984B43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57B9CB-0C5C-192C-84D7-DC9F322DF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balle, dessin humoristique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8F615973-ADF2-F21B-F9DC-3D0DDD6634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87" y="2327594"/>
            <a:ext cx="2878428" cy="314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7125-2722-5D23-C3DD-954B9C5B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3BD70A0-3914-45A7-A6F4-B9E45DB443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1DAE6E5-9D24-FFC5-0B9D-2D13739527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80CC2B8F-949B-B087-2574-0286155A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l’image. Écrivez le mot correspondant sur les ardoises.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3553D7-EE11-0BB2-99F6-6EBEF43B6D23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1F3C2D7-67E7-8A3A-39C4-ABF91CD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D37D3A-3BDE-6B1D-A1DA-70CB2AFDB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159AB591-B29C-346A-F2D1-B4C212F962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797" y="2575101"/>
            <a:ext cx="2600600" cy="284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0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034DA-79B1-EA0D-7AC9-C2024BB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AF5475B-B857-0324-6507-D67AB3238A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055FADE-C5F0-23FA-37D3-2881B6B0C4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FBF4CDA9-4529-52CF-8810-C9CEFE1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E98250-DC73-45EC-A4EB-15671B3F0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9895C3-5429-3BA3-77B2-BE98799505FE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08AFE73-67C1-53E4-7723-A8A6C565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D23979-A6A3-C850-C0E4-90BF9F927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49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2C52-4373-D86A-FF9C-EC72D8B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4DE134A-7A2A-68DB-F589-7558048C8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B0D92C-1549-A965-180E-156719D2C7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625DB457-A451-4DFC-FBCE-EF088CBD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Sortir.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B7CA891-9FC6-1FB9-2334-F5C710FD1613}"/>
              </a:ext>
            </a:extLst>
          </p:cNvPr>
          <p:cNvSpPr txBox="1"/>
          <p:nvPr/>
        </p:nvSpPr>
        <p:spPr>
          <a:xfrm>
            <a:off x="4339861" y="2921168"/>
            <a:ext cx="38536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Sortir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7FC22F4-B280-9FCC-BD91-27F1CD873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B51133-7A71-ED7B-E1F5-F2BFE7FC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B7AA414-F7B7-1848-D969-E527ABAB1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 descr="Une image contenant dessin humoristique, porte, garçon, jouet&#10;&#10;Le contenu généré par l’IA peut être incorrect.">
            <a:extLst>
              <a:ext uri="{FF2B5EF4-FFF2-40B4-BE49-F238E27FC236}">
                <a16:creationId xmlns:a16="http://schemas.microsoft.com/office/drawing/2014/main" id="{DF04A0E8-D21B-F85F-59CA-9A5484D921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600" y="2479566"/>
            <a:ext cx="2600600" cy="284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840D-776B-0E04-4FFF-76329948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menu&#10;&#10;Le contenu généré par l’IA peut être incorrect.">
            <a:extLst>
              <a:ext uri="{FF2B5EF4-FFF2-40B4-BE49-F238E27FC236}">
                <a16:creationId xmlns:a16="http://schemas.microsoft.com/office/drawing/2014/main" id="{B9A58527-700B-1BB7-4871-1B38351BD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64" y="1627970"/>
            <a:ext cx="3321365" cy="50945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F61BB38-7CA4-A746-1F1D-B80ACE12B5B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245B913-089E-3ADD-60AE-792610C3070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9145ECC-000C-F876-22B9-FF30903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89463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69.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54EBED3-0B83-C456-5242-F9D79F9BBDDD}"/>
              </a:ext>
            </a:extLst>
          </p:cNvPr>
          <p:cNvSpPr/>
          <p:nvPr/>
        </p:nvSpPr>
        <p:spPr>
          <a:xfrm>
            <a:off x="2264274" y="4432261"/>
            <a:ext cx="3094744" cy="47842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91D4A6D-DA09-6C2D-E6F0-276B3ED42341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862C5C1-71F0-CADC-7074-26B8E7CA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021E07-155A-544F-264E-518BA56D4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86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C8D5E-2858-9A19-CC31-457DA11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5">
            <a:extLst>
              <a:ext uri="{FF2B5EF4-FFF2-40B4-BE49-F238E27FC236}">
                <a16:creationId xmlns:a16="http://schemas.microsoft.com/office/drawing/2014/main" id="{F1388B74-5FD3-EE46-F009-52B558A0391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3.  Je vais expliquer la consigne et passer entre les rangs pour vous aider.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81318D-7F60-47C5-DCE4-F346B6658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833" y="2016591"/>
            <a:ext cx="2824818" cy="282481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AC51A7F-E467-49E3-50B4-814609035808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EEDD06-B230-B227-1E5E-204B2F34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3BEAEC8-03E7-7529-5022-9D7381CD6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BEF9C11-7042-196E-39D2-869B803BF2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003" y="3252395"/>
            <a:ext cx="5825097" cy="110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316E-8B20-021C-0E80-9E8EE319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3D2FC42-C3AE-4D96-BACA-F3E523A2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Les bonnes réponses sont : « cuisine » et « salon ».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C345D3-7557-E7DB-26E8-A9B8760922CA}"/>
              </a:ext>
            </a:extLst>
          </p:cNvPr>
          <p:cNvGrpSpPr/>
          <p:nvPr/>
        </p:nvGrpSpPr>
        <p:grpSpPr>
          <a:xfrm>
            <a:off x="62011" y="64717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EC4EF8D-88F1-B0E1-3438-813DA4E01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3A059D-BC54-8C4D-1ECF-F006C7EEC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B7818B08-7301-1622-3A9B-D03DB698C2BF}"/>
              </a:ext>
            </a:extLst>
          </p:cNvPr>
          <p:cNvSpPr txBox="1"/>
          <p:nvPr/>
        </p:nvSpPr>
        <p:spPr>
          <a:xfrm>
            <a:off x="-224035" y="2536649"/>
            <a:ext cx="91959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dirty="0">
                <a:solidFill>
                  <a:schemeClr val="tx2">
                    <a:lumMod val="50000"/>
                  </a:schemeClr>
                </a:solidFill>
                <a:latin typeface="Dosis SemiBold" pitchFamily="2" charset="0"/>
              </a:rPr>
              <a:t>La </a:t>
            </a:r>
            <a:r>
              <a:rPr lang="fr-FR" sz="4000" dirty="0">
                <a:solidFill>
                  <a:srgbClr val="C00000"/>
                </a:solidFill>
                <a:latin typeface="Dosis SemiBold" pitchFamily="2" charset="0"/>
              </a:rPr>
              <a:t>cuisine</a:t>
            </a:r>
            <a:r>
              <a:rPr lang="fr-FR" sz="4000" dirty="0">
                <a:solidFill>
                  <a:schemeClr val="tx2">
                    <a:lumMod val="50000"/>
                  </a:schemeClr>
                </a:solidFill>
                <a:latin typeface="Dosis SemiBold" pitchFamily="2" charset="0"/>
              </a:rPr>
              <a:t> est à gauche du </a:t>
            </a:r>
            <a:r>
              <a:rPr lang="fr-FR" sz="4000" b="1" dirty="0">
                <a:solidFill>
                  <a:srgbClr val="C00000"/>
                </a:solidFill>
                <a:latin typeface="Dosis SemiBold" pitchFamily="2" charset="0"/>
              </a:rPr>
              <a:t>salon</a:t>
            </a:r>
            <a:r>
              <a:rPr lang="fr-FR" sz="4000" b="1" dirty="0">
                <a:latin typeface="Dosis SemiBold" pitchFamily="2" charset="0"/>
              </a:rPr>
              <a:t>.</a:t>
            </a:r>
          </a:p>
        </p:txBody>
      </p:sp>
      <p:pic>
        <p:nvPicPr>
          <p:cNvPr id="7" name="Image 6" descr="Une image contenant électroménager, appareil de cuisine, Cabinet, Électroménager&#10;&#10;Le contenu généré par l’IA peut être incorrect.">
            <a:extLst>
              <a:ext uri="{FF2B5EF4-FFF2-40B4-BE49-F238E27FC236}">
                <a16:creationId xmlns:a16="http://schemas.microsoft.com/office/drawing/2014/main" id="{40FC93EC-59F7-80A7-9998-651C69A63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270" y="3692544"/>
            <a:ext cx="4103375" cy="232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Appareils électroniques, ordinateur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989B8F1-5F6C-B97C-79AB-C6C5580D3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280" y="1556043"/>
            <a:ext cx="3391439" cy="520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À la maison,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lisez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les mots de l’activité 2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page 67 et les phrases de l’activité 3.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6F1B13-1C9B-1D81-C5CD-1CED964D7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57754" y="549853"/>
            <a:ext cx="1393241" cy="1024294"/>
          </a:xfrm>
          <a:prstGeom prst="ellipse">
            <a:avLst/>
          </a:prstGeom>
        </p:spPr>
      </p:pic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FE8BC74-7F1B-1612-A567-433D7B787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4162" y="2094185"/>
            <a:ext cx="2190014" cy="34974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DABB5A8-820A-F8B4-90B3-D39BDD055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7001" y="2870979"/>
            <a:ext cx="2956673" cy="6489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7DB89E-85D8-27CE-59AA-4DC05B959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289" y="3519973"/>
            <a:ext cx="1904472" cy="154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10103</TotalTime>
  <Words>1138</Words>
  <Application>Microsoft Office PowerPoint</Application>
  <PresentationFormat>Affichage à l'écran (4:3)</PresentationFormat>
  <Paragraphs>177</Paragraphs>
  <Slides>54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54</vt:i4>
      </vt:variant>
    </vt:vector>
  </HeadingPairs>
  <TitlesOfParts>
    <vt:vector size="73" baseType="lpstr">
      <vt:lpstr>Wingdings</vt:lpstr>
      <vt:lpstr>Aptos Display</vt:lpstr>
      <vt:lpstr>Dosis</vt:lpstr>
      <vt:lpstr>Dosis SemiBold</vt:lpstr>
      <vt:lpstr>Aptos</vt:lpstr>
      <vt:lpstr>Arial</vt:lpstr>
      <vt:lpstr>Calibri</vt:lpstr>
      <vt:lpstr>Dosis Medium</vt:lpstr>
      <vt:lpstr>Dosis ExtraBold</vt:lpstr>
      <vt:lpstr>2_Conception personnalisée</vt:lpstr>
      <vt:lpstr>00_Env-Enseignant</vt:lpstr>
      <vt:lpstr>Oral</vt:lpstr>
      <vt:lpstr>Lecture</vt:lpstr>
      <vt:lpstr>Ecriture</vt:lpstr>
      <vt:lpstr>1_Lecture</vt:lpstr>
      <vt:lpstr>1_Env-Enseignant</vt:lpstr>
      <vt:lpstr>2_Env-Enseignant</vt:lpstr>
      <vt:lpstr>3_Lecture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 </vt:lpstr>
      <vt:lpstr>Bonjour les enfants !  La leçon de français commence maintenant. Soyez attentifs.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 et vous allez répéter après moi. </vt:lpstr>
      <vt:lpstr>On continue à répéter ensemble le dialogue. </vt:lpstr>
      <vt:lpstr>On continue à répéter ensemble le dialogue. </vt:lpstr>
      <vt:lpstr>On continue à répéter ensemble le dialogue. </vt:lpstr>
      <vt:lpstr>Maintenant, on va comprendre le sens du dialogue. Qui veut expliquer, dans sa langue, de quoi ont parlé Majd et Nada ? </vt:lpstr>
      <vt:lpstr>Maintenant, on va jouer ce dialogue. On va le faire en 3 étapes. Soyez attentifs. </vt:lpstr>
      <vt:lpstr>Étape 1. Je vais vous expliquer la situation.  </vt:lpstr>
      <vt:lpstr>Étape 2.  Chacun réfléchit silencieusement à ce qu’il va dire dans le dialogue.</vt:lpstr>
      <vt:lpstr>Étape 3.  Maintenant, vous allez jouer le dialogue. Qui veut passer au tableau ? </vt:lpstr>
      <vt:lpstr>Maintenant, tout le monde participe. Jouez le dialogue avec votre voisin.</vt:lpstr>
      <vt:lpstr>Plan de la séance 4 </vt:lpstr>
      <vt:lpstr>Maintenant, on va faire de la lecture. On va lire des mots, puis des phrases. </vt:lpstr>
      <vt:lpstr>On va apprendre à lire en faisant les liaisons.  Soyez attentifs.</vt:lpstr>
      <vt:lpstr>Lecture de la vidéo.</vt:lpstr>
      <vt:lpstr>Lisez en silence. Faites attention aux liaisons et aux lettres qui ne se prononcent pas. </vt:lpstr>
      <vt:lpstr>Qui veut lire à haute voix ? </vt:lpstr>
      <vt:lpstr>Lisez ces phrases en silence. Après, on va écouter une lecture audio.  </vt:lpstr>
      <vt:lpstr>Lecture de l’audio. </vt:lpstr>
      <vt:lpstr>Qui veut lire à haute voix  ?</vt:lpstr>
      <vt:lpstr>Présentation PowerPoint</vt:lpstr>
      <vt:lpstr>Maintenant, nous allons écrire des mots.  Soyez attentifs.</vt:lpstr>
      <vt:lpstr>Lisons les mots suivants. </vt:lpstr>
      <vt:lpstr>Qui veut épeler ce mot ? </vt:lpstr>
      <vt:lpstr>Qui veut épeler ce mot ? </vt:lpstr>
      <vt:lpstr>Qui veut épeler ce mot ? </vt:lpstr>
      <vt:lpstr>Qui veut épeler ce mot ? </vt:lpstr>
      <vt:lpstr>Prenez vos ardoises.</vt:lpstr>
      <vt:lpstr>Regardez l’image. Écrivez le mot correspondant sur les ardoises. </vt:lpstr>
      <vt:lpstr>Levez vos ardoises. </vt:lpstr>
      <vt:lpstr>Corrigez. Le salon.</vt:lpstr>
      <vt:lpstr>Regardez l’image. Écrivez le mot correspondant sur les ardoises. </vt:lpstr>
      <vt:lpstr>Levez vos ardoises. </vt:lpstr>
      <vt:lpstr>Corrigez. Le cuisine.</vt:lpstr>
      <vt:lpstr>Regardez l’image. Écrivez le mot correspondant sur les ardoises. </vt:lpstr>
      <vt:lpstr>Levez vos ardoises. </vt:lpstr>
      <vt:lpstr>Corrigez. À gauche de.</vt:lpstr>
      <vt:lpstr>Regardez l’image. Écrivez le mot correspondant sur les ardoises. </vt:lpstr>
      <vt:lpstr>Levez vos ardoises. </vt:lpstr>
      <vt:lpstr>Corrigez. Sortir.</vt:lpstr>
      <vt:lpstr>Prenez vos livrets à la page 69. </vt:lpstr>
      <vt:lpstr>Présentation PowerPoint</vt:lpstr>
      <vt:lpstr>Corrigez. Les bonnes réponses sont : « cuisine » et « salon ».</vt:lpstr>
      <vt:lpstr>La séance d’aujourd’hui est terminée. À la maison, lisez les mots de l’activité 2  page 67 et les phrases de l’activité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dounianadarim@gmail.com</cp:lastModifiedBy>
  <cp:revision>14</cp:revision>
  <cp:lastPrinted>2025-08-13T10:11:39Z</cp:lastPrinted>
  <dcterms:created xsi:type="dcterms:W3CDTF">2025-08-01T12:31:49Z</dcterms:created>
  <dcterms:modified xsi:type="dcterms:W3CDTF">2026-02-10T20:25:46Z</dcterms:modified>
</cp:coreProperties>
</file>