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  <p:sldMasterId id="2147483772" r:id="rId10"/>
    <p:sldMasterId id="2147483784" r:id="rId11"/>
  </p:sldMasterIdLst>
  <p:notesMasterIdLst>
    <p:notesMasterId r:id="rId64"/>
  </p:notesMasterIdLst>
  <p:sldIdLst>
    <p:sldId id="256" r:id="rId12"/>
    <p:sldId id="1029" r:id="rId13"/>
    <p:sldId id="705" r:id="rId14"/>
    <p:sldId id="847" r:id="rId15"/>
    <p:sldId id="1038" r:id="rId16"/>
    <p:sldId id="864" r:id="rId17"/>
    <p:sldId id="779" r:id="rId18"/>
    <p:sldId id="1108" r:id="rId19"/>
    <p:sldId id="1048" r:id="rId20"/>
    <p:sldId id="1109" r:id="rId21"/>
    <p:sldId id="1101" r:id="rId22"/>
    <p:sldId id="780" r:id="rId23"/>
    <p:sldId id="884" r:id="rId24"/>
    <p:sldId id="1043" r:id="rId25"/>
    <p:sldId id="887" r:id="rId26"/>
    <p:sldId id="1066" r:id="rId27"/>
    <p:sldId id="1106" r:id="rId28"/>
    <p:sldId id="800" r:id="rId29"/>
    <p:sldId id="814" r:id="rId30"/>
    <p:sldId id="819" r:id="rId31"/>
    <p:sldId id="820" r:id="rId32"/>
    <p:sldId id="1069" r:id="rId33"/>
    <p:sldId id="1087" r:id="rId34"/>
    <p:sldId id="1056" r:id="rId35"/>
    <p:sldId id="1057" r:id="rId36"/>
    <p:sldId id="855" r:id="rId37"/>
    <p:sldId id="831" r:id="rId38"/>
    <p:sldId id="856" r:id="rId39"/>
    <p:sldId id="1050" r:id="rId40"/>
    <p:sldId id="805" r:id="rId41"/>
    <p:sldId id="653" r:id="rId42"/>
    <p:sldId id="835" r:id="rId43"/>
    <p:sldId id="1110" r:id="rId44"/>
    <p:sldId id="839" r:id="rId45"/>
    <p:sldId id="866" r:id="rId46"/>
    <p:sldId id="858" r:id="rId47"/>
    <p:sldId id="1111" r:id="rId48"/>
    <p:sldId id="1112" r:id="rId49"/>
    <p:sldId id="1113" r:id="rId50"/>
    <p:sldId id="1114" r:id="rId51"/>
    <p:sldId id="1044" r:id="rId52"/>
    <p:sldId id="1045" r:id="rId53"/>
    <p:sldId id="1046" r:id="rId54"/>
    <p:sldId id="1047" r:id="rId55"/>
    <p:sldId id="1088" r:id="rId56"/>
    <p:sldId id="1089" r:id="rId57"/>
    <p:sldId id="1090" r:id="rId58"/>
    <p:sldId id="1091" r:id="rId59"/>
    <p:sldId id="817" r:id="rId60"/>
    <p:sldId id="818" r:id="rId61"/>
    <p:sldId id="843" r:id="rId62"/>
    <p:sldId id="679" r:id="rId63"/>
  </p:sldIdLst>
  <p:sldSz cx="9144000" cy="6858000" type="screen4x3"/>
  <p:notesSz cx="6735763" cy="9866313"/>
  <p:embeddedFontLs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  <p:bold r:id="rId69"/>
    </p:embeddedFont>
    <p:embeddedFont>
      <p:font typeface="Dosis SemiBold" pitchFamily="2" charset="0"/>
      <p:regular r:id="rId70"/>
      <p:bold r:id="rId71"/>
    </p:embeddedFont>
    <p:embeddedFont>
      <p:font typeface="Mistral" panose="03090702030407020403" pitchFamily="66" charset="0"/>
      <p:regular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39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13B82"/>
    <a:srgbClr val="565F88"/>
    <a:srgbClr val="00ACA4"/>
    <a:srgbClr val="445C7E"/>
    <a:srgbClr val="424D7B"/>
    <a:srgbClr val="E9E8E8"/>
    <a:srgbClr val="E84234"/>
    <a:srgbClr val="F26553"/>
    <a:srgbClr val="FEF1E3"/>
    <a:srgbClr val="00AD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97" autoAdjust="0"/>
    <p:restoredTop sz="94620" autoAdjust="0"/>
  </p:normalViewPr>
  <p:slideViewPr>
    <p:cSldViewPr snapToGrid="0">
      <p:cViewPr varScale="1">
        <p:scale>
          <a:sx n="77" d="100"/>
          <a:sy n="77" d="100"/>
        </p:scale>
        <p:origin x="688" y="45"/>
      </p:cViewPr>
      <p:guideLst>
        <p:guide pos="5239"/>
        <p:guide pos="453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font" Target="fonts/font4.fntdata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2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slide" Target="slides/slide50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font" Target="fonts/font1.fntdata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font" Target="fonts/font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3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6.fntdata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1F854F-C2FC-AF4D-25B0-67E7B33097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" b="4691"/>
          <a:stretch>
            <a:fillRect/>
          </a:stretch>
        </p:blipFill>
        <p:spPr>
          <a:xfrm>
            <a:off x="0" y="30480"/>
            <a:ext cx="9144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D8A3F1A0-5401-5371-C464-CD8FCF11AD6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8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26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8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9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5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9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1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5140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8457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07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6954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774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41158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6389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1397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9839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2006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4718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34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728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56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8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03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59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2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17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91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14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5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67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1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93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7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23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8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68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0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39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8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418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4931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5" Type="http://schemas.openxmlformats.org/officeDocument/2006/relationships/image" Target="../media/image48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2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5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61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6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5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6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7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2.xml"/><Relationship Id="rId5" Type="http://schemas.microsoft.com/office/2007/relationships/hdphoto" Target="../media/hdphoto6.wdp"/><Relationship Id="rId4" Type="http://schemas.openxmlformats.org/officeDocument/2006/relationships/image" Target="../media/image6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9.png"/><Relationship Id="rId5" Type="http://schemas.openxmlformats.org/officeDocument/2006/relationships/slideLayout" Target="../slideLayouts/slideLayout3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F967EB2-F43B-4B48-AAE4-5665E2789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DDE276E-7BF3-4B8D-86FD-3974480E9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870" y="2287642"/>
            <a:ext cx="1636605" cy="288720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5A40372-8330-4835-835F-310B3C303C01}"/>
              </a:ext>
            </a:extLst>
          </p:cNvPr>
          <p:cNvGrpSpPr/>
          <p:nvPr/>
        </p:nvGrpSpPr>
        <p:grpSpPr>
          <a:xfrm>
            <a:off x="3621458" y="2287642"/>
            <a:ext cx="3193200" cy="2916000"/>
            <a:chOff x="1406369" y="-120526"/>
            <a:chExt cx="8820605" cy="685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ED26103-F864-4293-A142-DA0DD6F62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5906" y="-120526"/>
              <a:ext cx="4471068" cy="6790267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69C5B87-9036-47AE-9473-66383979C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369" y="-120526"/>
              <a:ext cx="4471068" cy="685800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6C78632-3DD7-4EA6-8D87-EA911A128F4B}"/>
              </a:ext>
            </a:extLst>
          </p:cNvPr>
          <p:cNvGrpSpPr/>
          <p:nvPr/>
        </p:nvGrpSpPr>
        <p:grpSpPr>
          <a:xfrm>
            <a:off x="300288" y="2287642"/>
            <a:ext cx="3193200" cy="2916000"/>
            <a:chOff x="-1879903" y="168936"/>
            <a:chExt cx="8735562" cy="687194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A866EDE-1FD2-4229-9C38-0A4136F11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79903" y="182880"/>
              <a:ext cx="4471068" cy="6858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55C40A-7FB9-4F32-A817-C4EFB3E8D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4591" y="168936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00" y="1119413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0C4F78-66B1-85DB-62FE-AB32821E248D}"/>
              </a:ext>
            </a:extLst>
          </p:cNvPr>
          <p:cNvSpPr/>
          <p:nvPr/>
        </p:nvSpPr>
        <p:spPr>
          <a:xfrm>
            <a:off x="828000" y="3797892"/>
            <a:ext cx="3420000" cy="889829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814762" y="3867307"/>
            <a:ext cx="3613238" cy="810588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Oral – Acte de parole</a:t>
            </a:r>
          </a:p>
          <a:p>
            <a:pPr lvl="0">
              <a:defRPr/>
            </a:pPr>
            <a:r>
              <a:rPr lang="fr-FR" dirty="0"/>
              <a:t>Lecture – Graphèmes : H - ph. </a:t>
            </a:r>
          </a:p>
          <a:p>
            <a:pPr lvl="0">
              <a:defRPr/>
            </a:pPr>
            <a:r>
              <a:rPr lang="fr-FR" dirty="0"/>
              <a:t>Écriture – Graphèmes : H - ph.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293755-6AF3-429E-701A-AC3A2F60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192797" y="21524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Acte de parole 1 : « Nous allons jouer où ? 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892EE380-A38B-92FB-E143-31DDD68E72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(H - ph) </a:t>
            </a:r>
            <a:endParaRPr lang="fr-MA" sz="1400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F94B371D-3E1D-2CD2-1782-B60D9F8EB0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 des graphèmes (H - ph)</a:t>
            </a:r>
            <a:endParaRPr lang="fr-MA" sz="1400" dirty="0"/>
          </a:p>
        </p:txBody>
      </p:sp>
      <p:pic>
        <p:nvPicPr>
          <p:cNvPr id="10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2DEA49F-63D4-2615-D31E-4269C8DC19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6691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4AF7DE-C021-1CBB-B7DD-52C9EFC764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F25FE5-0F71-6D01-C44B-A4FC4190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ED0E36-872A-7A15-81B2-A0F5AA001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7740EA34-EBFF-44C0-B42E-CD25412F9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1868420"/>
            <a:ext cx="1718837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D03F75D-1FA1-4EC1-9296-54F9BB7C0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C7373A-3E96-4589-93AF-46D24C64C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50D924-78A0-48A4-A087-25A4A8FF60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F89763-10A3-400B-AB23-16EBDD58E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2DAA28B-19F5-4BCA-A881-FCAF2D372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9" y="4181835"/>
            <a:ext cx="1718831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 La chambre – Le salon – En bas – En haut – Un hôpital – Un homme.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E13B82"/>
                </a:solidFill>
                <a:latin typeface="Dosis SemiBold" pitchFamily="2" charset="0"/>
              </a:rPr>
              <a:t>La </a:t>
            </a:r>
            <a:r>
              <a:rPr lang="fr-MA" dirty="0">
                <a:latin typeface="Dosis SemiBold" pitchFamily="2" charset="0"/>
              </a:rPr>
              <a:t>chambre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salon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En bas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homme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En haut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hôpital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A70DDA-A315-49B7-A2E1-73C5CC2630B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5E5E44-407D-43AA-8F3D-2E910B572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6E38AB-CEB9-457E-A9DA-9B1C8C311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524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D7BE343-6634-44D0-8BF6-C9F326D9F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1868420"/>
            <a:ext cx="1718837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D250C4-99C1-4411-8863-4BEA29512F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59C7FE-E25B-4BBF-A78B-2F5E6EE378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1ECAAD8-5858-45F6-9382-358387BFF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509EB49-9615-45ED-AC88-F2F0C83ECA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73692C9-DAEF-48A1-B75E-217A674AA4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9" y="4181835"/>
            <a:ext cx="1718831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87328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hérisson – Une hache – Un hibou – Un éléphant – Une photo – Le goûter.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MA" dirty="0">
                <a:latin typeface="Dosis SemiBold" pitchFamily="2" charset="0"/>
              </a:rPr>
              <a:t>hérisson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E13B82"/>
                </a:solidFill>
                <a:latin typeface="Dosis SemiBold" pitchFamily="2" charset="0"/>
              </a:rPr>
              <a:t>Une</a:t>
            </a:r>
            <a:r>
              <a:rPr lang="fr-MA" dirty="0">
                <a:latin typeface="Dosis SemiBold" pitchFamily="2" charset="0"/>
              </a:rPr>
              <a:t> hache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hibou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goûter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éléphant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photo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0BD6510-1ED1-4CD7-BFB1-4DFB5BB2F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4233415"/>
            <a:ext cx="1710000" cy="186858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25BE779-048E-4DCD-9EDD-4EE5C0312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4213917"/>
            <a:ext cx="1710000" cy="186858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8DA35C2-106A-4F07-BE08-6669E16D2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C9A0603-5221-4E24-BF3A-05EF3D0A3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13" y="1871834"/>
            <a:ext cx="1710000" cy="186858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737B584-13A5-4CFA-A4A6-0ACD3DD259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FFA747F-4A61-453D-974F-946E4A86A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ED3203-A2D0-4A8B-B3E1-A3F20042F6E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BBC704E-FB34-446B-B3E2-5F11D6E58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A0820-E7F1-42D6-9560-B89AD5BBE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8305734B-44D8-4FE3-A438-9A73C90FB6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5113" y="4233415"/>
            <a:ext cx="1706052" cy="18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5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931AE2-1BDA-4830-A010-5DD8E6B5F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4233415"/>
            <a:ext cx="1710000" cy="18685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6811A57-2DEB-477B-8209-96F879674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8B8EAD-3B35-4085-9623-34286EEA37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13" y="1871834"/>
            <a:ext cx="1710000" cy="18685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30EE3B-3F4B-4BB4-A09C-5D7F6D803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9962709-407A-460B-AB17-35B4FCE97E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D69541-F3E5-4A96-8A8D-CD71A4AFA8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5113" y="4233415"/>
            <a:ext cx="1706052" cy="18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2_P1_W2_S2_AdP_P01 (2)">
            <a:hlinkClick r:id="" action="ppaction://media"/>
            <a:extLst>
              <a:ext uri="{FF2B5EF4-FFF2-40B4-BE49-F238E27FC236}">
                <a16:creationId xmlns:a16="http://schemas.microsoft.com/office/drawing/2014/main" id="{EF7CDA85-3966-4484-816E-599EB8019B0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0788"/>
            <a:ext cx="7559675" cy="3297237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2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624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332089" y="2449688"/>
            <a:ext cx="6611252" cy="2348089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653822" y="2474892"/>
            <a:ext cx="596778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Nous allons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jouer 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où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Nous allons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manger 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où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?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6610E48-7A44-080F-387A-F542834C7139}"/>
              </a:ext>
            </a:extLst>
          </p:cNvPr>
          <p:cNvSpPr/>
          <p:nvPr/>
        </p:nvSpPr>
        <p:spPr>
          <a:xfrm>
            <a:off x="923790" y="3567739"/>
            <a:ext cx="2170323" cy="23788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83973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73948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poser la question en français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2314" y="217892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1080896" y="3592294"/>
            <a:ext cx="1856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Nous allons ______ où ? </a:t>
            </a: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Image 2" descr="Une image contenant dessin humoristique, Dessin animé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11CBB4F9-0631-BDFA-6517-5DA8BA8356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5" t="12821" r="7815" b="14804"/>
          <a:stretch>
            <a:fillRect/>
          </a:stretch>
        </p:blipFill>
        <p:spPr>
          <a:xfrm>
            <a:off x="1440174" y="4472724"/>
            <a:ext cx="1246871" cy="121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1C608F-3AC4-40DF-B994-44CB5E605B90}"/>
              </a:ext>
            </a:extLst>
          </p:cNvPr>
          <p:cNvSpPr/>
          <p:nvPr/>
        </p:nvSpPr>
        <p:spPr>
          <a:xfrm>
            <a:off x="6048263" y="3264775"/>
            <a:ext cx="2170323" cy="23788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98166" y="2554622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poser la question en français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?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8DEE68-5807-4D4B-906B-964C03D1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6505">
            <a:off x="5645738" y="1538866"/>
            <a:ext cx="1219370" cy="10860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89FB33-3D09-4FA2-A273-73621C6F563E}"/>
              </a:ext>
            </a:extLst>
          </p:cNvPr>
          <p:cNvSpPr txBox="1"/>
          <p:nvPr/>
        </p:nvSpPr>
        <p:spPr>
          <a:xfrm>
            <a:off x="6048263" y="3323612"/>
            <a:ext cx="2011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 Nous allons _______ où ?  </a:t>
            </a:r>
          </a:p>
        </p:txBody>
      </p:sp>
      <p:pic>
        <p:nvPicPr>
          <p:cNvPr id="4" name="Image 3" descr="Une image contenant meubles, table, Dessin d’enfan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5B12E7A-4F2B-099F-3764-378927EF58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 t="7296" r="17019" b="15243"/>
          <a:stretch>
            <a:fillRect/>
          </a:stretch>
        </p:blipFill>
        <p:spPr>
          <a:xfrm>
            <a:off x="6534941" y="4177351"/>
            <a:ext cx="1037651" cy="122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8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pose la question à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176B4-A45E-468F-A553-E56143093AFB}"/>
              </a:ext>
            </a:extLst>
          </p:cNvPr>
          <p:cNvSpPr txBox="1"/>
          <p:nvPr/>
        </p:nvSpPr>
        <p:spPr>
          <a:xfrm>
            <a:off x="562217" y="3909351"/>
            <a:ext cx="18795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Nous allons _______ où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92FB28-B074-4016-A096-09346620A126}"/>
              </a:ext>
            </a:extLst>
          </p:cNvPr>
          <p:cNvSpPr txBox="1"/>
          <p:nvPr/>
        </p:nvSpPr>
        <p:spPr>
          <a:xfrm>
            <a:off x="6441272" y="3931728"/>
            <a:ext cx="1746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Nous allons _________ où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8A3CF62-190D-4A62-819A-E9E7491344F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2314" y="2178926"/>
            <a:ext cx="1218404" cy="110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77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Acte de parole 1 : « Nous allons jouer où ? »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des graphèmes (H - ph)  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43818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1DD40-054A-528A-8462-7044DD136166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53">
            <a:extLst>
              <a:ext uri="{FF2B5EF4-FFF2-40B4-BE49-F238E27FC236}">
                <a16:creationId xmlns:a16="http://schemas.microsoft.com/office/drawing/2014/main" id="{907FE046-5696-C52D-8AF7-1B1048345393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386091-248F-0AF0-716E-499B747E2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017" y="3477125"/>
            <a:ext cx="6254069" cy="14461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9F6EE-46D2-DD08-C94A-D892BC9EE5B8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2A10B64-20BD-651A-DC75-1E1F65DC14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03858"/>
            <a:ext cx="540000" cy="540000"/>
          </a:xfrm>
          <a:prstGeom prst="rect">
            <a:avLst/>
          </a:prstGeom>
          <a:noFill/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395960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(H - ph)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FD18D97-4F54-0E99-EBE3-1DD3290C468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AC0F2F7-2FDC-7FD1-02A2-1CCCA48D72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D59273-7495-8C69-A272-F8CFED3AEBF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Titre 53">
              <a:extLst>
                <a:ext uri="{FF2B5EF4-FFF2-40B4-BE49-F238E27FC236}">
                  <a16:creationId xmlns:a16="http://schemas.microsoft.com/office/drawing/2014/main" id="{DE6F9AD4-3D56-1FFE-9D4C-3B82EF9134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141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à lire les sons « h - ph 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FR" dirty="0"/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CE3F7E-9242-42C6-E679-D27AD3FD5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B62CCD5-9959-E7BB-342C-7F16E2C498C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EA5794-3DBA-943E-D32F-D3727C3DD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165F4EA-60B0-96C5-A79E-E6632B9EA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4" name="WhatsApp Video 2026-02-20 at 10.31.42">
            <a:hlinkClick r:id="" action="ppaction://media"/>
            <a:extLst>
              <a:ext uri="{FF2B5EF4-FFF2-40B4-BE49-F238E27FC236}">
                <a16:creationId xmlns:a16="http://schemas.microsoft.com/office/drawing/2014/main" id="{42FB4072-B9C2-4583-9E3C-6447221C8C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8170" y="1972038"/>
            <a:ext cx="7783830" cy="383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800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9E6B5CA-39CD-6825-2950-4FD13D321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:  « ph ».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1F55E95-1923-1BD9-7590-355C1EE52FF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54D4B4D-D289-D5A2-9927-F2943D508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7DE250-9CD7-0FA7-248B-6A1FAFD41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F1B9D4-69C6-0182-69CF-A053C7996D00}"/>
              </a:ext>
            </a:extLst>
          </p:cNvPr>
          <p:cNvSpPr txBox="1"/>
          <p:nvPr/>
        </p:nvSpPr>
        <p:spPr>
          <a:xfrm>
            <a:off x="1152000" y="2767280"/>
            <a:ext cx="68399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0" b="1" dirty="0">
                <a:solidFill>
                  <a:srgbClr val="424D7B"/>
                </a:solidFill>
                <a:latin typeface="Dosis SemiBold" pitchFamily="2" charset="0"/>
              </a:rPr>
              <a:t>h      ph </a:t>
            </a:r>
          </a:p>
        </p:txBody>
      </p:sp>
    </p:spTree>
    <p:extLst>
      <p:ext uri="{BB962C8B-B14F-4D97-AF65-F5344CB8AC3E}">
        <p14:creationId xmlns:p14="http://schemas.microsoft.com/office/powerpoint/2010/main" val="42080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ph » 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ph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œu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qu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hp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052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ne font pas de son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h 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q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364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C926-4E02-0A09-036F-3C1E180D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88253F-E0EE-2C50-00DE-EC73DAC0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ED1CF0-4CE7-85F2-E677-3CFB112C1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D17079D-A405-4384-88EF-9BF59A0E8C4E}"/>
              </a:ext>
            </a:extLst>
          </p:cNvPr>
          <p:cNvGrpSpPr/>
          <p:nvPr/>
        </p:nvGrpSpPr>
        <p:grpSpPr>
          <a:xfrm>
            <a:off x="586298" y="3082817"/>
            <a:ext cx="7971405" cy="692365"/>
            <a:chOff x="1168584" y="3110203"/>
            <a:chExt cx="7971405" cy="69236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389C88D-C40C-4C29-88B6-2A7CC93CFA59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7EB9A66-7416-4CFC-A86A-ABABC7722C5C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h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CB6C3A-88D9-4C66-8FA8-0E2370027C1F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eu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1B2BF4B-CAE2-49E2-BD17-ADBC9300656F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pr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18E1DAD-DAF6-41E5-9902-B087D225F476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qu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6CDC900-5DD8-4448-8FC3-47EACEFE18FF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ph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E0D03F-FAC7-4DB0-9B15-673A21B1EFF9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39CB81-394A-4013-8228-026FEFD36B2E}"/>
                </a:ext>
              </a:extLst>
            </p:cNvPr>
            <p:cNvSpPr/>
            <p:nvPr/>
          </p:nvSpPr>
          <p:spPr>
            <a:xfrm>
              <a:off x="8156028" y="312014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88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33114F2-1027-47EE-983B-A318EF513A19}"/>
              </a:ext>
            </a:extLst>
          </p:cNvPr>
          <p:cNvGrpSpPr/>
          <p:nvPr/>
        </p:nvGrpSpPr>
        <p:grpSpPr>
          <a:xfrm>
            <a:off x="586296" y="3087787"/>
            <a:ext cx="7971407" cy="682426"/>
            <a:chOff x="1168584" y="3110203"/>
            <a:chExt cx="7971407" cy="68242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0A2488B-DC4C-46A6-841B-FFDB00D44A6C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800487-F5C4-45AF-AE49-E9A3B0414146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ph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057D28-9FD0-4C96-A478-488B16009791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A5AC2B-B7FF-4AB1-85DA-CA4CFE1E0667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œu</a:t>
                </a:r>
                <a:endParaRPr lang="fr-FR" sz="2800" kern="0" dirty="0">
                  <a:solidFill>
                    <a:srgbClr val="424D7B"/>
                  </a:solidFill>
                  <a:latin typeface="Dosis SemiBold" pitchFamily="2" charset="0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EC06D98-8DFB-4CB6-80B4-41D846647A8C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h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2C5591C-37B1-46A3-B9C7-C6740CA9FAE0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isa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2073540-852A-4137-AEB9-D7CE20E2451F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br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D936ED-393E-47F7-9D3D-6F43FFF87875}"/>
                </a:ext>
              </a:extLst>
            </p:cNvPr>
            <p:cNvSpPr/>
            <p:nvPr/>
          </p:nvSpPr>
          <p:spPr>
            <a:xfrm>
              <a:off x="8156030" y="311020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09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1003-5CE1-2348-C6A4-D517D649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05B5E2-80B9-8071-855C-F77D0640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votre livret à la page 77.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2AE176-B015-68E7-B711-B29DC4C98C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62938A5-8B9C-39CF-651B-722838F28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DDFA69-FBDD-6E6A-4976-DE502E49D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C2DE2B6-E3D6-4FC0-9465-3E454CA3E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623" y="1615550"/>
            <a:ext cx="3360753" cy="515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Qui veut expliquer la consigne dans sa langue ?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6421CD-D269-A6CF-4763-8677358CD44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D788BA2-2550-EC40-715A-C5312618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886D1-F02B-B055-1888-BC2B6C2F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B37E820-0A32-4FE4-BF2E-1E8853F0F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694" y="1615550"/>
            <a:ext cx="3308591" cy="507492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86C039-0B11-4A5C-8BD0-389B8E14323F}"/>
              </a:ext>
            </a:extLst>
          </p:cNvPr>
          <p:cNvSpPr/>
          <p:nvPr/>
        </p:nvSpPr>
        <p:spPr>
          <a:xfrm>
            <a:off x="2930540" y="2364041"/>
            <a:ext cx="3130273" cy="4536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90E-193A-482D-F5DC-DAA9E966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24A0972-4D96-4B44-941A-EF6C9D5196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8" t="14641" r="9498" b="75425"/>
          <a:stretch/>
        </p:blipFill>
        <p:spPr>
          <a:xfrm>
            <a:off x="817318" y="2881631"/>
            <a:ext cx="4477407" cy="96419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AA40599-C3EF-D46F-531F-6797C80B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vous allez travailler en binômes. Comparez et discutez vos réponses avec votre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797614D-AA1C-14F5-840B-237B5BF2844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26093A-9096-3DD6-2083-FCEAAC6C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AD3B02-86CE-40C0-D94A-BE0AFF248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D6B7F70-2B51-DFA7-769A-4422D6EFAA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959"/>
          <a:stretch>
            <a:fillRect/>
          </a:stretch>
        </p:blipFill>
        <p:spPr>
          <a:xfrm>
            <a:off x="5439970" y="2802801"/>
            <a:ext cx="2934010" cy="225003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1FD024-DB59-478F-9E52-86D2257A9F09}"/>
              </a:ext>
            </a:extLst>
          </p:cNvPr>
          <p:cNvSpPr/>
          <p:nvPr/>
        </p:nvSpPr>
        <p:spPr>
          <a:xfrm>
            <a:off x="817318" y="2881631"/>
            <a:ext cx="4477408" cy="9641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69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0BAE655-12D9-4F32-A507-861B75630D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169DA7B-4674-4A95-870F-5B69672AA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25A6F7-5ED8-4E41-9A44-65D5B3D16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B9B7649-7862-4DD1-B423-4D917481ACE0}"/>
              </a:ext>
            </a:extLst>
          </p:cNvPr>
          <p:cNvGrpSpPr/>
          <p:nvPr/>
        </p:nvGrpSpPr>
        <p:grpSpPr>
          <a:xfrm>
            <a:off x="527380" y="2406703"/>
            <a:ext cx="8089239" cy="2770095"/>
            <a:chOff x="527380" y="2406703"/>
            <a:chExt cx="8089239" cy="277009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655C0BE-A1C3-4A06-894F-1DBA369573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49" t="15155" r="10462" b="75307"/>
            <a:stretch/>
          </p:blipFill>
          <p:spPr>
            <a:xfrm>
              <a:off x="527380" y="2406703"/>
              <a:ext cx="8089239" cy="2770095"/>
            </a:xfrm>
            <a:prstGeom prst="rect">
              <a:avLst/>
            </a:prstGeom>
          </p:spPr>
        </p:pic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0A00353-0DE7-4E85-84BB-54F0B3CE1C18}"/>
                </a:ext>
              </a:extLst>
            </p:cNvPr>
            <p:cNvSpPr/>
            <p:nvPr/>
          </p:nvSpPr>
          <p:spPr>
            <a:xfrm>
              <a:off x="851835" y="3352800"/>
              <a:ext cx="582518" cy="63649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7E74302-0B61-40BD-82AB-28D26DDE2982}"/>
                </a:ext>
              </a:extLst>
            </p:cNvPr>
            <p:cNvSpPr/>
            <p:nvPr/>
          </p:nvSpPr>
          <p:spPr>
            <a:xfrm>
              <a:off x="3593499" y="4195482"/>
              <a:ext cx="582518" cy="63649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0778FAE-4DFB-454D-9C38-0284164F97CB}"/>
                </a:ext>
              </a:extLst>
            </p:cNvPr>
            <p:cNvSpPr/>
            <p:nvPr/>
          </p:nvSpPr>
          <p:spPr>
            <a:xfrm>
              <a:off x="7848506" y="3352800"/>
              <a:ext cx="582518" cy="63649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9185067-F80A-4EB1-8B33-F16B2256968C}"/>
                </a:ext>
              </a:extLst>
            </p:cNvPr>
            <p:cNvSpPr/>
            <p:nvPr/>
          </p:nvSpPr>
          <p:spPr>
            <a:xfrm>
              <a:off x="6490635" y="3339353"/>
              <a:ext cx="582518" cy="63649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765CFEC-FD8A-4E64-9D65-9CF631568016}"/>
                </a:ext>
              </a:extLst>
            </p:cNvPr>
            <p:cNvSpPr/>
            <p:nvPr/>
          </p:nvSpPr>
          <p:spPr>
            <a:xfrm>
              <a:off x="2958541" y="3339353"/>
              <a:ext cx="582518" cy="63649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2070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des graphèmes  (H - ph)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Acte de parole 1 : « Nous allons jouer où ?  » </a:t>
            </a:r>
            <a:endParaRPr lang="fr-MA" sz="1400" dirty="0"/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BBFE6241-3026-2F81-6968-41A8BAAC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1DF7D4-06FF-49B4-564F-3062F64D9E5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947D42-3283-A7B7-5411-DB01DA09A80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4053D5-8355-C0A4-6EE0-7FA8A9FDFB6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6FCDF0C3-19F7-DAFA-CBBC-75C8D0753F6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7FFC25E-F031-BF41-858D-B38AFCC9B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7BF1CE-DD39-BE66-EC09-257F2C06C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97" y="5694739"/>
            <a:ext cx="2696837" cy="495369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09" y="553416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des graphèmes  (H - ph)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13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6" y="756000"/>
            <a:ext cx="59977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 h - ph ».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8126D7-9DE3-8132-4816-018D3A36C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76375"/>
            <a:ext cx="4565583" cy="30437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956C94-909F-E36A-BEE8-57D5E83A94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C588BC-3529-2AB2-7E57-9BB68C1B8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AAAE2-1D0E-D8D9-7185-AD76953BF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435288-5949-07DA-5D6D-82338074F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89BA62F-55A8-4DE2-DE45-818331D984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79FF2E1-01CD-1BC4-473F-C3FB1775E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F833D4-E3EA-32FA-1369-68F1C487C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63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Dans le mot « hibou », je vois la lettre « h », mais elle ne fait pas de son.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8636BE-A5A5-3D0E-57FA-2BE56F5443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3960000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ibou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5E812D8-27E1-9019-0FBD-6C401746333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20103F-5812-6DF1-79BF-2004ABD3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8CB00B-A91A-3D24-60B4-5EEF6DC39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2C86214-F900-4EB1-8D9C-71EA2DD8D0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2" y="2418452"/>
            <a:ext cx="2988000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8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B7780B-E25D-E90B-D121-AE4D875CB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57A4BEDF-3D2B-4229-BE87-0078594700D4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___ </a:t>
            </a:r>
            <a:r>
              <a:rPr lang="fr-FR" sz="7200" b="0" dirty="0" err="1">
                <a:solidFill>
                  <a:srgbClr val="424D7B"/>
                </a:solidFill>
                <a:latin typeface="Dosis SemiBold" pitchFamily="2" charset="0"/>
              </a:rPr>
              <a:t>ibou</a:t>
            </a:r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A4B8A62-877A-4D25-8EC1-AA437E76B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2" y="2418452"/>
            <a:ext cx="2988000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3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88F8-6C66-EDE3-D8AD-86FEBF6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E21DE-2E6C-1BB9-E190-0B535BFC2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897" y="756000"/>
            <a:ext cx="697510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0F5857-1E1B-CB26-E538-8EF542CAF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55CA0C-28F5-BF79-3F95-CCA9DCE6A9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06CB8C-EE33-797A-1DE6-E1B8F8A3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D1CC7E-23D1-799B-A97C-C60704F14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2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D53F3-6764-05D4-ECA3-A876337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048A-BEBF-8449-669C-31BAEA3D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E32AA3-7D05-B972-57BF-AB5844059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9906A1A8-C6A0-44AC-A702-359BEC1D28C7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A0B465A2-ED88-4EB4-B9F2-C2C87CF4C3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400" y="3581400"/>
            <a:ext cx="3960000" cy="662104"/>
          </a:xfrm>
        </p:spPr>
        <p:txBody>
          <a:bodyPr/>
          <a:lstStyle/>
          <a:p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ibou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3C0043-43D9-4FFC-B4D1-9077095AF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2" y="2418452"/>
            <a:ext cx="2988000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1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Dans le mot « hôpital », je vois la lettre « h », mais elle ne fait pas de son.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8636BE-A5A5-3D0E-57FA-2BE56F5443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3960000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ôpital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5E812D8-27E1-9019-0FBD-6C401746333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20103F-5812-6DF1-79BF-2004ABD3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8CB00B-A91A-3D24-60B4-5EEF6DC39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8A5BF727-94AD-4A92-9AA9-06859EA834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2" y="2266052"/>
            <a:ext cx="2988000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2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B7780B-E25D-E90B-D121-AE4D875CB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C1BF4AC6-C218-405B-B89C-1B157CD3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3960000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r>
              <a:rPr lang="fr-FR" sz="7200" b="0" dirty="0" err="1">
                <a:solidFill>
                  <a:srgbClr val="424D7B"/>
                </a:solidFill>
                <a:latin typeface="Dosis SemiBold" pitchFamily="2" charset="0"/>
              </a:rPr>
              <a:t>ôpital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86C4FD-FC3E-424D-86A7-8C15DDD2AF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2" y="2266052"/>
            <a:ext cx="2988000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1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88F8-6C66-EDE3-D8AD-86FEBF6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E21DE-2E6C-1BB9-E190-0B535BFC2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897" y="756000"/>
            <a:ext cx="697510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0F5857-1E1B-CB26-E538-8EF542CAF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55CA0C-28F5-BF79-3F95-CCA9DCE6A9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06CB8C-EE33-797A-1DE6-E1B8F8A3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D1CC7E-23D1-799B-A97C-C60704F14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406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D53F3-6764-05D4-ECA3-A876337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048A-BEBF-8449-669C-31BAEA3D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E32AA3-7D05-B972-57BF-AB5844059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9906A1A8-C6A0-44AC-A702-359BEC1D28C7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CB6EDE2B-CA30-435F-91D1-16F2BF77CF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3960000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ôpital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9A0DF8E-618E-4D89-8CBC-99C0B1015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2" y="2266052"/>
            <a:ext cx="2988000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8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photo. Le son « f » s’écrit avec les lettres p et h.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7200" b="0" dirty="0">
                <a:latin typeface="Dosis SemiBold" pitchFamily="2" charset="0"/>
              </a:rPr>
              <a:t>oto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3580AAC-1EC6-450B-BDBD-AAE649517B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15" y="2297774"/>
            <a:ext cx="2568356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1816D577-16DC-441B-A2B8-E768A5CF73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____</a:t>
            </a:r>
            <a:r>
              <a:rPr lang="fr-FR" sz="7200" b="0" dirty="0" err="1">
                <a:latin typeface="Dosis SemiBold" pitchFamily="2" charset="0"/>
              </a:rPr>
              <a:t>oto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6F18EE-CDB3-4F0E-8901-89ED6AD8F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15" y="2297774"/>
            <a:ext cx="2568356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CCE9D000-9DA3-4CCF-BCBE-D984A6737E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7200" b="0" dirty="0">
                <a:latin typeface="Dosis SemiBold" pitchFamily="2" charset="0"/>
              </a:rPr>
              <a:t>oto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CB5D9CA-CB9A-4AD4-9734-4EC3A3D86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15" y="2297774"/>
            <a:ext cx="2568356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éléphant. Le son « f » s’écrit avec les lettres p et h.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29000"/>
            <a:ext cx="4067667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élé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7200" b="0" dirty="0">
                <a:latin typeface="Dosis SemiBold" pitchFamily="2" charset="0"/>
              </a:rPr>
              <a:t>ant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17C18E-E8BF-42F3-9D20-EBCC3CF90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15" y="2266052"/>
            <a:ext cx="3170600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65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134B37B5-2617-4700-9BB1-1C8B0A1544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29000"/>
            <a:ext cx="4067667" cy="662104"/>
          </a:xfrm>
        </p:spPr>
        <p:txBody>
          <a:bodyPr/>
          <a:lstStyle/>
          <a:p>
            <a:pPr lvl="0"/>
            <a:r>
              <a:rPr lang="fr-FR" sz="7200" b="0" dirty="0" err="1">
                <a:latin typeface="Dosis SemiBold" pitchFamily="2" charset="0"/>
              </a:rPr>
              <a:t>élé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r>
              <a:rPr lang="fr-FR" sz="7200" b="0" dirty="0" err="1">
                <a:latin typeface="Dosis SemiBold" pitchFamily="2" charset="0"/>
              </a:rPr>
              <a:t>ant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F7FF61E-7754-4D2B-BE3E-8C73BFFED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15" y="2266052"/>
            <a:ext cx="3170600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2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837" y="756000"/>
            <a:ext cx="690116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930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0EACDF1D-7A31-41B6-A39A-E4A36B66B4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29000"/>
            <a:ext cx="4067667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élé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7200" b="0" dirty="0">
                <a:latin typeface="Dosis SemiBold" pitchFamily="2" charset="0"/>
              </a:rPr>
              <a:t>ant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FAC83C8-5DAF-4951-8776-373A543B4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15" y="2266052"/>
            <a:ext cx="3170600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9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79.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2EF51F-0DF1-9B61-B1F1-181CDB0F637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56DFEF-7137-D082-2558-93D3A028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2B03E2-55DB-D2EF-E330-25605E51D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14045E9-D032-49F8-8D41-137EB3568E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704" y="1624585"/>
            <a:ext cx="3308591" cy="507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3D84D05-264F-4ACC-8C02-97B1E2A8CA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7" t="14117" r="13107" b="65098"/>
          <a:stretch/>
        </p:blipFill>
        <p:spPr>
          <a:xfrm>
            <a:off x="680781" y="2807741"/>
            <a:ext cx="4463577" cy="1638054"/>
          </a:xfrm>
          <a:prstGeom prst="rect">
            <a:avLst/>
          </a:prstGeom>
        </p:spPr>
      </p:pic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556897" y="777385"/>
            <a:ext cx="69644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7034357-F5D7-AA5B-9E68-144310622F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66" y="2123712"/>
            <a:ext cx="3006113" cy="300611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D0B5543-74E9-471E-8B91-78E78CB3AD17}"/>
              </a:ext>
            </a:extLst>
          </p:cNvPr>
          <p:cNvSpPr/>
          <p:nvPr/>
        </p:nvSpPr>
        <p:spPr>
          <a:xfrm>
            <a:off x="617493" y="2729839"/>
            <a:ext cx="4590155" cy="16845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1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DE4410-2C85-36FB-DB4D-AE8488C901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8FE3F3-5CEF-E26A-FB54-C97D9B83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AF2237-7FDF-01CF-0043-F2129871E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2B1C4C0-D1FA-496B-A777-7EC2E3DC210D}"/>
              </a:ext>
            </a:extLst>
          </p:cNvPr>
          <p:cNvGrpSpPr/>
          <p:nvPr/>
        </p:nvGrpSpPr>
        <p:grpSpPr>
          <a:xfrm>
            <a:off x="555832" y="2281517"/>
            <a:ext cx="7948569" cy="3195918"/>
            <a:chOff x="555832" y="2281517"/>
            <a:chExt cx="7948569" cy="319591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7605C6F-AB38-40CA-B608-9E98C986F8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72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95" t="13986" r="12506" b="65622"/>
            <a:stretch/>
          </p:blipFill>
          <p:spPr>
            <a:xfrm>
              <a:off x="555832" y="2281517"/>
              <a:ext cx="7948569" cy="319591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0E0EC35-807E-4C55-BF31-C0F072281EAC}"/>
                </a:ext>
              </a:extLst>
            </p:cNvPr>
            <p:cNvSpPr txBox="1"/>
            <p:nvPr/>
          </p:nvSpPr>
          <p:spPr>
            <a:xfrm>
              <a:off x="2070847" y="4784753"/>
              <a:ext cx="5109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C00000"/>
                  </a:solidFill>
                  <a:latin typeface="Dosis ExtraBold" pitchFamily="2" charset="0"/>
                </a:rPr>
                <a:t>ph</a:t>
              </a:r>
              <a:endParaRPr lang="fr-FR" dirty="0">
                <a:solidFill>
                  <a:srgbClr val="C00000"/>
                </a:solidFill>
                <a:latin typeface="Dosis ExtraBold" pitchFamily="2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845B8B8-89CA-47BA-AAEC-1C1510C17532}"/>
                </a:ext>
              </a:extLst>
            </p:cNvPr>
            <p:cNvSpPr txBox="1"/>
            <p:nvPr/>
          </p:nvSpPr>
          <p:spPr>
            <a:xfrm>
              <a:off x="4428565" y="4784753"/>
              <a:ext cx="5109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Dosis ExtraBold" pitchFamily="2" charset="0"/>
                </a:rPr>
                <a:t> h</a:t>
              </a:r>
              <a:endParaRPr lang="fr-FR" dirty="0">
                <a:solidFill>
                  <a:srgbClr val="C00000"/>
                </a:solidFill>
                <a:latin typeface="Dosis ExtraBold" pitchFamily="2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F944690-9034-4ADC-981D-83870F20BBBA}"/>
                </a:ext>
              </a:extLst>
            </p:cNvPr>
            <p:cNvSpPr txBox="1"/>
            <p:nvPr/>
          </p:nvSpPr>
          <p:spPr>
            <a:xfrm>
              <a:off x="6893858" y="4784753"/>
              <a:ext cx="5109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C00000"/>
                  </a:solidFill>
                  <a:latin typeface="Dosis ExtraBold" pitchFamily="2" charset="0"/>
                </a:rPr>
                <a:t>ph</a:t>
              </a:r>
              <a:endParaRPr lang="fr-FR" dirty="0">
                <a:solidFill>
                  <a:srgbClr val="C00000"/>
                </a:solidFill>
                <a:latin typeface="Dosis Extra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61D264-138F-779B-378B-8BABAFBD5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2A8F124B-1ACA-2A4F-B73F-637A10D031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9FFD65ED-C090-0BEA-8460-79F862CD21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75387" y="2362199"/>
            <a:ext cx="1996613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ABE855-8BB2-429D-A116-664B8BBEE7D7}">
  <ds:schemaRefs>
    <ds:schemaRef ds:uri="http://schemas.microsoft.com/office/2006/documentManagement/types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0534ec5-868f-4ce6-85c7-99f0612daa52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2E6AA07-77C3-43AE-A96A-3665FF5A6A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42A20C-6713-4306-AF06-F55A46A249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14973</TotalTime>
  <Words>846</Words>
  <Application>Microsoft Office PowerPoint</Application>
  <PresentationFormat>Affichage à l'écran (4:3)</PresentationFormat>
  <Paragraphs>162</Paragraphs>
  <Slides>52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52</vt:i4>
      </vt:variant>
    </vt:vector>
  </HeadingPairs>
  <TitlesOfParts>
    <vt:vector size="70" baseType="lpstr">
      <vt:lpstr>Dosis Medium</vt:lpstr>
      <vt:lpstr>Aptos Display</vt:lpstr>
      <vt:lpstr>Aptos</vt:lpstr>
      <vt:lpstr>Mistral</vt:lpstr>
      <vt:lpstr>Dosis</vt:lpstr>
      <vt:lpstr>Wingdings</vt:lpstr>
      <vt:lpstr>Dosis SemiBold</vt:lpstr>
      <vt:lpstr>Calibri</vt:lpstr>
      <vt:lpstr>Arial</vt:lpstr>
      <vt:lpstr>Dosis ExtraBold</vt:lpstr>
      <vt:lpstr>2_Conception personnalisée</vt:lpstr>
      <vt:lpstr>00_Env-Enseignant</vt:lpstr>
      <vt:lpstr>Oral</vt:lpstr>
      <vt:lpstr>Lecture</vt:lpstr>
      <vt:lpstr>Ecriture</vt:lpstr>
      <vt:lpstr>02_New Voc_01-Présentation</vt:lpstr>
      <vt:lpstr>Thème Office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La leçon de français commence maintenant. Soyez attentifs.</vt:lpstr>
      <vt:lpstr>Répétons ensemble :  La chambre – Le salon – En bas – En haut – Un hôpital – Un homme.</vt:lpstr>
      <vt:lpstr>Qui veut passer au tableau pour nommer les images ? </vt:lpstr>
      <vt:lpstr>Répétons ensemble : Un hérisson – Une hache – Un hibou – Un éléphant – Une photo – Le goûter.</vt:lpstr>
      <vt:lpstr>Qui veut passer au tableau pour nommer les images ? </vt:lpstr>
      <vt:lpstr>Maintenant, on passe à l’activité de l’oral. Nous allons apprendre à poser une question avec Majd et Nada. </vt:lpstr>
      <vt:lpstr>Lecture de la vidéo. </vt:lpstr>
      <vt:lpstr>Répétons ensemble. </vt:lpstr>
      <vt:lpstr>Présentation PowerPoint</vt:lpstr>
      <vt:lpstr>Présentation PowerPoint</vt:lpstr>
      <vt:lpstr>Chacun pose la question à son voisin. </vt:lpstr>
      <vt:lpstr>Plan de la séance 2</vt:lpstr>
      <vt:lpstr>Maintenant, on va faire de la lecture. On va apprendre à lire les sons « h - ph ».  Soyez attentifs.</vt:lpstr>
      <vt:lpstr>Lecture de la vidéo. </vt:lpstr>
      <vt:lpstr>Lisons ensemble :  « ph ». </vt:lpstr>
      <vt:lpstr>Qui veut passer au tableau pour montrer les cartes qui font le son « ph »  ?</vt:lpstr>
      <vt:lpstr>Qui veut passer au tableau pour montrer les cartes qui ne font pas de son ?</vt:lpstr>
      <vt:lpstr>Qui veut passer au tableau pour lire ?</vt:lpstr>
      <vt:lpstr>Qui veut passer au tableau pour lire ?</vt:lpstr>
      <vt:lpstr>Ouvrez votre livret à la page 77. </vt:lpstr>
      <vt:lpstr>Vous allez faire l’activité 1. Qui veut expliquer la consigne dans sa langue ? </vt:lpstr>
      <vt:lpstr>Maintenant vous allez travailler en binômes. Comparez et discutez vos réponses avec votre voisin. </vt:lpstr>
      <vt:lpstr>Corrigez.</vt:lpstr>
      <vt:lpstr>Plan de la séance 2</vt:lpstr>
      <vt:lpstr>Maintenant, nous allons écrire des mots avec les sons « h - ph ». Soyez attentifs.</vt:lpstr>
      <vt:lpstr>Prenez vos ardoises.</vt:lpstr>
      <vt:lpstr>Dans le mot « hibou », je vois la lettre « h », mais elle ne fait pas de son.</vt:lpstr>
      <vt:lpstr>Écrivez le mot complet sur vos ardoises.</vt:lpstr>
      <vt:lpstr>Levez vos ardoises. </vt:lpstr>
      <vt:lpstr>Corrigez.</vt:lpstr>
      <vt:lpstr>Dans le mot « hôpital », je vois la lettre « h », mais elle ne fait pas de son.</vt:lpstr>
      <vt:lpstr>Écrivez le mot complet sur vos ardoises.</vt:lpstr>
      <vt:lpstr>Levez vos ardoises. </vt:lpstr>
      <vt:lpstr>Corrigez.</vt:lpstr>
      <vt:lpstr>Observez le mot photo. Le son « f » s’écrit avec les lettres p et h. </vt:lpstr>
      <vt:lpstr>Écrivez le mot complet sur vos ardoises.</vt:lpstr>
      <vt:lpstr>Levez vos ardoises. </vt:lpstr>
      <vt:lpstr>Corrigez. </vt:lpstr>
      <vt:lpstr>Observez le mot éléphant. Le son « f » s’écrit avec les lettres p et h. </vt:lpstr>
      <vt:lpstr>Écrivez le mot complet sur vos ardoises.</vt:lpstr>
      <vt:lpstr>Levez vos ardoises. </vt:lpstr>
      <vt:lpstr>Corrigez. </vt:lpstr>
      <vt:lpstr>Prenez vos livrets à la page 79.</vt:lpstr>
      <vt:lpstr>Présentation PowerPoint</vt:lpstr>
      <vt:lpstr>Présentation PowerPoint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95</cp:revision>
  <cp:lastPrinted>2025-08-13T10:11:39Z</cp:lastPrinted>
  <dcterms:created xsi:type="dcterms:W3CDTF">2025-08-01T12:31:49Z</dcterms:created>
  <dcterms:modified xsi:type="dcterms:W3CDTF">2026-02-22T20:22:55Z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