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1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86" r:id="rId14"/>
    <p:sldMasterId id="2147483798" r:id="rId15"/>
  </p:sldMasterIdLst>
  <p:notesMasterIdLst>
    <p:notesMasterId r:id="rId96"/>
  </p:notesMasterIdLst>
  <p:sldIdLst>
    <p:sldId id="256" r:id="rId16"/>
    <p:sldId id="1029" r:id="rId17"/>
    <p:sldId id="705" r:id="rId18"/>
    <p:sldId id="847" r:id="rId19"/>
    <p:sldId id="1075" r:id="rId20"/>
    <p:sldId id="1098" r:id="rId21"/>
    <p:sldId id="1041" r:id="rId22"/>
    <p:sldId id="1040" r:id="rId23"/>
    <p:sldId id="1087" r:id="rId24"/>
    <p:sldId id="1077" r:id="rId25"/>
    <p:sldId id="1086" r:id="rId26"/>
    <p:sldId id="1201" r:id="rId27"/>
    <p:sldId id="1092" r:id="rId28"/>
    <p:sldId id="1150" r:id="rId29"/>
    <p:sldId id="1180" r:id="rId30"/>
    <p:sldId id="1151" r:id="rId31"/>
    <p:sldId id="1124" r:id="rId32"/>
    <p:sldId id="1175" r:id="rId33"/>
    <p:sldId id="1177" r:id="rId34"/>
    <p:sldId id="1178" r:id="rId35"/>
    <p:sldId id="645" r:id="rId36"/>
    <p:sldId id="1115" r:id="rId37"/>
    <p:sldId id="1093" r:id="rId38"/>
    <p:sldId id="1060" r:id="rId39"/>
    <p:sldId id="1061" r:id="rId40"/>
    <p:sldId id="1062" r:id="rId41"/>
    <p:sldId id="1111" r:id="rId42"/>
    <p:sldId id="1046" r:id="rId43"/>
    <p:sldId id="1078" r:id="rId44"/>
    <p:sldId id="1067" r:id="rId45"/>
    <p:sldId id="1112" r:id="rId46"/>
    <p:sldId id="1068" r:id="rId47"/>
    <p:sldId id="1079" r:id="rId48"/>
    <p:sldId id="1070" r:id="rId49"/>
    <p:sldId id="1113" r:id="rId50"/>
    <p:sldId id="1071" r:id="rId51"/>
    <p:sldId id="1080" r:id="rId52"/>
    <p:sldId id="1073" r:id="rId53"/>
    <p:sldId id="779" r:id="rId54"/>
    <p:sldId id="1082" r:id="rId55"/>
    <p:sldId id="1096" r:id="rId56"/>
    <p:sldId id="1084" r:id="rId57"/>
    <p:sldId id="1099" r:id="rId58"/>
    <p:sldId id="1100" r:id="rId59"/>
    <p:sldId id="1101" r:id="rId60"/>
    <p:sldId id="1035" r:id="rId61"/>
    <p:sldId id="1044" r:id="rId62"/>
    <p:sldId id="1133" r:id="rId63"/>
    <p:sldId id="1134" r:id="rId64"/>
    <p:sldId id="1139" r:id="rId65"/>
    <p:sldId id="1166" r:id="rId66"/>
    <p:sldId id="1186" r:id="rId67"/>
    <p:sldId id="1187" r:id="rId68"/>
    <p:sldId id="1202" r:id="rId69"/>
    <p:sldId id="1203" r:id="rId70"/>
    <p:sldId id="1103" r:id="rId71"/>
    <p:sldId id="716" r:id="rId72"/>
    <p:sldId id="1105" r:id="rId73"/>
    <p:sldId id="1106" r:id="rId74"/>
    <p:sldId id="1204" r:id="rId75"/>
    <p:sldId id="1205" r:id="rId76"/>
    <p:sldId id="1169" r:id="rId77"/>
    <p:sldId id="1206" r:id="rId78"/>
    <p:sldId id="1090" r:id="rId79"/>
    <p:sldId id="1050" r:id="rId80"/>
    <p:sldId id="1189" r:id="rId81"/>
    <p:sldId id="1190" r:id="rId82"/>
    <p:sldId id="1191" r:id="rId83"/>
    <p:sldId id="1192" r:id="rId84"/>
    <p:sldId id="1193" r:id="rId85"/>
    <p:sldId id="1194" r:id="rId86"/>
    <p:sldId id="1195" r:id="rId87"/>
    <p:sldId id="1196" r:id="rId88"/>
    <p:sldId id="1197" r:id="rId89"/>
    <p:sldId id="1198" r:id="rId90"/>
    <p:sldId id="1199" r:id="rId91"/>
    <p:sldId id="1200" r:id="rId92"/>
    <p:sldId id="1056" r:id="rId93"/>
    <p:sldId id="1057" r:id="rId94"/>
    <p:sldId id="689" r:id="rId95"/>
  </p:sldIdLst>
  <p:sldSz cx="9144000" cy="6858000" type="screen4x3"/>
  <p:notesSz cx="6735763" cy="9866313"/>
  <p:embeddedFontLst>
    <p:embeddedFont>
      <p:font typeface="Dosis" pitchFamily="2" charset="0"/>
      <p:regular r:id="rId97"/>
      <p:bold r:id="rId98"/>
    </p:embeddedFont>
    <p:embeddedFont>
      <p:font typeface="Dosis ExtraBold" pitchFamily="2" charset="0"/>
      <p:bold r:id="rId99"/>
    </p:embeddedFont>
    <p:embeddedFont>
      <p:font typeface="Dosis Medium" pitchFamily="2" charset="0"/>
      <p:regular r:id="rId100"/>
      <p:bold r:id="rId101"/>
    </p:embeddedFont>
    <p:embeddedFont>
      <p:font typeface="Dosis SemiBold" pitchFamily="2" charset="0"/>
      <p:regular r:id="rId102"/>
      <p:bold r:id="rId103"/>
    </p:embeddedFont>
    <p:embeddedFont>
      <p:font typeface="Mistral" panose="03090702030407020403" pitchFamily="66" charset="0"/>
      <p:regular r:id="rId10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1A6BC"/>
    <a:srgbClr val="565F88"/>
    <a:srgbClr val="2196B1"/>
    <a:srgbClr val="424D7B"/>
    <a:srgbClr val="2AB6D7"/>
    <a:srgbClr val="E420A3"/>
    <a:srgbClr val="EAF8FE"/>
    <a:srgbClr val="55B7DE"/>
    <a:srgbClr val="4B5377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1" autoAdjust="0"/>
    <p:restoredTop sz="95363" autoAdjust="0"/>
  </p:normalViewPr>
  <p:slideViewPr>
    <p:cSldViewPr snapToGrid="0">
      <p:cViewPr varScale="1">
        <p:scale>
          <a:sx n="85" d="100"/>
          <a:sy n="85" d="100"/>
        </p:scale>
        <p:origin x="1397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1.xml"/><Relationship Id="rId21" Type="http://schemas.openxmlformats.org/officeDocument/2006/relationships/slide" Target="slides/slide6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63" Type="http://schemas.openxmlformats.org/officeDocument/2006/relationships/slide" Target="slides/slide48.xml"/><Relationship Id="rId68" Type="http://schemas.openxmlformats.org/officeDocument/2006/relationships/slide" Target="slides/slide53.xml"/><Relationship Id="rId84" Type="http://schemas.openxmlformats.org/officeDocument/2006/relationships/slide" Target="slides/slide69.xml"/><Relationship Id="rId89" Type="http://schemas.openxmlformats.org/officeDocument/2006/relationships/slide" Target="slides/slide74.xml"/><Relationship Id="rId16" Type="http://schemas.openxmlformats.org/officeDocument/2006/relationships/slide" Target="slides/slide1.xml"/><Relationship Id="rId107" Type="http://schemas.openxmlformats.org/officeDocument/2006/relationships/theme" Target="theme/theme1.xml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74" Type="http://schemas.openxmlformats.org/officeDocument/2006/relationships/slide" Target="slides/slide59.xml"/><Relationship Id="rId79" Type="http://schemas.openxmlformats.org/officeDocument/2006/relationships/slide" Target="slides/slide64.xml"/><Relationship Id="rId102" Type="http://schemas.openxmlformats.org/officeDocument/2006/relationships/font" Target="fonts/font6.fntdata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75.xml"/><Relationship Id="rId95" Type="http://schemas.openxmlformats.org/officeDocument/2006/relationships/slide" Target="slides/slide80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64" Type="http://schemas.openxmlformats.org/officeDocument/2006/relationships/slide" Target="slides/slide49.xml"/><Relationship Id="rId69" Type="http://schemas.openxmlformats.org/officeDocument/2006/relationships/slide" Target="slides/slide54.xml"/><Relationship Id="rId80" Type="http://schemas.openxmlformats.org/officeDocument/2006/relationships/slide" Target="slides/slide65.xml"/><Relationship Id="rId85" Type="http://schemas.openxmlformats.org/officeDocument/2006/relationships/slide" Target="slides/slide70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2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59" Type="http://schemas.openxmlformats.org/officeDocument/2006/relationships/slide" Target="slides/slide44.xml"/><Relationship Id="rId103" Type="http://schemas.openxmlformats.org/officeDocument/2006/relationships/font" Target="fonts/font7.fntdata"/><Relationship Id="rId108" Type="http://schemas.openxmlformats.org/officeDocument/2006/relationships/tableStyles" Target="tableStyles.xml"/><Relationship Id="rId54" Type="http://schemas.openxmlformats.org/officeDocument/2006/relationships/slide" Target="slides/slide39.xml"/><Relationship Id="rId70" Type="http://schemas.openxmlformats.org/officeDocument/2006/relationships/slide" Target="slides/slide55.xml"/><Relationship Id="rId75" Type="http://schemas.openxmlformats.org/officeDocument/2006/relationships/slide" Target="slides/slide60.xml"/><Relationship Id="rId91" Type="http://schemas.openxmlformats.org/officeDocument/2006/relationships/slide" Target="slides/slide76.xml"/><Relationship Id="rId9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106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slide" Target="slides/slide50.xml"/><Relationship Id="rId73" Type="http://schemas.openxmlformats.org/officeDocument/2006/relationships/slide" Target="slides/slide58.xml"/><Relationship Id="rId78" Type="http://schemas.openxmlformats.org/officeDocument/2006/relationships/slide" Target="slides/slide63.xml"/><Relationship Id="rId81" Type="http://schemas.openxmlformats.org/officeDocument/2006/relationships/slide" Target="slides/slide66.xml"/><Relationship Id="rId86" Type="http://schemas.openxmlformats.org/officeDocument/2006/relationships/slide" Target="slides/slide71.xml"/><Relationship Id="rId94" Type="http://schemas.openxmlformats.org/officeDocument/2006/relationships/slide" Target="slides/slide79.xml"/><Relationship Id="rId99" Type="http://schemas.openxmlformats.org/officeDocument/2006/relationships/font" Target="fonts/font3.fntdata"/><Relationship Id="rId101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3.xml"/><Relationship Id="rId39" Type="http://schemas.openxmlformats.org/officeDocument/2006/relationships/slide" Target="slides/slide24.xml"/><Relationship Id="rId109" Type="http://schemas.microsoft.com/office/2018/10/relationships/authors" Target="authors.xml"/><Relationship Id="rId34" Type="http://schemas.openxmlformats.org/officeDocument/2006/relationships/slide" Target="slides/slide19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76" Type="http://schemas.openxmlformats.org/officeDocument/2006/relationships/slide" Target="slides/slide61.xml"/><Relationship Id="rId97" Type="http://schemas.openxmlformats.org/officeDocument/2006/relationships/font" Target="fonts/font1.fntdata"/><Relationship Id="rId104" Type="http://schemas.openxmlformats.org/officeDocument/2006/relationships/font" Target="fonts/font8.fntdata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6.xml"/><Relationship Id="rId92" Type="http://schemas.openxmlformats.org/officeDocument/2006/relationships/slide" Target="slides/slide77.xml"/><Relationship Id="rId2" Type="http://schemas.openxmlformats.org/officeDocument/2006/relationships/customXml" Target="../customXml/item2.xml"/><Relationship Id="rId29" Type="http://schemas.openxmlformats.org/officeDocument/2006/relationships/slide" Target="slides/slide14.xml"/><Relationship Id="rId24" Type="http://schemas.openxmlformats.org/officeDocument/2006/relationships/slide" Target="slides/slide9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66" Type="http://schemas.openxmlformats.org/officeDocument/2006/relationships/slide" Target="slides/slide51.xml"/><Relationship Id="rId87" Type="http://schemas.openxmlformats.org/officeDocument/2006/relationships/slide" Target="slides/slide72.xml"/><Relationship Id="rId61" Type="http://schemas.openxmlformats.org/officeDocument/2006/relationships/slide" Target="slides/slide46.xml"/><Relationship Id="rId82" Type="http://schemas.openxmlformats.org/officeDocument/2006/relationships/slide" Target="slides/slide67.xml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1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56" Type="http://schemas.openxmlformats.org/officeDocument/2006/relationships/slide" Target="slides/slide41.xml"/><Relationship Id="rId77" Type="http://schemas.openxmlformats.org/officeDocument/2006/relationships/slide" Target="slides/slide62.xml"/><Relationship Id="rId100" Type="http://schemas.openxmlformats.org/officeDocument/2006/relationships/font" Target="fonts/font4.fntdata"/><Relationship Id="rId105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6.xml"/><Relationship Id="rId72" Type="http://schemas.openxmlformats.org/officeDocument/2006/relationships/slide" Target="slides/slide57.xml"/><Relationship Id="rId93" Type="http://schemas.openxmlformats.org/officeDocument/2006/relationships/slide" Target="slides/slide78.xml"/><Relationship Id="rId98" Type="http://schemas.openxmlformats.org/officeDocument/2006/relationships/font" Target="fonts/font2.fntdata"/><Relationship Id="rId3" Type="http://schemas.openxmlformats.org/officeDocument/2006/relationships/customXml" Target="../customXml/item3.xml"/><Relationship Id="rId25" Type="http://schemas.openxmlformats.org/officeDocument/2006/relationships/slide" Target="slides/slide10.xml"/><Relationship Id="rId46" Type="http://schemas.openxmlformats.org/officeDocument/2006/relationships/slide" Target="slides/slide31.xml"/><Relationship Id="rId67" Type="http://schemas.openxmlformats.org/officeDocument/2006/relationships/slide" Target="slides/slide52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62" Type="http://schemas.openxmlformats.org/officeDocument/2006/relationships/slide" Target="slides/slide47.xml"/><Relationship Id="rId83" Type="http://schemas.openxmlformats.org/officeDocument/2006/relationships/slide" Target="slides/slide68.xml"/><Relationship Id="rId88" Type="http://schemas.openxmlformats.org/officeDocument/2006/relationships/slide" Target="slides/slide7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015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0483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87430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870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601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798493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55803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5025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85436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997621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11305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206182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57940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21576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802309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737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79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347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65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75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765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091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51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090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70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37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68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85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image" Target="../media/image9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7153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745287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2.png"/><Relationship Id="rId7" Type="http://schemas.openxmlformats.org/officeDocument/2006/relationships/image" Target="../media/image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2.png"/><Relationship Id="rId7" Type="http://schemas.openxmlformats.org/officeDocument/2006/relationships/image" Target="../media/image5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0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2.png"/><Relationship Id="rId7" Type="http://schemas.openxmlformats.org/officeDocument/2006/relationships/image" Target="../media/image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2.png"/><Relationship Id="rId7" Type="http://schemas.openxmlformats.org/officeDocument/2006/relationships/image" Target="../media/image5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7.png"/><Relationship Id="rId4" Type="http://schemas.openxmlformats.org/officeDocument/2006/relationships/image" Target="../media/image3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7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9.gif"/><Relationship Id="rId5" Type="http://schemas.openxmlformats.org/officeDocument/2006/relationships/image" Target="../media/image68.png"/><Relationship Id="rId4" Type="http://schemas.openxmlformats.org/officeDocument/2006/relationships/notesSlide" Target="../notesSlides/notesSlide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1.png"/><Relationship Id="rId4" Type="http://schemas.openxmlformats.org/officeDocument/2006/relationships/image" Target="../media/image3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7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9.gif"/><Relationship Id="rId5" Type="http://schemas.openxmlformats.org/officeDocument/2006/relationships/image" Target="../media/image68.png"/><Relationship Id="rId4" Type="http://schemas.openxmlformats.org/officeDocument/2006/relationships/notesSlide" Target="../notesSlides/notesSlide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7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9.gif"/><Relationship Id="rId5" Type="http://schemas.openxmlformats.org/officeDocument/2006/relationships/image" Target="../media/image68.png"/><Relationship Id="rId4" Type="http://schemas.openxmlformats.org/officeDocument/2006/relationships/notesSlide" Target="../notesSlides/notesSlide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8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0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1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2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3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C9B995D-2C1C-44B1-8356-A3E12DA4B2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29D47A5C-D49B-4010-9141-68E18066B2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187" y="2186239"/>
            <a:ext cx="1722031" cy="3282509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2F3E0305-EC3B-4C8E-8E48-9CFFD3651B1C}"/>
              </a:ext>
            </a:extLst>
          </p:cNvPr>
          <p:cNvGrpSpPr/>
          <p:nvPr/>
        </p:nvGrpSpPr>
        <p:grpSpPr>
          <a:xfrm>
            <a:off x="3733834" y="2186239"/>
            <a:ext cx="3254130" cy="3282509"/>
            <a:chOff x="-1092602" y="0"/>
            <a:chExt cx="8836258" cy="685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C4F9E4D-0869-4ED6-A21D-9E093D628D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2588" y="0"/>
              <a:ext cx="4471068" cy="685800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31E8B94-011F-4292-A2FC-040E87196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92602" y="0"/>
              <a:ext cx="4471068" cy="6858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A537164-7952-40E3-B07B-BB7B20A22F57}"/>
              </a:ext>
            </a:extLst>
          </p:cNvPr>
          <p:cNvGrpSpPr/>
          <p:nvPr/>
        </p:nvGrpSpPr>
        <p:grpSpPr>
          <a:xfrm>
            <a:off x="357782" y="2186240"/>
            <a:ext cx="3254130" cy="3282509"/>
            <a:chOff x="-3161511" y="-141402"/>
            <a:chExt cx="8775511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5AE7360C-4449-4A59-8EFE-0ADCAE26DA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2932" y="-141402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6F4A32A5-0F6F-4474-8223-7C62FF21C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61511" y="-141402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29142" y="5275288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51350" y="5015825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32000" y="5474576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932000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Écriture – Point de langue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48208" y="3907288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60565" y="3889180"/>
            <a:ext cx="34680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srgbClr val="757575"/>
                </a:solidFill>
              </a:rPr>
              <a:t>Oral – Acte de parole</a:t>
            </a:r>
          </a:p>
          <a:p>
            <a:pPr lvl="0">
              <a:defRPr/>
            </a:pPr>
            <a:r>
              <a:rPr lang="fr-FR" dirty="0">
                <a:solidFill>
                  <a:srgbClr val="757575"/>
                </a:solidFill>
              </a:rPr>
              <a:t>Lecture – Graphèmes : eu - </a:t>
            </a:r>
            <a:r>
              <a:rPr lang="fr-FR" dirty="0" err="1">
                <a:solidFill>
                  <a:srgbClr val="757575"/>
                </a:solidFill>
              </a:rPr>
              <a:t>œu</a:t>
            </a:r>
            <a:r>
              <a:rPr lang="fr-FR" dirty="0">
                <a:solidFill>
                  <a:srgbClr val="757575"/>
                </a:solidFill>
              </a:rPr>
              <a:t>. </a:t>
            </a:r>
          </a:p>
          <a:p>
            <a:pPr lvl="0">
              <a:defRPr/>
            </a:pPr>
            <a:r>
              <a:rPr lang="fr-FR" dirty="0">
                <a:solidFill>
                  <a:srgbClr val="757575"/>
                </a:solidFill>
              </a:rPr>
              <a:t>Écriture – Graphèmes : eu - </a:t>
            </a:r>
            <a:r>
              <a:rPr lang="fr-FR" dirty="0" err="1">
                <a:solidFill>
                  <a:srgbClr val="757575"/>
                </a:solidFill>
              </a:rPr>
              <a:t>œu</a:t>
            </a:r>
            <a:r>
              <a:rPr lang="fr-FR" dirty="0">
                <a:solidFill>
                  <a:srgbClr val="757575"/>
                </a:solidFill>
              </a:rPr>
              <a:t>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2478833"/>
            <a:ext cx="6290145" cy="1373030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288735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lvl="0">
              <a:buFont typeface="Wingdings" panose="05000000000000000000" pitchFamily="2" charset="2"/>
              <a:buChar char=""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des mots  « eu -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œu</a:t>
            </a:r>
            <a:r>
              <a:rPr lang="fr-FR" dirty="0">
                <a:solidFill>
                  <a:srgbClr val="565F88"/>
                </a:solidFill>
              </a:rPr>
              <a:t> ».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de « Reda et le petit oiseau »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003301" y="2508402"/>
            <a:ext cx="7137400" cy="244459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87692" y="148169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184074" y="2853538"/>
            <a:ext cx="677585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 vocabulaire  étudié.</a:t>
            </a:r>
            <a:endParaRPr kumimoji="0" lang="fr-FR" sz="2200" b="0" i="0" u="none" strike="noStrike" kern="0" cap="none" spc="0" normalizeH="0" baseline="0" noProof="0" dirty="0">
              <a:ln>
                <a:noFill/>
              </a:ln>
              <a:solidFill>
                <a:srgbClr val="2196B1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mots avec : eu - </a:t>
            </a:r>
            <a:r>
              <a:rPr kumimoji="0" lang="fr-FR" sz="2200" b="0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œu</a:t>
            </a:r>
            <a:r>
              <a:rPr lang="fr-FR" sz="2200" kern="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.</a:t>
            </a:r>
            <a:endParaRPr kumimoji="0" lang="fr-FR" sz="22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Répondre spontanément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353658" y="534333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Voyager – Se promener – Regarder la télé – Un parc de jeux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 Une maison – Une chaise.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Voyager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Se promener 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Regarder la télé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FR" dirty="0">
                <a:latin typeface="Dosis SemiBold" pitchFamily="2" charset="0"/>
              </a:rPr>
              <a:t> chaise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parc de jeux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MA" dirty="0">
                <a:latin typeface="Dosis SemiBold" pitchFamily="2" charset="0"/>
              </a:rPr>
              <a:t> maison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CD1737B-73B5-48FD-84CE-0325149244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7" y="1868420"/>
            <a:ext cx="1711300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D9DF97D-0502-4906-BA9C-365ACE4CC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50" y="1868420"/>
            <a:ext cx="1711300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D265269-6815-40CD-BEBC-23441572AD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4240841"/>
            <a:ext cx="1711300" cy="187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489ED1A-F230-408B-87D7-56ADB6D8EB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50" y="4244421"/>
            <a:ext cx="1711300" cy="187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DCADE3E-B3FE-4D03-9776-CED38C825C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37" y="1868420"/>
            <a:ext cx="1711300" cy="187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CED5F54-AA0E-4104-BFC7-67FD7117A0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7" y="4240841"/>
            <a:ext cx="1711300" cy="1872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810D9DF7-5D61-4A11-998C-D4E5C3E3EE6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4DA72EB-102C-4209-BA46-FF3617B60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FAE8E6-1560-40DB-9042-788811DAAD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137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 oiseau – Une chemise – Un arrosoir – Une rose – Le gazon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 Une valise.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oiseau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5" y="3740420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chemise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arrosoir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valise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rose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FR" dirty="0">
                <a:latin typeface="Dosis SemiBold" pitchFamily="2" charset="0"/>
              </a:rPr>
              <a:t> gazon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D57F339-940D-46D3-9751-35E8BA553A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997" y="4230753"/>
            <a:ext cx="1692000" cy="194822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9647EC3-98C3-4911-B3F0-4C50C911A6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065" y="4230754"/>
            <a:ext cx="1692000" cy="19482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5C1B15B-B91D-41CF-AB7E-D13C63870B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678" y="1836165"/>
            <a:ext cx="1692000" cy="194822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1082148-79FD-4402-846C-AD02E26287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1836166"/>
            <a:ext cx="1692000" cy="194822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7F146C4-55A6-417B-8365-349D9684FF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54" y="1836513"/>
            <a:ext cx="1692000" cy="194822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F673239-9DB0-47A1-9506-140AB3CDD7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4195517"/>
            <a:ext cx="1692000" cy="1948225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924974E5-187E-45C0-BAA7-E8BDE13C0E0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C6EE642-A508-4388-8633-6E57EFE29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834F7D-4B03-4EB7-B8FA-84A6E309C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920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/>
              <a:t>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3724DB3-A412-415C-9D03-B31D0668F77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C3CA1A7-EA4D-4531-B8AF-E7C6BE480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C20972-6B66-475C-9D22-E53D77A684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512FF7E5-32D0-4152-8494-98ABE26B7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2084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Les grands-parents – L’oncle – La cousine – La tante – Des cheveux – Un nœud.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0CCD4E9C-B72B-4A73-A58F-09E24ADD60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964" y="3697072"/>
            <a:ext cx="2680936" cy="405053"/>
          </a:xfrm>
        </p:spPr>
        <p:txBody>
          <a:bodyPr/>
          <a:lstStyle/>
          <a:p>
            <a:r>
              <a:rPr lang="fr-MA" dirty="0"/>
              <a:t>Des grands-parents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DBDC0F34-3E93-4FFB-8CA1-60FF47517CC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</a:t>
            </a:r>
            <a:r>
              <a:rPr lang="fr-MA" dirty="0"/>
              <a:t>’oncle</a:t>
            </a:r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id="{7C220A18-6B20-47E3-B21F-85756C7F2316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FB0DBD"/>
                </a:solidFill>
              </a:rPr>
              <a:t>La</a:t>
            </a:r>
            <a:r>
              <a:rPr lang="fr-MA" dirty="0"/>
              <a:t> cousine </a:t>
            </a:r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0F52B7BB-BF76-4264-8BAC-747F12D025B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"/>
              </a:rPr>
              <a:t>Un</a:t>
            </a:r>
            <a:r>
              <a:rPr lang="fr-MA" dirty="0">
                <a:solidFill>
                  <a:srgbClr val="FB0DBD"/>
                </a:solidFill>
                <a:latin typeface="Dosis "/>
              </a:rPr>
              <a:t> </a:t>
            </a:r>
            <a:r>
              <a:rPr lang="fr-FR" dirty="0"/>
              <a:t>nœud </a:t>
            </a:r>
          </a:p>
        </p:txBody>
      </p:sp>
      <p:sp>
        <p:nvSpPr>
          <p:cNvPr id="15" name="Espace réservé du texte 6">
            <a:extLst>
              <a:ext uri="{FF2B5EF4-FFF2-40B4-BE49-F238E27FC236}">
                <a16:creationId xmlns:a16="http://schemas.microsoft.com/office/drawing/2014/main" id="{3283ED4A-C30F-4C89-89AD-B02B3F8E55B9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FB0DBD"/>
                </a:solidFill>
              </a:rPr>
              <a:t>La</a:t>
            </a:r>
            <a:r>
              <a:rPr lang="fr-MA" dirty="0"/>
              <a:t> tante</a:t>
            </a:r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45E2E70F-477E-4921-B94B-B9D12C1CD9F2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/>
              <a:t>Des cheveux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D45BEA6C-8880-4391-89DB-6E8D9C6896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98" y="4319660"/>
            <a:ext cx="1711300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8955A97-ADB0-4963-8FDE-22479F4694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659" y="4319660"/>
            <a:ext cx="1711300" cy="187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69A8260-72E8-4C87-ACF9-26696A7C40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782" y="1974625"/>
            <a:ext cx="1711300" cy="187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6C3E89B-B691-4F1F-962A-D6636DCFA4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98" y="1974625"/>
            <a:ext cx="1711300" cy="187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D865440-6013-43D6-862E-100EF61A4A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73" y="4319078"/>
            <a:ext cx="1711313" cy="187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BDE74FC-13BA-430F-8C96-E3B54A97E9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646" y="1974625"/>
            <a:ext cx="1711313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29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fleur – Venir – Un œuf – Un cœur – Une sœur – Bleu.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41EF860-CD71-435F-A680-82A1B806B62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9D6E9364-EBE0-4C83-9A3B-E707EB0EB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F2190FA-760A-48C9-B1ED-34ECFBF9F7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9E98A589-11F8-4847-95AC-0F0276A415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  <a:latin typeface="Dosis "/>
              </a:rPr>
              <a:t>Une</a:t>
            </a:r>
            <a:r>
              <a:rPr lang="fr-MA" dirty="0">
                <a:solidFill>
                  <a:srgbClr val="DB03A2"/>
                </a:solidFill>
                <a:latin typeface="Dosis "/>
              </a:rPr>
              <a:t> </a:t>
            </a:r>
            <a:r>
              <a:rPr lang="fr-MA" dirty="0"/>
              <a:t>fleur</a:t>
            </a:r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6C1EF37D-E5E6-4018-A14B-961A3A57CA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5" y="3740420"/>
            <a:ext cx="1800000" cy="360000"/>
          </a:xfrm>
        </p:spPr>
        <p:txBody>
          <a:bodyPr/>
          <a:lstStyle/>
          <a:p>
            <a:r>
              <a:rPr lang="fr-MA" dirty="0"/>
              <a:t>Venir </a:t>
            </a:r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E4652F85-8A16-4963-A6D0-02924A449CB9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"/>
              </a:rPr>
              <a:t> </a:t>
            </a:r>
            <a:r>
              <a:rPr lang="fr-MA" dirty="0"/>
              <a:t>œuf</a:t>
            </a:r>
          </a:p>
        </p:txBody>
      </p:sp>
      <p:sp>
        <p:nvSpPr>
          <p:cNvPr id="9" name="Espace réservé du texte 14">
            <a:extLst>
              <a:ext uri="{FF2B5EF4-FFF2-40B4-BE49-F238E27FC236}">
                <a16:creationId xmlns:a16="http://schemas.microsoft.com/office/drawing/2014/main" id="{71560285-1592-4002-9F0E-245833CD8489}"/>
              </a:ext>
            </a:extLst>
          </p:cNvPr>
          <p:cNvSpPr txBox="1">
            <a:spLocks/>
          </p:cNvSpPr>
          <p:nvPr/>
        </p:nvSpPr>
        <p:spPr>
          <a:xfrm>
            <a:off x="6160791" y="6098285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Bleu</a:t>
            </a:r>
            <a:endParaRPr lang="fr-MA" dirty="0"/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61FB63DA-BBD8-440C-A2A2-C9C7ABA6DB0F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"/>
              </a:rPr>
              <a:t>Un</a:t>
            </a:r>
            <a:r>
              <a:rPr lang="fr-FR" dirty="0"/>
              <a:t> cœur</a:t>
            </a:r>
            <a:endParaRPr lang="fr-MA" dirty="0"/>
          </a:p>
        </p:txBody>
      </p:sp>
      <p:sp>
        <p:nvSpPr>
          <p:cNvPr id="11" name="Espace réservé du texte 14">
            <a:extLst>
              <a:ext uri="{FF2B5EF4-FFF2-40B4-BE49-F238E27FC236}">
                <a16:creationId xmlns:a16="http://schemas.microsoft.com/office/drawing/2014/main" id="{22D199DE-21B8-45E1-B665-1F0343AF1A57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FB0DBD"/>
                </a:solidFill>
              </a:rPr>
              <a:t>Une</a:t>
            </a:r>
            <a:r>
              <a:rPr lang="fr-FR" dirty="0"/>
              <a:t> sœur</a:t>
            </a:r>
            <a:endParaRPr lang="fr-MA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17774BB-ED6F-4EC7-9744-6073EF80EC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9" y="4210503"/>
            <a:ext cx="1711300" cy="187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90FA8B1-AE2C-4663-A7ED-7A31CF4ED2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4234344"/>
            <a:ext cx="1711300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196B9D8-8EA2-440D-84BF-E9D032FD3E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9" y="1852638"/>
            <a:ext cx="1711300" cy="187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EE01FC2-5C0A-4E49-88D0-1B6E5AFE3D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1853251"/>
            <a:ext cx="1711300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E4E7E4B-B495-45A0-93F7-41BCE5184D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750" y="4234344"/>
            <a:ext cx="1711300" cy="187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87C2C12-AF10-45BC-B8AE-41680E514C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750" y="1853251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9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03EC7EF-8C20-47EE-A00D-41ADDFEB4FA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AB780D2-23A4-49D0-BBFA-8261F51A7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034F0B-F0E1-4A89-8942-665116FDC6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09D9AC-9C39-439A-931F-1686970C6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4CADE2D-EB23-41C5-B42B-A6A2B81365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98" y="4319660"/>
            <a:ext cx="1711300" cy="187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47A8BDA-9C54-43AB-B271-677C1D2619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659" y="4319660"/>
            <a:ext cx="1711300" cy="187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816DBB-6BF4-40CD-AC1E-6420311785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782" y="1974625"/>
            <a:ext cx="1711300" cy="187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3B90225-26EB-4474-809E-D0F3824F2B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98" y="1974625"/>
            <a:ext cx="1711300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01BCF07-4099-47E2-BA11-D399B37F38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73" y="4319078"/>
            <a:ext cx="1711313" cy="187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C0CFD5-53B3-4504-999D-E0A6599F70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646" y="1974625"/>
            <a:ext cx="1711313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00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D3E2E1A-1C89-4718-9527-3D438DECB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659" y="4319660"/>
            <a:ext cx="1711300" cy="187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BDD4F69-36A1-4973-82E2-E1295E28C7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98" y="1974625"/>
            <a:ext cx="1711300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1E27684-2DA2-4F0E-B7AE-BB5751E30C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73" y="4319078"/>
            <a:ext cx="1711313" cy="187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9138757-51F6-46A4-9121-3092C36373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646" y="1974625"/>
            <a:ext cx="1711313" cy="1872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6765BB8E-B328-45E2-99FD-D73D142A3121}"/>
              </a:ext>
            </a:extLst>
          </p:cNvPr>
          <p:cNvSpPr txBox="1"/>
          <p:nvPr/>
        </p:nvSpPr>
        <p:spPr>
          <a:xfrm>
            <a:off x="1094269" y="1873025"/>
            <a:ext cx="13977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C5B5D45-B9CD-4606-A10F-DFCAF9C92BEE}"/>
              </a:ext>
            </a:extLst>
          </p:cNvPr>
          <p:cNvSpPr txBox="1"/>
          <p:nvPr/>
        </p:nvSpPr>
        <p:spPr>
          <a:xfrm>
            <a:off x="3971374" y="4239953"/>
            <a:ext cx="13977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pic>
        <p:nvPicPr>
          <p:cNvPr id="2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09D9AC-9C39-439A-931F-1686970C63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0286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Des grands parents et des cheveux.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E051F7F-766E-41E6-ACB7-EF87982629F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B1B7B36-7AF2-4305-A68D-BEA6DC851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4F3F81-3749-4471-9B39-14852FAB9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828DAB36-0347-4DE8-96D0-04E5EE4C0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98" y="4319660"/>
            <a:ext cx="1711300" cy="187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EC8A4AC-0B3D-4B10-AB11-5F88C999D1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659" y="4319660"/>
            <a:ext cx="1711300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5E41A05-E7C5-4E2B-B3B1-AE9C1543FF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782" y="1974625"/>
            <a:ext cx="1711300" cy="187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64DDD7A-34B1-4B32-8087-85981DB7E4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98" y="1974625"/>
            <a:ext cx="1711300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0D27BD1-6447-487A-8E1E-8B43032CC5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73" y="4319078"/>
            <a:ext cx="1711313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7B6B787-3775-4F16-8161-6934DC559E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646" y="1974625"/>
            <a:ext cx="1711313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12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2B58CE2-D45F-4D61-B76B-4C1438F1533F}"/>
              </a:ext>
            </a:extLst>
          </p:cNvPr>
          <p:cNvGrpSpPr/>
          <p:nvPr/>
        </p:nvGrpSpPr>
        <p:grpSpPr>
          <a:xfrm>
            <a:off x="28805" y="65525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9C84858-B904-4430-9E3E-B81D4C38F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2E5E692-7E71-4D5E-964E-DB6C224280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faire bouger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5652572-ECE8-46FB-AE7F-45C28A06F6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9" y="4210503"/>
            <a:ext cx="1711300" cy="187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2B2BA4D-123D-429D-B5A1-AC50143D34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4234344"/>
            <a:ext cx="1711300" cy="187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84591BA-9C4A-4988-A06C-7170AAF26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9" y="1852638"/>
            <a:ext cx="1711300" cy="187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16D0CAB-2302-4D2A-8F29-45094E23BC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1853251"/>
            <a:ext cx="1711300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F77AB0F-63C2-4BC2-9E09-339E6AC959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750" y="4234344"/>
            <a:ext cx="1711300" cy="187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75C0C09-5C9F-4EBE-B23B-67476926F1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750" y="1853251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87F3EDE-4BEB-4FC6-9281-AD41BF4119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9" y="4210503"/>
            <a:ext cx="1711300" cy="187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EB6051-370D-4C46-B4F6-E00F0528AA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4234344"/>
            <a:ext cx="1711300" cy="187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1A0DACA-AB7B-483D-8455-D07D5251E2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750" y="1853251"/>
            <a:ext cx="1711300" cy="187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B709EA5-8865-4FF6-82DC-6B95CF8403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1853251"/>
            <a:ext cx="1711300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55FFDF6-A2FE-4D29-85C5-E21C8EC12A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750" y="4234344"/>
            <a:ext cx="1711300" cy="187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2BCE9C8-A0BD-494B-BE3D-37C4D635CC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8" y="1853251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6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Un œuf et venir.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DDD5088-D68B-4309-82E7-05552AAE90E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810D843-1F16-4C0E-8528-AE8AF8DB2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FA907C-8B51-4226-B9B0-5696336B5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7A3B34EB-DBA1-48DE-8A05-1B0B9B4C00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9" y="4210503"/>
            <a:ext cx="1711300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A7D3AFC-CB4C-4746-9BD7-E794BD608A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4234344"/>
            <a:ext cx="1711300" cy="187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24FF6B9-F0B7-4495-9991-400F2D8C26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750" y="1853251"/>
            <a:ext cx="1711300" cy="187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BE5066A-3F02-4676-9900-D16412513F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1853251"/>
            <a:ext cx="1711300" cy="187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418F9C8-9CAF-4BD9-980C-84587DF5A6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750" y="4234344"/>
            <a:ext cx="1711300" cy="187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5DF05FB-C886-4608-9D83-D0C7EED456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8" y="1853251"/>
            <a:ext cx="1711300" cy="187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41647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faire de la lecture. Qui veut lire ces mots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BE76396A-9C48-48C4-B06C-E24AC45AE01C}"/>
              </a:ext>
            </a:extLst>
          </p:cNvPr>
          <p:cNvSpPr txBox="1">
            <a:spLocks/>
          </p:cNvSpPr>
          <p:nvPr/>
        </p:nvSpPr>
        <p:spPr>
          <a:xfrm>
            <a:off x="177860" y="2820432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200" b="1" dirty="0">
                <a:solidFill>
                  <a:srgbClr val="002060"/>
                </a:solidFill>
                <a:latin typeface="Dosis SemiBold" pitchFamily="2" charset="0"/>
              </a:rPr>
              <a:t>peu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D7A6A9D8-B291-42A4-9D4E-D0E7251AFFDE}"/>
              </a:ext>
            </a:extLst>
          </p:cNvPr>
          <p:cNvSpPr txBox="1">
            <a:spLocks/>
          </p:cNvSpPr>
          <p:nvPr/>
        </p:nvSpPr>
        <p:spPr>
          <a:xfrm>
            <a:off x="2872205" y="2853986"/>
            <a:ext cx="2975519" cy="61200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0" lang="fr-MA" sz="4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4200" b="1" dirty="0">
                <a:solidFill>
                  <a:srgbClr val="002060"/>
                </a:solidFill>
                <a:latin typeface="Dosis SemiBold" pitchFamily="2" charset="0"/>
              </a:rPr>
              <a:t>jeu </a:t>
            </a:r>
            <a:endParaRPr lang="fr-MA" sz="4200" b="1" dirty="0">
              <a:solidFill>
                <a:srgbClr val="002060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73DF419A-D1F9-4E62-9785-7120F1C02CC5}"/>
              </a:ext>
            </a:extLst>
          </p:cNvPr>
          <p:cNvSpPr txBox="1">
            <a:spLocks/>
          </p:cNvSpPr>
          <p:nvPr/>
        </p:nvSpPr>
        <p:spPr>
          <a:xfrm>
            <a:off x="5709759" y="2853986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</a:rPr>
              <a:t> d</a:t>
            </a:r>
            <a:r>
              <a:rPr lang="fr-FR" sz="4200" b="1" dirty="0">
                <a:solidFill>
                  <a:srgbClr val="002060"/>
                </a:solidFill>
                <a:latin typeface="Dosis SemiBold" pitchFamily="2" charset="0"/>
              </a:rPr>
              <a:t>eu</a:t>
            </a:r>
            <a:r>
              <a:rPr lang="fr-FR" sz="4200" b="1" dirty="0">
                <a:solidFill>
                  <a:srgbClr val="A1A6BC"/>
                </a:solidFill>
                <a:latin typeface="Dosis SemiBold" pitchFamily="2" charset="0"/>
              </a:rPr>
              <a:t>x</a:t>
            </a:r>
            <a:r>
              <a:rPr lang="fr-FR" sz="4200" b="1" dirty="0">
                <a:solidFill>
                  <a:srgbClr val="002060"/>
                </a:solidFill>
                <a:latin typeface="Dosis SemiBold" pitchFamily="2" charset="0"/>
              </a:rPr>
              <a:t> </a:t>
            </a:r>
            <a:endParaRPr lang="fr-MA" sz="4200" b="1" dirty="0">
              <a:solidFill>
                <a:srgbClr val="002060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9D85A22E-C10C-4318-BC03-AB10098E0F9A}"/>
              </a:ext>
            </a:extLst>
          </p:cNvPr>
          <p:cNvSpPr txBox="1">
            <a:spLocks/>
          </p:cNvSpPr>
          <p:nvPr/>
        </p:nvSpPr>
        <p:spPr>
          <a:xfrm>
            <a:off x="5508341" y="4446472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002060"/>
                </a:solidFill>
                <a:latin typeface="Dosis SemiBold" pitchFamily="2" charset="0"/>
              </a:rPr>
              <a:t>bœuf </a:t>
            </a:r>
            <a:endParaRPr lang="fr-MA" sz="4000" b="1" dirty="0">
              <a:solidFill>
                <a:srgbClr val="002060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D67DACC3-0654-4622-BBED-F81C64D7513F}"/>
              </a:ext>
            </a:extLst>
          </p:cNvPr>
          <p:cNvSpPr txBox="1">
            <a:spLocks/>
          </p:cNvSpPr>
          <p:nvPr/>
        </p:nvSpPr>
        <p:spPr>
          <a:xfrm>
            <a:off x="74356" y="4394477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002060"/>
                </a:solidFill>
                <a:latin typeface="Dosis SemiBold" pitchFamily="2" charset="0"/>
              </a:rPr>
              <a:t>nœu</a:t>
            </a:r>
            <a:r>
              <a:rPr lang="fr-FR" sz="4000" b="1" dirty="0">
                <a:solidFill>
                  <a:srgbClr val="A1A6BC"/>
                </a:solidFill>
                <a:latin typeface="Dosis SemiBold" pitchFamily="2" charset="0"/>
              </a:rPr>
              <a:t>d</a:t>
            </a:r>
            <a:r>
              <a:rPr lang="fr-FR" sz="4000" b="1" dirty="0">
                <a:solidFill>
                  <a:srgbClr val="002060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002060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8" name="Espace réservé du texte 15">
            <a:extLst>
              <a:ext uri="{FF2B5EF4-FFF2-40B4-BE49-F238E27FC236}">
                <a16:creationId xmlns:a16="http://schemas.microsoft.com/office/drawing/2014/main" id="{E3D7A31C-57E4-4B3C-BED7-6ED939E9ABDE}"/>
              </a:ext>
            </a:extLst>
          </p:cNvPr>
          <p:cNvSpPr txBox="1">
            <a:spLocks/>
          </p:cNvSpPr>
          <p:nvPr/>
        </p:nvSpPr>
        <p:spPr>
          <a:xfrm>
            <a:off x="2872205" y="4428031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002060"/>
                </a:solidFill>
                <a:latin typeface="Dosis SemiBold" pitchFamily="2" charset="0"/>
              </a:rPr>
              <a:t>cœur </a:t>
            </a:r>
            <a:endParaRPr lang="fr-MA" sz="4000" b="1" dirty="0">
              <a:solidFill>
                <a:srgbClr val="002060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46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B9E3C-5554-F955-00C6-1A4AC2AAE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4E1CE4-D2C2-FD6B-1748-6BD869CE0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7956B066-E277-80CF-726B-39D2E5525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ces mots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6F5D8ED5-C69D-428B-9526-0F4D4F4AF273}"/>
              </a:ext>
            </a:extLst>
          </p:cNvPr>
          <p:cNvSpPr txBox="1">
            <a:spLocks/>
          </p:cNvSpPr>
          <p:nvPr/>
        </p:nvSpPr>
        <p:spPr>
          <a:xfrm>
            <a:off x="3258691" y="2956264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</a:rPr>
              <a:t> v</a:t>
            </a:r>
            <a:r>
              <a:rPr lang="fr-FR" sz="4000" b="1" dirty="0" err="1">
                <a:solidFill>
                  <a:srgbClr val="002060"/>
                </a:solidFill>
                <a:latin typeface="Dosis SemiBold" pitchFamily="2" charset="0"/>
              </a:rPr>
              <a:t>œu</a:t>
            </a:r>
            <a:r>
              <a:rPr lang="fr-FR" sz="4000" b="1" dirty="0">
                <a:solidFill>
                  <a:srgbClr val="002060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002060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22AEEBD8-DAED-4034-A777-4E3FE2D7A078}"/>
              </a:ext>
            </a:extLst>
          </p:cNvPr>
          <p:cNvSpPr txBox="1">
            <a:spLocks/>
          </p:cNvSpPr>
          <p:nvPr/>
        </p:nvSpPr>
        <p:spPr>
          <a:xfrm>
            <a:off x="5864892" y="2950691"/>
            <a:ext cx="243042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002060"/>
                </a:solidFill>
                <a:latin typeface="Dosis SemiBold" pitchFamily="2" charset="0"/>
              </a:rPr>
              <a:t>beurr</a:t>
            </a:r>
            <a:r>
              <a:rPr lang="fr-FR" sz="4000" b="1" dirty="0">
                <a:solidFill>
                  <a:srgbClr val="A1A6BC"/>
                </a:solidFill>
                <a:latin typeface="Dosis SemiBold" pitchFamily="2" charset="0"/>
              </a:rPr>
              <a:t>e</a:t>
            </a:r>
            <a:r>
              <a:rPr lang="fr-FR" sz="4000" b="1" dirty="0">
                <a:solidFill>
                  <a:srgbClr val="002060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002060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8" name="Espace réservé du texte 15">
            <a:extLst>
              <a:ext uri="{FF2B5EF4-FFF2-40B4-BE49-F238E27FC236}">
                <a16:creationId xmlns:a16="http://schemas.microsoft.com/office/drawing/2014/main" id="{D02DD95A-34B9-4CE8-AEB0-27534EADA8ED}"/>
              </a:ext>
            </a:extLst>
          </p:cNvPr>
          <p:cNvSpPr txBox="1">
            <a:spLocks/>
          </p:cNvSpPr>
          <p:nvPr/>
        </p:nvSpPr>
        <p:spPr>
          <a:xfrm>
            <a:off x="799199" y="2956264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002060"/>
                </a:solidFill>
                <a:latin typeface="Dosis SemiBold" pitchFamily="2" charset="0"/>
              </a:rPr>
              <a:t>pleuvoir </a:t>
            </a:r>
            <a:endParaRPr lang="fr-MA" sz="4000" b="1" dirty="0">
              <a:solidFill>
                <a:srgbClr val="002060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9" name="Espace réservé du texte 15">
            <a:extLst>
              <a:ext uri="{FF2B5EF4-FFF2-40B4-BE49-F238E27FC236}">
                <a16:creationId xmlns:a16="http://schemas.microsoft.com/office/drawing/2014/main" id="{81429331-8B14-4E10-B9A8-2AB08AE6DDBF}"/>
              </a:ext>
            </a:extLst>
          </p:cNvPr>
          <p:cNvSpPr txBox="1">
            <a:spLocks/>
          </p:cNvSpPr>
          <p:nvPr/>
        </p:nvSpPr>
        <p:spPr>
          <a:xfrm>
            <a:off x="6061024" y="4519246"/>
            <a:ext cx="2470976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002060"/>
                </a:solidFill>
                <a:latin typeface="Dosis SemiBold" pitchFamily="2" charset="0"/>
              </a:rPr>
              <a:t>œuf </a:t>
            </a:r>
            <a:endParaRPr lang="fr-MA" sz="4000" b="1" dirty="0">
              <a:solidFill>
                <a:srgbClr val="002060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4000" b="1" dirty="0">
                <a:solidFill>
                  <a:srgbClr val="002060"/>
                </a:solidFill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86D67771-146C-4332-9125-A686BB4ACAF5}"/>
              </a:ext>
            </a:extLst>
          </p:cNvPr>
          <p:cNvSpPr txBox="1">
            <a:spLocks/>
          </p:cNvSpPr>
          <p:nvPr/>
        </p:nvSpPr>
        <p:spPr>
          <a:xfrm>
            <a:off x="3345232" y="4519246"/>
            <a:ext cx="2665402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002060"/>
                </a:solidFill>
                <a:latin typeface="Dosis SemiBold" pitchFamily="2" charset="0"/>
              </a:rPr>
              <a:t>pneu </a:t>
            </a:r>
            <a:endParaRPr lang="fr-MA" sz="4000" b="1" dirty="0">
              <a:solidFill>
                <a:srgbClr val="002060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F62B98F3-53F3-4D02-B683-58EBABB13A0C}"/>
              </a:ext>
            </a:extLst>
          </p:cNvPr>
          <p:cNvSpPr txBox="1">
            <a:spLocks/>
          </p:cNvSpPr>
          <p:nvPr/>
        </p:nvSpPr>
        <p:spPr>
          <a:xfrm>
            <a:off x="635744" y="4519246"/>
            <a:ext cx="2709488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002060"/>
                </a:solidFill>
                <a:latin typeface="Dosis SemiBold" pitchFamily="2" charset="0"/>
              </a:rPr>
              <a:t>sœur</a:t>
            </a:r>
            <a:endParaRPr lang="fr-MA" sz="4000" b="1" dirty="0">
              <a:solidFill>
                <a:srgbClr val="002060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lang="fr-MA" sz="4000" b="1" dirty="0">
              <a:solidFill>
                <a:srgbClr val="00206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30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F4CBA-AB0E-4FA5-2C96-C81244E6E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02EE2E-6235-E167-6348-331ED2D34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4A976B7-63BD-D1C8-26BD-01D3C9667933}"/>
              </a:ext>
            </a:extLst>
          </p:cNvPr>
          <p:cNvSpPr txBox="1"/>
          <p:nvPr/>
        </p:nvSpPr>
        <p:spPr>
          <a:xfrm>
            <a:off x="457200" y="2978877"/>
            <a:ext cx="835078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Sa sœur fait ses lacets toute seule.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7203516-A028-C912-6A35-F29BAA2FC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90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1BC3-9439-5D5D-5288-00B9CDC1D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97727E-0D3C-138D-1AFD-563B395D9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306C01E-50F9-D8CD-2B30-CB6B176A741E}"/>
              </a:ext>
            </a:extLst>
          </p:cNvPr>
          <p:cNvSpPr txBox="1"/>
          <p:nvPr/>
        </p:nvSpPr>
        <p:spPr>
          <a:xfrm>
            <a:off x="395417" y="2938481"/>
            <a:ext cx="82790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Ma cousine a de jolis nœuds bleus.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245BE334-5BD4-AF3F-B303-535FA41D0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49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0D362-E4D5-7836-BBE1-7109C8052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E776D9F-E293-E367-7DD6-11D17C61D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40150C0-A665-C7EE-F98F-211690BCED48}"/>
              </a:ext>
            </a:extLst>
          </p:cNvPr>
          <p:cNvSpPr txBox="1"/>
          <p:nvPr/>
        </p:nvSpPr>
        <p:spPr>
          <a:xfrm>
            <a:off x="457201" y="2798971"/>
            <a:ext cx="8182707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Mon frère prend son petit déjeuner.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2361811-B04B-7D44-5958-DBBA383F6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223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850DB-1D10-0734-D3B0-E54A23310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C807DB-FAC2-6444-5C7C-5737F25A9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Qu’est-ce que c’est ? Qui veut répondre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B507F84-9D39-1CEE-9E0F-D72F838B7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2856DB-71EF-4ED1-B408-A5C17727B5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431" y="1863000"/>
            <a:ext cx="2863137" cy="31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42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28155-B2B5-2063-5063-3A0BE2AF3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E31117C-EDEA-21C9-CAD1-113744093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 votre ardoise.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B64329-0CD1-F014-031C-3BF1830DB8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842" y="756000"/>
            <a:ext cx="796683" cy="7966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5039F6-B39D-48FF-9B63-F65F87346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431" y="1863000"/>
            <a:ext cx="2863137" cy="31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1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10627-D486-E543-E364-D595D5BD8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BB3FA3-4440-357D-6F1C-CE3C082EC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AD9D844-A0BE-4EE3-6241-C4E0DBA9E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3DF7C25-9ECD-900B-FC67-E9037D3B9BC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2EC3207-E9D6-7697-FBEC-B4DAEEDCF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33A3A16-2224-34A9-4D01-BF36814C02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963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B9F87-AFBB-E26A-A9B6-70C3FAF02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C69FE949-5150-0985-9EEE-517627B1CFD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9D099FA-9AD6-6BB6-E0B8-38ABB8C508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CAB9EF5-D318-ECFD-63ED-60DF1ED100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2298ADE2-10DC-5C4E-8005-196B44FA6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8128FAE-EC96-4792-A62A-DFD60659CEFC}"/>
              </a:ext>
            </a:extLst>
          </p:cNvPr>
          <p:cNvGrpSpPr/>
          <p:nvPr/>
        </p:nvGrpSpPr>
        <p:grpSpPr>
          <a:xfrm>
            <a:off x="1692000" y="2514600"/>
            <a:ext cx="5839600" cy="2710081"/>
            <a:chOff x="1692000" y="2514600"/>
            <a:chExt cx="5839600" cy="2710081"/>
          </a:xfrm>
        </p:grpSpPr>
        <p:pic>
          <p:nvPicPr>
            <p:cNvPr id="1026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F088B131-91E0-4E50-89B0-897B954B3DB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86" t="28178" r="38179" b="35543"/>
            <a:stretch/>
          </p:blipFill>
          <p:spPr bwMode="auto">
            <a:xfrm>
              <a:off x="1692000" y="2514600"/>
              <a:ext cx="5839600" cy="27100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0EA015BF-8F24-4ECF-8C35-E5E7DD709162}"/>
                </a:ext>
              </a:extLst>
            </p:cNvPr>
            <p:cNvSpPr txBox="1"/>
            <p:nvPr/>
          </p:nvSpPr>
          <p:spPr>
            <a:xfrm>
              <a:off x="2784200" y="3132382"/>
              <a:ext cx="35941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800" dirty="0">
                  <a:solidFill>
                    <a:srgbClr val="C00000"/>
                  </a:solidFill>
                  <a:latin typeface="Dosis SemiBold" panose="020B0604020202020204" charset="0"/>
                </a:rPr>
                <a:t>Des cheveux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490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2470D-D01D-25B2-686B-DF74EF3AF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0E73316-ED3F-1DE3-21A0-911576224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Qu’est-ce que c’est ? Qui veut répondre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3D696A-48A2-C366-926C-E451CE7F6C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E3DC4F-ACF5-4B32-B950-0CF5E9CF0E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431" y="1863000"/>
            <a:ext cx="2863137" cy="31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76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F48A3-5FEC-4961-7A8A-063EBC4CB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3A4E0C0-A4CA-E9D4-5B5D-A7B188BCD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 votre ardoise.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B12600-B115-CCF3-FBC4-06B4B4FBC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842" y="756000"/>
            <a:ext cx="796683" cy="7966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26CE72-C726-4180-9D05-90836254D0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431" y="1863000"/>
            <a:ext cx="2863137" cy="31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1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289F1-00F2-A256-1389-495B62A0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FC41F-3955-79D3-142B-A3CEF34F1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C49B362-1032-65A3-3A78-552B30855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50F1299-5F10-665C-3119-44ADD0946DF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AF0091E-831B-89EF-0786-86BAFD310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D7AFBD-3976-8F60-199D-E6DC1B3DB0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969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32DF5-AD43-2979-D16C-A454B6CF4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8C36600D-DA20-296A-7673-8C518D900F5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353B786-D4F4-BB58-9CA4-8E77075F5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BA92BE-B42C-5449-C526-3F1A5D9B01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33FA9CFF-7292-0AF1-51AC-927583604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E390158-5385-40A0-9935-292151F50984}"/>
              </a:ext>
            </a:extLst>
          </p:cNvPr>
          <p:cNvGrpSpPr/>
          <p:nvPr/>
        </p:nvGrpSpPr>
        <p:grpSpPr>
          <a:xfrm>
            <a:off x="1692000" y="2451100"/>
            <a:ext cx="5839600" cy="2684681"/>
            <a:chOff x="1692000" y="2451100"/>
            <a:chExt cx="5839600" cy="2684681"/>
          </a:xfrm>
        </p:grpSpPr>
        <p:pic>
          <p:nvPicPr>
            <p:cNvPr id="12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8CFA26F6-663C-4390-ABFB-094356F32C6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86" t="28178" r="38179" b="35543"/>
            <a:stretch/>
          </p:blipFill>
          <p:spPr bwMode="auto">
            <a:xfrm>
              <a:off x="1692000" y="2451100"/>
              <a:ext cx="5839600" cy="2684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88DBF346-A1DA-48B6-A315-7349AEAA6DB9}"/>
                </a:ext>
              </a:extLst>
            </p:cNvPr>
            <p:cNvSpPr txBox="1"/>
            <p:nvPr/>
          </p:nvSpPr>
          <p:spPr>
            <a:xfrm>
              <a:off x="2784200" y="3058302"/>
              <a:ext cx="404908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800" dirty="0">
                  <a:solidFill>
                    <a:srgbClr val="C00000"/>
                  </a:solidFill>
                  <a:latin typeface="Dosis SemiBold" panose="020B0604020202020204" charset="0"/>
                </a:rPr>
                <a:t>Une sœur </a:t>
              </a:r>
              <a:endParaRPr lang="fr-FR" sz="2400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577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8399B-0092-3F04-E8F1-5E2E1B258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4842415-A90E-941C-2223-CE643A619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Qu’est-ce que c’est ? Qui veut répondre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65F65B-B09C-B2BE-C516-6E0410522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DB9874-A066-46C6-BDFD-F18E6F6760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431" y="1863000"/>
            <a:ext cx="2863137" cy="31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27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05783-7510-0764-2A4A-1E56144EC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C79BECD-8C22-0E29-EDA6-8281E9F1D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D8507C-B591-B8AB-98AA-1BDD3342C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842" y="756000"/>
            <a:ext cx="796683" cy="7966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8F2D0FA-27EF-4E9D-B82B-3203FD1AB5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431" y="1863000"/>
            <a:ext cx="2863137" cy="31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1D363-8867-2F10-9D73-0F3ACF253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A2C1CB-7DF5-6629-0C3F-19B0184C6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5423507-5C5F-8F3A-9617-83B2CD07F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802C809-4F28-6459-2311-8C6B964BA25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2FC7AD7-CB45-B9C7-19E4-5282AE489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AA0980-EF55-47AC-24F9-8CD8F928BE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948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95A6E-110B-9808-A07B-0D5124F81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02F39713-471D-D2C3-9E4E-945A0B80396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CC5598B-CB9C-541C-D87B-A111CA570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210EC2C-350C-CFA3-A851-879C1CF830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E4ED9C34-0AC7-BE19-BCBD-0E028A36A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69D27FD-1989-43F2-8D36-C39074011C18}"/>
              </a:ext>
            </a:extLst>
          </p:cNvPr>
          <p:cNvGrpSpPr/>
          <p:nvPr/>
        </p:nvGrpSpPr>
        <p:grpSpPr>
          <a:xfrm>
            <a:off x="1692000" y="2438400"/>
            <a:ext cx="5839600" cy="2684681"/>
            <a:chOff x="1692000" y="2438400"/>
            <a:chExt cx="5839600" cy="2684681"/>
          </a:xfrm>
        </p:grpSpPr>
        <p:pic>
          <p:nvPicPr>
            <p:cNvPr id="10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67F31651-2BBF-4BB9-A916-2694D66865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86" t="28178" r="38179" b="35543"/>
            <a:stretch/>
          </p:blipFill>
          <p:spPr bwMode="auto">
            <a:xfrm>
              <a:off x="1692000" y="2438400"/>
              <a:ext cx="5839600" cy="2684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A2EB8E1-3409-4CED-AF77-F3505112BB48}"/>
                </a:ext>
              </a:extLst>
            </p:cNvPr>
            <p:cNvSpPr txBox="1"/>
            <p:nvPr/>
          </p:nvSpPr>
          <p:spPr>
            <a:xfrm>
              <a:off x="2784200" y="3089834"/>
              <a:ext cx="35941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400" dirty="0">
                  <a:solidFill>
                    <a:srgbClr val="C00000"/>
                  </a:solidFill>
                  <a:latin typeface="Dosis SemiBold" panose="020B0604020202020204" charset="0"/>
                </a:rPr>
                <a:t>Bleu </a:t>
              </a:r>
              <a:endParaRPr lang="fr-FR" sz="2000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998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C98F16E-9765-464D-AF31-D707B8CEEC35}"/>
              </a:ext>
            </a:extLst>
          </p:cNvPr>
          <p:cNvGrpSpPr/>
          <p:nvPr/>
        </p:nvGrpSpPr>
        <p:grpSpPr>
          <a:xfrm>
            <a:off x="1243974" y="3115242"/>
            <a:ext cx="6854725" cy="612000"/>
            <a:chOff x="612000" y="3115242"/>
            <a:chExt cx="7486700" cy="612000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E72515AE-8853-4654-8DC1-15107ADA80F4}"/>
                </a:ext>
              </a:extLst>
            </p:cNvPr>
            <p:cNvGrpSpPr/>
            <p:nvPr/>
          </p:nvGrpSpPr>
          <p:grpSpPr>
            <a:xfrm>
              <a:off x="612000" y="3115242"/>
              <a:ext cx="1795079" cy="612000"/>
              <a:chOff x="612000" y="3115242"/>
              <a:chExt cx="1795079" cy="612000"/>
            </a:xfrm>
          </p:grpSpPr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0A2D3860-4972-C57C-A15A-A8EFA9ED05E0}"/>
                  </a:ext>
                </a:extLst>
              </p:cNvPr>
              <p:cNvSpPr/>
              <p:nvPr/>
            </p:nvSpPr>
            <p:spPr>
              <a:xfrm>
                <a:off x="612000" y="3115242"/>
                <a:ext cx="1795079" cy="61200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 SemiBold" pitchFamily="2" charset="0"/>
                </a:endParaRPr>
              </a:p>
            </p:txBody>
          </p:sp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5A507CEB-479D-9D1A-ECA2-D731F5FD5B94}"/>
                  </a:ext>
                </a:extLst>
              </p:cNvPr>
              <p:cNvSpPr txBox="1"/>
              <p:nvPr/>
            </p:nvSpPr>
            <p:spPr>
              <a:xfrm>
                <a:off x="656221" y="3159632"/>
                <a:ext cx="155481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b="1" kern="0" dirty="0">
                    <a:solidFill>
                      <a:srgbClr val="106585"/>
                    </a:solidFill>
                    <a:latin typeface="Dosis SemiBold" pitchFamily="2" charset="0"/>
                  </a:rPr>
                  <a:t>demain</a:t>
                </a:r>
                <a:endParaRPr kumimoji="0" lang="fr-FR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 SemiBold" pitchFamily="2" charset="0"/>
                </a:endParaRPr>
              </a:p>
            </p:txBody>
          </p:sp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A1957B68-CE2C-4C2C-901A-707D0321D97F}"/>
                </a:ext>
              </a:extLst>
            </p:cNvPr>
            <p:cNvGrpSpPr/>
            <p:nvPr/>
          </p:nvGrpSpPr>
          <p:grpSpPr>
            <a:xfrm>
              <a:off x="3005297" y="3115242"/>
              <a:ext cx="2450885" cy="612000"/>
              <a:chOff x="2887276" y="3115242"/>
              <a:chExt cx="2450885" cy="612000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669A69C0-043D-C68D-AC73-773DB2A699DB}"/>
                  </a:ext>
                </a:extLst>
              </p:cNvPr>
              <p:cNvSpPr/>
              <p:nvPr/>
            </p:nvSpPr>
            <p:spPr>
              <a:xfrm>
                <a:off x="2887276" y="3115242"/>
                <a:ext cx="2446689" cy="61200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 SemiBold" pitchFamily="2" charset="0"/>
                </a:endParaRPr>
              </a:p>
            </p:txBody>
          </p:sp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065EF2DC-16DB-FD30-1BA1-9DA29DC83710}"/>
                  </a:ext>
                </a:extLst>
              </p:cNvPr>
              <p:cNvSpPr txBox="1"/>
              <p:nvPr/>
            </p:nvSpPr>
            <p:spPr>
              <a:xfrm>
                <a:off x="2887276" y="3159632"/>
                <a:ext cx="245088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b="1" kern="0" dirty="0">
                    <a:solidFill>
                      <a:srgbClr val="106585"/>
                    </a:solidFill>
                    <a:latin typeface="Dosis SemiBold" pitchFamily="2" charset="0"/>
                  </a:rPr>
                  <a:t>allons venir</a:t>
                </a:r>
                <a:endParaRPr kumimoji="0" lang="fr-FR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 SemiBold" pitchFamily="2" charset="0"/>
                </a:endParaRPr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5E39B53-1A38-49D0-918E-094CD5FB0F2F}"/>
                </a:ext>
              </a:extLst>
            </p:cNvPr>
            <p:cNvGrpSpPr/>
            <p:nvPr/>
          </p:nvGrpSpPr>
          <p:grpSpPr>
            <a:xfrm>
              <a:off x="6050205" y="3115242"/>
              <a:ext cx="2048495" cy="612000"/>
              <a:chOff x="6050205" y="3115242"/>
              <a:chExt cx="2048495" cy="612000"/>
            </a:xfrm>
          </p:grpSpPr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8053DF62-B3F8-C739-F3F9-4567E95505EC}"/>
                  </a:ext>
                </a:extLst>
              </p:cNvPr>
              <p:cNvSpPr/>
              <p:nvPr/>
            </p:nvSpPr>
            <p:spPr>
              <a:xfrm>
                <a:off x="6050205" y="3115242"/>
                <a:ext cx="2048495" cy="61200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 SemiBold" pitchFamily="2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611658F-3237-17BE-BE61-78D7A56E85A0}"/>
                  </a:ext>
                </a:extLst>
              </p:cNvPr>
              <p:cNvSpPr txBox="1"/>
              <p:nvPr/>
            </p:nvSpPr>
            <p:spPr>
              <a:xfrm>
                <a:off x="6437870" y="3159632"/>
                <a:ext cx="148281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Dosis SemiBold" pitchFamily="2" charset="0"/>
                  </a:rPr>
                  <a:t>nous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6926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D9D797-964C-414B-80C0-8E88150B0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34480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92FAB3-535A-DF98-F01F-CA741DA472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58" r="49809"/>
          <a:stretch>
            <a:fillRect/>
          </a:stretch>
        </p:blipFill>
        <p:spPr>
          <a:xfrm>
            <a:off x="3124422" y="1953930"/>
            <a:ext cx="2179099" cy="3368040"/>
          </a:xfrm>
          <a:prstGeom prst="roundRect">
            <a:avLst>
              <a:gd name="adj" fmla="val 28593"/>
            </a:avLst>
          </a:prstGeom>
        </p:spPr>
      </p:pic>
    </p:spTree>
    <p:extLst>
      <p:ext uri="{BB962C8B-B14F-4D97-AF65-F5344CB8AC3E}">
        <p14:creationId xmlns:p14="http://schemas.microsoft.com/office/powerpoint/2010/main" val="374450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BFC52-FE76-98B7-539B-BFCADD9DD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95E6132-E0BD-4E26-A80B-49D8EBD0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le point à la fin et les espaces entre les mots.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A09FE8-C6EE-0801-2BE9-6E0E6F72E4D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2C253CE-91FD-F360-98AC-35596537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22B4FD-32A1-1471-0B48-1A4E45761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7B07294B-7152-4AAA-BDA5-276513709F4A}"/>
              </a:ext>
            </a:extLst>
          </p:cNvPr>
          <p:cNvGrpSpPr/>
          <p:nvPr/>
        </p:nvGrpSpPr>
        <p:grpSpPr>
          <a:xfrm>
            <a:off x="834901" y="2842400"/>
            <a:ext cx="7697099" cy="1790700"/>
            <a:chOff x="834901" y="3429000"/>
            <a:chExt cx="7697099" cy="1790700"/>
          </a:xfrm>
        </p:grpSpPr>
        <p:pic>
          <p:nvPicPr>
            <p:cNvPr id="2050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0F6974C2-2FF4-4EE7-9663-DC2430414F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02" t="28294" b="38328"/>
            <a:stretch/>
          </p:blipFill>
          <p:spPr bwMode="auto">
            <a:xfrm>
              <a:off x="834901" y="3429000"/>
              <a:ext cx="7571033" cy="1790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6F55FFF4-3B0D-4B92-AB56-FAF9272DE78A}"/>
                </a:ext>
              </a:extLst>
            </p:cNvPr>
            <p:cNvSpPr txBox="1"/>
            <p:nvPr/>
          </p:nvSpPr>
          <p:spPr>
            <a:xfrm>
              <a:off x="1692000" y="3883473"/>
              <a:ext cx="684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2196B1"/>
                  </a:solidFill>
                  <a:latin typeface="Dosis SemiBold" panose="020B0604020202020204" charset="0"/>
                </a:rPr>
                <a:t>N</a:t>
              </a:r>
              <a:r>
                <a:rPr lang="fr-FR" sz="3200" dirty="0">
                  <a:solidFill>
                    <a:srgbClr val="565F88"/>
                  </a:solidFill>
                  <a:latin typeface="Dosis SemiBold" panose="020B0604020202020204" charset="0"/>
                </a:rPr>
                <a:t>ous    allons   venir   demain</a:t>
              </a:r>
              <a:r>
                <a:rPr lang="fr-FR" sz="3200" dirty="0">
                  <a:solidFill>
                    <a:srgbClr val="2196B1"/>
                  </a:solidFill>
                  <a:latin typeface="Dosis SemiBold" panose="020B060402020202020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221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CD669-5DB9-E66A-81EB-40CBC395F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D06F680-1B07-76FB-012F-F265619E4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906D618-F1A5-D6DE-B3B1-3EF589096AA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8CD8E8E-8393-20C0-FEF3-BDCD4D83D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F7381A5-DD09-05C7-B73F-CA9CA943BA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EE5AC7A-B599-461C-873D-F42C08C406BC}"/>
              </a:ext>
            </a:extLst>
          </p:cNvPr>
          <p:cNvGrpSpPr/>
          <p:nvPr/>
        </p:nvGrpSpPr>
        <p:grpSpPr>
          <a:xfrm>
            <a:off x="709998" y="3156610"/>
            <a:ext cx="7724003" cy="534003"/>
            <a:chOff x="552297" y="3114163"/>
            <a:chExt cx="7724003" cy="534003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3603471-1FBE-4BFA-AB4E-8AB3CF358B9F}"/>
                </a:ext>
              </a:extLst>
            </p:cNvPr>
            <p:cNvSpPr/>
            <p:nvPr/>
          </p:nvSpPr>
          <p:spPr>
            <a:xfrm>
              <a:off x="552297" y="3116040"/>
              <a:ext cx="1468144" cy="52211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chemeClr val="accent5">
                      <a:lumMod val="50000"/>
                    </a:schemeClr>
                  </a:solidFill>
                  <a:latin typeface="Dosis SemiBold" panose="020B0604020202020204" charset="0"/>
                </a:rPr>
                <a:t> venir</a:t>
              </a:r>
              <a:endPara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SemiBold" panose="020B0604020202020204" charset="0"/>
              </a:endParaRPr>
            </a:p>
          </p:txBody>
        </p: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D3D708B6-88DF-413C-A4DF-717E5780F0B3}"/>
                </a:ext>
              </a:extLst>
            </p:cNvPr>
            <p:cNvGrpSpPr/>
            <p:nvPr/>
          </p:nvGrpSpPr>
          <p:grpSpPr>
            <a:xfrm>
              <a:off x="4228948" y="3116042"/>
              <a:ext cx="2411471" cy="532124"/>
              <a:chOff x="3158596" y="3494708"/>
              <a:chExt cx="2396594" cy="623728"/>
            </a:xfrm>
          </p:grpSpPr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D42417F6-33E5-6DD5-D0C3-017EBEC3AE0A}"/>
                  </a:ext>
                </a:extLst>
              </p:cNvPr>
              <p:cNvSpPr/>
              <p:nvPr/>
            </p:nvSpPr>
            <p:spPr>
              <a:xfrm>
                <a:off x="3158596" y="3494708"/>
                <a:ext cx="2396594" cy="61200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42513EE5-7F68-F87E-BBFF-3081AE88A2C1}"/>
                  </a:ext>
                </a:extLst>
              </p:cNvPr>
              <p:cNvSpPr txBox="1"/>
              <p:nvPr/>
            </p:nvSpPr>
            <p:spPr>
              <a:xfrm>
                <a:off x="3342804" y="3505144"/>
                <a:ext cx="1984550" cy="613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5">
                        <a:lumMod val="50000"/>
                      </a:schemeClr>
                    </a:solidFill>
                    <a:effectLst/>
                    <a:uLnTx/>
                    <a:uFillTx/>
                    <a:latin typeface="Dosis SemiBold" panose="020B0604020202020204" charset="0"/>
                  </a:rPr>
                  <a:t>au parc </a:t>
                </a:r>
              </a:p>
            </p:txBody>
          </p:sp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AB74F858-4B35-4299-A78A-271747D0C940}"/>
                </a:ext>
              </a:extLst>
            </p:cNvPr>
            <p:cNvGrpSpPr/>
            <p:nvPr/>
          </p:nvGrpSpPr>
          <p:grpSpPr>
            <a:xfrm>
              <a:off x="6866598" y="3114163"/>
              <a:ext cx="1409702" cy="523220"/>
              <a:chOff x="7182000" y="3114938"/>
              <a:chExt cx="1409702" cy="523220"/>
            </a:xfrm>
          </p:grpSpPr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B1AB1ABE-E943-8FF0-AA7A-6CAD656D417C}"/>
                  </a:ext>
                </a:extLst>
              </p:cNvPr>
              <p:cNvSpPr/>
              <p:nvPr/>
            </p:nvSpPr>
            <p:spPr>
              <a:xfrm>
                <a:off x="7182000" y="3116040"/>
                <a:ext cx="1409702" cy="522118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41DA38E-296A-1EF6-8B0A-775AE0005B30}"/>
                  </a:ext>
                </a:extLst>
              </p:cNvPr>
              <p:cNvSpPr txBox="1"/>
              <p:nvPr/>
            </p:nvSpPr>
            <p:spPr>
              <a:xfrm>
                <a:off x="7182000" y="3114938"/>
                <a:ext cx="118352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b="1" kern="0" dirty="0">
                    <a:solidFill>
                      <a:schemeClr val="accent5">
                        <a:lumMod val="50000"/>
                      </a:schemeClr>
                    </a:solidFill>
                    <a:latin typeface="Dosis SemiBold" panose="020B0604020202020204" charset="0"/>
                  </a:rPr>
                  <a:t>Tu</a:t>
                </a:r>
              </a:p>
            </p:txBody>
          </p:sp>
        </p:grp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B6B3671-CA65-4958-868E-D5CC45148C2E}"/>
                </a:ext>
              </a:extLst>
            </p:cNvPr>
            <p:cNvSpPr/>
            <p:nvPr/>
          </p:nvSpPr>
          <p:spPr>
            <a:xfrm>
              <a:off x="2572738" y="3116040"/>
              <a:ext cx="1468144" cy="52211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chemeClr val="accent5">
                      <a:lumMod val="50000"/>
                    </a:schemeClr>
                  </a:solidFill>
                  <a:latin typeface="Dosis SemiBold" panose="020B0604020202020204" charset="0"/>
                </a:rPr>
                <a:t> vas</a:t>
              </a:r>
              <a:endPara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SemiBold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924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EF526-624B-6905-38F9-A73F90FC0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FCA07C4A-EC20-9976-5C3E-2CD8BC571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0965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90ABFAB-7880-FAFD-D3AC-FC5B4EC3CA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568493"/>
            <a:ext cx="1250140" cy="987542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3A20FC5-CF2E-C1F2-45CA-E7481F5699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142"/>
          <a:stretch>
            <a:fillRect/>
          </a:stretch>
        </p:blipFill>
        <p:spPr>
          <a:xfrm>
            <a:off x="3349591" y="2088683"/>
            <a:ext cx="2670409" cy="336804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9318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73301-9002-9AFF-37C5-56A0E1E9B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4FF5F2A6-B586-C302-DF84-76D9D4949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le point à la fin et les espaces entre les mots.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3C38F2-FB68-B1E4-2347-8E3549ABB12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7730A0B-FC13-C0A9-F2AF-59283AE004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3FF6527-7122-26D9-9C9B-D0DB1536B7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62C5118-E5E2-4E16-9530-75A07457AD7F}"/>
              </a:ext>
            </a:extLst>
          </p:cNvPr>
          <p:cNvGrpSpPr/>
          <p:nvPr/>
        </p:nvGrpSpPr>
        <p:grpSpPr>
          <a:xfrm>
            <a:off x="834901" y="2443655"/>
            <a:ext cx="7335325" cy="1970690"/>
            <a:chOff x="1298974" y="2270235"/>
            <a:chExt cx="7279967" cy="1970690"/>
          </a:xfrm>
        </p:grpSpPr>
        <p:pic>
          <p:nvPicPr>
            <p:cNvPr id="2052" name="Picture 4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D7F7DCEC-FE40-455F-9F4D-FEF880FDF9D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28" t="25311" r="19101" b="34575"/>
            <a:stretch>
              <a:fillRect/>
            </a:stretch>
          </p:blipFill>
          <p:spPr bwMode="auto">
            <a:xfrm>
              <a:off x="1298974" y="2270235"/>
              <a:ext cx="7011139" cy="19706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7F3AC9FC-E4E0-4720-8E83-581D005193C8}"/>
                </a:ext>
              </a:extLst>
            </p:cNvPr>
            <p:cNvSpPr txBox="1"/>
            <p:nvPr/>
          </p:nvSpPr>
          <p:spPr>
            <a:xfrm>
              <a:off x="2542906" y="2805459"/>
              <a:ext cx="60360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2196B1"/>
                  </a:solidFill>
                  <a:latin typeface="Dosis SemiBold" panose="020B0604020202020204" charset="0"/>
                </a:rPr>
                <a:t>T</a:t>
              </a:r>
              <a:r>
                <a:rPr lang="fr-FR" sz="3200" dirty="0">
                  <a:solidFill>
                    <a:schemeClr val="accent5">
                      <a:lumMod val="50000"/>
                    </a:schemeClr>
                  </a:solidFill>
                  <a:latin typeface="Dosis SemiBold" panose="020B0604020202020204" charset="0"/>
                </a:rPr>
                <a:t>u  vas  venir  au parc</a:t>
              </a:r>
              <a:r>
                <a:rPr lang="fr-FR" sz="3200" dirty="0">
                  <a:solidFill>
                    <a:srgbClr val="2196B1"/>
                  </a:solidFill>
                  <a:latin typeface="Dosis SemiBold" panose="020B060402020202020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882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Comment tu t’appelles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8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77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E505C-1C6A-3ED5-62C4-64322B563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A2A0F7-DD1E-F991-13E6-1ECDB15EC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5C02774-7A7E-E836-F6BF-107F943B612A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3EBDD6-C009-43C9-E728-39D88C0D7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D8B0359-38B2-BA29-F047-D8B1BD7DC9F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7720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6439A-B2F4-2441-AA0C-DD45D498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AC43F-4A05-24F0-D02E-7088139E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dans quelle 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C8976FC-E32F-74E4-C430-61273A143480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dans quelle 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42734F-5688-22AE-2C5D-CB3A6EAD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0C0AEAE-EA19-E4AE-93DB-62870FC410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0643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6439A-B2F4-2441-AA0C-DD45D498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AC43F-4A05-24F0-D02E-7088139E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vas à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C8976FC-E32F-74E4-C430-61273A143480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vas à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42734F-5688-22AE-2C5D-CB3A6EAD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0C0AEAE-EA19-E4AE-93DB-62870FC410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1797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à l’école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à l’école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5489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ta famille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ta famille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5665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tes amis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tes amis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2809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va venir à la maison ce soir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va venir à la maison ce soir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31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va venir à la maison demain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va venir à la maison demain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328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51" y="292121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lvl="0"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des mots  « eu - œu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».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de </a:t>
            </a:r>
            <a:r>
              <a:rPr lang="fr-FR" dirty="0">
                <a:solidFill>
                  <a:srgbClr val="565F88"/>
                </a:solidFill>
              </a:rPr>
              <a:t>« Reda et le petit oiseau »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A12B-2966-1DC4-3DFB-737DA70E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C8A6D36-C3AA-5240-7E56-A2A4CF072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avons déjà vu le premier épisode de l’histoire : « Reda et le petit oiseau ».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nous rappeler ce qu’on a vu dans cet épisode ?  En français ou dans votre langue.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1799BD5-656B-4379-8631-88E3AC816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154" y="1613185"/>
            <a:ext cx="4591691" cy="491558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CD5F8454-1577-4368-A69F-C8EBA9EABF5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31CF115-9D6F-4707-8BA0-EC251F9C9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B1D6653-0F2E-4E18-B78E-2EBD3CD2D9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198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regarder le premier épisode une nouvelle fois. Après, on verra le deuxième épisode.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5F6223D-6C91-4B08-9C38-087619846B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558" y="1959496"/>
            <a:ext cx="7212884" cy="3778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INALE - 2AP - Reda et le petit oiseau - E01 DONE-720p-260130">
            <a:hlinkClick r:id="" action="ppaction://media"/>
            <a:extLst>
              <a:ext uri="{FF2B5EF4-FFF2-40B4-BE49-F238E27FC236}">
                <a16:creationId xmlns:a16="http://schemas.microsoft.com/office/drawing/2014/main" id="{12E9F062-7C53-4D6B-85ED-DB0EA16EE49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2580" y="1904214"/>
            <a:ext cx="7701700" cy="433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7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7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007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découvrir un nouvel épisode de notre 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Réda est le petit oiseau 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Est-ce que vous êtes prêts ? Écoutez bien.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1A716EA-4BFE-41FD-82C9-282121F640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2125" y="2271402"/>
            <a:ext cx="5739749" cy="30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8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N2 Réda et le petit oiseau EP2">
            <a:hlinkClick r:id="" action="ppaction://media"/>
            <a:extLst>
              <a:ext uri="{FF2B5EF4-FFF2-40B4-BE49-F238E27FC236}">
                <a16:creationId xmlns:a16="http://schemas.microsoft.com/office/drawing/2014/main" id="{D71A2963-E430-4B47-95DE-3443A93E0C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32692" y="1922585"/>
            <a:ext cx="7678615" cy="422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25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9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898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68057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N2 Réda et le petit oiseau EP2">
            <a:hlinkClick r:id="" action="ppaction://media"/>
            <a:extLst>
              <a:ext uri="{FF2B5EF4-FFF2-40B4-BE49-F238E27FC236}">
                <a16:creationId xmlns:a16="http://schemas.microsoft.com/office/drawing/2014/main" id="{D71A2963-E430-4B47-95DE-3443A93E0C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32692" y="1922585"/>
            <a:ext cx="7678615" cy="422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98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9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898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font Réda et ses parents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font Réda et ses parents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39AE813-E48D-412C-8DD9-4B44E47D2F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8744" y="2617286"/>
            <a:ext cx="3206512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3011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Réda et ses parents attendent la famille.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4" y="1517282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Réda et ses parents attendent la famille.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4E191835-2929-4E5E-957D-126AD217B5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8744" y="2617286"/>
            <a:ext cx="3206512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198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va le petit oiseau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va le petit oiseau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E07F755-866D-448B-9059-455D4456A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0928" y="2742307"/>
            <a:ext cx="3182143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1474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va bien et il chante.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va bien et il chante.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2D351DD0-E338-4E02-926E-6498F4FD23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0928" y="2742307"/>
            <a:ext cx="3182143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3074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va venir à la maison de Réda ce soir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va venir à la maison de Réda ce soir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A2DF1D9-5E50-454F-A34F-5A783FDEF6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4656" y="2862000"/>
            <a:ext cx="3214687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7359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 sont ses grands-parents, son oncle Ali, sa tante Kenza, son cousin Achraf et sa cousine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Hiba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qui vont venir.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816650" y="1699278"/>
            <a:ext cx="751069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Ce sont ses grands-parents, son oncle Ali, sa tante Kenza, son cousin Achraf et sa cousine </a:t>
            </a:r>
            <a:r>
              <a:rPr lang="fr-FR" sz="2400" b="1" dirty="0" err="1">
                <a:ln w="0"/>
                <a:solidFill>
                  <a:srgbClr val="2196B1"/>
                </a:solidFill>
                <a:latin typeface="Dosis SemiBold" pitchFamily="2" charset="0"/>
              </a:rPr>
              <a:t>Hiba</a:t>
            </a: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 qui vont venir.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11FE2402-8D61-4BD2-9745-0F32C397FA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4656" y="2862000"/>
            <a:ext cx="3214687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151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Réda est content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Réda est content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91CD49-5BF4-4A4E-8F78-C8BB64782A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0593" y="2742307"/>
            <a:ext cx="3248640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5912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Oui, Réda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 content.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Oui, Réda est content.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6E31DBF8-263B-4B66-B816-F9241E9573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0593" y="2742307"/>
            <a:ext cx="3248640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1827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Que met Réda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met Réda ?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CA8ECF7-33B3-4A2F-86A7-DA32663994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0593" y="2742307"/>
            <a:ext cx="3248640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6919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Réda met sa jolie chemise bleue.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Réda met sa jolie chemise bleue.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145DB4BF-CBFF-4479-A24A-B4CA5565B5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0593" y="2742307"/>
            <a:ext cx="3248640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8858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quoi aide-t-il ses parents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À quoi aide-t-il ses parents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23F029-CBC2-4394-8008-072A3C86D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9052" y="2933232"/>
            <a:ext cx="3205895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5334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aide ses parents à préparer la table. Il met des gâteaux et du thé.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015942" y="1624017"/>
            <a:ext cx="711211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aide ses parents à préparer la table. Il met des gâteaux et du thé.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494899F8-4A3D-429B-B8F3-B8A87D73DE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9052" y="2933232"/>
            <a:ext cx="3205895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0792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Pourquoi Réda attend sa grande famille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B2E5A01-42F8-4788-9735-90293C19F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4360" y="2636571"/>
            <a:ext cx="3041106" cy="3077746"/>
          </a:xfrm>
          <a:prstGeom prst="round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Pourquoi Réda attend sa grande famille ?</a:t>
            </a:r>
          </a:p>
        </p:txBody>
      </p:sp>
    </p:spTree>
    <p:extLst>
      <p:ext uri="{BB962C8B-B14F-4D97-AF65-F5344CB8AC3E}">
        <p14:creationId xmlns:p14="http://schemas.microsoft.com/office/powerpoint/2010/main" val="130079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Parce qu’il veut montrer son petit oiseau à tout le monde.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Parce qu’il veut montrer son petit oiseau à tout le monde.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3FF03B9-844A-4F25-8AFB-4488750751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4891" y="2862000"/>
            <a:ext cx="3214217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2607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retrouvera Reda et le petit oiseau la semaine prochaine pour la suite de l’histoire.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03E70C4-EA79-4FCE-98F7-751F3F9D2F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497" y="2052430"/>
            <a:ext cx="7043006" cy="3698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de Reda et le petit oiseau.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760A948-3194-42B4-8D44-B6C74BFD3C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8D756D-FE5D-4395-8FCF-F532880ECFDB}">
  <ds:schemaRefs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f0534ec5-868f-4ce6-85c7-99f0612daa5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DFB3A64-5E2A-45EA-8AF0-AE627080BD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6503</TotalTime>
  <Words>1447</Words>
  <Application>Microsoft Office PowerPoint</Application>
  <PresentationFormat>Affichage à l'écran (4:3)</PresentationFormat>
  <Paragraphs>233</Paragraphs>
  <Slides>80</Slides>
  <Notes>8</Notes>
  <HiddenSlides>0</HiddenSlides>
  <MMClips>7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80</vt:i4>
      </vt:variant>
    </vt:vector>
  </HeadingPairs>
  <TitlesOfParts>
    <vt:vector size="103" baseType="lpstr">
      <vt:lpstr>Wingdings</vt:lpstr>
      <vt:lpstr>Aptos Display</vt:lpstr>
      <vt:lpstr>Dosis Medium</vt:lpstr>
      <vt:lpstr>Dosis</vt:lpstr>
      <vt:lpstr>Aptos</vt:lpstr>
      <vt:lpstr>Dosis </vt:lpstr>
      <vt:lpstr>Dosis ExtraBold</vt:lpstr>
      <vt:lpstr>Dosis SemiBold</vt:lpstr>
      <vt:lpstr>Mistral</vt:lpstr>
      <vt:lpstr>Arial</vt:lpstr>
      <vt:lpstr>Calibri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02_New Voc_01-Présentation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Voyager – Se promener – Regarder la télé – Un parc de jeux  – Une maison – Une chaise.</vt:lpstr>
      <vt:lpstr>Répétons ensemble : Un oiseau – Une chemise – Un arrosoir – Une rose – Le gazon  – Une valise.</vt:lpstr>
      <vt:lpstr>Répétons ensemble : Les grands-parents – L’oncle – La cousine – La tante – Des cheveux – Un nœud.</vt:lpstr>
      <vt:lpstr>Répétons ensemble : Une fleur – Venir – Un œuf – Un cœur – Une sœur – Bleu.</vt:lpstr>
      <vt:lpstr>Nous allons jouer au jeu des mots invisibles. </vt:lpstr>
      <vt:lpstr>Observez bien les images. Je vais masquer deux images. </vt:lpstr>
      <vt:lpstr>Quelles sont les images qui manquent ?</vt:lpstr>
      <vt:lpstr>Les deux images qui manquent sont : Des grands parents et des cheveux.</vt:lpstr>
      <vt:lpstr>Nous allons jouer au jeu des mots qui bougent. </vt:lpstr>
      <vt:lpstr>Observez bien les images. Je vais faire bouger deux images. </vt:lpstr>
      <vt:lpstr>Quelles sont les images qui ont bougé ? </vt:lpstr>
      <vt:lpstr>Les deux images qui ont bougé sont : Un œuf et venir. </vt:lpstr>
      <vt:lpstr>Maintenant, nous allons faire de la lecture. Qui veut lire ces mots ?</vt:lpstr>
      <vt:lpstr>Qui veut lire ces mots ?</vt:lpstr>
      <vt:lpstr>Qui veut lire cette phrase ?</vt:lpstr>
      <vt:lpstr>Qui veut lire cette phrase ?</vt:lpstr>
      <vt:lpstr>Qui veut lire cette phrase ?</vt:lpstr>
      <vt:lpstr>Prenez vos ardoises. </vt:lpstr>
      <vt:lpstr>Qu’est-ce que c’est ? Qui veut répondre ? </vt:lpstr>
      <vt:lpstr>Écrivez le mot sur votre ardoise.</vt:lpstr>
      <vt:lpstr>Levez les ardoises. Je vais vérifier votre écriture. </vt:lpstr>
      <vt:lpstr>Corrigez.</vt:lpstr>
      <vt:lpstr>Qu’est-ce que c’est ? Qui veut répondre ? </vt:lpstr>
      <vt:lpstr>Écrivez le mot sur votre ardoise. </vt:lpstr>
      <vt:lpstr>Levez les ardoises. Je vais vérifier votre écriture. </vt:lpstr>
      <vt:lpstr>Corrigez.</vt:lpstr>
      <vt:lpstr>Qu’est-ce que c’est ? Qui veut répondre ? </vt:lpstr>
      <vt:lpstr>Écrivez le mot qui correspond à cette image.  </vt:lpstr>
      <vt:lpstr>Levez les ardoises. Je vais vérifier votre écriture. </vt:lpstr>
      <vt:lpstr>Corrigez.</vt:lpstr>
      <vt:lpstr>Prenez vos cahiers.</vt:lpstr>
      <vt:lpstr>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</vt:lpstr>
      <vt:lpstr>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</vt:lpstr>
      <vt:lpstr>Maintenant, c’est l’activité des questions en rafale. Je vais désigner des élèves au hasard pour répondre. Tenez-vous prêts. </vt:lpstr>
      <vt:lpstr>Comment tu t’appelles ?</vt:lpstr>
      <vt:lpstr>Tu es en quelle classe ?</vt:lpstr>
      <vt:lpstr>Tu es dans quelle école ?</vt:lpstr>
      <vt:lpstr>Comment tu vas à l’école ?</vt:lpstr>
      <vt:lpstr>Qu’est-ce que tu fais à l’école ? </vt:lpstr>
      <vt:lpstr>Qu’est-ce que tu fais avec ta famille ? </vt:lpstr>
      <vt:lpstr>Qu’est-ce que tu fais avec tes amis ? </vt:lpstr>
      <vt:lpstr>Qui va venir à la maison ce soir ?</vt:lpstr>
      <vt:lpstr>Qui va venir à la maison demain ?</vt:lpstr>
      <vt:lpstr>Plan de la séance 6</vt:lpstr>
      <vt:lpstr>Nous avons déjà vu le premier épisode de l’histoire : « Reda et le petit oiseau ».  Qui veut nous rappeler ce qu’on a vu dans cet épisode ?  En français ou dans votre langue.</vt:lpstr>
      <vt:lpstr>On va regarder le premier épisode une nouvelle fois. Après, on verra le deuxième épisode. Soyez attentifs.</vt:lpstr>
      <vt:lpstr>Lecture de la vidéo.</vt:lpstr>
      <vt:lpstr>Maintenant, nous allons découvrir un nouvel épisode de notre histoire « Réda est le petit oiseau ». Est-ce que vous êtes prêts ? Écoutez bien. </vt:lpstr>
      <vt:lpstr>Lecture de la vidéo.</vt:lpstr>
      <vt:lpstr>Nous allons écouter l’histoire une deuxième fois. Soyez attentifs.</vt:lpstr>
      <vt:lpstr>Lecture de la vidéo.</vt:lpstr>
      <vt:lpstr>Que font Réda et ses parents ?</vt:lpstr>
      <vt:lpstr>Réda et ses parents attendent la famille.</vt:lpstr>
      <vt:lpstr>Comment va le petit oiseau ?</vt:lpstr>
      <vt:lpstr>Il va bien et il chante.</vt:lpstr>
      <vt:lpstr>Qui va venir à la maison de Réda ce soir ?</vt:lpstr>
      <vt:lpstr>Ce sont ses grands-parents, son oncle Ali, sa tante Kenza, son cousin Achraf et sa cousine Hiba qui vont venir.</vt:lpstr>
      <vt:lpstr>Est-ce que Réda est content ?</vt:lpstr>
      <vt:lpstr>Oui, Réda est content.</vt:lpstr>
      <vt:lpstr>Que met Réda ?</vt:lpstr>
      <vt:lpstr>Réda met sa jolie chemise bleue.</vt:lpstr>
      <vt:lpstr>À quoi aide-t-il ses parents ?</vt:lpstr>
      <vt:lpstr>Il aide ses parents à préparer la table. Il met des gâteaux et du thé.</vt:lpstr>
      <vt:lpstr>Pourquoi Réda attend sa grande famille ?</vt:lpstr>
      <vt:lpstr>Parce qu’il veut montrer son petit oiseau à tout le monde.</vt:lpstr>
      <vt:lpstr>On retrouvera Reda et le petit oiseau la semaine prochaine pour la suite de l’histoire.</vt:lpstr>
      <vt:lpstr>À la maison, faites un dessin sur l’histoire de Reda et le petit oiseau. </vt:lpstr>
      <vt:lpstr>La séance d’aujourd’hui est terminée. À bientôt.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dounianadarim@gmail.com</cp:lastModifiedBy>
  <cp:revision>70</cp:revision>
  <cp:lastPrinted>2025-08-13T10:11:39Z</cp:lastPrinted>
  <dcterms:created xsi:type="dcterms:W3CDTF">2025-08-01T12:31:49Z</dcterms:created>
  <dcterms:modified xsi:type="dcterms:W3CDTF">2026-02-10T20:25:20Z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