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04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106" r:id="rId32"/>
    <p:sldId id="867" r:id="rId33"/>
    <p:sldId id="1053" r:id="rId34"/>
    <p:sldId id="1079" r:id="rId35"/>
    <p:sldId id="1102" r:id="rId36"/>
    <p:sldId id="1103" r:id="rId37"/>
    <p:sldId id="1105" r:id="rId38"/>
    <p:sldId id="1055" r:id="rId39"/>
    <p:sldId id="1054" r:id="rId40"/>
    <p:sldId id="1081" r:id="rId41"/>
    <p:sldId id="1086" r:id="rId42"/>
    <p:sldId id="831" r:id="rId43"/>
    <p:sldId id="832" r:id="rId44"/>
    <p:sldId id="805" r:id="rId45"/>
    <p:sldId id="1083" r:id="rId46"/>
    <p:sldId id="653" r:id="rId47"/>
    <p:sldId id="1040" r:id="rId48"/>
    <p:sldId id="1090" r:id="rId49"/>
    <p:sldId id="1091" r:id="rId50"/>
    <p:sldId id="1084" r:id="rId51"/>
    <p:sldId id="1060" r:id="rId52"/>
    <p:sldId id="1088" r:id="rId53"/>
    <p:sldId id="1087" r:id="rId54"/>
    <p:sldId id="984" r:id="rId55"/>
    <p:sldId id="1089" r:id="rId56"/>
    <p:sldId id="1048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9EE0F4"/>
    <a:srgbClr val="EAF8FE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85" d="100"/>
          <a:sy n="85" d="100"/>
        </p:scale>
        <p:origin x="1406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3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microsoft.com/office/2007/relationships/hdphoto" Target="../media/hdphoto5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microsoft.com/office/2007/relationships/hdphoto" Target="../media/hdphoto6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1.png"/><Relationship Id="rId5" Type="http://schemas.openxmlformats.org/officeDocument/2006/relationships/image" Target="../media/image25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0E5360-140D-4F6A-A0D0-86D1819FA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9D47A5C-D49B-4010-9141-68E18066B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7" y="2186239"/>
            <a:ext cx="1722031" cy="328250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3E0305-EC3B-4C8E-8E48-9CFFD3651B1C}"/>
              </a:ext>
            </a:extLst>
          </p:cNvPr>
          <p:cNvGrpSpPr/>
          <p:nvPr/>
        </p:nvGrpSpPr>
        <p:grpSpPr>
          <a:xfrm>
            <a:off x="3733834" y="2186239"/>
            <a:ext cx="3254130" cy="3282509"/>
            <a:chOff x="-1092602" y="0"/>
            <a:chExt cx="8836258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4F9E4D-0869-4ED6-A21D-9E093D628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1E8B94-011F-4292-A2FC-040E8719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260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537164-7952-40E3-B07B-BB7B20A22F57}"/>
              </a:ext>
            </a:extLst>
          </p:cNvPr>
          <p:cNvGrpSpPr/>
          <p:nvPr/>
        </p:nvGrpSpPr>
        <p:grpSpPr>
          <a:xfrm>
            <a:off x="357782" y="2186240"/>
            <a:ext cx="3254130" cy="3282509"/>
            <a:chOff x="-3161511" y="-141402"/>
            <a:chExt cx="8775511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E7360C-4449-4A59-8EFE-0ADCAE26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32" y="-14140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4A32A5-0F6F-4474-8223-7C62FF21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61511" y="-141402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72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 ce que nous faisons avec nos familles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2_P3_SEM2_S5 (oral)">
            <a:hlinkClick r:id="" action="ppaction://media"/>
            <a:extLst>
              <a:ext uri="{FF2B5EF4-FFF2-40B4-BE49-F238E27FC236}">
                <a16:creationId xmlns:a16="http://schemas.microsoft.com/office/drawing/2014/main" id="{088D1F02-326A-4EF3-9341-51A3274D01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1951868"/>
            <a:ext cx="7473461" cy="42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48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379" y="756000"/>
            <a:ext cx="711047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parler de ce que nous faisons avec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nos familles et dire qui va venir à la maison ce soir.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879231" y="2165615"/>
            <a:ext cx="7549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Ensuite, parle de ce que tu fais avec ta famille et dis qui va venir à la maison ce soir.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5AAD87A-606D-46C4-BD3F-EE3528DD0B93}"/>
              </a:ext>
            </a:extLst>
          </p:cNvPr>
          <p:cNvSpPr txBox="1"/>
          <p:nvPr/>
        </p:nvSpPr>
        <p:spPr>
          <a:xfrm>
            <a:off x="879231" y="2165615"/>
            <a:ext cx="7549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Ensuite, parle de ce que tu fais avec ta famille et dis qui va venir à la maison ce soir.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783900" y="2554022"/>
            <a:ext cx="4832561" cy="379988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073008" y="2518327"/>
            <a:ext cx="4074529" cy="3706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_____________.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________et _________ vont venir à la maison.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 et son école, puis dit ce qu’il fait avec sa famille et qui va venir à la maison ce soir.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avec.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a-v-e-c.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avec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sur.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s-u-r.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sur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BF7589-C5CB-EF65-DE50-9104D408C986}"/>
              </a:ext>
            </a:extLst>
          </p:cNvPr>
          <p:cNvSpPr txBox="1"/>
          <p:nvPr/>
        </p:nvSpPr>
        <p:spPr>
          <a:xfrm>
            <a:off x="859219" y="2092874"/>
            <a:ext cx="76727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frère a p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 des b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cousin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 de joli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bl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Ta 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 pren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déj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CFC0E4-1635-E82E-D363-479210E1A815}"/>
              </a:ext>
            </a:extLst>
          </p:cNvPr>
          <p:cNvSpPr txBox="1"/>
          <p:nvPr/>
        </p:nvSpPr>
        <p:spPr>
          <a:xfrm>
            <a:off x="859219" y="2092874"/>
            <a:ext cx="76727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frère dessine un c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cousin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 de joli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bl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Ta 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 pren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déj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ner.</a:t>
            </a:r>
          </a:p>
        </p:txBody>
      </p:sp>
      <p:pic>
        <p:nvPicPr>
          <p:cNvPr id="7" name="phrases N2 SEM2 S5">
            <a:hlinkClick r:id="" action="ppaction://media"/>
            <a:extLst>
              <a:ext uri="{FF2B5EF4-FFF2-40B4-BE49-F238E27FC236}">
                <a16:creationId xmlns:a16="http://schemas.microsoft.com/office/drawing/2014/main" id="{9CD3DAF7-6BFA-3EF3-3D50-05873631B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926268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6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CFC0E4-1635-E82E-D363-479210E1A815}"/>
              </a:ext>
            </a:extLst>
          </p:cNvPr>
          <p:cNvSpPr txBox="1"/>
          <p:nvPr/>
        </p:nvSpPr>
        <p:spPr>
          <a:xfrm>
            <a:off x="859219" y="2092874"/>
            <a:ext cx="76727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frère dessine un c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cousin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 de joli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bl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Ta 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 pren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déj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ner.</a:t>
            </a:r>
          </a:p>
        </p:txBody>
      </p:sp>
      <p:pic>
        <p:nvPicPr>
          <p:cNvPr id="7" name="phrases N2 SEM2 S5">
            <a:hlinkClick r:id="" action="ppaction://media"/>
            <a:extLst>
              <a:ext uri="{FF2B5EF4-FFF2-40B4-BE49-F238E27FC236}">
                <a16:creationId xmlns:a16="http://schemas.microsoft.com/office/drawing/2014/main" id="{9CD3DAF7-6BFA-3EF3-3D50-05873631B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3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6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C7C27-1F73-91A6-45BA-00EE874D715B}"/>
              </a:ext>
            </a:extLst>
          </p:cNvPr>
          <p:cNvSpPr txBox="1"/>
          <p:nvPr/>
        </p:nvSpPr>
        <p:spPr>
          <a:xfrm>
            <a:off x="859219" y="2092874"/>
            <a:ext cx="76727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frère dessine un c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cousin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a de joli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bl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Ta s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r pren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son peti</a:t>
            </a:r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déj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ma sœur Aziza.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35F58D-6B86-4059-BD1F-7F5CDEA39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67" y="2005070"/>
            <a:ext cx="2564866" cy="3659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ma sœur Aziza a des cheveux noirs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A51D5C-E06C-1B2B-D10A-CD7CF8AC68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67" y="2005070"/>
            <a:ext cx="2564866" cy="3659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Aziza a un nœud vert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85F40A-ECC8-F262-A0DD-F1052E7202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67" y="2005070"/>
            <a:ext cx="2564866" cy="3659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ma sœur à une robe bleu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68C84-BF71-C712-E73E-35C383133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67" y="2005070"/>
            <a:ext cx="2564866" cy="3659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Aziza à une fleur rouge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F20A74-ED69-FF1F-D962-F6FC0DE8D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567" y="2005070"/>
            <a:ext cx="2564866" cy="3659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4F8E53-8C1E-4752-B6D3-7F38BAD1DE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2" t="14351" r="7369" b="9048"/>
          <a:stretch>
            <a:fillRect/>
          </a:stretch>
        </p:blipFill>
        <p:spPr>
          <a:xfrm>
            <a:off x="6114363" y="2591613"/>
            <a:ext cx="2006106" cy="2737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des cheveux noirs.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un nœud vert.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une robe bleue.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une fleur rouge.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3. « Ma sœur Aziza a des cheveux noirs » et « Ma sœur Aziza a une robe bleue ».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63CDED-95C3-EF66-8046-F0AC21A6E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2" t="14351" r="7369" b="9048"/>
          <a:stretch>
            <a:fillRect/>
          </a:stretch>
        </p:blipFill>
        <p:spPr>
          <a:xfrm>
            <a:off x="6114363" y="2591613"/>
            <a:ext cx="2006106" cy="2737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51B947-0E40-6C9D-419A-93AD5AEFB481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Ma sœur Aziza a des cheveux noirs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un nœud vert.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Ma sœur Aziza a une robe bleue.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 sœur Aziza a une fleur rouge.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4F47548-963E-4C58-956C-B80CD43C87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608119"/>
            <a:ext cx="3092607" cy="5029200"/>
          </a:xfrm>
          <a:prstGeom prst="rect">
            <a:avLst/>
          </a:prstGeom>
        </p:spPr>
      </p:pic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68.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267C639-8FED-41D1-91BC-72BABAB5B7D4}"/>
              </a:ext>
            </a:extLst>
          </p:cNvPr>
          <p:cNvGrpSpPr/>
          <p:nvPr/>
        </p:nvGrpSpPr>
        <p:grpSpPr>
          <a:xfrm>
            <a:off x="832926" y="2043952"/>
            <a:ext cx="7307896" cy="4168589"/>
            <a:chOff x="832926" y="2043952"/>
            <a:chExt cx="7307896" cy="416858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3261D3-5D96-442E-B04A-B3D109D2D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3" t="56078" r="7092" b="12157"/>
            <a:stretch/>
          </p:blipFill>
          <p:spPr>
            <a:xfrm>
              <a:off x="832926" y="2043952"/>
              <a:ext cx="7307896" cy="4168589"/>
            </a:xfrm>
            <a:prstGeom prst="rect">
              <a:avLst/>
            </a:prstGeom>
          </p:spPr>
        </p:pic>
        <p:sp>
          <p:nvSpPr>
            <p:cNvPr id="10" name="Signe de multiplication 9">
              <a:extLst>
                <a:ext uri="{FF2B5EF4-FFF2-40B4-BE49-F238E27FC236}">
                  <a16:creationId xmlns:a16="http://schemas.microsoft.com/office/drawing/2014/main" id="{D05E733C-FC26-4ABA-A6FE-DC04C8DC74C7}"/>
                </a:ext>
              </a:extLst>
            </p:cNvPr>
            <p:cNvSpPr/>
            <p:nvPr/>
          </p:nvSpPr>
          <p:spPr>
            <a:xfrm>
              <a:off x="1174377" y="3774141"/>
              <a:ext cx="385482" cy="412377"/>
            </a:xfrm>
            <a:prstGeom prst="mathMultiply">
              <a:avLst>
                <a:gd name="adj1" fmla="val 1352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Signe de multiplication 10">
              <a:extLst>
                <a:ext uri="{FF2B5EF4-FFF2-40B4-BE49-F238E27FC236}">
                  <a16:creationId xmlns:a16="http://schemas.microsoft.com/office/drawing/2014/main" id="{9B84B0D5-C42E-48A1-9FAF-57D85B2F17C5}"/>
                </a:ext>
              </a:extLst>
            </p:cNvPr>
            <p:cNvSpPr/>
            <p:nvPr/>
          </p:nvSpPr>
          <p:spPr>
            <a:xfrm>
              <a:off x="1174377" y="4657164"/>
              <a:ext cx="385482" cy="412377"/>
            </a:xfrm>
            <a:prstGeom prst="mathMultiply">
              <a:avLst>
                <a:gd name="adj1" fmla="val 1421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22740" y="3100064"/>
              <a:ext cx="496321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on   oncle    va    venir    ce    soir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endParaRPr lang="fr-FR" sz="2800" b="1" dirty="0">
                <a:solidFill>
                  <a:srgbClr val="565F88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B33FD26E-4E91-80A3-25F4-9D0B89D2CE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54516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9004ED7F-1D64-7698-EEB8-E43880A12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54516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33953F2B-0CF6-41F1-C1A7-076F9EE606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54516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856E4C-1B56-D474-DF3D-BB3DC95842D0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4A123BE-34C5-3F65-FF06-33239AB7F1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BE5F08-A8B5-2EF7-A6D8-DFBB3AA23020}"/>
                </a:ext>
              </a:extLst>
            </p:cNvPr>
            <p:cNvSpPr/>
            <p:nvPr/>
          </p:nvSpPr>
          <p:spPr>
            <a:xfrm>
              <a:off x="1422740" y="3100064"/>
              <a:ext cx="496321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on   oncle    va    venir    ce    soir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endParaRPr lang="fr-FR" sz="2800" b="1" dirty="0">
                <a:solidFill>
                  <a:srgbClr val="565F88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2A1F9A-E1D2-4C67-BC6D-54300C7599CD}"/>
              </a:ext>
            </a:extLst>
          </p:cNvPr>
          <p:cNvGrpSpPr/>
          <p:nvPr/>
        </p:nvGrpSpPr>
        <p:grpSpPr>
          <a:xfrm>
            <a:off x="1441622" y="3429000"/>
            <a:ext cx="6619395" cy="677782"/>
            <a:chOff x="3376756" y="3429000"/>
            <a:chExt cx="4795534" cy="67778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29062E3-F350-4D49-8E1D-E4B58946AAB3}"/>
                </a:ext>
              </a:extLst>
            </p:cNvPr>
            <p:cNvSpPr/>
            <p:nvPr/>
          </p:nvSpPr>
          <p:spPr>
            <a:xfrm>
              <a:off x="6486105" y="3429000"/>
              <a:ext cx="168618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va venir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7129038-ECB9-4A03-A1EE-948BB15F5FFF}"/>
                </a:ext>
              </a:extLst>
            </p:cNvPr>
            <p:cNvSpPr/>
            <p:nvPr/>
          </p:nvSpPr>
          <p:spPr>
            <a:xfrm>
              <a:off x="3376756" y="3429000"/>
              <a:ext cx="14979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ma tante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E0E13C0-FBD3-47B2-81A1-4DA040E61D41}"/>
                </a:ext>
              </a:extLst>
            </p:cNvPr>
            <p:cNvSpPr/>
            <p:nvPr/>
          </p:nvSpPr>
          <p:spPr>
            <a:xfrm>
              <a:off x="5035543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ce matin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7D544C2-BA03-4A03-A079-5D10F1C4A574}"/>
              </a:ext>
            </a:extLst>
          </p:cNvPr>
          <p:cNvGrpSpPr/>
          <p:nvPr/>
        </p:nvGrpSpPr>
        <p:grpSpPr>
          <a:xfrm>
            <a:off x="1441622" y="3429000"/>
            <a:ext cx="6619395" cy="677782"/>
            <a:chOff x="3376756" y="3429000"/>
            <a:chExt cx="4795534" cy="67778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2004BE4-8426-4E9E-9CD0-177EF6A2B4E2}"/>
                </a:ext>
              </a:extLst>
            </p:cNvPr>
            <p:cNvSpPr/>
            <p:nvPr/>
          </p:nvSpPr>
          <p:spPr>
            <a:xfrm>
              <a:off x="6486105" y="3429000"/>
              <a:ext cx="168618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va venir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716A58-E69F-44ED-A48F-E45CA9CDE33F}"/>
                </a:ext>
              </a:extLst>
            </p:cNvPr>
            <p:cNvSpPr/>
            <p:nvPr/>
          </p:nvSpPr>
          <p:spPr>
            <a:xfrm>
              <a:off x="3376756" y="3429000"/>
              <a:ext cx="14979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ma tante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175C6D2-1175-4D00-A10B-D85D3881FF3A}"/>
                </a:ext>
              </a:extLst>
            </p:cNvPr>
            <p:cNvSpPr/>
            <p:nvPr/>
          </p:nvSpPr>
          <p:spPr>
            <a:xfrm>
              <a:off x="5035543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ce matin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7076963" cy="2310699"/>
            <a:chOff x="246227" y="2552834"/>
            <a:chExt cx="7076963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183372" y="3123836"/>
              <a:ext cx="613981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   tante   va   venir  ce  matin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 Réalisez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DAC5F9-9CA5-4374-AE09-1167BBD39F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976" y="1731737"/>
            <a:ext cx="3263288" cy="5005432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8" y="5149526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3CF78F6-7E90-47B7-A10E-528173FEE82C}"/>
              </a:ext>
            </a:extLst>
          </p:cNvPr>
          <p:cNvGrpSpPr/>
          <p:nvPr/>
        </p:nvGrpSpPr>
        <p:grpSpPr>
          <a:xfrm>
            <a:off x="588734" y="1945341"/>
            <a:ext cx="7966532" cy="3959403"/>
            <a:chOff x="588734" y="1945341"/>
            <a:chExt cx="7966532" cy="395940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1630D89-9BE4-4622-8ABF-9A02C3FBC6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0" t="69085" r="12706" b="11335"/>
            <a:stretch/>
          </p:blipFill>
          <p:spPr>
            <a:xfrm>
              <a:off x="588734" y="1945341"/>
              <a:ext cx="7966532" cy="395940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FE2DFE3-1A1E-41FD-9EE8-56233F10D498}"/>
                </a:ext>
              </a:extLst>
            </p:cNvPr>
            <p:cNvSpPr txBox="1"/>
            <p:nvPr/>
          </p:nvSpPr>
          <p:spPr>
            <a:xfrm>
              <a:off x="1087858" y="3726460"/>
              <a:ext cx="53601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00ACA4"/>
                  </a:solidFill>
                  <a:latin typeface="Dosis SemiBold" pitchFamily="2" charset="0"/>
                </a:rPr>
                <a:t>C</a:t>
              </a:r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e   soir,   ma   cousine   va   venir</a:t>
              </a:r>
              <a:r>
                <a:rPr lang="fr-FR" sz="2400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A01023B-B676-41C7-929B-015860E24EEC}"/>
                </a:ext>
              </a:extLst>
            </p:cNvPr>
            <p:cNvSpPr txBox="1"/>
            <p:nvPr/>
          </p:nvSpPr>
          <p:spPr>
            <a:xfrm>
              <a:off x="989246" y="5321998"/>
              <a:ext cx="6110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es   grands-parents   vont   venir   à   la   maison</a:t>
              </a:r>
              <a:r>
                <a:rPr lang="fr-FR" sz="2400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F0E773-1D66-4E14-A5D1-71786BB8F7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62" y="1699867"/>
            <a:ext cx="3099671" cy="475446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34939" y="3045102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563664" y="3285096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111DF6-31E7-420D-A7F2-AD0614C3A43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1122</Words>
  <Application>Microsoft Office PowerPoint</Application>
  <PresentationFormat>Affichage à l'écran (4:3)</PresentationFormat>
  <Paragraphs>146</Paragraphs>
  <Slides>46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Wingdings</vt:lpstr>
      <vt:lpstr>Aptos Display</vt:lpstr>
      <vt:lpstr>Dosis SemiBold</vt:lpstr>
      <vt:lpstr>Dosis ExtraBold</vt:lpstr>
      <vt:lpstr>Aptos</vt:lpstr>
      <vt:lpstr>Dosis</vt:lpstr>
      <vt:lpstr>Dosis Medium</vt:lpstr>
      <vt:lpstr>Arial</vt:lpstr>
      <vt:lpstr>Calibri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ce que nous faisons avec nos familles en français. Écoutez bien.</vt:lpstr>
      <vt:lpstr>Lecture de la vidéo.</vt:lpstr>
      <vt:lpstr>Maintenant, nous allons prendre la parole pour nous présenter, parler de ce que nous faisons avec  nos familles et dire qui va venir à la maison ce soir.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dit son nom, sa classe et son école, puis dit ce qu’il fait avec sa famille et qui va venir à la maison ce soir.</vt:lpstr>
      <vt:lpstr>Plan de la séance 5</vt:lpstr>
      <vt:lpstr>Maintenant, on va faire de la lecture. </vt:lpstr>
      <vt:lpstr>C’est le mot : avec.  On va l’épeler ensemble : a-v-e-c. </vt:lpstr>
      <vt:lpstr>C’est le mot : sur.  On va l’épeler ensemble : s-u-r. </vt:lpstr>
      <vt:lpstr>Lisez ces phrases en silence. Après, on va écouter un audio. </vt:lpstr>
      <vt:lpstr>Lecture de l’audio.  </vt:lpstr>
      <vt:lpstr>Lecture de l’audio.  </vt:lpstr>
      <vt:lpstr>Présentation PowerPoint</vt:lpstr>
      <vt:lpstr>On passe à une autre activité. Regardez cette image. Voici ma sœur Aziza.</vt:lpstr>
      <vt:lpstr>Est-ce que ma sœur Aziza a des cheveux noirs ? Qui veut répondre ? </vt:lpstr>
      <vt:lpstr>Est-ce que Aziza a un nœud vert ? Qui veut répondre ? </vt:lpstr>
      <vt:lpstr>Est-ce que ma sœur à une robe bleu ? Qui veut répondre ? </vt:lpstr>
      <vt:lpstr>Est-ce que Aziza à une fleur rouge ? Qui veut répondre ? </vt:lpstr>
      <vt:lpstr>Prenez les ardoises.</vt:lpstr>
      <vt:lpstr>Lisez silencieusement les phrases. Personne ne lit les phrases à voix haute.  Écrivez les numéros des bonnes phrases sur l’ardoise : 1, 2 ou 3.</vt:lpstr>
      <vt:lpstr>Levez vos ardoises. </vt:lpstr>
      <vt:lpstr>Les bonnes réponses sont les numéros 1 et 3. « Ma sœur Aziza a des cheveux noirs » et « Ma sœur Aziza a une robe bleue ».</vt:lpstr>
      <vt:lpstr>Prenez vos livrets à la page 68.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69. Réalisez l’activité 5.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dounianadarim@gmail.com</cp:lastModifiedBy>
  <cp:revision>93</cp:revision>
  <cp:lastPrinted>2025-08-13T10:11:00Z</cp:lastPrinted>
  <dcterms:created xsi:type="dcterms:W3CDTF">2025-08-01T12:31:00Z</dcterms:created>
  <dcterms:modified xsi:type="dcterms:W3CDTF">2026-02-10T20:24:58Z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