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7"/>
  </p:notesMasterIdLst>
  <p:sldIdLst>
    <p:sldId id="1072" r:id="rId10"/>
    <p:sldId id="1073" r:id="rId11"/>
    <p:sldId id="1074" r:id="rId12"/>
    <p:sldId id="847" r:id="rId13"/>
    <p:sldId id="1075" r:id="rId14"/>
    <p:sldId id="799" r:id="rId15"/>
    <p:sldId id="779" r:id="rId16"/>
    <p:sldId id="780" r:id="rId17"/>
    <p:sldId id="784" r:id="rId18"/>
    <p:sldId id="1031" r:id="rId19"/>
    <p:sldId id="1097" r:id="rId20"/>
    <p:sldId id="1038" r:id="rId21"/>
    <p:sldId id="1071" r:id="rId22"/>
    <p:sldId id="1032" r:id="rId23"/>
    <p:sldId id="1086" r:id="rId24"/>
    <p:sldId id="1087" r:id="rId25"/>
    <p:sldId id="1088" r:id="rId26"/>
    <p:sldId id="955" r:id="rId27"/>
    <p:sldId id="800" r:id="rId28"/>
    <p:sldId id="862" r:id="rId29"/>
    <p:sldId id="1034" r:id="rId30"/>
    <p:sldId id="846" r:id="rId31"/>
    <p:sldId id="865" r:id="rId32"/>
    <p:sldId id="866" r:id="rId33"/>
    <p:sldId id="867" r:id="rId34"/>
    <p:sldId id="868" r:id="rId35"/>
    <p:sldId id="1089" r:id="rId36"/>
    <p:sldId id="1090" r:id="rId37"/>
    <p:sldId id="831" r:id="rId38"/>
    <p:sldId id="832" r:id="rId39"/>
    <p:sldId id="874" r:id="rId40"/>
    <p:sldId id="805" r:id="rId41"/>
    <p:sldId id="1060" r:id="rId42"/>
    <p:sldId id="1061" r:id="rId43"/>
    <p:sldId id="1069" r:id="rId44"/>
    <p:sldId id="1062" r:id="rId45"/>
    <p:sldId id="1076" r:id="rId46"/>
    <p:sldId id="1064" r:id="rId47"/>
    <p:sldId id="1065" r:id="rId48"/>
    <p:sldId id="1091" r:id="rId49"/>
    <p:sldId id="1078" r:id="rId50"/>
    <p:sldId id="1092" r:id="rId51"/>
    <p:sldId id="1046" r:id="rId52"/>
    <p:sldId id="1093" r:id="rId53"/>
    <p:sldId id="1066" r:id="rId54"/>
    <p:sldId id="1067" r:id="rId55"/>
    <p:sldId id="1068" r:id="rId56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  <p:bold r:id="rId62"/>
    </p:embeddedFont>
    <p:embeddedFont>
      <p:font typeface="Dosis SemiBold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9D9D9"/>
    <a:srgbClr val="DEEBF7"/>
    <a:srgbClr val="F3F6FB"/>
    <a:srgbClr val="C7E6A4"/>
    <a:srgbClr val="565F88"/>
    <a:srgbClr val="4B5377"/>
    <a:srgbClr val="424D7B"/>
    <a:srgbClr val="EBE3F1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123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7.fntdata"/><Relationship Id="rId69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2.fntdata"/><Relationship Id="rId67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425C63-5F51-449B-B28B-5FB263DB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9D47A5C-D49B-4010-9141-68E18066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7" y="2186239"/>
            <a:ext cx="1722031" cy="328250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3E0305-EC3B-4C8E-8E48-9CFFD3651B1C}"/>
              </a:ext>
            </a:extLst>
          </p:cNvPr>
          <p:cNvGrpSpPr/>
          <p:nvPr/>
        </p:nvGrpSpPr>
        <p:grpSpPr>
          <a:xfrm>
            <a:off x="3733834" y="2186239"/>
            <a:ext cx="3254130" cy="3282509"/>
            <a:chOff x="-1092602" y="0"/>
            <a:chExt cx="8836258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4F9E4D-0869-4ED6-A21D-9E093D628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1E8B94-011F-4292-A2FC-040E8719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260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537164-7952-40E3-B07B-BB7B20A22F57}"/>
              </a:ext>
            </a:extLst>
          </p:cNvPr>
          <p:cNvGrpSpPr/>
          <p:nvPr/>
        </p:nvGrpSpPr>
        <p:grpSpPr>
          <a:xfrm>
            <a:off x="357782" y="2186240"/>
            <a:ext cx="3254130" cy="3282509"/>
            <a:chOff x="-3161511" y="-141402"/>
            <a:chExt cx="8775511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E7360C-4449-4A59-8EFE-0ADCAE26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32" y="-14140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4A32A5-0F6F-4474-8223-7C62FF21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61511" y="-141402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possessifs.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2" y="5489672"/>
            <a:ext cx="5082430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2_S4 (dialogue)">
            <a:hlinkClick r:id="" action="ppaction://media"/>
            <a:extLst>
              <a:ext uri="{FF2B5EF4-FFF2-40B4-BE49-F238E27FC236}">
                <a16:creationId xmlns:a16="http://schemas.microsoft.com/office/drawing/2014/main" id="{1F105B1C-8503-46B5-956E-EF98551327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593" y="2231581"/>
            <a:ext cx="7952814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2_S4 (dialogue)">
            <a:hlinkClick r:id="" action="ppaction://media"/>
            <a:extLst>
              <a:ext uri="{FF2B5EF4-FFF2-40B4-BE49-F238E27FC236}">
                <a16:creationId xmlns:a16="http://schemas.microsoft.com/office/drawing/2014/main" id="{1F105B1C-8503-46B5-956E-EF98551327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593" y="2231581"/>
            <a:ext cx="7952814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21C8CFA-13DB-4102-83B3-32A6ACFE7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007" y="1711660"/>
            <a:ext cx="6439986" cy="481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0B5A7E-F1D4-4038-8B77-D5BD96F22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" y="1930566"/>
            <a:ext cx="7430537" cy="44297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4CB23F-72B8-43D4-F8CB-4075DAF92B1B}"/>
              </a:ext>
            </a:extLst>
          </p:cNvPr>
          <p:cNvSpPr txBox="1"/>
          <p:nvPr/>
        </p:nvSpPr>
        <p:spPr>
          <a:xfrm>
            <a:off x="2737694" y="4412255"/>
            <a:ext cx="24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B98F19-78F4-4C11-8D24-3450583C0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77" y="3204175"/>
            <a:ext cx="3189600" cy="318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53135" y="2471393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6217" y="2474489"/>
            <a:ext cx="1383692" cy="122418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76EE98-2C7C-473F-8614-F333172A2A70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72CF762-C065-4CF7-8963-CFBB0095C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B893EEE-0F19-4FC8-A0FB-F10CBD8FE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F247A2D-232F-4108-9F73-98987A484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B2350F-0197-48D0-BF3C-395B3E48EF52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32E3A1-2173-4A5E-9848-161E6C615BDF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95050-962E-405F-B6B2-9D94EB9D9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2B4AB85-2D64-48BF-A91B-05BB9119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033070B-4E2D-4886-A441-D395A4AAC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719ADA-4D24-4CDC-96BE-861C6F8C9820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5B94B4-DF1C-4618-8F08-049B4324B95D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525ED14-C8EA-4216-BF22-6F8AD265A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80D0374-FD00-4D18-BF5F-E2F3C016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D347B1F-5CC0-4A71-8DCA-034A26C3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Les possessifs.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les possessifs.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9704" y="3013501"/>
            <a:ext cx="6504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Les</a:t>
            </a:r>
            <a:r>
              <a:rPr lang="fr-FR" sz="4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possessifs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SEM3_S4 (langue) (1)">
            <a:hlinkClick r:id="" action="ppaction://media"/>
            <a:extLst>
              <a:ext uri="{FF2B5EF4-FFF2-40B4-BE49-F238E27FC236}">
                <a16:creationId xmlns:a16="http://schemas.microsoft.com/office/drawing/2014/main" id="{25F4348B-5DAF-4D97-A732-C82A91EF1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1723" y="2020135"/>
            <a:ext cx="7720553" cy="434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797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6639923-6548-4EB5-AC88-D4865FC80085}"/>
              </a:ext>
            </a:extLst>
          </p:cNvPr>
          <p:cNvSpPr txBox="1"/>
          <p:nvPr/>
        </p:nvSpPr>
        <p:spPr>
          <a:xfrm>
            <a:off x="2001370" y="1456361"/>
            <a:ext cx="5141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Les possessifs</a:t>
            </a:r>
          </a:p>
        </p:txBody>
      </p:sp>
      <p:sp>
        <p:nvSpPr>
          <p:cNvPr id="7" name="Google Shape;655;p57">
            <a:extLst>
              <a:ext uri="{FF2B5EF4-FFF2-40B4-BE49-F238E27FC236}">
                <a16:creationId xmlns:a16="http://schemas.microsoft.com/office/drawing/2014/main" id="{C2CCB980-F2E3-4212-A026-574669B836A6}"/>
              </a:ext>
            </a:extLst>
          </p:cNvPr>
          <p:cNvSpPr/>
          <p:nvPr/>
        </p:nvSpPr>
        <p:spPr>
          <a:xfrm>
            <a:off x="668604" y="2071295"/>
            <a:ext cx="7806788" cy="4356144"/>
          </a:xfrm>
          <a:prstGeom prst="roundRect">
            <a:avLst>
              <a:gd name="adj" fmla="val 6643"/>
            </a:avLst>
          </a:prstGeom>
          <a:solidFill>
            <a:srgbClr val="F3F6FB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" name="Google Shape;656;p57">
            <a:extLst>
              <a:ext uri="{FF2B5EF4-FFF2-40B4-BE49-F238E27FC236}">
                <a16:creationId xmlns:a16="http://schemas.microsoft.com/office/drawing/2014/main" id="{6F84CE60-A0B2-42E1-9699-B65C2E7D29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08222"/>
              </p:ext>
            </p:extLst>
          </p:nvPr>
        </p:nvGraphicFramePr>
        <p:xfrm>
          <a:off x="859548" y="2191922"/>
          <a:ext cx="7424900" cy="41148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71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ta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Rim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ton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Salim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mes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tes 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Samir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ses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ma » ou « mon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oncle est gentil.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510476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Ma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Mon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Mon oncle est gentil.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3A4E9F7-DCA6-408F-AE86-6937F6D88F21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Mon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oncle est gentil.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D71E09-6B10-43EA-AEC7-5457669E8A60}"/>
              </a:ext>
            </a:extLst>
          </p:cNvPr>
          <p:cNvSpPr/>
          <p:nvPr/>
        </p:nvSpPr>
        <p:spPr>
          <a:xfrm>
            <a:off x="2510476" y="2220219"/>
            <a:ext cx="1625966" cy="612000"/>
          </a:xfrm>
          <a:prstGeom prst="roundRect">
            <a:avLst/>
          </a:prstGeom>
          <a:solidFill>
            <a:srgbClr val="D9D9D9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Ma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E500CF3-FFC3-4EAC-883E-FC79F792E1AE}"/>
              </a:ext>
            </a:extLst>
          </p:cNvPr>
          <p:cNvSpPr/>
          <p:nvPr/>
        </p:nvSpPr>
        <p:spPr>
          <a:xfrm>
            <a:off x="5112000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Mon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ton » ou « ta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cousine va venir ce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Ton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 cousine va venir ce soir.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1F7FAF9-1C99-4059-8DF5-44CE656D11F2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Ta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cousine va venir ce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8886043-6CF6-4F3B-8FD8-2F5457267848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Ton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3A02617-EDBD-4063-900B-C4E7A966470E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son » ou « ses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4000" b="1" dirty="0">
                <a:solidFill>
                  <a:srgbClr val="424D7B"/>
                </a:solidFill>
                <a:latin typeface="Dosis SemiBold" panose="020B0604020202020204" charset="0"/>
                <a:cs typeface="Arial" panose="020B0604020202020204" pitchFamily="34" charset="0"/>
              </a:rPr>
              <a:t>grands-parents vont venir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Son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</p:spTree>
    <p:extLst>
      <p:ext uri="{BB962C8B-B14F-4D97-AF65-F5344CB8AC3E}">
        <p14:creationId xmlns:p14="http://schemas.microsoft.com/office/powerpoint/2010/main" val="428956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Ses grands-parents vont venir.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EEB6ABA-2555-4BB2-B62D-24C23550018F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Ses </a:t>
            </a:r>
            <a:r>
              <a:rPr lang="fr-FR" sz="4000" b="1" dirty="0">
                <a:solidFill>
                  <a:srgbClr val="424D7B"/>
                </a:solidFill>
                <a:latin typeface="Dosis SemiBold" panose="020B0604020202020204" charset="0"/>
              </a:rPr>
              <a:t>grands-parents vont venir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B23464D-B2AB-492A-B75E-A34D9DB1326B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Son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5401806-BCE8-4E9F-A177-0DD879F48C5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</p:spTree>
    <p:extLst>
      <p:ext uri="{BB962C8B-B14F-4D97-AF65-F5344CB8AC3E}">
        <p14:creationId xmlns:p14="http://schemas.microsoft.com/office/powerpoint/2010/main" val="4679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072887-018E-4B33-AE85-5E8017700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71" y="1676308"/>
            <a:ext cx="3277120" cy="502664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69.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897257" y="4189633"/>
            <a:ext cx="3208149" cy="9920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A94863-C2D2-4F4F-A0C9-F372AD0672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57" t="50000" r="1891" b="31683"/>
          <a:stretch/>
        </p:blipFill>
        <p:spPr>
          <a:xfrm>
            <a:off x="1027612" y="2473467"/>
            <a:ext cx="3622765" cy="21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C54E25-11DF-4D95-AC77-51640517FB50}"/>
              </a:ext>
            </a:extLst>
          </p:cNvPr>
          <p:cNvGrpSpPr/>
          <p:nvPr/>
        </p:nvGrpSpPr>
        <p:grpSpPr>
          <a:xfrm>
            <a:off x="1493263" y="1751744"/>
            <a:ext cx="6267634" cy="4132424"/>
            <a:chOff x="1438183" y="2098766"/>
            <a:chExt cx="6267634" cy="413242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8B1B900-E710-4FF5-8D78-E7A05C65D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857" t="50579" r="9163" b="31683"/>
            <a:stretch/>
          </p:blipFill>
          <p:spPr>
            <a:xfrm>
              <a:off x="1438183" y="2098766"/>
              <a:ext cx="6267634" cy="4132424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BEB9512-FFE0-4438-B424-40162CE878A8}"/>
                </a:ext>
              </a:extLst>
            </p:cNvPr>
            <p:cNvCxnSpPr/>
            <p:nvPr/>
          </p:nvCxnSpPr>
          <p:spPr>
            <a:xfrm>
              <a:off x="2595154" y="3596640"/>
              <a:ext cx="1637212" cy="6705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EEE80F5-CDD8-4B26-85AA-68C4F201EC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5154" y="3596640"/>
              <a:ext cx="1637212" cy="13411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10F67714-4FEA-42B2-A4C4-EE0C7E8B37DA}"/>
                </a:ext>
              </a:extLst>
            </p:cNvPr>
            <p:cNvCxnSpPr>
              <a:cxnSpLocks/>
            </p:cNvCxnSpPr>
            <p:nvPr/>
          </p:nvCxnSpPr>
          <p:spPr>
            <a:xfrm>
              <a:off x="2595154" y="4267200"/>
              <a:ext cx="1576252" cy="66185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possessifs.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d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v</a:t>
            </a: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voir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049152" y="3429000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333360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B68882-4B16-48C8-834A-88F2C15387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sœur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C72F7E-603D-401C-8A5C-811BAE410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9" y="3226510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26CCC3-C22F-466B-BE4D-8890682D5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1" y="322651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673CF0-53E2-43AF-ADD2-11B8E18E9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37" y="3226510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863D0432-4802-4265-AE3C-2561395712DE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400" b="1" dirty="0">
                <a:solidFill>
                  <a:srgbClr val="C00000"/>
                </a:solidFill>
                <a:latin typeface="Dosis" pitchFamily="2" charset="0"/>
              </a:rPr>
              <a:t>Une sœur </a:t>
            </a:r>
            <a:endParaRPr lang="fr-MA" sz="4400" b="1" dirty="0">
              <a:solidFill>
                <a:srgbClr val="C00000"/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8B1B0EE-7030-4A9C-B0DE-C11AEBF9D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9" y="3226510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4AD348-397A-4F60-BAB0-B9285BEAF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1" y="3226510"/>
            <a:ext cx="1711300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E25-79C2-465E-84FE-2945549484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37" y="3226510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cheveux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1F5B00-0845-42BE-83E0-504D76F0F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42" y="3293954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AEB085-A19E-4524-A230-EAB049A9F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8" y="3293954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B9C9DF-C849-4009-A10F-9BC5B0888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670" y="3303824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7566C54B-EE5E-4D83-B5C9-9A7151F69B6A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Des cheveux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4584B9-5861-4A03-9E00-43C55EBD2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42" y="3293954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5A220-E3F9-4712-B999-C4B54A7D6E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8" y="329395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F5A348-693E-4D3C-868F-E28BDC3539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670" y="3303824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Un œuf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EA3D-1AEE-487B-9021-AEC729CB3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14" y="3156596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C0A89-0E01-4CF7-980D-20ED86F9C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11" y="3156596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282496-75BB-4A64-B458-F79ED0813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08" y="3156596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24C5F0DA-28ED-4586-9A99-96FB19806884}"/>
              </a:ext>
            </a:extLst>
          </p:cNvPr>
          <p:cNvSpPr txBox="1">
            <a:spLocks/>
          </p:cNvSpPr>
          <p:nvPr/>
        </p:nvSpPr>
        <p:spPr>
          <a:xfrm>
            <a:off x="3022009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Un œuf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0A32B8-4164-4B6C-B12B-A8179573A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14" y="3156596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50283D-CD26-4E60-8982-E205CA118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11" y="3156596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DFE7FD-7409-4874-AA62-0ABC451597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08" y="3156596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C73ADB4-0EE0-4966-BD02-010CA2E53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09" y="1648154"/>
            <a:ext cx="3210868" cy="492502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67. Vous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faire l’activité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64025" y="4664596"/>
            <a:ext cx="3228752" cy="14374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A05AA8E-9790-4805-8E68-631ECEEC78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2" t="62424" r="10026" b="12848"/>
          <a:stretch/>
        </p:blipFill>
        <p:spPr>
          <a:xfrm>
            <a:off x="546685" y="2161307"/>
            <a:ext cx="8050630" cy="391930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FC2F33-1D2C-44CC-A761-FA60C70310F9}"/>
              </a:ext>
            </a:extLst>
          </p:cNvPr>
          <p:cNvCxnSpPr/>
          <p:nvPr/>
        </p:nvCxnSpPr>
        <p:spPr>
          <a:xfrm>
            <a:off x="3616036" y="3557847"/>
            <a:ext cx="3873731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B0EB22-1B26-488C-BA07-AC0ED8E0C052}"/>
              </a:ext>
            </a:extLst>
          </p:cNvPr>
          <p:cNvCxnSpPr>
            <a:cxnSpLocks/>
          </p:cNvCxnSpPr>
          <p:nvPr/>
        </p:nvCxnSpPr>
        <p:spPr>
          <a:xfrm flipH="1">
            <a:off x="1664400" y="3557847"/>
            <a:ext cx="5825367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782514-E196-4EEF-9812-8BAE4653FDFE}"/>
              </a:ext>
            </a:extLst>
          </p:cNvPr>
          <p:cNvCxnSpPr>
            <a:cxnSpLocks/>
          </p:cNvCxnSpPr>
          <p:nvPr/>
        </p:nvCxnSpPr>
        <p:spPr>
          <a:xfrm flipH="1">
            <a:off x="3616036" y="3557847"/>
            <a:ext cx="1928553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3FB7CA5-18CA-4B22-A4C0-AA8886502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36" y="1582465"/>
            <a:ext cx="3357927" cy="50800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7" y="4122471"/>
            <a:ext cx="3311911" cy="6490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purl.org/dc/dcmitype/"/>
    <ds:schemaRef ds:uri="f0534ec5-868f-4ce6-85c7-99f0612daa5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202b3bc9-e036-45c7-aea0-06aec8cd7a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8923</TotalTime>
  <Words>1010</Words>
  <Application>Microsoft Office PowerPoint</Application>
  <PresentationFormat>Affichage à l'écran (4:3)</PresentationFormat>
  <Paragraphs>191</Paragraphs>
  <Slides>47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2" baseType="lpstr">
      <vt:lpstr>Dosis</vt:lpstr>
      <vt:lpstr>Aptos Display</vt:lpstr>
      <vt:lpstr>Wingdings</vt:lpstr>
      <vt:lpstr>Aptos</vt:lpstr>
      <vt:lpstr>Dosis SemiBold</vt:lpstr>
      <vt:lpstr>Dosis Medium</vt:lpstr>
      <vt:lpstr>Dosis ExtraBold</vt:lpstr>
      <vt:lpstr>Arial</vt:lpstr>
      <vt:lpstr>Calibri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utiliser les possessifs.  Soyez attentifs.</vt:lpstr>
      <vt:lpstr>Lecture de la vidéo.</vt:lpstr>
      <vt:lpstr>Lisons ensemble. </vt:lpstr>
      <vt:lpstr>Qui veut compléter la phrase par « ma » ou « mon » ? Levez la main. </vt:lpstr>
      <vt:lpstr>Mon oncle est gentil.</vt:lpstr>
      <vt:lpstr>Qui veut compléter la phrase par « ton » ou « ta » ? Levez la main. </vt:lpstr>
      <vt:lpstr>Ta cousine va venir ce soir.</vt:lpstr>
      <vt:lpstr>Qui veut compléter la phrase par « son » ou « ses » ? Levez la main. </vt:lpstr>
      <vt:lpstr>Ses grands-parents vont venir.</vt:lpstr>
      <vt:lpstr>Ouvrez le manuel à la page 69.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67. Vous allez faire l’activité 4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</dc:creator>
  <cp:lastModifiedBy>dounianadarim@gmail.com</cp:lastModifiedBy>
  <cp:revision>81</cp:revision>
  <cp:lastPrinted>2025-08-13T10:11:39Z</cp:lastPrinted>
  <dcterms:created xsi:type="dcterms:W3CDTF">2025-08-01T12:31:49Z</dcterms:created>
  <dcterms:modified xsi:type="dcterms:W3CDTF">2026-02-10T20:24:34Z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