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7"/>
  </p:notesMasterIdLst>
  <p:sldIdLst>
    <p:sldId id="256" r:id="rId12"/>
    <p:sldId id="1029" r:id="rId13"/>
    <p:sldId id="705" r:id="rId14"/>
    <p:sldId id="847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846" r:id="rId28"/>
    <p:sldId id="1049" r:id="rId29"/>
    <p:sldId id="1069" r:id="rId30"/>
    <p:sldId id="866" r:id="rId31"/>
    <p:sldId id="1070" r:id="rId32"/>
    <p:sldId id="867" r:id="rId33"/>
    <p:sldId id="1053" r:id="rId34"/>
    <p:sldId id="1079" r:id="rId35"/>
    <p:sldId id="1102" r:id="rId36"/>
    <p:sldId id="1103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</p:sldIdLst>
  <p:sldSz cx="9144000" cy="6858000" type="screen4x3"/>
  <p:notesSz cx="6735763" cy="9866313"/>
  <p:embeddedFontLst>
    <p:embeddedFont>
      <p:font typeface="Dosis" pitchFamily="2" charset="0"/>
      <p:regular r:id="rId58"/>
      <p:bold r:id="rId59"/>
    </p:embeddedFont>
    <p:embeddedFont>
      <p:font typeface="Dosis ExtraBold" pitchFamily="2" charset="0"/>
      <p:bold r:id="rId60"/>
    </p:embeddedFont>
    <p:embeddedFont>
      <p:font typeface="Dosis Medium" pitchFamily="2" charset="0"/>
      <p:regular r:id="rId61"/>
      <p:bold r:id="rId62"/>
    </p:embeddedFont>
    <p:embeddedFont>
      <p:font typeface="Dosis SemiBold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00ACA4"/>
    <a:srgbClr val="9EE0F4"/>
    <a:srgbClr val="EAF8FE"/>
    <a:srgbClr val="E7E6E6"/>
    <a:srgbClr val="424D7B"/>
    <a:srgbClr val="EBE3F1"/>
    <a:srgbClr val="565F88"/>
    <a:srgbClr val="F26553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77" d="100"/>
          <a:sy n="77" d="100"/>
        </p:scale>
        <p:origin x="82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6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font" Target="fonts/font1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notesMaster" Target="notesMasters/notesMaster1.xml"/><Relationship Id="rId61" Type="http://schemas.openxmlformats.org/officeDocument/2006/relationships/font" Target="fonts/font4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3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7.fntdata"/><Relationship Id="rId69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2.fntdata"/><Relationship Id="rId67" Type="http://schemas.openxmlformats.org/officeDocument/2006/relationships/theme" Target="theme/theme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5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</a:t>
            </a:r>
            <a:r>
              <a:rPr lang="en-US" dirty="0" err="1"/>
              <a:t>Écriture</a:t>
            </a:r>
            <a:endParaRPr lang="en-US" dirty="0"/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4.jpe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5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C680793-AE8A-4DFC-94E1-7F621AEE5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3A1DDA2-11DC-4015-9E76-C62447B15107}"/>
              </a:ext>
            </a:extLst>
          </p:cNvPr>
          <p:cNvGrpSpPr/>
          <p:nvPr/>
        </p:nvGrpSpPr>
        <p:grpSpPr>
          <a:xfrm>
            <a:off x="3637109" y="2480553"/>
            <a:ext cx="3284418" cy="3312000"/>
            <a:chOff x="1263112" y="150829"/>
            <a:chExt cx="8920412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F941B96-95DF-48D3-95A3-695D1C947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3112" y="150829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33DDA9D-0DA2-475E-8600-48DC3EEEA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456" y="150829"/>
              <a:ext cx="4471068" cy="6858000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9FA57E2-4369-414C-8940-444F7F97EC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617" y="2480553"/>
            <a:ext cx="1834225" cy="331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8F26E53-CA66-45FA-B912-449AB51D1512}"/>
              </a:ext>
            </a:extLst>
          </p:cNvPr>
          <p:cNvGrpSpPr/>
          <p:nvPr/>
        </p:nvGrpSpPr>
        <p:grpSpPr>
          <a:xfrm>
            <a:off x="336601" y="2480553"/>
            <a:ext cx="3284418" cy="3312000"/>
            <a:chOff x="-4245254" y="182880"/>
            <a:chExt cx="8918318" cy="6861229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7833BFD-086A-4AA4-8836-37075C67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45254" y="182880"/>
              <a:ext cx="4471068" cy="68580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AEF237-B3C8-4CFC-800A-B61AF3E59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996" y="186109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Écriture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s = z.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s = z.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 et à parler de ce que nous faisons avec nos familles en français.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3_W1_S5 (oral)">
            <a:hlinkClick r:id="" action="ppaction://media"/>
            <a:extLst>
              <a:ext uri="{FF2B5EF4-FFF2-40B4-BE49-F238E27FC236}">
                <a16:creationId xmlns:a16="http://schemas.microsoft.com/office/drawing/2014/main" id="{2D029CEB-0B58-4758-B665-88E8572252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6000" y="2008717"/>
            <a:ext cx="7452000" cy="41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76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prendre la parole pour nous présenter et parler de ce que nous faisons avec nos familles. Nous allons le faire en trois étapes.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066800" y="2165615"/>
            <a:ext cx="7160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ta classe et ton école. </a:t>
            </a:r>
          </a:p>
          <a:p>
            <a:pPr lvl="0" algn="ctr"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Ensuite, parle de ce que tu fais avec ta famille.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5C798C7-FF66-4AF3-B3C9-C682AAC62454}"/>
              </a:ext>
            </a:extLst>
          </p:cNvPr>
          <p:cNvSpPr txBox="1"/>
          <p:nvPr/>
        </p:nvSpPr>
        <p:spPr>
          <a:xfrm>
            <a:off x="1066800" y="2165615"/>
            <a:ext cx="7160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ta classe et ton école. </a:t>
            </a:r>
          </a:p>
          <a:p>
            <a:pPr lvl="0" algn="ctr"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Ensuite, parle de ce que tu fais avec ta famille.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0A40FC-EFD1-B966-3CB5-34E4FE12951A}"/>
              </a:ext>
            </a:extLst>
          </p:cNvPr>
          <p:cNvSpPr/>
          <p:nvPr/>
        </p:nvSpPr>
        <p:spPr>
          <a:xfrm>
            <a:off x="3783901" y="2554022"/>
            <a:ext cx="4603354" cy="3547978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9F42D2-2794-5ED9-91B3-9EFEB24C6B77}"/>
              </a:ext>
            </a:extLst>
          </p:cNvPr>
          <p:cNvSpPr txBox="1"/>
          <p:nvPr/>
        </p:nvSpPr>
        <p:spPr>
          <a:xfrm>
            <a:off x="4073218" y="2914638"/>
            <a:ext cx="4025138" cy="2568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Bonjour,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suis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en _____________.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suis à l’école  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____________ avec ma famille.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F92AB4-48B1-CEB7-4B1D-228D838A9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410" y="2796936"/>
            <a:ext cx="2133600" cy="3200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105FDD-1541-1FF5-469C-C0DFFD8641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898" y="2233506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dit son nom, sa classe et son école, puis dit ce qu’il fait avec sa famille.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avec.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a-v-e-c.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avec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sur.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s-u-r.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sur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BF7589-C5CB-EF65-DE50-9104D408C986}"/>
              </a:ext>
            </a:extLst>
          </p:cNvPr>
          <p:cNvSpPr txBox="1"/>
          <p:nvPr/>
        </p:nvSpPr>
        <p:spPr>
          <a:xfrm>
            <a:off x="859219" y="2092874"/>
            <a:ext cx="767278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Mon frèr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aime les r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os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oiseau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survol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la m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aison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Il port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une chem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is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Ma vo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isi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ne est ass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is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7" name="Arc plein 6">
            <a:extLst>
              <a:ext uri="{FF2B5EF4-FFF2-40B4-BE49-F238E27FC236}">
                <a16:creationId xmlns:a16="http://schemas.microsoft.com/office/drawing/2014/main" id="{D5137CA5-A15A-2307-E900-17AB5E7901D3}"/>
              </a:ext>
            </a:extLst>
          </p:cNvPr>
          <p:cNvSpPr/>
          <p:nvPr/>
        </p:nvSpPr>
        <p:spPr>
          <a:xfrm rot="10800000">
            <a:off x="3679287" y="4819730"/>
            <a:ext cx="288571" cy="283418"/>
          </a:xfrm>
          <a:prstGeom prst="blockArc">
            <a:avLst/>
          </a:prstGeom>
          <a:solidFill>
            <a:srgbClr val="E84234"/>
          </a:solidFill>
          <a:ln w="12700">
            <a:solidFill>
              <a:srgbClr val="E842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AEBBB69-C1A4-46CF-A1E1-491E976B07C4}"/>
              </a:ext>
            </a:extLst>
          </p:cNvPr>
          <p:cNvSpPr txBox="1"/>
          <p:nvPr/>
        </p:nvSpPr>
        <p:spPr>
          <a:xfrm>
            <a:off x="859219" y="2092874"/>
            <a:ext cx="767278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Mon frèr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aime les r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os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oiseau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survol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la m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aison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Il port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une chem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is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Ma vo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isi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ne est ass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is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1" name="Arc plein 10">
            <a:extLst>
              <a:ext uri="{FF2B5EF4-FFF2-40B4-BE49-F238E27FC236}">
                <a16:creationId xmlns:a16="http://schemas.microsoft.com/office/drawing/2014/main" id="{E54875F4-A6B4-4F96-A796-83AC0192CAAE}"/>
              </a:ext>
            </a:extLst>
          </p:cNvPr>
          <p:cNvSpPr/>
          <p:nvPr/>
        </p:nvSpPr>
        <p:spPr>
          <a:xfrm rot="10800000">
            <a:off x="3679287" y="4819730"/>
            <a:ext cx="288571" cy="283418"/>
          </a:xfrm>
          <a:prstGeom prst="blockArc">
            <a:avLst/>
          </a:prstGeom>
          <a:solidFill>
            <a:srgbClr val="E84234"/>
          </a:solidFill>
          <a:ln w="12700">
            <a:solidFill>
              <a:srgbClr val="E842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2" name="Phrases N2 SEM1 S55">
            <a:hlinkClick r:id="" action="ppaction://media"/>
            <a:extLst>
              <a:ext uri="{FF2B5EF4-FFF2-40B4-BE49-F238E27FC236}">
                <a16:creationId xmlns:a16="http://schemas.microsoft.com/office/drawing/2014/main" id="{60CA920A-2B0D-3025-47C4-5EE1A661A9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54268" y="988616"/>
            <a:ext cx="271462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3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BDCD6C6-065A-0B43-A905-4E707E1CE757}"/>
              </a:ext>
            </a:extLst>
          </p:cNvPr>
          <p:cNvSpPr txBox="1"/>
          <p:nvPr/>
        </p:nvSpPr>
        <p:spPr>
          <a:xfrm>
            <a:off x="859219" y="2092874"/>
            <a:ext cx="767278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Mon frèr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aime les r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os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oiseau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survol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la m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aison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Il port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une chem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is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Ma vo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isi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ne est ass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is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6" name="Arc plein 5">
            <a:extLst>
              <a:ext uri="{FF2B5EF4-FFF2-40B4-BE49-F238E27FC236}">
                <a16:creationId xmlns:a16="http://schemas.microsoft.com/office/drawing/2014/main" id="{05123645-E295-D5C5-CB8F-F6DBC5AE3594}"/>
              </a:ext>
            </a:extLst>
          </p:cNvPr>
          <p:cNvSpPr/>
          <p:nvPr/>
        </p:nvSpPr>
        <p:spPr>
          <a:xfrm rot="10800000">
            <a:off x="3679287" y="4819730"/>
            <a:ext cx="288571" cy="283418"/>
          </a:xfrm>
          <a:prstGeom prst="blockArc">
            <a:avLst/>
          </a:prstGeom>
          <a:solidFill>
            <a:srgbClr val="E84234"/>
          </a:solidFill>
          <a:ln w="12700">
            <a:solidFill>
              <a:srgbClr val="E842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8" name="Phrases N2 SEM1 S55">
            <a:hlinkClick r:id="" action="ppaction://media"/>
            <a:extLst>
              <a:ext uri="{FF2B5EF4-FFF2-40B4-BE49-F238E27FC236}">
                <a16:creationId xmlns:a16="http://schemas.microsoft.com/office/drawing/2014/main" id="{A24DC50B-113E-F080-759F-E01C9FA80C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89999" y="926268"/>
            <a:ext cx="271462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3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3C4889C-25B0-C6FC-DB26-BDD31E85C6E1}"/>
              </a:ext>
            </a:extLst>
          </p:cNvPr>
          <p:cNvSpPr txBox="1"/>
          <p:nvPr/>
        </p:nvSpPr>
        <p:spPr>
          <a:xfrm>
            <a:off x="859219" y="2092874"/>
            <a:ext cx="767278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Mon frèr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aime les r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os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oiseau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survol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la m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aison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Il port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une chem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is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Ma vo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isi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ne est ass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is</a:t>
            </a:r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3" name="Arc plein 2">
            <a:extLst>
              <a:ext uri="{FF2B5EF4-FFF2-40B4-BE49-F238E27FC236}">
                <a16:creationId xmlns:a16="http://schemas.microsoft.com/office/drawing/2014/main" id="{7B7378B1-245D-6B26-DB13-B96FFC31D8B4}"/>
              </a:ext>
            </a:extLst>
          </p:cNvPr>
          <p:cNvSpPr/>
          <p:nvPr/>
        </p:nvSpPr>
        <p:spPr>
          <a:xfrm rot="10800000">
            <a:off x="3679287" y="4819730"/>
            <a:ext cx="288571" cy="283418"/>
          </a:xfrm>
          <a:prstGeom prst="blockArc">
            <a:avLst/>
          </a:prstGeom>
          <a:solidFill>
            <a:srgbClr val="E84234"/>
          </a:solidFill>
          <a:ln w="12700">
            <a:solidFill>
              <a:srgbClr val="E842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un papa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4F0F953-585E-5B5C-06DD-AB09359C9C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14" y="1900410"/>
            <a:ext cx="3443372" cy="40205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papa a un arrosoir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A26863-70A3-4CEC-8DC8-9A389EB4B7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14" y="1900410"/>
            <a:ext cx="3443372" cy="40205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papa arrose les roses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D2E31A7-5438-4C3A-67F1-B128076ED9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14" y="1900410"/>
            <a:ext cx="3443372" cy="40205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603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papa arrose le gazon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35A2EF-07DD-5018-6400-55AB80F094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14" y="1900410"/>
            <a:ext cx="3443372" cy="40205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402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 ou 3.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208C3C7-3B3D-4467-B7EF-D221706F53A7}"/>
              </a:ext>
            </a:extLst>
          </p:cNvPr>
          <p:cNvSpPr txBox="1"/>
          <p:nvPr/>
        </p:nvSpPr>
        <p:spPr>
          <a:xfrm>
            <a:off x="511792" y="2894399"/>
            <a:ext cx="4816111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papa a un arrosoir.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papa arrose les roses.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papa arrose le gazon.</a:t>
            </a: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004BFD-873A-439B-BAE5-D22C1E9BBC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903" y="2392656"/>
            <a:ext cx="2478622" cy="28940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1 et 3. « Le papa a un arrosoir » et « Le papa arrose le gazon ».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128675F-56DE-48A3-85F4-CBA1B90DA44B}"/>
              </a:ext>
            </a:extLst>
          </p:cNvPr>
          <p:cNvSpPr txBox="1"/>
          <p:nvPr/>
        </p:nvSpPr>
        <p:spPr>
          <a:xfrm>
            <a:off x="511792" y="2894399"/>
            <a:ext cx="4816111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Le papa a un arrosoir.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papa arrose les roses.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Le papa arrose le gazon.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83A814F-B4A8-A374-A0E9-F04D12C9D6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903" y="2392656"/>
            <a:ext cx="2478622" cy="28940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63.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4F857C-9DEF-49F5-B420-D8C6CB5CF3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438" y="1762812"/>
            <a:ext cx="3202782" cy="4912625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92000" y="4430115"/>
            <a:ext cx="3071468" cy="1710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09D4BD0-3CD0-4DC1-A0A3-34BBB643AD7C}"/>
              </a:ext>
            </a:extLst>
          </p:cNvPr>
          <p:cNvGrpSpPr/>
          <p:nvPr/>
        </p:nvGrpSpPr>
        <p:grpSpPr>
          <a:xfrm>
            <a:off x="630195" y="2063578"/>
            <a:ext cx="7901805" cy="4213657"/>
            <a:chOff x="630195" y="2063578"/>
            <a:chExt cx="7901805" cy="421365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304C562-4779-4F11-9F6A-B7D851D1D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0195" y="2063578"/>
              <a:ext cx="7901805" cy="4213657"/>
            </a:xfrm>
            <a:prstGeom prst="rect">
              <a:avLst/>
            </a:prstGeom>
          </p:spPr>
        </p:pic>
        <p:sp>
          <p:nvSpPr>
            <p:cNvPr id="3" name="Signe de multiplication 2">
              <a:extLst>
                <a:ext uri="{FF2B5EF4-FFF2-40B4-BE49-F238E27FC236}">
                  <a16:creationId xmlns:a16="http://schemas.microsoft.com/office/drawing/2014/main" id="{27F7BC3E-ED58-4D71-9C21-7F8C03132B1D}"/>
                </a:ext>
              </a:extLst>
            </p:cNvPr>
            <p:cNvSpPr/>
            <p:nvPr/>
          </p:nvSpPr>
          <p:spPr>
            <a:xfrm>
              <a:off x="830514" y="3245920"/>
              <a:ext cx="290703" cy="358346"/>
            </a:xfrm>
            <a:prstGeom prst="mathMultiply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Signe de multiplication 7">
              <a:extLst>
                <a:ext uri="{FF2B5EF4-FFF2-40B4-BE49-F238E27FC236}">
                  <a16:creationId xmlns:a16="http://schemas.microsoft.com/office/drawing/2014/main" id="{D215F746-A10D-49F4-BDE3-4E924B98FB7D}"/>
                </a:ext>
              </a:extLst>
            </p:cNvPr>
            <p:cNvSpPr/>
            <p:nvPr/>
          </p:nvSpPr>
          <p:spPr>
            <a:xfrm>
              <a:off x="830514" y="5707887"/>
              <a:ext cx="290703" cy="358346"/>
            </a:xfrm>
            <a:prstGeom prst="mathMultiply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748118" y="756000"/>
            <a:ext cx="6783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360CA83-026A-4A05-948F-44A87C335241}"/>
              </a:ext>
            </a:extLst>
          </p:cNvPr>
          <p:cNvGrpSpPr/>
          <p:nvPr/>
        </p:nvGrpSpPr>
        <p:grpSpPr>
          <a:xfrm>
            <a:off x="600635" y="2330824"/>
            <a:ext cx="7942730" cy="2545976"/>
            <a:chOff x="600635" y="2330824"/>
            <a:chExt cx="7942730" cy="2545976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12912FB2-EAE3-4DBA-87E9-68A803C2C1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b="23792"/>
            <a:stretch/>
          </p:blipFill>
          <p:spPr bwMode="auto">
            <a:xfrm>
              <a:off x="600635" y="2330824"/>
              <a:ext cx="7942730" cy="254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9F3C810-9E2C-43E8-BAFE-9CA78616A68E}"/>
                </a:ext>
              </a:extLst>
            </p:cNvPr>
            <p:cNvSpPr/>
            <p:nvPr/>
          </p:nvSpPr>
          <p:spPr>
            <a:xfrm>
              <a:off x="1422740" y="3100064"/>
              <a:ext cx="4523995" cy="6578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2800" b="1" dirty="0">
                  <a:solidFill>
                    <a:srgbClr val="565F88"/>
                  </a:solidFill>
                  <a:latin typeface="Dosis SemiBold" pitchFamily="2" charset="0"/>
                </a:rPr>
                <a:t>on   père   arrose   le   gazon</a:t>
              </a: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  <a:endParaRPr lang="fr-FR" sz="2800" b="1" dirty="0">
                <a:solidFill>
                  <a:srgbClr val="565F88"/>
                </a:solidFill>
                <a:latin typeface="Dosis SemiBold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2 SEM1 S5">
            <a:hlinkClick r:id="" action="ppaction://media"/>
            <a:extLst>
              <a:ext uri="{FF2B5EF4-FFF2-40B4-BE49-F238E27FC236}">
                <a16:creationId xmlns:a16="http://schemas.microsoft.com/office/drawing/2014/main" id="{87998E86-0171-BC98-58A6-D442BA38ED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494494" y="92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67435" y="756000"/>
            <a:ext cx="6864565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2 SEM1 S5">
            <a:hlinkClick r:id="" action="ppaction://media"/>
            <a:extLst>
              <a:ext uri="{FF2B5EF4-FFF2-40B4-BE49-F238E27FC236}">
                <a16:creationId xmlns:a16="http://schemas.microsoft.com/office/drawing/2014/main" id="{C24B760D-E313-ABD6-FDC4-2026871C34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94494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2 SEM1 S5">
            <a:hlinkClick r:id="" action="ppaction://media"/>
            <a:extLst>
              <a:ext uri="{FF2B5EF4-FFF2-40B4-BE49-F238E27FC236}">
                <a16:creationId xmlns:a16="http://schemas.microsoft.com/office/drawing/2014/main" id="{4F12C033-A097-1356-C7BA-38C6A7AC9F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94494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9EB255C-55C7-4A41-A5A1-4A6EA46684BB}"/>
              </a:ext>
            </a:extLst>
          </p:cNvPr>
          <p:cNvSpPr txBox="1"/>
          <p:nvPr/>
        </p:nvSpPr>
        <p:spPr>
          <a:xfrm>
            <a:off x="2140236" y="3059668"/>
            <a:ext cx="424263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a  reine  aime  la  neige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  <a:endParaRPr lang="fr-FR" sz="3200" b="1" dirty="0">
              <a:solidFill>
                <a:srgbClr val="565F88"/>
              </a:solidFill>
              <a:latin typeface="Dosis SemiBold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03EE1F-E861-417D-93A1-4898CAB9DECB}"/>
              </a:ext>
            </a:extLst>
          </p:cNvPr>
          <p:cNvGrpSpPr/>
          <p:nvPr/>
        </p:nvGrpSpPr>
        <p:grpSpPr>
          <a:xfrm>
            <a:off x="600635" y="2330824"/>
            <a:ext cx="7942730" cy="2545976"/>
            <a:chOff x="600635" y="2330824"/>
            <a:chExt cx="7942730" cy="2545976"/>
          </a:xfrm>
        </p:grpSpPr>
        <p:pic>
          <p:nvPicPr>
            <p:cNvPr id="7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1CD07750-BB68-466E-B658-1ED2311537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b="23792"/>
            <a:stretch/>
          </p:blipFill>
          <p:spPr bwMode="auto">
            <a:xfrm>
              <a:off x="600635" y="2330824"/>
              <a:ext cx="7942730" cy="254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CE33BC2-50A9-4CFB-AFCE-A57F2AF12E81}"/>
                </a:ext>
              </a:extLst>
            </p:cNvPr>
            <p:cNvSpPr/>
            <p:nvPr/>
          </p:nvSpPr>
          <p:spPr>
            <a:xfrm>
              <a:off x="1422740" y="3100064"/>
              <a:ext cx="4523995" cy="6578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2800" b="1" dirty="0">
                  <a:solidFill>
                    <a:srgbClr val="565F88"/>
                  </a:solidFill>
                  <a:latin typeface="Dosis SemiBold" pitchFamily="2" charset="0"/>
                </a:rPr>
                <a:t>on   père   arrose   le   gazon</a:t>
              </a: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  <a:endParaRPr lang="fr-FR" sz="2800" b="1" dirty="0">
                <a:solidFill>
                  <a:srgbClr val="565F88"/>
                </a:solidFill>
                <a:latin typeface="Dosis SemiBold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32A1F9A-E1D2-4C67-BC6D-54300C7599CD}"/>
              </a:ext>
            </a:extLst>
          </p:cNvPr>
          <p:cNvGrpSpPr/>
          <p:nvPr/>
        </p:nvGrpSpPr>
        <p:grpSpPr>
          <a:xfrm>
            <a:off x="1441622" y="3429000"/>
            <a:ext cx="6619395" cy="677782"/>
            <a:chOff x="3376756" y="3429000"/>
            <a:chExt cx="4795534" cy="677782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29062E3-F350-4D49-8E1D-E4B58946AAB3}"/>
                </a:ext>
              </a:extLst>
            </p:cNvPr>
            <p:cNvSpPr/>
            <p:nvPr/>
          </p:nvSpPr>
          <p:spPr>
            <a:xfrm>
              <a:off x="6486105" y="3429000"/>
              <a:ext cx="1686185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Maman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7129038-ECB9-4A03-A1EE-948BB15F5FFF}"/>
                </a:ext>
              </a:extLst>
            </p:cNvPr>
            <p:cNvSpPr/>
            <p:nvPr/>
          </p:nvSpPr>
          <p:spPr>
            <a:xfrm>
              <a:off x="3376756" y="3429000"/>
              <a:ext cx="149797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Le goûter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E0E13C0-FBD3-47B2-81A1-4DA040E61D41}"/>
                </a:ext>
              </a:extLst>
            </p:cNvPr>
            <p:cNvSpPr/>
            <p:nvPr/>
          </p:nvSpPr>
          <p:spPr>
            <a:xfrm>
              <a:off x="5035543" y="3429000"/>
              <a:ext cx="1289753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prend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DDCF82F-B29C-4D92-9DC0-AFB34CA6768D}"/>
              </a:ext>
            </a:extLst>
          </p:cNvPr>
          <p:cNvGrpSpPr/>
          <p:nvPr/>
        </p:nvGrpSpPr>
        <p:grpSpPr>
          <a:xfrm>
            <a:off x="1441622" y="3429000"/>
            <a:ext cx="6619395" cy="677782"/>
            <a:chOff x="3376756" y="3429000"/>
            <a:chExt cx="4795534" cy="67778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92C9E85-35BF-4AD2-8CF9-132E2F77A5A5}"/>
                </a:ext>
              </a:extLst>
            </p:cNvPr>
            <p:cNvSpPr/>
            <p:nvPr/>
          </p:nvSpPr>
          <p:spPr>
            <a:xfrm>
              <a:off x="6486105" y="3429000"/>
              <a:ext cx="1686185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Maman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1E3ED49-29AB-4094-AF17-2FFF989CC10A}"/>
                </a:ext>
              </a:extLst>
            </p:cNvPr>
            <p:cNvSpPr/>
            <p:nvPr/>
          </p:nvSpPr>
          <p:spPr>
            <a:xfrm>
              <a:off x="3376756" y="3429000"/>
              <a:ext cx="149797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Le goûter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909116B-63AF-409F-9DEB-EF500079552F}"/>
                </a:ext>
              </a:extLst>
            </p:cNvPr>
            <p:cNvSpPr/>
            <p:nvPr/>
          </p:nvSpPr>
          <p:spPr>
            <a:xfrm>
              <a:off x="5035543" y="3429000"/>
              <a:ext cx="1289753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prend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1403933" y="2488666"/>
            <a:ext cx="6711859" cy="2310699"/>
            <a:chOff x="246227" y="2552834"/>
            <a:chExt cx="6711859" cy="231069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1202435" y="3123836"/>
              <a:ext cx="564703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aman     prend    le     goûter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64. Réalisez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98E1573-FF2B-425E-A0CA-96DF1E2FE0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340" y="1687398"/>
            <a:ext cx="3141660" cy="4849704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49028" y="5149526"/>
            <a:ext cx="2925184" cy="10414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925CBAA-491D-45A7-85B3-E74625C704A1}"/>
              </a:ext>
            </a:extLst>
          </p:cNvPr>
          <p:cNvGrpSpPr/>
          <p:nvPr/>
        </p:nvGrpSpPr>
        <p:grpSpPr>
          <a:xfrm>
            <a:off x="532501" y="2441542"/>
            <a:ext cx="8078997" cy="2974568"/>
            <a:chOff x="532501" y="2441542"/>
            <a:chExt cx="8078997" cy="297456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3544306-0E65-467F-BCB3-FC1A6ECF41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42" b="5472"/>
            <a:stretch/>
          </p:blipFill>
          <p:spPr>
            <a:xfrm>
              <a:off x="532501" y="2441542"/>
              <a:ext cx="8078997" cy="2974568"/>
            </a:xfrm>
            <a:prstGeom prst="rect">
              <a:avLst/>
            </a:prstGeom>
          </p:spPr>
        </p:pic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2D1BFAE-C143-4DEA-A51E-3F1556F7B32A}"/>
                </a:ext>
              </a:extLst>
            </p:cNvPr>
            <p:cNvGrpSpPr/>
            <p:nvPr/>
          </p:nvGrpSpPr>
          <p:grpSpPr>
            <a:xfrm>
              <a:off x="765130" y="3726461"/>
              <a:ext cx="5360139" cy="1689649"/>
              <a:chOff x="765130" y="3726461"/>
              <a:chExt cx="5360139" cy="1689649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FE2DFE3-1A1E-41FD-9EE8-56233F10D498}"/>
                  </a:ext>
                </a:extLst>
              </p:cNvPr>
              <p:cNvSpPr txBox="1"/>
              <p:nvPr/>
            </p:nvSpPr>
            <p:spPr>
              <a:xfrm>
                <a:off x="765130" y="3726461"/>
                <a:ext cx="53601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ACA4"/>
                    </a:solidFill>
                    <a:latin typeface="Dosis SemiBold" pitchFamily="2" charset="0"/>
                  </a:rPr>
                  <a:t>L</a:t>
                </a:r>
                <a:r>
                  <a:rPr lang="fr-FR" sz="2400" dirty="0">
                    <a:solidFill>
                      <a:srgbClr val="C00000"/>
                    </a:solidFill>
                    <a:latin typeface="Dosis SemiBold" pitchFamily="2" charset="0"/>
                  </a:rPr>
                  <a:t>ina  prend  son  goûter</a:t>
                </a:r>
                <a:r>
                  <a:rPr lang="fr-FR" sz="2400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A01023B-B676-41C7-929B-015860E24EEC}"/>
                  </a:ext>
                </a:extLst>
              </p:cNvPr>
              <p:cNvSpPr txBox="1"/>
              <p:nvPr/>
            </p:nvSpPr>
            <p:spPr>
              <a:xfrm>
                <a:off x="765130" y="4954445"/>
                <a:ext cx="53601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ACA4"/>
                    </a:solidFill>
                    <a:latin typeface="Dosis SemiBold" pitchFamily="2" charset="0"/>
                  </a:rPr>
                  <a:t>I</a:t>
                </a:r>
                <a:r>
                  <a:rPr lang="fr-FR" sz="2400" dirty="0">
                    <a:solidFill>
                      <a:srgbClr val="C00000"/>
                    </a:solidFill>
                    <a:latin typeface="Dosis SemiBold" pitchFamily="2" charset="0"/>
                  </a:rPr>
                  <a:t>ls  prennent  des  livres</a:t>
                </a:r>
                <a:r>
                  <a:rPr lang="fr-FR" sz="2400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A94F909-971B-4217-8A8D-68B5003515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700" y="1894788"/>
            <a:ext cx="2763401" cy="45164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01925" y="2275098"/>
            <a:ext cx="1874421" cy="333287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406657" y="3690561"/>
            <a:ext cx="2109682" cy="6265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4406215" y="3930556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111DF6-31E7-420D-A7F2-AD0614C3A43E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1011</Words>
  <Application>Microsoft Office PowerPoint</Application>
  <PresentationFormat>Affichage à l'écran (4:3)</PresentationFormat>
  <Paragraphs>149</Paragraphs>
  <Slides>45</Slides>
  <Notes>2</Notes>
  <HiddenSlides>0</HiddenSlides>
  <MMClips>9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45</vt:i4>
      </vt:variant>
    </vt:vector>
  </HeadingPairs>
  <TitlesOfParts>
    <vt:vector size="62" baseType="lpstr">
      <vt:lpstr>Dosis</vt:lpstr>
      <vt:lpstr>Dosis SemiBold</vt:lpstr>
      <vt:lpstr>Aptos Display</vt:lpstr>
      <vt:lpstr>Dosis ExtraBold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 et à parler de ce que nous faisons avec nos familles en français. Écoutez bien.</vt:lpstr>
      <vt:lpstr>Lecture de la vidéo.</vt:lpstr>
      <vt:lpstr>Maintenant, nous allons prendre la parole pour nous présenter et parler de ce que nous faisons avec nos familles. Nous allons le faire en trois étapes.  Soyez attentifs. 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dit son nom, sa classe et son école, puis dit ce qu’il fait avec sa famille.</vt:lpstr>
      <vt:lpstr>Plan de la séance 5</vt:lpstr>
      <vt:lpstr>Maintenant, on va faire de la lecture. </vt:lpstr>
      <vt:lpstr>C’est le mot : avec.  On va l’épeler ensemble : a-v-e-c. </vt:lpstr>
      <vt:lpstr>C’est le mot : sur.  On va l’épeler ensemble : s-u-r. </vt:lpstr>
      <vt:lpstr>Lisez ces phrases en silence. Après, on va écouter un audio. </vt:lpstr>
      <vt:lpstr>Lecture de l’audio.  </vt:lpstr>
      <vt:lpstr>Deuxième lecture de l’audio.  </vt:lpstr>
      <vt:lpstr>Présentation PowerPoint</vt:lpstr>
      <vt:lpstr>On passe à une autre activité. Regardez cette image. C’est un papa.</vt:lpstr>
      <vt:lpstr>Est-ce que le papa a un arrosoir ? Qui veut répondre ? </vt:lpstr>
      <vt:lpstr>Est-ce que le papa arrose les roses ? Qui veut répondre ? </vt:lpstr>
      <vt:lpstr>Est-ce que le papa arrose le gazon ? Qui veut répondre ? </vt:lpstr>
      <vt:lpstr>Prenez les ardoises.</vt:lpstr>
      <vt:lpstr>Lisez silencieusement les phrases. Personne ne lit les phrases à voix haute.  Écrivez les numéros des bonnes phrases sur l’ardoise : 1, 2 ou 3.</vt:lpstr>
      <vt:lpstr>Levez vos ardoises. </vt:lpstr>
      <vt:lpstr>Les bonnes réponses sont les numéros 1 et 3. « Le papa a un arrosoir » et « Le papa arrose le gazon ».</vt:lpstr>
      <vt:lpstr>Prenez vos livrets à la page 63.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64. Réalisez l’activité 5. Je vais circuler entre les rangs pour vous aider. </vt:lpstr>
      <vt:lpstr>Présentation PowerPoint</vt:lpstr>
      <vt:lpstr>La séance d’aujourd’hui est terminée. À la maison, lisez ces phrases et recopiez-les sur votre cahier.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Lamie Bezzaz</dc:creator>
  <cp:lastModifiedBy>KHALID.RAMNI</cp:lastModifiedBy>
  <cp:revision>85</cp:revision>
  <cp:lastPrinted>2025-08-13T10:11:00Z</cp:lastPrinted>
  <dcterms:created xsi:type="dcterms:W3CDTF">2025-08-01T12:31:00Z</dcterms:created>
  <dcterms:modified xsi:type="dcterms:W3CDTF">2026-02-03T12:18:09Z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