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6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7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6" r:id="rId9"/>
    <p:sldMasterId id="2147483770" r:id="rId10"/>
    <p:sldMasterId id="2147483781" r:id="rId11"/>
  </p:sldMasterIdLst>
  <p:notesMasterIdLst>
    <p:notesMasterId r:id="rId59"/>
  </p:notesMasterIdLst>
  <p:sldIdLst>
    <p:sldId id="1043" r:id="rId12"/>
    <p:sldId id="1029" r:id="rId13"/>
    <p:sldId id="1030" r:id="rId14"/>
    <p:sldId id="847" r:id="rId15"/>
    <p:sldId id="1053" r:id="rId16"/>
    <p:sldId id="799" r:id="rId17"/>
    <p:sldId id="841" r:id="rId18"/>
    <p:sldId id="779" r:id="rId19"/>
    <p:sldId id="1098" r:id="rId20"/>
    <p:sldId id="845" r:id="rId21"/>
    <p:sldId id="1129" r:id="rId22"/>
    <p:sldId id="1034" r:id="rId23"/>
    <p:sldId id="1054" r:id="rId24"/>
    <p:sldId id="1035" r:id="rId25"/>
    <p:sldId id="1095" r:id="rId26"/>
    <p:sldId id="1093" r:id="rId27"/>
    <p:sldId id="1096" r:id="rId28"/>
    <p:sldId id="955" r:id="rId29"/>
    <p:sldId id="800" r:id="rId30"/>
    <p:sldId id="1036" r:id="rId31"/>
    <p:sldId id="859" r:id="rId32"/>
    <p:sldId id="860" r:id="rId33"/>
    <p:sldId id="1101" r:id="rId34"/>
    <p:sldId id="816" r:id="rId35"/>
    <p:sldId id="680" r:id="rId36"/>
    <p:sldId id="1127" r:id="rId37"/>
    <p:sldId id="1106" r:id="rId38"/>
    <p:sldId id="1112" r:id="rId39"/>
    <p:sldId id="1115" r:id="rId40"/>
    <p:sldId id="1114" r:id="rId41"/>
    <p:sldId id="1116" r:id="rId42"/>
    <p:sldId id="1118" r:id="rId43"/>
    <p:sldId id="1130" r:id="rId44"/>
    <p:sldId id="645" r:id="rId45"/>
    <p:sldId id="862" r:id="rId46"/>
    <p:sldId id="825" r:id="rId47"/>
    <p:sldId id="1119" r:id="rId48"/>
    <p:sldId id="1090" r:id="rId49"/>
    <p:sldId id="1120" r:id="rId50"/>
    <p:sldId id="1107" r:id="rId51"/>
    <p:sldId id="1121" r:id="rId52"/>
    <p:sldId id="1108" r:id="rId53"/>
    <p:sldId id="1110" r:id="rId54"/>
    <p:sldId id="1111" r:id="rId55"/>
    <p:sldId id="1122" r:id="rId56"/>
    <p:sldId id="1123" r:id="rId57"/>
    <p:sldId id="840" r:id="rId58"/>
  </p:sldIdLst>
  <p:sldSz cx="9144000" cy="6858000" type="screen4x3"/>
  <p:notesSz cx="6735763" cy="9866313"/>
  <p:embeddedFontLst>
    <p:embeddedFont>
      <p:font typeface="Bahnschrift SemiBold SemiConden" panose="020B0502040204020203" pitchFamily="34" charset="0"/>
      <p:bold r:id="rId60"/>
    </p:embeddedFont>
    <p:embeddedFont>
      <p:font typeface="Dosis" pitchFamily="2" charset="0"/>
      <p:regular r:id="rId61"/>
      <p:bold r:id="rId62"/>
    </p:embeddedFont>
    <p:embeddedFont>
      <p:font typeface="Dosis ExtraBold" pitchFamily="2" charset="0"/>
      <p:bold r:id="rId63"/>
    </p:embeddedFont>
    <p:embeddedFont>
      <p:font typeface="Dosis Medium" pitchFamily="2" charset="0"/>
      <p:regular r:id="rId64"/>
      <p:bold r:id="rId65"/>
    </p:embeddedFont>
    <p:embeddedFont>
      <p:font typeface="Dosis SemiBold" pitchFamily="2" charset="0"/>
      <p:regular r:id="rId66"/>
      <p:bold r:id="rId6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CEAF7"/>
    <a:srgbClr val="565F88"/>
    <a:srgbClr val="31859B"/>
    <a:srgbClr val="00ACA4"/>
    <a:srgbClr val="424D7B"/>
    <a:srgbClr val="FCFFFD"/>
    <a:srgbClr val="EAF8FE"/>
    <a:srgbClr val="E7E6E6"/>
    <a:srgbClr val="9EE0F4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832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547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63" Type="http://schemas.openxmlformats.org/officeDocument/2006/relationships/font" Target="fonts/font4.fntdata"/><Relationship Id="rId68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71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font" Target="fonts/font7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61" Type="http://schemas.openxmlformats.org/officeDocument/2006/relationships/font" Target="fonts/font2.fntdata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font" Target="fonts/font1.fntdata"/><Relationship Id="rId65" Type="http://schemas.openxmlformats.org/officeDocument/2006/relationships/font" Target="fonts/font6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font" Target="fonts/font5.fntdata"/><Relationship Id="rId69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0.xml"/><Relationship Id="rId72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notesMaster" Target="notesMasters/notesMaster1.xml"/><Relationship Id="rId67" Type="http://schemas.openxmlformats.org/officeDocument/2006/relationships/font" Target="fonts/font8.fntdata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font" Target="fonts/font3.fntdata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24/02/2026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078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2947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212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886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983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337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219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60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569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585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976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403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991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730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451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84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757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3701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32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650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357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924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796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885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24/02/2026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28743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24/02/2026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4333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24/02/2026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256849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24/02/2026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168406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24/02/2026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96897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24/02/2026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25533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24/02/2026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78659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24/02/2026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97473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24/02/2026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66926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24/02/2026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519770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24/02/2026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914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8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7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40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62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61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93" r:id="rId10"/>
    <p:sldLayoutId id="2147483795" r:id="rId11"/>
    <p:sldLayoutId id="2147483796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860401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18089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5E446E-CF94-41C8-8416-A422A7E8EBB5}" type="datetimeFigureOut">
              <a:rPr lang="fr-MA" smtClean="0"/>
              <a:t>24/02/2026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0897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46.xml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4.png"/><Relationship Id="rId4" Type="http://schemas.openxmlformats.org/officeDocument/2006/relationships/image" Target="../media/image3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0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3.xml"/><Relationship Id="rId6" Type="http://schemas.microsoft.com/office/2007/relationships/hdphoto" Target="../media/hdphoto5.wdp"/><Relationship Id="rId5" Type="http://schemas.openxmlformats.org/officeDocument/2006/relationships/image" Target="../media/image42.png"/><Relationship Id="rId4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2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45.png"/><Relationship Id="rId4" Type="http://schemas.openxmlformats.org/officeDocument/2006/relationships/image" Target="../media/image2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7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48.png"/><Relationship Id="rId4" Type="http://schemas.openxmlformats.org/officeDocument/2006/relationships/image" Target="../media/image2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7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5.png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0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2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3.png"/><Relationship Id="rId5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5086C7C-5062-4ED5-9903-9EC6CC5EEC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17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16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19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4E9D5CC6-A659-4A4F-BAA5-B0E21DC20292}"/>
              </a:ext>
            </a:extLst>
          </p:cNvPr>
          <p:cNvGrpSpPr/>
          <p:nvPr/>
        </p:nvGrpSpPr>
        <p:grpSpPr>
          <a:xfrm>
            <a:off x="4572000" y="2287641"/>
            <a:ext cx="4111499" cy="3566311"/>
            <a:chOff x="1760623" y="-365760"/>
            <a:chExt cx="8942136" cy="685800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84742ED-A1FC-4BA8-BF8C-A4152B5637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60623" y="-365760"/>
              <a:ext cx="4471068" cy="6858000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2832DA56-5E42-4A38-AD10-533E34DC83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31691" y="-365760"/>
              <a:ext cx="4471068" cy="6858000"/>
            </a:xfrm>
            <a:prstGeom prst="rect">
              <a:avLst/>
            </a:prstGeom>
          </p:spPr>
        </p:pic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058CA05-2188-4048-99DE-FF4530C07C67}"/>
              </a:ext>
            </a:extLst>
          </p:cNvPr>
          <p:cNvGrpSpPr/>
          <p:nvPr/>
        </p:nvGrpSpPr>
        <p:grpSpPr>
          <a:xfrm>
            <a:off x="338946" y="2287642"/>
            <a:ext cx="4111499" cy="3566311"/>
            <a:chOff x="-2402431" y="-89647"/>
            <a:chExt cx="8868219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3C19563-8C48-41D2-8532-8C374E497A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4720" y="-89647"/>
              <a:ext cx="4471068" cy="6858000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F46610BB-3B8E-4F9B-97A1-087CB88E47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02431" y="-89647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4698708" y="2211316"/>
            <a:ext cx="3816642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D279E9D-C5A9-D30C-FA1B-0FC486A422D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9B49C-543A-2A09-D889-7ABBE2A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FB0F2F3E-CA2F-B476-F947-B346215F42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Oral – Acte de parole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Lecture – Lettre b - B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Écriture - Lettre b - B</a:t>
            </a:r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 -Lettre b - B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Écriture - Lettre b - B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909142" y="2369507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Oral – Dialogue</a:t>
            </a:r>
          </a:p>
          <a:p>
            <a:pPr marL="269875" indent="-269875"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Lecture - Lettre b - B</a:t>
            </a:r>
          </a:p>
          <a:p>
            <a:pPr marL="269875" indent="-269875"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Écriture - Lettre b - B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 Dialogue</a:t>
            </a:r>
          </a:p>
          <a:p>
            <a:r>
              <a:rPr lang="fr-FR" dirty="0"/>
              <a:t>Lecture - Lettre b - B</a:t>
            </a:r>
          </a:p>
          <a:p>
            <a:r>
              <a:rPr lang="fr-FR" dirty="0"/>
              <a:t>Écriture - Lettre b - B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BE8055-3621-8E52-FFB2-32EA386CB33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AC5277-5879-61F4-F272-1A8C05125D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6CCFA5-EA11-EB72-828A-D58DD947D0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A97448F6-EC1E-84D7-2391-D7C3A442515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A967DBC7-F85E-427C-89CA-CB7A63843E39}"/>
              </a:ext>
            </a:extLst>
          </p:cNvPr>
          <p:cNvSpPr/>
          <p:nvPr/>
        </p:nvSpPr>
        <p:spPr>
          <a:xfrm>
            <a:off x="4951350" y="1935918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71957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4F372D9-322C-5D09-E289-7378717F0C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Lecture de mots avec la lettre b.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/>
              <a:t>Écriture de mots avec la lettre b.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45716" y="2156862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Dialogue  reprenant les actes de parole enseignés.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C7BE4-DD51-D044-61FA-10D172ABB770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ABD516-1996-19C9-BBAB-D73765A0E1A8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E86C26F-C557-2C1B-6E2E-7A9D90E59D9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FDA0A5-21B4-04C4-97DF-CB8AC30540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A226FB-5780-B7F4-2256-62C93B04369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CA965265-0FB9-E3FC-4908-A5790B00F17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3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E4D1A0-1FA0-C1A4-D509-AE82A255C45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37610" y="1886862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DAAC3880-ACFD-1EAF-0E3F-7FD9BAFCEA4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75746" y="2156059"/>
            <a:ext cx="2319092" cy="370362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CE04B758-F037-3B1D-FC03-4C6C58D84448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59433" y="2156059"/>
            <a:ext cx="2112567" cy="3703624"/>
          </a:xfr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4BD154D0-F20A-AA4B-D921-885BB2E29FD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3D3BEBF-1EEE-8D6F-B2DF-DD113FCE36C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0572FB3-3F4F-6A79-98CB-B3104CE80A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947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9901" y="756000"/>
            <a:ext cx="720530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un dialogue en français. Majd et Nada vont nous aider.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DBAF8FA-AA36-3FA4-436F-81C5962FB86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43A8CA6-BFCC-26B3-84B1-EF96FF3E8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1850772-3CC3-F34E-0BEC-3F59741119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FD30CF4-E750-B782-63FD-4635F051CA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3956" y="2165682"/>
            <a:ext cx="4893931" cy="384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3C9128EC-596A-5D55-F708-0BE0F251E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Lecture de la vidéo.</a:t>
            </a:r>
            <a:endParaRPr lang="fr-MA" i="1" dirty="0">
              <a:solidFill>
                <a:srgbClr val="FF0000"/>
              </a:solidFill>
              <a:latin typeface="Dosis Medium" pitchFamily="2" charset="0"/>
            </a:endParaRPr>
          </a:p>
        </p:txBody>
      </p:sp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28B486-A31A-452E-3C7D-B935E436ED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1_P3_SEM4_S4_dialogue">
            <a:hlinkClick r:id="" action="ppaction://media"/>
            <a:extLst>
              <a:ext uri="{FF2B5EF4-FFF2-40B4-BE49-F238E27FC236}">
                <a16:creationId xmlns:a16="http://schemas.microsoft.com/office/drawing/2014/main" id="{1F4F03EE-2434-4BCF-87C6-058951C0D1A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3092" y="2105025"/>
            <a:ext cx="8137816" cy="3677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04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2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627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2DCCB-B05A-3DBF-6661-9F39A3388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D71EE1-67AE-DDA3-BDD1-3A249435E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On va écouter le dialogue une deuxième fois. Écoutez bien. </a:t>
            </a:r>
            <a:endParaRPr lang="fr-FR" dirty="0">
              <a:latin typeface="Dosis Medium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1CB4B14-ADAC-F981-A1A7-941544B09CB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D7546A2-6A2F-6DC2-6760-96D5E09FC0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EBD1AF4-DD06-E766-C7CC-79D0A30DFB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7BCD1EA-5B1E-6A6E-C3F9-66B6F66D4F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9927" y="2136809"/>
            <a:ext cx="3104146" cy="3104146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89974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3C9128EC-596A-5D55-F708-0BE0F251E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Lecture de la vidéo.</a:t>
            </a:r>
            <a:endParaRPr lang="fr-MA" i="1" dirty="0">
              <a:solidFill>
                <a:srgbClr val="FF0000"/>
              </a:solidFill>
              <a:latin typeface="Dosis Medium" pitchFamily="2" charset="0"/>
            </a:endParaRPr>
          </a:p>
        </p:txBody>
      </p:sp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28B486-A31A-452E-3C7D-B935E436ED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1_P3_SEM4_S4_dialogue">
            <a:hlinkClick r:id="" action="ppaction://media"/>
            <a:extLst>
              <a:ext uri="{FF2B5EF4-FFF2-40B4-BE49-F238E27FC236}">
                <a16:creationId xmlns:a16="http://schemas.microsoft.com/office/drawing/2014/main" id="{1F4F03EE-2434-4BCF-87C6-058951C0D1A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3092" y="2105025"/>
            <a:ext cx="8137816" cy="3677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53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2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627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CA864A1-D6EA-427B-96A6-EB2C2E8A2D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8343" y="1785231"/>
            <a:ext cx="6707313" cy="467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7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55CC7870-EB44-0FE1-CE75-24FC02CB4219}"/>
              </a:ext>
            </a:extLst>
          </p:cNvPr>
          <p:cNvGrpSpPr/>
          <p:nvPr/>
        </p:nvGrpSpPr>
        <p:grpSpPr>
          <a:xfrm>
            <a:off x="1445601" y="1733270"/>
            <a:ext cx="5726380" cy="4408634"/>
            <a:chOff x="1445601" y="1733270"/>
            <a:chExt cx="5726380" cy="440863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6F9A40EA-6AB1-899D-30F1-536920C417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45601" y="1733270"/>
              <a:ext cx="5726380" cy="4408634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D55761C-4009-994E-6867-857333A4B0EE}"/>
                </a:ext>
              </a:extLst>
            </p:cNvPr>
            <p:cNvSpPr/>
            <p:nvPr/>
          </p:nvSpPr>
          <p:spPr>
            <a:xfrm>
              <a:off x="4401243" y="4938308"/>
              <a:ext cx="115677" cy="115677"/>
            </a:xfrm>
            <a:prstGeom prst="rect">
              <a:avLst/>
            </a:prstGeom>
            <a:solidFill>
              <a:srgbClr val="DCEAF7"/>
            </a:solidFill>
            <a:ln>
              <a:solidFill>
                <a:srgbClr val="DCEAF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.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2525730-C6FF-1086-70D8-C10B7379B904}"/>
                </a:ext>
              </a:extLst>
            </p:cNvPr>
            <p:cNvSpPr txBox="1"/>
            <p:nvPr/>
          </p:nvSpPr>
          <p:spPr>
            <a:xfrm>
              <a:off x="4351663" y="4789448"/>
              <a:ext cx="1211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1134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70164774-03F3-418B-57F7-4B560CF47D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276281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utoShape 2" descr="Image générée">
            <a:extLst>
              <a:ext uri="{FF2B5EF4-FFF2-40B4-BE49-F238E27FC236}">
                <a16:creationId xmlns:a16="http://schemas.microsoft.com/office/drawing/2014/main" id="{876B3385-7A26-22CD-1C22-0AE3F8E749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67618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CBFFA25-75E1-850C-695C-4E0218E4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32BCA87-853C-06BF-F7AB-353127E73C5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F5C0805-7518-F74A-3402-995D61E741FA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14ADA36-CFCC-3F4A-8D00-4A2871191804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985EE4D-E13D-381C-4EF4-FBCF81FD0ABA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912AF2D-1E8F-437F-53F6-E42FBC0AE779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D923892-5F71-B9EE-2AE4-3CE7076BAE64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1E512B1-87F1-1A65-1255-378BA46718B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45E27493-3451-34CF-1067-E97C68686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C18AA11-F36F-F524-1C78-9DE2F0037E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30F627F-3B84-49B8-9708-74EDC7DF35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9" t="8408" r="6693" b="7827"/>
          <a:stretch/>
        </p:blipFill>
        <p:spPr>
          <a:xfrm>
            <a:off x="2353195" y="2863684"/>
            <a:ext cx="4416878" cy="29471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033DCAF-790F-4BB7-8007-658D8E134229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868555" y="2092025"/>
            <a:ext cx="1383692" cy="122418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2B8C928-9195-4E34-A256-EF93CFD83658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5812492" y="2092026"/>
            <a:ext cx="1383692" cy="122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559B8-1412-5C86-3CF7-8D847DD98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1BF20CDB-F92A-FC8F-7EFF-CB749D15B60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63416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utoShape 2" descr="Image générée">
            <a:extLst>
              <a:ext uri="{FF2B5EF4-FFF2-40B4-BE49-F238E27FC236}">
                <a16:creationId xmlns:a16="http://schemas.microsoft.com/office/drawing/2014/main" id="{1A4856DD-28E1-3E8D-1E06-00226C3FBB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54753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2C1A806-B3FF-0AB6-5250-D04ADDC0D351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227AB3D3-CE32-9E8D-B92E-E50E8F359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7261446-C4C0-32A5-208E-D5ED92F249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8">
            <a:extLst>
              <a:ext uri="{FF2B5EF4-FFF2-40B4-BE49-F238E27FC236}">
                <a16:creationId xmlns:a16="http://schemas.microsoft.com/office/drawing/2014/main" id="{5B3469A4-4A57-A1D3-2C98-9B4CC88EE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BEAA426-6A2F-DE87-40A6-5A05B0C6FC8A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A22F44B-AEFA-F771-8411-5A245B85967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3838ECA-F305-205C-9746-0ACE9A69311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D39D383-7957-D3AA-F529-14D7A2296D9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0EF6708-615A-1DB5-D0C6-BE5EF556524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149445CF-F532-6B4F-5A9E-65E01921B50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442DA45-ECA5-64BF-EF8D-30BA06464382}"/>
              </a:ext>
            </a:extLst>
          </p:cNvPr>
          <p:cNvSpPr txBox="1"/>
          <p:nvPr/>
        </p:nvSpPr>
        <p:spPr>
          <a:xfrm>
            <a:off x="1560395" y="2165639"/>
            <a:ext cx="5853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Les deux amis sont à la maison. Chacun pose à l’autre les questions suivantes :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DCF80C4-4504-9C59-C28C-6E64F5A145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513" y="3071301"/>
            <a:ext cx="2840512" cy="204985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F359D52-21CA-C7DC-90E5-2802F9DD7357}"/>
              </a:ext>
            </a:extLst>
          </p:cNvPr>
          <p:cNvSpPr txBox="1"/>
          <p:nvPr/>
        </p:nvSpPr>
        <p:spPr>
          <a:xfrm>
            <a:off x="3624550" y="3209574"/>
            <a:ext cx="5450696" cy="2342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Qui est sur la photo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Est-ce que tu as un frère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Est-ce que tu as une sœur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Il y a combien de chambres dans ta maison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O</a:t>
            </a: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ù est ____________ ? 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58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9E1DB-B39E-5CA1-69E8-76DFC53C3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74301A54-E135-EE35-089E-D4AF9883C0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63416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4501382-7268-0A65-5383-AE1653682E8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59F40C8C-1951-513F-C6FA-92CD5E2356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6A14A93-5E16-2AC2-0BE4-3754A74333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9" name="Titre 8">
            <a:extLst>
              <a:ext uri="{FF2B5EF4-FFF2-40B4-BE49-F238E27FC236}">
                <a16:creationId xmlns:a16="http://schemas.microsoft.com/office/drawing/2014/main" id="{9DA65CFE-877A-7837-775B-987689F54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le dialogue.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AEBC696-CD67-66F7-CF14-3E2FAAF8CBF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5CD0790-81B5-0D74-4BC3-13785760D29B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400C1542-F397-5F66-3076-572AB7D7A8E9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828A7943-AED7-C289-4277-0E7DCE5969E6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3E62121F-181C-1AC4-49F1-E88CDF4646F0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F76E41A-55BC-42B4-7E91-627E42F604BA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CD8AAAF-3544-4653-CD6F-B269E2947FC6}"/>
              </a:ext>
            </a:extLst>
          </p:cNvPr>
          <p:cNvSpPr txBox="1"/>
          <p:nvPr/>
        </p:nvSpPr>
        <p:spPr>
          <a:xfrm>
            <a:off x="1461243" y="2385065"/>
            <a:ext cx="5853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Les deux amis sont à la maison. Chacun pose à l’autre les questions suivantes :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1FFB711-B8A8-B821-6C97-1EFD95F94D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513" y="3071301"/>
            <a:ext cx="2840512" cy="204985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403EC67-D0D2-54AB-7B8F-52ECFB0EA48A}"/>
              </a:ext>
            </a:extLst>
          </p:cNvPr>
          <p:cNvSpPr txBox="1"/>
          <p:nvPr/>
        </p:nvSpPr>
        <p:spPr>
          <a:xfrm>
            <a:off x="3624550" y="3209574"/>
            <a:ext cx="5450696" cy="2342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Qui est sur la photo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Est-ce que tu as un frère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Est-ce que tu as une sœur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Il y a combien de chambres dans ta maison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O</a:t>
            </a: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ù est ____________ ? 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06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432ED-7FE2-A732-08E0-2B1F9820D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7D5E9897-7EEA-B2ED-F5DE-F360C866CAF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63416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utoShape 2" descr="Image générée">
            <a:extLst>
              <a:ext uri="{FF2B5EF4-FFF2-40B4-BE49-F238E27FC236}">
                <a16:creationId xmlns:a16="http://schemas.microsoft.com/office/drawing/2014/main" id="{804F7253-8E0C-DB38-91D8-501878BF0E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54753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F6FAF955-7EF4-C8BB-F753-C15A271F6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jouer le dialogue. Qui veut passer au tableau ? 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81531A9-3F60-7FBC-2395-87E2DF62C7B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FB90071-1724-3083-0CCA-CE8ED9F0E602}"/>
              </a:ext>
            </a:extLst>
          </p:cNvPr>
          <p:cNvSpPr txBox="1"/>
          <p:nvPr/>
        </p:nvSpPr>
        <p:spPr>
          <a:xfrm>
            <a:off x="2371047" y="1637595"/>
            <a:ext cx="903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50DE099-2B50-B734-C09E-AEEF4D05102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0E141B5-CDB6-843F-A8AC-A90FAEB22D22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DAE0955-3CF5-AC10-23FB-5507C01EE0A1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918980D-0521-0D85-C00E-7D933C9E9244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2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EC34192-92C2-4476-95C4-23E94528B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0BD8A7F-6099-43D8-C697-BB2564AD8266}"/>
              </a:ext>
            </a:extLst>
          </p:cNvPr>
          <p:cNvSpPr txBox="1"/>
          <p:nvPr/>
        </p:nvSpPr>
        <p:spPr>
          <a:xfrm>
            <a:off x="1521836" y="2424535"/>
            <a:ext cx="5853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Les deux amis sont à la maison. Chacun pose à l’autre les questions suivantes :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C0B59EA-DB91-9C43-F251-1A10392D53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513" y="3071301"/>
            <a:ext cx="2840512" cy="204985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ED80D94-D61E-C77B-BCE0-B7BBC5244AF7}"/>
              </a:ext>
            </a:extLst>
          </p:cNvPr>
          <p:cNvSpPr txBox="1"/>
          <p:nvPr/>
        </p:nvSpPr>
        <p:spPr>
          <a:xfrm>
            <a:off x="3624550" y="3209574"/>
            <a:ext cx="5450696" cy="2342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Qui est sur la photo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Est-ce que tu as un frère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Est-ce que tu as une sœur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Il y a combien de chambres dans ta maison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O</a:t>
            </a: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ù est ____________ ? 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876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8101D06-C9BD-61D1-43DE-E2467146568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222056-859C-A805-976C-60F499484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50E6A0-24C2-DA6B-CF38-CB3D1B280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71902" y="2671839"/>
            <a:ext cx="3139823" cy="209321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200531A-4E04-197C-4D40-9297D32214F6}"/>
              </a:ext>
            </a:extLst>
          </p:cNvPr>
          <p:cNvSpPr txBox="1"/>
          <p:nvPr/>
        </p:nvSpPr>
        <p:spPr>
          <a:xfrm>
            <a:off x="3613534" y="2546973"/>
            <a:ext cx="5450696" cy="2342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Qui est sur la photo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Est-ce que tu as un frère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Est-ce que tu as une sœur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Il y a combien de chambres dans ta maison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O</a:t>
            </a: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ù est ____________ ? 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dirty="0"/>
              <a:t>Dialogue  reprenant les actes de parole enseignés.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dirty="0"/>
              <a:t>Écriture de mots avec la lettre b.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8F620A-E896-6974-DDFE-A4D451AF6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965" y="3515409"/>
            <a:ext cx="6254069" cy="144617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053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4336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Lecture de mots avec la lettre b.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82884" y="3457727"/>
            <a:ext cx="540000" cy="540000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3640BCCD-5F8F-8C53-9438-B85E8E1FE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A2C1CCC-352A-AAE0-C5A5-13D328D3E59C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211B303-91C5-FCD8-563C-3237FA715DC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2B2332C-957B-FE64-2A84-2C286A1F8A4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FD8517B-345B-8F45-512B-FB7CB2E002C5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04BA322B-4984-889F-20E9-C6DF576EE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990A741-EB78-A3E2-CA82-2B9074B10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F02CE5E-74E9-40F6-6FFA-AE5482AD5AE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A47907C-4CC5-FE0C-1497-67B05614DD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85307B-40A5-64BD-148C-2D81FFC6F9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7503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9CA22-B931-39E8-1A13-B2768F964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2446A3-A351-FA81-1807-E1BB1A9E7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7" name="ZoneTexte 3">
            <a:extLst>
              <a:ext uri="{FF2B5EF4-FFF2-40B4-BE49-F238E27FC236}">
                <a16:creationId xmlns:a16="http://schemas.microsoft.com/office/drawing/2014/main" id="{6256C97A-6C93-EA38-870D-3F78DB984F11}"/>
              </a:ext>
            </a:extLst>
          </p:cNvPr>
          <p:cNvSpPr txBox="1"/>
          <p:nvPr/>
        </p:nvSpPr>
        <p:spPr>
          <a:xfrm>
            <a:off x="1375506" y="2275750"/>
            <a:ext cx="639298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3800" dirty="0">
                <a:ln w="0"/>
                <a:solidFill>
                  <a:srgbClr val="474F71"/>
                </a:solidFill>
                <a:latin typeface="Bahnschrift SemiBold SemiConden" panose="020B0502040204020203" pitchFamily="34" charset="0"/>
                <a:cs typeface="Arial" panose="020B0604020202020204" pitchFamily="34" charset="0"/>
              </a:rPr>
              <a:t>b     </a:t>
            </a:r>
            <a:r>
              <a:rPr lang="fr-FR" sz="13800" dirty="0" err="1">
                <a:ln w="0"/>
                <a:solidFill>
                  <a:srgbClr val="474F71"/>
                </a:solidFill>
                <a:latin typeface="Bahnschrift SemiBold SemiConden" panose="020B0502040204020203" pitchFamily="34" charset="0"/>
                <a:cs typeface="Arial" panose="020B0604020202020204" pitchFamily="34" charset="0"/>
              </a:rPr>
              <a:t>B</a:t>
            </a:r>
            <a:endParaRPr lang="fr-FR" sz="16600" dirty="0">
              <a:ln w="0"/>
              <a:solidFill>
                <a:srgbClr val="474F71"/>
              </a:solidFill>
              <a:latin typeface="Bahnschrift SemiBold SemiConden" panose="020B0502040204020203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9320380-401F-4836-B260-05317F8644B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F78338B-E33B-4DF3-A226-515EDF340C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D4656F-D5BE-4773-B96D-8FF6F3A4D6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8467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syllabes ? 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5510F91-43E1-4806-935B-1D174D1E0479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586297" y="4370915"/>
            <a:chExt cx="7925132" cy="68242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C7570A6-DACF-484E-B9DF-8A265DC54FA7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ba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819AA1B-957D-4F50-8969-78B1BE3CBEAA}"/>
                </a:ext>
              </a:extLst>
            </p:cNvPr>
            <p:cNvSpPr/>
            <p:nvPr/>
          </p:nvSpPr>
          <p:spPr>
            <a:xfrm>
              <a:off x="475099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b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6C3F0AF-46D3-4E6A-A0C0-3C009EBDC451}"/>
                </a:ext>
              </a:extLst>
            </p:cNvPr>
            <p:cNvSpPr/>
            <p:nvPr/>
          </p:nvSpPr>
          <p:spPr>
            <a:xfrm>
              <a:off x="613923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b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5C2C5D2-3632-4772-9B6A-DA1C9C9C8EBB}"/>
                </a:ext>
              </a:extLst>
            </p:cNvPr>
            <p:cNvSpPr/>
            <p:nvPr/>
          </p:nvSpPr>
          <p:spPr>
            <a:xfrm>
              <a:off x="197453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7CBEF91-D491-41A3-8DE8-0A5F76273CF7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b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0A0446E-8032-4256-B933-9F264CB5BA7F}"/>
                </a:ext>
              </a:extLst>
            </p:cNvPr>
            <p:cNvSpPr/>
            <p:nvPr/>
          </p:nvSpPr>
          <p:spPr>
            <a:xfrm>
              <a:off x="336276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b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u</a:t>
              </a:r>
            </a:p>
          </p:txBody>
        </p:sp>
      </p:grp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36A375E-D9BD-40F7-8EF8-710986B4ED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8759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7C65BED1-47E5-4EB3-B559-3C20E92D7E9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A25CBB39-1B0F-4C15-9575-F8D607239E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7FFFF9-A2D4-436D-82F6-900D5BD73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B343C79B-25C0-4345-BAC6-36B5F44ADC7F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586297" y="4370915"/>
            <a:chExt cx="7925132" cy="682426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51D6B3C5-8FA6-466E-9157-A86E973A3D41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ba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995B41D-6D99-44BE-BC6D-E48408684026}"/>
                </a:ext>
              </a:extLst>
            </p:cNvPr>
            <p:cNvSpPr/>
            <p:nvPr/>
          </p:nvSpPr>
          <p:spPr>
            <a:xfrm>
              <a:off x="475099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b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9EC516D-3961-4510-9151-CEF85A830A61}"/>
                </a:ext>
              </a:extLst>
            </p:cNvPr>
            <p:cNvSpPr/>
            <p:nvPr/>
          </p:nvSpPr>
          <p:spPr>
            <a:xfrm>
              <a:off x="613923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b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D8FA4074-6728-469F-9972-09FBC04BDF59}"/>
                </a:ext>
              </a:extLst>
            </p:cNvPr>
            <p:cNvSpPr/>
            <p:nvPr/>
          </p:nvSpPr>
          <p:spPr>
            <a:xfrm>
              <a:off x="197453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CF58FBF2-4FED-4BC5-9A03-E338ACAFCC1B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b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52CED83-D850-47BF-880C-FE9603008911}"/>
                </a:ext>
              </a:extLst>
            </p:cNvPr>
            <p:cNvSpPr/>
            <p:nvPr/>
          </p:nvSpPr>
          <p:spPr>
            <a:xfrm>
              <a:off x="336276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b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103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0323B-0FC0-39C3-0849-47E8B22F2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7350E-918A-08FA-B97D-5470D98FC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lire des mots contenant la lettre b.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Soyez attentifs.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C2A3ECD-FE69-4BD6-BBD8-3DD9AE5A4A0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4EC3091-AFE1-46DD-AA96-2947852A32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829B375-D406-4403-A3B0-0408DC16DF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Google Shape;99;p3">
            <a:extLst>
              <a:ext uri="{FF2B5EF4-FFF2-40B4-BE49-F238E27FC236}">
                <a16:creationId xmlns:a16="http://schemas.microsoft.com/office/drawing/2014/main" id="{BE6BCFF3-707F-4E4A-8810-4FF45C97EF2C}"/>
              </a:ext>
            </a:extLst>
          </p:cNvPr>
          <p:cNvSpPr txBox="1"/>
          <p:nvPr/>
        </p:nvSpPr>
        <p:spPr>
          <a:xfrm>
            <a:off x="851835" y="2214509"/>
            <a:ext cx="7793610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4800" dirty="0">
                <a:solidFill>
                  <a:srgbClr val="00ACA4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b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allon        ro</a:t>
            </a:r>
            <a:r>
              <a:rPr lang="fr-FR" sz="4800" dirty="0">
                <a:solidFill>
                  <a:srgbClr val="00ACA4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b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o</a:t>
            </a:r>
            <a:r>
              <a:rPr lang="fr-FR" sz="4800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t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        </a:t>
            </a:r>
            <a:r>
              <a:rPr lang="fr-FR" sz="4800" dirty="0">
                <a:solidFill>
                  <a:srgbClr val="00ACA4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b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ich</a:t>
            </a:r>
            <a:r>
              <a:rPr lang="fr-FR" sz="4800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e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      </a:t>
            </a:r>
          </a:p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4800" dirty="0">
                <a:solidFill>
                  <a:srgbClr val="00ACA4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b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us          </a:t>
            </a:r>
            <a:r>
              <a:rPr lang="fr-FR" sz="4800" dirty="0">
                <a:solidFill>
                  <a:srgbClr val="00ACA4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b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é</a:t>
            </a:r>
            <a:r>
              <a:rPr lang="fr-FR" sz="4800" dirty="0">
                <a:solidFill>
                  <a:srgbClr val="00ACA4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b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é   </a:t>
            </a:r>
            <a:endParaRPr sz="4800" dirty="0">
              <a:solidFill>
                <a:srgbClr val="424D7B"/>
              </a:solidFill>
              <a:latin typeface="Dosis SemiBold" pitchFamily="2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4027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4E7DDD-78AD-CD9A-C2BB-D518BCFD2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097F3F8-4432-36CD-4790-7E7F9D392D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5" name="FR_N1_P3_W04_S4_Fusion">
            <a:hlinkClick r:id="" action="ppaction://media"/>
            <a:extLst>
              <a:ext uri="{FF2B5EF4-FFF2-40B4-BE49-F238E27FC236}">
                <a16:creationId xmlns:a16="http://schemas.microsoft.com/office/drawing/2014/main" id="{C8D9D2B9-8220-40FC-83B5-2154A32BDE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48553" y="1977278"/>
            <a:ext cx="7646894" cy="4301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8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8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780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99;p3">
            <a:extLst>
              <a:ext uri="{FF2B5EF4-FFF2-40B4-BE49-F238E27FC236}">
                <a16:creationId xmlns:a16="http://schemas.microsoft.com/office/drawing/2014/main" id="{6963DAD0-7A18-4A59-BC87-C387B5279243}"/>
              </a:ext>
            </a:extLst>
          </p:cNvPr>
          <p:cNvSpPr txBox="1"/>
          <p:nvPr/>
        </p:nvSpPr>
        <p:spPr>
          <a:xfrm>
            <a:off x="588836" y="2214509"/>
            <a:ext cx="8555164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ballon      robot       biche      </a:t>
            </a:r>
          </a:p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bus          bébé </a:t>
            </a:r>
            <a:endParaRPr sz="6000" b="1" dirty="0">
              <a:ln w="0"/>
              <a:solidFill>
                <a:srgbClr val="474F71"/>
              </a:solidFill>
              <a:latin typeface="Dosis SemiBold" pitchFamily="2" charset="0"/>
              <a:cs typeface="Aharoni" panose="02010803020104030203" pitchFamily="2" charset="-79"/>
              <a:sym typeface="Calibri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Relisons ensemble.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D10F024-D99B-4F4F-99CD-82EA0153D4A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D9666E2-42A9-4333-820D-96AF7865C2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3834E3B-DB4A-49F1-A6EA-E0901F333D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Parenthèse ouvrante 8">
            <a:extLst>
              <a:ext uri="{FF2B5EF4-FFF2-40B4-BE49-F238E27FC236}">
                <a16:creationId xmlns:a16="http://schemas.microsoft.com/office/drawing/2014/main" id="{3FB5BDD8-4656-4C5A-831A-7ED40F36EB21}"/>
              </a:ext>
            </a:extLst>
          </p:cNvPr>
          <p:cNvSpPr/>
          <p:nvPr/>
        </p:nvSpPr>
        <p:spPr>
          <a:xfrm rot="16200000">
            <a:off x="1148586" y="3401530"/>
            <a:ext cx="171832" cy="653515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4B899F33-E2DC-4214-B05E-CB93BE04BE7C}"/>
              </a:ext>
            </a:extLst>
          </p:cNvPr>
          <p:cNvSpPr/>
          <p:nvPr/>
        </p:nvSpPr>
        <p:spPr>
          <a:xfrm rot="16200000">
            <a:off x="2065615" y="3199369"/>
            <a:ext cx="171830" cy="1057835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Parenthèse ouvrante 10">
            <a:extLst>
              <a:ext uri="{FF2B5EF4-FFF2-40B4-BE49-F238E27FC236}">
                <a16:creationId xmlns:a16="http://schemas.microsoft.com/office/drawing/2014/main" id="{869F23A8-BC05-47B1-A315-06930F385C35}"/>
              </a:ext>
            </a:extLst>
          </p:cNvPr>
          <p:cNvSpPr/>
          <p:nvPr/>
        </p:nvSpPr>
        <p:spPr>
          <a:xfrm rot="16200000">
            <a:off x="3840972" y="3468427"/>
            <a:ext cx="176741" cy="589096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81D62F92-865E-48CE-8017-25EB22DBA20A}"/>
              </a:ext>
            </a:extLst>
          </p:cNvPr>
          <p:cNvSpPr/>
          <p:nvPr/>
        </p:nvSpPr>
        <p:spPr>
          <a:xfrm rot="16200000">
            <a:off x="4697543" y="3259709"/>
            <a:ext cx="171828" cy="1011445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Parenthèse ouvrante 14">
            <a:extLst>
              <a:ext uri="{FF2B5EF4-FFF2-40B4-BE49-F238E27FC236}">
                <a16:creationId xmlns:a16="http://schemas.microsoft.com/office/drawing/2014/main" id="{0DC26E44-AD87-45CC-A8DB-0C5CCC9BF3D5}"/>
              </a:ext>
            </a:extLst>
          </p:cNvPr>
          <p:cNvSpPr/>
          <p:nvPr/>
        </p:nvSpPr>
        <p:spPr>
          <a:xfrm rot="16200000">
            <a:off x="3227313" y="5105204"/>
            <a:ext cx="171827" cy="1063319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Parenthèse ouvrante 16">
            <a:extLst>
              <a:ext uri="{FF2B5EF4-FFF2-40B4-BE49-F238E27FC236}">
                <a16:creationId xmlns:a16="http://schemas.microsoft.com/office/drawing/2014/main" id="{83CD635F-4456-44EA-BD37-5B5AFC3DBCCA}"/>
              </a:ext>
            </a:extLst>
          </p:cNvPr>
          <p:cNvSpPr/>
          <p:nvPr/>
        </p:nvSpPr>
        <p:spPr>
          <a:xfrm rot="16200000">
            <a:off x="5693675" y="5296875"/>
            <a:ext cx="171829" cy="679975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Parenthèse ouvrante 17">
            <a:extLst>
              <a:ext uri="{FF2B5EF4-FFF2-40B4-BE49-F238E27FC236}">
                <a16:creationId xmlns:a16="http://schemas.microsoft.com/office/drawing/2014/main" id="{E136B862-8F8C-4608-97D4-E7CDF3733E20}"/>
              </a:ext>
            </a:extLst>
          </p:cNvPr>
          <p:cNvSpPr/>
          <p:nvPr/>
        </p:nvSpPr>
        <p:spPr>
          <a:xfrm rot="16200000">
            <a:off x="6435679" y="5271934"/>
            <a:ext cx="171830" cy="72986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Parenthèse ouvrante 19">
            <a:extLst>
              <a:ext uri="{FF2B5EF4-FFF2-40B4-BE49-F238E27FC236}">
                <a16:creationId xmlns:a16="http://schemas.microsoft.com/office/drawing/2014/main" id="{83AA0BAE-AA69-4104-A2DE-C6B3EC15C599}"/>
              </a:ext>
            </a:extLst>
          </p:cNvPr>
          <p:cNvSpPr/>
          <p:nvPr/>
        </p:nvSpPr>
        <p:spPr>
          <a:xfrm rot="16200000">
            <a:off x="7040673" y="2931358"/>
            <a:ext cx="176742" cy="1663233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355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80393" y="2473583"/>
            <a:ext cx="75832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96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ballon</a:t>
            </a:r>
            <a:endParaRPr lang="pt-BR" sz="9600" b="1" dirty="0">
              <a:ln w="0"/>
              <a:solidFill>
                <a:schemeClr val="bg1">
                  <a:lumMod val="65000"/>
                </a:schemeClr>
              </a:solidFill>
              <a:latin typeface="Dosis SemiBold" pitchFamily="2" charset="0"/>
              <a:cs typeface="Aharoni" panose="02010803020104030203" pitchFamily="2" charset="-79"/>
            </a:endParaRPr>
          </a:p>
        </p:txBody>
      </p:sp>
      <p:sp>
        <p:nvSpPr>
          <p:cNvPr id="3" name="Parenthèse ouvrante 2">
            <a:extLst>
              <a:ext uri="{FF2B5EF4-FFF2-40B4-BE49-F238E27FC236}">
                <a16:creationId xmlns:a16="http://schemas.microsoft.com/office/drawing/2014/main" id="{E5EEB8EC-DD00-1126-2DA5-CDF4DB73DB60}"/>
              </a:ext>
            </a:extLst>
          </p:cNvPr>
          <p:cNvSpPr/>
          <p:nvPr/>
        </p:nvSpPr>
        <p:spPr>
          <a:xfrm rot="16200000">
            <a:off x="3526261" y="3789233"/>
            <a:ext cx="281474" cy="1146615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Parenthèse ouvrante 4">
            <a:extLst>
              <a:ext uri="{FF2B5EF4-FFF2-40B4-BE49-F238E27FC236}">
                <a16:creationId xmlns:a16="http://schemas.microsoft.com/office/drawing/2014/main" id="{81CD15DE-969C-B895-3CD8-C2F1556B7545}"/>
              </a:ext>
            </a:extLst>
          </p:cNvPr>
          <p:cNvSpPr/>
          <p:nvPr/>
        </p:nvSpPr>
        <p:spPr>
          <a:xfrm rot="16200000">
            <a:off x="5036597" y="3515593"/>
            <a:ext cx="281474" cy="1693895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95566CC-83B2-41CC-B519-2F830AC8FE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5384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2C2BB-DAFD-F418-040E-9E4F9372F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DE9703-D40A-0D88-06AB-199C533B0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D571A59-6FD9-492B-13AE-0E5009724167}"/>
              </a:ext>
            </a:extLst>
          </p:cNvPr>
          <p:cNvSpPr txBox="1"/>
          <p:nvPr/>
        </p:nvSpPr>
        <p:spPr>
          <a:xfrm>
            <a:off x="457423" y="2524595"/>
            <a:ext cx="758321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72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robo</a:t>
            </a:r>
            <a:r>
              <a:rPr lang="pt-BR" sz="72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t</a:t>
            </a:r>
          </a:p>
        </p:txBody>
      </p:sp>
      <p:sp>
        <p:nvSpPr>
          <p:cNvPr id="3" name="Parenthèse ouvrante 2">
            <a:extLst>
              <a:ext uri="{FF2B5EF4-FFF2-40B4-BE49-F238E27FC236}">
                <a16:creationId xmlns:a16="http://schemas.microsoft.com/office/drawing/2014/main" id="{9714447C-7A51-57DB-3B58-176FAAF381B5}"/>
              </a:ext>
            </a:extLst>
          </p:cNvPr>
          <p:cNvSpPr/>
          <p:nvPr/>
        </p:nvSpPr>
        <p:spPr>
          <a:xfrm rot="16200000">
            <a:off x="3543712" y="3720167"/>
            <a:ext cx="168099" cy="693358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Parenthèse ouvrante 4">
            <a:extLst>
              <a:ext uri="{FF2B5EF4-FFF2-40B4-BE49-F238E27FC236}">
                <a16:creationId xmlns:a16="http://schemas.microsoft.com/office/drawing/2014/main" id="{0FA1029A-BAB0-9992-039F-394932FA0028}"/>
              </a:ext>
            </a:extLst>
          </p:cNvPr>
          <p:cNvSpPr/>
          <p:nvPr/>
        </p:nvSpPr>
        <p:spPr>
          <a:xfrm rot="16200000">
            <a:off x="4576893" y="3456539"/>
            <a:ext cx="168097" cy="1220617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E6DD955-E1EB-4D8E-8F55-8E2D9889B6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4667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1100F-08B3-B4C7-3F94-09E92B4BA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8DBC47-A89A-5EAE-D0EF-7D8DDCEE3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8E3064D-FA6C-23D3-069A-E690F644D710}"/>
              </a:ext>
            </a:extLst>
          </p:cNvPr>
          <p:cNvSpPr txBox="1"/>
          <p:nvPr/>
        </p:nvSpPr>
        <p:spPr>
          <a:xfrm>
            <a:off x="521142" y="2445596"/>
            <a:ext cx="758321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Aharoni" panose="02010803020104030203" pitchFamily="2" charset="-79"/>
              </a:rPr>
              <a:t>bich</a:t>
            </a:r>
            <a:r>
              <a:rPr kumimoji="0" lang="pt-BR" sz="80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Aharoni" panose="02010803020104030203" pitchFamily="2" charset="-79"/>
              </a:rPr>
              <a:t>e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AA64A58-3555-4D78-9D3A-855E31BEC0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Parenthèse ouvrante 7">
            <a:extLst>
              <a:ext uri="{FF2B5EF4-FFF2-40B4-BE49-F238E27FC236}">
                <a16:creationId xmlns:a16="http://schemas.microsoft.com/office/drawing/2014/main" id="{59A96155-F889-4A09-9D78-0E5EE5DFD258}"/>
              </a:ext>
            </a:extLst>
          </p:cNvPr>
          <p:cNvSpPr/>
          <p:nvPr/>
        </p:nvSpPr>
        <p:spPr>
          <a:xfrm rot="16200000">
            <a:off x="4183030" y="2966920"/>
            <a:ext cx="187680" cy="2185984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6693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667F7-E7B6-4854-BB11-570F9345D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16E97B-F186-2B65-2EA1-FBC5FE860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DE64BF-7B18-C7B4-7F79-EB899316A021}"/>
              </a:ext>
            </a:extLst>
          </p:cNvPr>
          <p:cNvSpPr txBox="1"/>
          <p:nvPr/>
        </p:nvSpPr>
        <p:spPr>
          <a:xfrm>
            <a:off x="457423" y="2524595"/>
            <a:ext cx="758321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72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bus</a:t>
            </a:r>
            <a:endParaRPr lang="pt-BR" sz="7200" b="1" dirty="0">
              <a:ln w="0"/>
              <a:solidFill>
                <a:schemeClr val="bg2">
                  <a:lumMod val="75000"/>
                </a:schemeClr>
              </a:solidFill>
              <a:latin typeface="Dosis SemiBold" pitchFamily="2" charset="0"/>
              <a:cs typeface="Aharoni" panose="02010803020104030203" pitchFamily="2" charset="-79"/>
            </a:endParaRPr>
          </a:p>
        </p:txBody>
      </p:sp>
      <p:sp>
        <p:nvSpPr>
          <p:cNvPr id="3" name="Parenthèse ouvrante 2">
            <a:extLst>
              <a:ext uri="{FF2B5EF4-FFF2-40B4-BE49-F238E27FC236}">
                <a16:creationId xmlns:a16="http://schemas.microsoft.com/office/drawing/2014/main" id="{E5FD1942-2E59-373D-6071-7E41CC03329B}"/>
              </a:ext>
            </a:extLst>
          </p:cNvPr>
          <p:cNvSpPr/>
          <p:nvPr/>
        </p:nvSpPr>
        <p:spPr>
          <a:xfrm rot="16200000">
            <a:off x="4225986" y="3369999"/>
            <a:ext cx="185108" cy="1333193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9E60417-7BAA-479B-B45B-B3D4865CA5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0290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E594C-510D-F389-FE1F-182277D37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BE1853-FCE4-065C-C730-53E9E05DF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5CB6CB7-464D-0EFE-509A-47D4198CEE52}"/>
              </a:ext>
            </a:extLst>
          </p:cNvPr>
          <p:cNvSpPr txBox="1"/>
          <p:nvPr/>
        </p:nvSpPr>
        <p:spPr>
          <a:xfrm>
            <a:off x="457423" y="2524595"/>
            <a:ext cx="758321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72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bébé</a:t>
            </a:r>
            <a:endParaRPr lang="pt-BR" sz="7200" b="1" dirty="0">
              <a:ln w="0"/>
              <a:solidFill>
                <a:schemeClr val="bg2">
                  <a:lumMod val="75000"/>
                </a:schemeClr>
              </a:solidFill>
              <a:latin typeface="Dosis SemiBold" pitchFamily="2" charset="0"/>
              <a:cs typeface="Aharoni" panose="02010803020104030203" pitchFamily="2" charset="-79"/>
            </a:endParaRPr>
          </a:p>
        </p:txBody>
      </p:sp>
      <p:sp>
        <p:nvSpPr>
          <p:cNvPr id="3" name="Parenthèse ouvrante 2">
            <a:extLst>
              <a:ext uri="{FF2B5EF4-FFF2-40B4-BE49-F238E27FC236}">
                <a16:creationId xmlns:a16="http://schemas.microsoft.com/office/drawing/2014/main" id="{1E9886C2-52CA-C1D9-60A3-DC3E4BC161A3}"/>
              </a:ext>
            </a:extLst>
          </p:cNvPr>
          <p:cNvSpPr/>
          <p:nvPr/>
        </p:nvSpPr>
        <p:spPr>
          <a:xfrm rot="16200000">
            <a:off x="3694088" y="3685204"/>
            <a:ext cx="177562" cy="753038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Parenthèse ouvrante 4">
            <a:extLst>
              <a:ext uri="{FF2B5EF4-FFF2-40B4-BE49-F238E27FC236}">
                <a16:creationId xmlns:a16="http://schemas.microsoft.com/office/drawing/2014/main" id="{66226889-5E0C-F08D-0D88-CE22485FE9DE}"/>
              </a:ext>
            </a:extLst>
          </p:cNvPr>
          <p:cNvSpPr/>
          <p:nvPr/>
        </p:nvSpPr>
        <p:spPr>
          <a:xfrm rot="16200000">
            <a:off x="4536769" y="3685529"/>
            <a:ext cx="177559" cy="753036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88E92C-E733-4D7C-8669-B09DE067FE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533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E594C-510D-F389-FE1F-182277D37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BE1853-FCE4-065C-C730-53E9E05DF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5CB6CB7-464D-0EFE-509A-47D4198CEE52}"/>
              </a:ext>
            </a:extLst>
          </p:cNvPr>
          <p:cNvSpPr txBox="1"/>
          <p:nvPr/>
        </p:nvSpPr>
        <p:spPr>
          <a:xfrm>
            <a:off x="403878" y="2491547"/>
            <a:ext cx="758321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72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Bilal</a:t>
            </a:r>
            <a:endParaRPr kumimoji="0" lang="pt-BR" sz="7200" b="1" i="0" u="none" strike="noStrike" kern="1200" cap="none" spc="0" normalizeH="0" baseline="0" noProof="0" dirty="0">
              <a:ln w="0"/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Dosis SemiBold" pitchFamily="2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5" name="Parenthèse ouvrante 4">
            <a:extLst>
              <a:ext uri="{FF2B5EF4-FFF2-40B4-BE49-F238E27FC236}">
                <a16:creationId xmlns:a16="http://schemas.microsoft.com/office/drawing/2014/main" id="{66226889-5E0C-F08D-0D88-CE22485FE9DE}"/>
              </a:ext>
            </a:extLst>
          </p:cNvPr>
          <p:cNvSpPr/>
          <p:nvPr/>
        </p:nvSpPr>
        <p:spPr>
          <a:xfrm rot="16200000">
            <a:off x="3658647" y="3667639"/>
            <a:ext cx="170836" cy="62116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Parenthèse ouvrante 6">
            <a:extLst>
              <a:ext uri="{FF2B5EF4-FFF2-40B4-BE49-F238E27FC236}">
                <a16:creationId xmlns:a16="http://schemas.microsoft.com/office/drawing/2014/main" id="{D76BFFAA-2749-406A-A9D6-3D8C191F09D4}"/>
              </a:ext>
            </a:extLst>
          </p:cNvPr>
          <p:cNvSpPr/>
          <p:nvPr/>
        </p:nvSpPr>
        <p:spPr>
          <a:xfrm rot="16200000">
            <a:off x="4479187" y="3567410"/>
            <a:ext cx="170836" cy="821616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23C7A5-1244-4BFB-90DD-A5FF6AA93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56743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E594C-510D-F389-FE1F-182277D37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BE1853-FCE4-065C-C730-53E9E05DF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5CB6CB7-464D-0EFE-509A-47D4198CEE52}"/>
              </a:ext>
            </a:extLst>
          </p:cNvPr>
          <p:cNvSpPr txBox="1"/>
          <p:nvPr/>
        </p:nvSpPr>
        <p:spPr>
          <a:xfrm>
            <a:off x="403878" y="2491547"/>
            <a:ext cx="758321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72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Bol</a:t>
            </a:r>
            <a:endParaRPr kumimoji="0" lang="pt-BR" sz="7200" b="1" i="0" u="none" strike="noStrike" kern="1200" cap="none" spc="0" normalizeH="0" baseline="0" noProof="0" dirty="0">
              <a:ln w="0"/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Dosis SemiBold" pitchFamily="2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5" name="Parenthèse ouvrante 4">
            <a:extLst>
              <a:ext uri="{FF2B5EF4-FFF2-40B4-BE49-F238E27FC236}">
                <a16:creationId xmlns:a16="http://schemas.microsoft.com/office/drawing/2014/main" id="{66226889-5E0C-F08D-0D88-CE22485FE9DE}"/>
              </a:ext>
            </a:extLst>
          </p:cNvPr>
          <p:cNvSpPr/>
          <p:nvPr/>
        </p:nvSpPr>
        <p:spPr>
          <a:xfrm rot="16200000">
            <a:off x="4170145" y="3382882"/>
            <a:ext cx="142699" cy="1167785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23C7A5-1244-4BFB-90DD-A5FF6AA93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59998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6D964B7-0E84-4A40-A874-D031255C91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360" y="1710370"/>
            <a:ext cx="3157279" cy="484282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C57744B-8346-4FC3-BADA-54A0FBB7C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 livret à la page 72.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1CCB2D1-6DEC-FB7F-CDDD-C2EBB1B612AB}"/>
              </a:ext>
            </a:extLst>
          </p:cNvPr>
          <p:cNvSpPr/>
          <p:nvPr/>
        </p:nvSpPr>
        <p:spPr>
          <a:xfrm>
            <a:off x="3062268" y="4849906"/>
            <a:ext cx="2997873" cy="80493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0A83911-3C34-4055-BE43-6A2F804891B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40B9A64-6425-4023-9558-AE771C77C4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2472757-4CAD-48D8-A0C0-741031CEEB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1369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51692-8DF2-066C-AC33-06BF061FA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A7B7F15-D115-14C6-C475-11067330105D}"/>
              </a:ext>
            </a:extLst>
          </p:cNvPr>
          <p:cNvSpPr txBox="1">
            <a:spLocks/>
          </p:cNvSpPr>
          <p:nvPr/>
        </p:nvSpPr>
        <p:spPr>
          <a:xfrm>
            <a:off x="1677381" y="775249"/>
            <a:ext cx="676117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les syllabes et les mots à votre voisin. Chacun son tour. Je vais circuler entre les rangs pour vous aider.  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957931E-AB66-4D02-C3F6-BE5ACB6F20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7398" y="2677904"/>
            <a:ext cx="2891155" cy="2221453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03878862-D57B-4CBF-884C-70D6727CA58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7D9F1AA-FBE8-48F9-B230-1A361A1055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AFB1266-FBEA-4917-A02C-E8664EBD22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2EA69070-6EA2-4605-B325-1FB00E71ADC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902" t="65360" r="13909" b="20130"/>
          <a:stretch/>
        </p:blipFill>
        <p:spPr>
          <a:xfrm>
            <a:off x="851835" y="2984047"/>
            <a:ext cx="4315778" cy="160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61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CF0D9-6AC1-7686-4EF0-AEAA710D1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BFD1BF7-1AB6-2F6A-8E36-7CC9EE02AF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5039147"/>
            <a:ext cx="6246795" cy="1349939"/>
          </a:xfrm>
          <a:prstGeom prst="rect">
            <a:avLst/>
          </a:prstGeom>
        </p:spPr>
      </p:pic>
      <p:sp>
        <p:nvSpPr>
          <p:cNvPr id="19" name="Titre 18">
            <a:extLst>
              <a:ext uri="{FF2B5EF4-FFF2-40B4-BE49-F238E27FC236}">
                <a16:creationId xmlns:a16="http://schemas.microsoft.com/office/drawing/2014/main" id="{B8640D61-1DBF-5EDC-F02B-33D3CDDE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AB051FF-6900-758D-6483-BD99AF1B559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18828" y="5508429"/>
            <a:ext cx="4960805" cy="756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Écriture de mots contenant la lettre b.</a:t>
            </a:r>
            <a:endParaRPr lang="fr-MA" dirty="0">
              <a:solidFill>
                <a:srgbClr val="474F71"/>
              </a:solidFill>
            </a:endParaRPr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3B27221-78B6-35AA-760F-516CFAD09D6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CEE8442-A678-BF4C-D11D-F4688694689F}"/>
              </a:ext>
            </a:extLst>
          </p:cNvPr>
          <p:cNvSpPr txBox="1"/>
          <p:nvPr/>
        </p:nvSpPr>
        <p:spPr>
          <a:xfrm>
            <a:off x="2201410" y="5142552"/>
            <a:ext cx="1188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Écriture  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E7890C4-1984-3C72-CFF0-D6ABFAACD064}"/>
              </a:ext>
            </a:extLst>
          </p:cNvPr>
          <p:cNvSpPr txBox="1">
            <a:spLocks/>
          </p:cNvSpPr>
          <p:nvPr/>
        </p:nvSpPr>
        <p:spPr>
          <a:xfrm>
            <a:off x="2233483" y="39891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dirty="0">
                <a:solidFill>
                  <a:srgbClr val="757575"/>
                </a:solidFill>
              </a:rPr>
              <a:t>Lecture de mots contenant la lettre b.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E7C7674-8277-ED86-DB1A-EB743B0A50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4923" y="1973400"/>
            <a:ext cx="540000" cy="540000"/>
          </a:xfrm>
          <a:prstGeom prst="rect">
            <a:avLst/>
          </a:prstGeom>
        </p:spPr>
      </p:pic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7FA7456D-5328-16C5-3584-F67C70DF591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39750" cy="539750"/>
          </a:xfrm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0CAE448-DCDF-9970-3A1C-5D2E2E8D9C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55135" y="3449432"/>
            <a:ext cx="539750" cy="539750"/>
          </a:xfrm>
          <a:prstGeom prst="rect">
            <a:avLst/>
          </a:prstGeom>
          <a:noFill/>
        </p:spPr>
      </p:pic>
      <p:sp>
        <p:nvSpPr>
          <p:cNvPr id="4" name="Espace réservé du texte 12">
            <a:extLst>
              <a:ext uri="{FF2B5EF4-FFF2-40B4-BE49-F238E27FC236}">
                <a16:creationId xmlns:a16="http://schemas.microsoft.com/office/drawing/2014/main" id="{AD08B1E4-3D3B-7CA1-9846-4FF4F4FEE946}"/>
              </a:ext>
            </a:extLst>
          </p:cNvPr>
          <p:cNvSpPr txBox="1">
            <a:spLocks/>
          </p:cNvSpPr>
          <p:nvPr/>
        </p:nvSpPr>
        <p:spPr>
          <a:xfrm>
            <a:off x="2218827" y="251340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Dialogue reprenant les actes de parole enseignés.</a:t>
            </a:r>
          </a:p>
        </p:txBody>
      </p:sp>
    </p:spTree>
    <p:extLst>
      <p:ext uri="{BB962C8B-B14F-4D97-AF65-F5344CB8AC3E}">
        <p14:creationId xmlns:p14="http://schemas.microsoft.com/office/powerpoint/2010/main" val="1505118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9EBA7426-5DCB-54A5-FABE-A5835849F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9238" y="775249"/>
            <a:ext cx="6840000" cy="612000"/>
          </a:xfrm>
          <a:solidFill>
            <a:srgbClr val="E5E5E5"/>
          </a:solidFill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écrire des mots contenant la lettre b.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6CB4B5-C361-5BB0-6540-3F39948A0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635" y="2184935"/>
            <a:ext cx="4907681" cy="3271787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2F1A0F8A-7828-4FF8-ABCA-DCDB297B061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18B0C32-0604-4ABA-96DA-FD9E8F1A5C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F702F4E-E2D6-40CB-BAF9-CC2E7CBF26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8345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4">
            <a:extLst>
              <a:ext uri="{FF2B5EF4-FFF2-40B4-BE49-F238E27FC236}">
                <a16:creationId xmlns:a16="http://schemas.microsoft.com/office/drawing/2014/main" id="{F5D129F7-0AC7-B8E9-2944-A1959DB23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le mot « bébé » sur le tableau. Regardez comment je fais.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8668B9A-B791-486B-8775-3D62C4AA35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901" y="2047217"/>
            <a:ext cx="3968598" cy="3968598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989291CD-F26E-49EA-9DB8-276ED8D864F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7C70EE7C-CAB3-4EC7-AC17-D811B0F5D8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BD2233-5780-4C92-9287-0D46318C72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82E2F91E-74C1-45BA-A1C9-BD4E93D163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3499" y="2441114"/>
            <a:ext cx="3505600" cy="244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91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B3A038C-AF14-4FD7-BBAE-A4E6ACC10C62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D527187-3586-4FA7-9439-C2C274DDDE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0B778A9-B3AF-4327-8AA9-749BAE5426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144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99F23-903B-DACD-402F-0695D0BBE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7EBAA8C-279E-7C81-69CC-EC68AE80BC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379" y="691832"/>
            <a:ext cx="900958" cy="900958"/>
          </a:xfrm>
          <a:prstGeom prst="rect">
            <a:avLst/>
          </a:prstGeom>
        </p:spPr>
      </p:pic>
      <p:sp>
        <p:nvSpPr>
          <p:cNvPr id="6" name="Titre 13">
            <a:extLst>
              <a:ext uri="{FF2B5EF4-FFF2-40B4-BE49-F238E27FC236}">
                <a16:creationId xmlns:a16="http://schemas.microsoft.com/office/drawing/2014/main" id="{2ACAECE2-E917-C09A-9B0E-1218059DF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Bébé.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9980387-9713-7EBE-4B57-31E8A2BE7145}"/>
              </a:ext>
            </a:extLst>
          </p:cNvPr>
          <p:cNvGrpSpPr/>
          <p:nvPr/>
        </p:nvGrpSpPr>
        <p:grpSpPr>
          <a:xfrm>
            <a:off x="1783244" y="2205318"/>
            <a:ext cx="5289910" cy="3331121"/>
            <a:chOff x="2211351" y="1954305"/>
            <a:chExt cx="4682508" cy="3434811"/>
          </a:xfrm>
        </p:grpSpPr>
        <p:pic>
          <p:nvPicPr>
            <p:cNvPr id="13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7E5322B0-EC47-0189-5F71-ABEB865301B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81" t="26506" r="47106" b="48323"/>
            <a:stretch>
              <a:fillRect/>
            </a:stretch>
          </p:blipFill>
          <p:spPr bwMode="auto">
            <a:xfrm>
              <a:off x="2211351" y="1954305"/>
              <a:ext cx="4682508" cy="34348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359311F-26A2-62E3-FF7C-D1068B369BDD}"/>
                </a:ext>
              </a:extLst>
            </p:cNvPr>
            <p:cNvSpPr/>
            <p:nvPr/>
          </p:nvSpPr>
          <p:spPr>
            <a:xfrm>
              <a:off x="2749152" y="2748060"/>
              <a:ext cx="2354308" cy="20945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9600" b="1" dirty="0">
                  <a:solidFill>
                    <a:srgbClr val="565F88"/>
                  </a:solidFill>
                  <a:latin typeface="Dosis SemiBold" pitchFamily="2" charset="0"/>
                  <a:ea typeface="Cambria" panose="02040503050406030204" pitchFamily="18" charset="0"/>
                  <a:cs typeface="Aharoni" panose="02010803020104030203" pitchFamily="2" charset="-79"/>
                </a:rPr>
                <a:t>Bébé</a:t>
              </a:r>
              <a:endParaRPr lang="fr-FR" sz="11500" b="1" dirty="0">
                <a:solidFill>
                  <a:srgbClr val="565F88"/>
                </a:solidFill>
                <a:latin typeface="Dosis SemiBold" pitchFamily="2" charset="0"/>
                <a:ea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4289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AED6F91-20D7-4986-AFC1-CBF64E124C6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6C43A53-5BE5-494B-B29D-5D453C4F5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A98E223-1B76-4383-AE43-2E9C498528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4A41F382-F95E-449A-A8DF-580F65CC48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1" t="26506" r="47106" b="48323"/>
          <a:stretch>
            <a:fillRect/>
          </a:stretch>
        </p:blipFill>
        <p:spPr bwMode="auto">
          <a:xfrm>
            <a:off x="1783244" y="2205318"/>
            <a:ext cx="5289910" cy="3331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F4B6B9A-0ABB-439F-BDE8-F3AC12061449}"/>
              </a:ext>
            </a:extLst>
          </p:cNvPr>
          <p:cNvSpPr/>
          <p:nvPr/>
        </p:nvSpPr>
        <p:spPr>
          <a:xfrm>
            <a:off x="2390807" y="2975111"/>
            <a:ext cx="2659702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9600" b="1" dirty="0">
                <a:solidFill>
                  <a:srgbClr val="565F88"/>
                </a:solidFill>
                <a:latin typeface="Dosis SemiBold" pitchFamily="2" charset="0"/>
                <a:ea typeface="Cambria" panose="02040503050406030204" pitchFamily="18" charset="0"/>
                <a:cs typeface="Aharoni" panose="02010803020104030203" pitchFamily="2" charset="-79"/>
              </a:rPr>
              <a:t>Bébé</a:t>
            </a:r>
            <a:endParaRPr lang="fr-FR" sz="11500" b="1" dirty="0">
              <a:solidFill>
                <a:srgbClr val="565F88"/>
              </a:solidFill>
              <a:latin typeface="Dosis SemiBold" pitchFamily="2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714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C521B-519A-5763-94D1-54D674BBE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4">
            <a:extLst>
              <a:ext uri="{FF2B5EF4-FFF2-40B4-BE49-F238E27FC236}">
                <a16:creationId xmlns:a16="http://schemas.microsoft.com/office/drawing/2014/main" id="{283CC40E-63B7-FACF-4D75-E89B7508A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le mot « robot » sur le tableau. Regardez comment je fais.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F2F10F2-31D0-4A21-B495-7CB9CB91C4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901" y="2047217"/>
            <a:ext cx="3968598" cy="3968598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2827BF7B-96C2-43D8-A673-3DD8A3F6DEE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51A0C20-574D-45FF-8263-953AE5513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5B40592-C415-4372-9470-9F24CB3A63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8F77EB4C-7520-4091-B02A-AF66B7F1FA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2000" y="2486910"/>
            <a:ext cx="3144080" cy="2307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781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D40CD-5AEE-CA07-94BF-AEAB8D579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16863A-6290-CA9F-0812-AEAC7747C4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379" y="691832"/>
            <a:ext cx="900958" cy="900958"/>
          </a:xfrm>
          <a:prstGeom prst="rect">
            <a:avLst/>
          </a:prstGeom>
        </p:spPr>
      </p:pic>
      <p:sp>
        <p:nvSpPr>
          <p:cNvPr id="6" name="Titre 13">
            <a:extLst>
              <a:ext uri="{FF2B5EF4-FFF2-40B4-BE49-F238E27FC236}">
                <a16:creationId xmlns:a16="http://schemas.microsoft.com/office/drawing/2014/main" id="{3C229FE6-F14B-343D-2883-D6A13C9C6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robot.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25E572E-FCA4-DE38-6CED-DC52854B0774}"/>
              </a:ext>
            </a:extLst>
          </p:cNvPr>
          <p:cNvGrpSpPr/>
          <p:nvPr/>
        </p:nvGrpSpPr>
        <p:grpSpPr>
          <a:xfrm>
            <a:off x="1783243" y="2312894"/>
            <a:ext cx="5577513" cy="3214581"/>
            <a:chOff x="2211351" y="1945341"/>
            <a:chExt cx="4682508" cy="3434811"/>
          </a:xfrm>
        </p:grpSpPr>
        <p:pic>
          <p:nvPicPr>
            <p:cNvPr id="10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47613E35-B82C-717C-6DEF-3A604AAABA5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81" t="26506" r="47106" b="48323"/>
            <a:stretch>
              <a:fillRect/>
            </a:stretch>
          </p:blipFill>
          <p:spPr bwMode="auto">
            <a:xfrm>
              <a:off x="2211351" y="1945341"/>
              <a:ext cx="4682508" cy="34348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F034285-2327-FA8F-9881-FB93593B1EB7}"/>
                </a:ext>
              </a:extLst>
            </p:cNvPr>
            <p:cNvSpPr/>
            <p:nvPr/>
          </p:nvSpPr>
          <p:spPr>
            <a:xfrm>
              <a:off x="2781302" y="2827232"/>
              <a:ext cx="2283564" cy="191379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8800" dirty="0">
                  <a:solidFill>
                    <a:srgbClr val="565F88"/>
                  </a:solidFill>
                  <a:latin typeface="Dosis SemiBold" pitchFamily="2" charset="0"/>
                  <a:ea typeface="Cambria" panose="02040503050406030204" pitchFamily="18" charset="0"/>
                  <a:cs typeface="Aharoni" panose="02010803020104030203" pitchFamily="2" charset="-79"/>
                </a:rPr>
                <a:t>robot</a:t>
              </a:r>
              <a:endParaRPr lang="fr-FR" sz="11500" b="1" dirty="0">
                <a:solidFill>
                  <a:srgbClr val="565F88"/>
                </a:solidFill>
                <a:latin typeface="Dosis SemiBold" pitchFamily="2" charset="0"/>
                <a:ea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695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8352C-D837-A1A8-27D5-23D028A2C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A3805929-7FC8-FA01-C851-5FF59EBAF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AD611B0-230C-49D4-9221-35FC668D42A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4DFDF60-66F2-42EC-87D4-6BF2E6BC53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FFE887-F66D-4464-8928-CF6891979B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D58AAEF-EAC3-4816-BEB5-925410051502}"/>
              </a:ext>
            </a:extLst>
          </p:cNvPr>
          <p:cNvGrpSpPr/>
          <p:nvPr/>
        </p:nvGrpSpPr>
        <p:grpSpPr>
          <a:xfrm>
            <a:off x="1783243" y="2312894"/>
            <a:ext cx="5577513" cy="3203565"/>
            <a:chOff x="2211351" y="1945341"/>
            <a:chExt cx="4682508" cy="3434811"/>
          </a:xfrm>
        </p:grpSpPr>
        <p:pic>
          <p:nvPicPr>
            <p:cNvPr id="11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E737F219-5C00-4861-A154-7E5FB45FC9D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81" t="26506" r="47106" b="48323"/>
            <a:stretch>
              <a:fillRect/>
            </a:stretch>
          </p:blipFill>
          <p:spPr bwMode="auto">
            <a:xfrm>
              <a:off x="2211351" y="1945341"/>
              <a:ext cx="4682508" cy="34348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CED4B0-5693-4999-A8D2-428A75D064EC}"/>
                </a:ext>
              </a:extLst>
            </p:cNvPr>
            <p:cNvSpPr/>
            <p:nvPr/>
          </p:nvSpPr>
          <p:spPr>
            <a:xfrm>
              <a:off x="2713567" y="2826837"/>
              <a:ext cx="2203301" cy="18697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8800" dirty="0">
                  <a:solidFill>
                    <a:srgbClr val="565F88"/>
                  </a:solidFill>
                  <a:latin typeface="Dosis SemiBold" pitchFamily="2" charset="0"/>
                  <a:ea typeface="Cambria" panose="02040503050406030204" pitchFamily="18" charset="0"/>
                  <a:cs typeface="Aharoni" panose="02010803020104030203" pitchFamily="2" charset="-79"/>
                </a:rPr>
                <a:t>robot</a:t>
              </a:r>
              <a:endParaRPr lang="fr-FR" sz="11500" b="1" dirty="0">
                <a:solidFill>
                  <a:srgbClr val="565F88"/>
                </a:solidFill>
                <a:latin typeface="Dosis SemiBold" pitchFamily="2" charset="0"/>
                <a:ea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530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56983-C333-2AE3-57DB-8D814E554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F8C704E-BFFC-40CC-8FF8-78CD89D90B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694" y="1451412"/>
            <a:ext cx="3320263" cy="5092824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4EED909-5B74-4AB5-AD1A-87F8BA883475}"/>
              </a:ext>
            </a:extLst>
          </p:cNvPr>
          <p:cNvSpPr/>
          <p:nvPr/>
        </p:nvSpPr>
        <p:spPr>
          <a:xfrm>
            <a:off x="3024477" y="4554661"/>
            <a:ext cx="3026699" cy="51936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Titre 5">
            <a:extLst>
              <a:ext uri="{FF2B5EF4-FFF2-40B4-BE49-F238E27FC236}">
                <a16:creationId xmlns:a16="http://schemas.microsoft.com/office/drawing/2014/main" id="{4CDD66ED-4C95-FB1D-57A1-15D932035699}"/>
              </a:ext>
            </a:extLst>
          </p:cNvPr>
          <p:cNvSpPr txBox="1">
            <a:spLocks/>
          </p:cNvSpPr>
          <p:nvPr/>
        </p:nvSpPr>
        <p:spPr>
          <a:xfrm>
            <a:off x="1589901" y="756000"/>
            <a:ext cx="694209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73. On va faire l’activité 4.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D3C455B-8CE3-47F1-9BCF-5627E52127C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80F2A80-FB50-458C-81C2-9CC97619C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76734A7-7A26-4C2C-9FBD-FB123C8A5D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054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7DE10-DC2F-9C28-0FEE-DDB222076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DF32BA8-9562-4058-8A14-CE8676F464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98" t="60915" r="8094" b="27998"/>
          <a:stretch/>
        </p:blipFill>
        <p:spPr>
          <a:xfrm>
            <a:off x="744071" y="3094321"/>
            <a:ext cx="4681978" cy="1843604"/>
          </a:xfrm>
          <a:prstGeom prst="rect">
            <a:avLst/>
          </a:prstGeom>
        </p:spPr>
      </p:pic>
      <p:sp>
        <p:nvSpPr>
          <p:cNvPr id="7" name="Titre 5">
            <a:extLst>
              <a:ext uri="{FF2B5EF4-FFF2-40B4-BE49-F238E27FC236}">
                <a16:creationId xmlns:a16="http://schemas.microsoft.com/office/drawing/2014/main" id="{76CF1AA2-2D8E-76CE-EE75-EAAFA92C81C2}"/>
              </a:ext>
            </a:extLst>
          </p:cNvPr>
          <p:cNvSpPr txBox="1">
            <a:spLocks/>
          </p:cNvSpPr>
          <p:nvPr/>
        </p:nvSpPr>
        <p:spPr>
          <a:xfrm>
            <a:off x="1584997" y="775249"/>
            <a:ext cx="731295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les mots comme dans l’exemple. Je vais circuler entre les rangs pour vous aider.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97D038-FF88-A5DB-FF1D-34BC711075BB}"/>
              </a:ext>
            </a:extLst>
          </p:cNvPr>
          <p:cNvSpPr/>
          <p:nvPr/>
        </p:nvSpPr>
        <p:spPr>
          <a:xfrm>
            <a:off x="744071" y="3094321"/>
            <a:ext cx="4724400" cy="184360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DCB2012-0310-4884-ACFB-638DC1D1B4F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3AC2AD8-7147-434D-B2ED-50A79281B2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C02F9F9-9348-4208-A67E-04548285D2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63CA6C2A-0365-4E25-9985-26ED88ECE8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471" y="2175310"/>
            <a:ext cx="3034318" cy="3034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51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5E44-9504-828D-8884-9B6A6D6B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AD175463-EC9F-4D59-8B26-3AF45574C94C}"/>
              </a:ext>
            </a:extLst>
          </p:cNvPr>
          <p:cNvGrpSpPr/>
          <p:nvPr/>
        </p:nvGrpSpPr>
        <p:grpSpPr>
          <a:xfrm>
            <a:off x="3724458" y="2312894"/>
            <a:ext cx="4869276" cy="3952518"/>
            <a:chOff x="-211591" y="0"/>
            <a:chExt cx="8605544" cy="6624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490C9E8-9D61-4EB5-8036-ED0A5E5009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5440" y="0"/>
              <a:ext cx="4318513" cy="6624000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81481DC-20A1-4895-85DB-77D266C96D9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11591" y="0"/>
              <a:ext cx="4318513" cy="6624000"/>
            </a:xfrm>
            <a:prstGeom prst="rect">
              <a:avLst/>
            </a:prstGeom>
          </p:spPr>
        </p:pic>
      </p:grpSp>
      <p:sp>
        <p:nvSpPr>
          <p:cNvPr id="3" name="Titre 1">
            <a:extLst>
              <a:ext uri="{FF2B5EF4-FFF2-40B4-BE49-F238E27FC236}">
                <a16:creationId xmlns:a16="http://schemas.microsoft.com/office/drawing/2014/main" id="{D1CE7426-7940-88AA-8163-4CC672C6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891" y="777386"/>
            <a:ext cx="706390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la maison, recopiez les mots de l’activité 4, page 73, sur votre cahier. Lisez les mots de l’activité 4, page 72.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970CCE79-9D93-ACE5-DAE0-05FBB7320C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b="1386"/>
          <a:stretch>
            <a:fillRect/>
          </a:stretch>
        </p:blipFill>
        <p:spPr>
          <a:xfrm>
            <a:off x="1611891" y="2156059"/>
            <a:ext cx="2112567" cy="3703624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BBAA5C3-A49B-4023-A272-6B598CF05C13}"/>
              </a:ext>
            </a:extLst>
          </p:cNvPr>
          <p:cNvSpPr/>
          <p:nvPr/>
        </p:nvSpPr>
        <p:spPr>
          <a:xfrm>
            <a:off x="3876508" y="4838446"/>
            <a:ext cx="2099183" cy="65044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5FEC6B1-258E-430C-A3BF-36C29E759353}"/>
              </a:ext>
            </a:extLst>
          </p:cNvPr>
          <p:cNvSpPr/>
          <p:nvPr/>
        </p:nvSpPr>
        <p:spPr>
          <a:xfrm>
            <a:off x="6127741" y="4741960"/>
            <a:ext cx="2329831" cy="4217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0172109-1B90-45E0-9689-A92EEB43BBC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619C91A7-0256-471B-8CC3-3F3A82701B7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381C42C-CE9A-4C4F-8946-386878490D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7704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8262C92-DB4C-4B79-B6C3-DBCCE50B5B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7B63561-6816-4BE5-A827-0756B25BEE48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http://schemas.openxmlformats.org/package/2006/metadata/core-properties"/>
    <ds:schemaRef ds:uri="f0534ec5-868f-4ce6-85c7-99f0612daa5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67CF218-787D-433E-962B-D50874CBB5F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9149</TotalTime>
  <Words>920</Words>
  <Application>Microsoft Office PowerPoint</Application>
  <PresentationFormat>Affichage à l'écran (4:3)</PresentationFormat>
  <Paragraphs>151</Paragraphs>
  <Slides>47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47</vt:i4>
      </vt:variant>
    </vt:vector>
  </HeadingPairs>
  <TitlesOfParts>
    <vt:vector size="65" baseType="lpstr">
      <vt:lpstr>Dosis ExtraBold</vt:lpstr>
      <vt:lpstr>Bahnschrift SemiBold SemiConden</vt:lpstr>
      <vt:lpstr>Dosis Medium</vt:lpstr>
      <vt:lpstr>Aptos Display</vt:lpstr>
      <vt:lpstr>Aptos</vt:lpstr>
      <vt:lpstr>Wingdings</vt:lpstr>
      <vt:lpstr>Calibri</vt:lpstr>
      <vt:lpstr>Arial</vt:lpstr>
      <vt:lpstr>Dosis SemiBold</vt:lpstr>
      <vt:lpstr>Dosis</vt:lpstr>
      <vt:lpstr>2_Conception personnalisée</vt:lpstr>
      <vt:lpstr>00_Env-Enseignant</vt:lpstr>
      <vt:lpstr>Oral</vt:lpstr>
      <vt:lpstr>Lecture</vt:lpstr>
      <vt:lpstr>Ecriture</vt:lpstr>
      <vt:lpstr>acte de parole</vt:lpstr>
      <vt:lpstr>1_Vocab_02- Mémorisation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</vt:lpstr>
      <vt:lpstr>Bonjour les enfants ! La leçon de français commence maintenant.</vt:lpstr>
      <vt:lpstr>Aujourd’hui, nous allons apprendre un dialogue en français. Majd et Nada vont nous aider. Soyez attentifs.</vt:lpstr>
      <vt:lpstr>Lecture de la vidéo.</vt:lpstr>
      <vt:lpstr>On va écouter le dialogue une deuxième fois. Écoutez bien. </vt:lpstr>
      <vt:lpstr>Lecture de la vidéo.</vt:lpstr>
      <vt:lpstr>Maintenant, on va répéter le dialogue ensemble. Je vais lire chaque réplique et vous allez répéter après moi. </vt:lpstr>
      <vt:lpstr>On continue à répéter ensemble le dialogue. </vt:lpstr>
      <vt:lpstr>Maintenant, on va jouer ce dialogue. On va le faire en 3 étapes. Soyez attentifs. </vt:lpstr>
      <vt:lpstr>Étape 1. Je vais vous expliquer la situation.  </vt:lpstr>
      <vt:lpstr>Étape 2. Chacun réfléchit silencieusement à ce qu’il va dire dans le dialogue.</vt:lpstr>
      <vt:lpstr>Étape 3. Maintenant, vous allez jouer le dialogue. Qui veut passer au tableau ? </vt:lpstr>
      <vt:lpstr>Maintenant, tout le monde participe. Jouez le dialogue avec votre voisin.</vt:lpstr>
      <vt:lpstr>Plan de la séance 4</vt:lpstr>
      <vt:lpstr>Maintenant, on va faire de la lecture. </vt:lpstr>
      <vt:lpstr>Répétons ensemble.</vt:lpstr>
      <vt:lpstr>Qui veut passer au tableau pour lire les syllabes ?  </vt:lpstr>
      <vt:lpstr>Répétons ensemble.</vt:lpstr>
      <vt:lpstr>Maintenant, on va apprendre à lire des mots contenant la lettre b. Soyez attentifs.</vt:lpstr>
      <vt:lpstr>Lecture de la vidéo.</vt:lpstr>
      <vt:lpstr>Relisons ensemble.</vt:lpstr>
      <vt:lpstr>Qui veut lire ?</vt:lpstr>
      <vt:lpstr>Qui veut lire ?</vt:lpstr>
      <vt:lpstr>Qui veut lire ?</vt:lpstr>
      <vt:lpstr>Qui veut lire ?</vt:lpstr>
      <vt:lpstr>Qui veut lire ?</vt:lpstr>
      <vt:lpstr>Qui veut lire ?</vt:lpstr>
      <vt:lpstr>Qui veut lire ?</vt:lpstr>
      <vt:lpstr>Prenez le livret à la page 72. </vt:lpstr>
      <vt:lpstr>Présentation PowerPoint</vt:lpstr>
      <vt:lpstr>Plan de la séance 4</vt:lpstr>
      <vt:lpstr>Maintenant, nous allons apprendre à écrire des mots contenant la lettre b.  Soyez attentifs. </vt:lpstr>
      <vt:lpstr>Maintenant, je vais écrire le mot « bébé » sur le tableau. Regardez comment je fais.</vt:lpstr>
      <vt:lpstr>Prenez vos ardoises.</vt:lpstr>
      <vt:lpstr>Écrivez Bébé. </vt:lpstr>
      <vt:lpstr>Levez les ardoises. Je vais vérifier votre écriture. </vt:lpstr>
      <vt:lpstr>Maintenant, je vais écrire le mot « robot » sur le tableau. Regardez comment je fais.</vt:lpstr>
      <vt:lpstr>Écrivez robot. </vt:lpstr>
      <vt:lpstr>Levez les ardoises. Je vais vérifier votre écriture. </vt:lpstr>
      <vt:lpstr>Présentation PowerPoint</vt:lpstr>
      <vt:lpstr>Présentation PowerPoint</vt:lpstr>
      <vt:lpstr>La séance d’aujourd’hui est terminée. À la maison, recopiez les mots de l’activité 4, page 73, sur votre cahier. Lisez les mots de l’activité 4, page 72.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ramni;LAMIAE BEZZAZ</dc:creator>
  <cp:lastModifiedBy>KHALID.RAMNI</cp:lastModifiedBy>
  <cp:revision>99</cp:revision>
  <cp:lastPrinted>2025-08-13T10:11:39Z</cp:lastPrinted>
  <dcterms:created xsi:type="dcterms:W3CDTF">2025-08-01T12:31:49Z</dcterms:created>
  <dcterms:modified xsi:type="dcterms:W3CDTF">2026-02-24T22:05:41Z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