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7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9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5" r:id="rId9"/>
    <p:sldMasterId id="2147483767" r:id="rId10"/>
    <p:sldMasterId id="2147483775" r:id="rId11"/>
    <p:sldMasterId id="2147483789" r:id="rId12"/>
    <p:sldMasterId id="2147483804" r:id="rId13"/>
  </p:sldMasterIdLst>
  <p:notesMasterIdLst>
    <p:notesMasterId r:id="rId56"/>
  </p:notesMasterIdLst>
  <p:handoutMasterIdLst>
    <p:handoutMasterId r:id="rId57"/>
  </p:handoutMasterIdLst>
  <p:sldIdLst>
    <p:sldId id="256" r:id="rId14"/>
    <p:sldId id="1043" r:id="rId15"/>
    <p:sldId id="1044" r:id="rId16"/>
    <p:sldId id="847" r:id="rId17"/>
    <p:sldId id="1056" r:id="rId18"/>
    <p:sldId id="1030" r:id="rId19"/>
    <p:sldId id="779" r:id="rId20"/>
    <p:sldId id="780" r:id="rId21"/>
    <p:sldId id="784" r:id="rId22"/>
    <p:sldId id="1032" r:id="rId23"/>
    <p:sldId id="1048" r:id="rId24"/>
    <p:sldId id="1049" r:id="rId25"/>
    <p:sldId id="1050" r:id="rId26"/>
    <p:sldId id="955" r:id="rId27"/>
    <p:sldId id="814" r:id="rId28"/>
    <p:sldId id="636" r:id="rId29"/>
    <p:sldId id="859" r:id="rId30"/>
    <p:sldId id="860" r:id="rId31"/>
    <p:sldId id="1079" r:id="rId32"/>
    <p:sldId id="1119" r:id="rId33"/>
    <p:sldId id="1102" r:id="rId34"/>
    <p:sldId id="846" r:id="rId35"/>
    <p:sldId id="1121" r:id="rId36"/>
    <p:sldId id="1122" r:id="rId37"/>
    <p:sldId id="1123" r:id="rId38"/>
    <p:sldId id="1069" r:id="rId39"/>
    <p:sldId id="866" r:id="rId40"/>
    <p:sldId id="1106" r:id="rId41"/>
    <p:sldId id="1125" r:id="rId42"/>
    <p:sldId id="1124" r:id="rId43"/>
    <p:sldId id="1127" r:id="rId44"/>
    <p:sldId id="645" r:id="rId45"/>
    <p:sldId id="862" r:id="rId46"/>
    <p:sldId id="825" r:id="rId47"/>
    <p:sldId id="653" r:id="rId48"/>
    <p:sldId id="1090" r:id="rId49"/>
    <p:sldId id="1134" r:id="rId50"/>
    <p:sldId id="1041" r:id="rId51"/>
    <p:sldId id="837" r:id="rId52"/>
    <p:sldId id="838" r:id="rId53"/>
    <p:sldId id="840" r:id="rId54"/>
    <p:sldId id="1135" r:id="rId55"/>
  </p:sldIdLst>
  <p:sldSz cx="9144000" cy="6858000" type="screen4x3"/>
  <p:notesSz cx="6735763" cy="9866313"/>
  <p:embeddedFontLst>
    <p:embeddedFont>
      <p:font typeface="Bahnschrift SemiBold SemiConden" panose="020B0502040204020203" pitchFamily="34" charset="0"/>
      <p:bold r:id="rId58"/>
    </p:embeddedFont>
    <p:embeddedFont>
      <p:font typeface="Dosis" pitchFamily="2" charset="0"/>
      <p:regular r:id="rId59"/>
      <p:bold r:id="rId60"/>
    </p:embeddedFont>
    <p:embeddedFont>
      <p:font typeface="Dosis ExtraBold" pitchFamily="2" charset="0"/>
      <p:bold r:id="rId61"/>
    </p:embeddedFont>
    <p:embeddedFont>
      <p:font typeface="Dosis Medium" pitchFamily="2" charset="0"/>
      <p:regular r:id="rId62"/>
      <p:bold r:id="rId63"/>
    </p:embeddedFont>
    <p:embeddedFont>
      <p:font typeface="Dosis SemiBold" pitchFamily="2" charset="0"/>
      <p:regular r:id="rId64"/>
      <p:bold r:id="rId6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me Chraibi" initials="MC" lastIdx="1" clrIdx="0">
    <p:extLst>
      <p:ext uri="{19B8F6BF-5375-455C-9EA6-DF929625EA0E}">
        <p15:presenceInfo xmlns:p15="http://schemas.microsoft.com/office/powerpoint/2012/main" userId="Mme Chraib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7C7C7"/>
    <a:srgbClr val="2DC7D3"/>
    <a:srgbClr val="757575"/>
    <a:srgbClr val="474F71"/>
    <a:srgbClr val="F2F2F2"/>
    <a:srgbClr val="EAF8FE"/>
    <a:srgbClr val="E7E6E6"/>
    <a:srgbClr val="9EE0F4"/>
    <a:srgbClr val="515B7C"/>
    <a:srgbClr val="7A7A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91" autoAdjust="0"/>
    <p:restoredTop sz="87607" autoAdjust="0"/>
  </p:normalViewPr>
  <p:slideViewPr>
    <p:cSldViewPr snapToGrid="0">
      <p:cViewPr varScale="1">
        <p:scale>
          <a:sx n="85" d="100"/>
          <a:sy n="85" d="100"/>
        </p:scale>
        <p:origin x="1517" y="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2964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63" Type="http://schemas.openxmlformats.org/officeDocument/2006/relationships/font" Target="fonts/font6.fntdata"/><Relationship Id="rId68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71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3" Type="http://schemas.openxmlformats.org/officeDocument/2006/relationships/slide" Target="slides/slide40.xml"/><Relationship Id="rId58" Type="http://schemas.openxmlformats.org/officeDocument/2006/relationships/font" Target="fonts/font1.fntdata"/><Relationship Id="rId66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61" Type="http://schemas.openxmlformats.org/officeDocument/2006/relationships/font" Target="fonts/font4.fntdata"/><Relationship Id="rId19" Type="http://schemas.openxmlformats.org/officeDocument/2006/relationships/slide" Target="slides/slide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notesMaster" Target="notesMasters/notesMaster1.xml"/><Relationship Id="rId64" Type="http://schemas.openxmlformats.org/officeDocument/2006/relationships/font" Target="fonts/font7.fntdata"/><Relationship Id="rId69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8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font" Target="fonts/font2.fntdata"/><Relationship Id="rId67" Type="http://schemas.openxmlformats.org/officeDocument/2006/relationships/presProps" Target="presProps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font" Target="fonts/font5.fntdata"/><Relationship Id="rId7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handoutMaster" Target="handoutMasters/handoutMaster1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font" Target="fonts/font3.fntdata"/><Relationship Id="rId65" Type="http://schemas.openxmlformats.org/officeDocument/2006/relationships/font" Target="fonts/font8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39" Type="http://schemas.openxmlformats.org/officeDocument/2006/relationships/slide" Target="slides/slide26.xml"/><Relationship Id="rId34" Type="http://schemas.openxmlformats.org/officeDocument/2006/relationships/slide" Target="slides/slide21.xml"/><Relationship Id="rId50" Type="http://schemas.openxmlformats.org/officeDocument/2006/relationships/slide" Target="slides/slide37.xml"/><Relationship Id="rId55" Type="http://schemas.openxmlformats.org/officeDocument/2006/relationships/slide" Target="slides/slide4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83442A8-9454-2ECB-1269-BD566F5F83B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724078B-49D7-A9B5-3699-12BDAB098FB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DF984B-5B5D-487D-9509-18F3707A0884}" type="datetimeFigureOut">
              <a:rPr lang="fr-FR" smtClean="0"/>
              <a:t>10/02/2026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4694DCD-F6A9-8C6E-4F74-F02B8CA8C9E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A7E2FC1-A61E-2A23-A9CF-B4387071BBB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E64AE9-8EE4-49F6-ABD0-E7ED226D44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95368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Prise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313244-8E07-E332-610C-677BFC26B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DB421C08-A945-AC3C-D8C1-6492678E5541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5AB89C94-1F7A-3309-6CAE-C06A8C651C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376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626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387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63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6968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9445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4074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0044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510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6439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7605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82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2210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64998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26015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339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0663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219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682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859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723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522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041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6653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9798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5125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9370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5922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056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509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597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689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6954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878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898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233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8617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632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9530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1602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879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4758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376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1149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642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042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0877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75990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9174232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137693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149241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965225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9175898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136733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767695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276932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9741980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584150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701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11.jp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2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4.xml"/><Relationship Id="rId9" Type="http://schemas.openxmlformats.org/officeDocument/2006/relationships/image" Target="../media/image2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59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80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52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65" r:id="rId10"/>
    <p:sldLayoutId id="2147483766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288079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688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364231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637923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  <p:sldLayoutId id="2147483802" r:id="rId13"/>
    <p:sldLayoutId id="2147483803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5E446E-CF94-41C8-8416-A422A7E8EBB5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60572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72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36.png"/><Relationship Id="rId5" Type="http://schemas.openxmlformats.org/officeDocument/2006/relationships/image" Target="../media/image28.gif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Relationship Id="rId5" Type="http://schemas.microsoft.com/office/2007/relationships/hdphoto" Target="../media/hdphoto5.wdp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7" Type="http://schemas.openxmlformats.org/officeDocument/2006/relationships/image" Target="../media/image2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39.xml"/><Relationship Id="rId6" Type="http://schemas.openxmlformats.org/officeDocument/2006/relationships/customXml" Target="../ink/ink2.xml"/><Relationship Id="rId5" Type="http://schemas.openxmlformats.org/officeDocument/2006/relationships/image" Target="../media/image220.png"/><Relationship Id="rId9" Type="http://schemas.openxmlformats.org/officeDocument/2006/relationships/image" Target="../media/image2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7" Type="http://schemas.openxmlformats.org/officeDocument/2006/relationships/image" Target="../media/image2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20.png"/><Relationship Id="rId5" Type="http://schemas.openxmlformats.org/officeDocument/2006/relationships/customXml" Target="../ink/ink4.xml"/><Relationship Id="rId4" Type="http://schemas.openxmlformats.org/officeDocument/2006/relationships/image" Target="../media/image44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hdphoto" Target="../media/hdphoto6.wdp"/><Relationship Id="rId7" Type="http://schemas.openxmlformats.org/officeDocument/2006/relationships/image" Target="../media/image42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0.xml"/><Relationship Id="rId6" Type="http://schemas.openxmlformats.org/officeDocument/2006/relationships/customXml" Target="../ink/ink6.xml"/><Relationship Id="rId5" Type="http://schemas.openxmlformats.org/officeDocument/2006/relationships/image" Target="../media/image440.png"/><Relationship Id="rId4" Type="http://schemas.openxmlformats.org/officeDocument/2006/relationships/customXml" Target="../ink/ink5.xml"/><Relationship Id="rId9" Type="http://schemas.openxmlformats.org/officeDocument/2006/relationships/image" Target="../media/image44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customXml" Target="../ink/ink8.xml"/><Relationship Id="rId3" Type="http://schemas.openxmlformats.org/officeDocument/2006/relationships/image" Target="../media/image15.png"/><Relationship Id="rId7" Type="http://schemas.openxmlformats.org/officeDocument/2006/relationships/image" Target="../media/image44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0.xml"/><Relationship Id="rId10" Type="http://schemas.openxmlformats.org/officeDocument/2006/relationships/image" Target="../media/image45.png"/><Relationship Id="rId4" Type="http://schemas.openxmlformats.org/officeDocument/2006/relationships/customXml" Target="../ink/ink7.xml"/><Relationship Id="rId9" Type="http://schemas.openxmlformats.org/officeDocument/2006/relationships/image" Target="../media/image42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.xml"/><Relationship Id="rId3" Type="http://schemas.openxmlformats.org/officeDocument/2006/relationships/slideLayout" Target="../slideLayouts/slideLayout40.xml"/><Relationship Id="rId7" Type="http://schemas.openxmlformats.org/officeDocument/2006/relationships/image" Target="../media/image440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11" Type="http://schemas.openxmlformats.org/officeDocument/2006/relationships/image" Target="../media/image24.png"/><Relationship Id="rId10" Type="http://schemas.openxmlformats.org/officeDocument/2006/relationships/image" Target="../media/image45.png"/><Relationship Id="rId4" Type="http://schemas.openxmlformats.org/officeDocument/2006/relationships/customXml" Target="../ink/ink9.xml"/><Relationship Id="rId9" Type="http://schemas.openxmlformats.org/officeDocument/2006/relationships/image" Target="../media/image4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935261F-B80C-46B0-9969-079E617910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7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1" y="1480337"/>
            <a:ext cx="7886700" cy="720000"/>
          </a:xfrm>
        </p:spPr>
        <p:txBody>
          <a:bodyPr>
            <a:normAutofit fontScale="90000"/>
          </a:bodyPr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275914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241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19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33940C84-9CD6-4D36-886D-93D579D6CA56}"/>
              </a:ext>
            </a:extLst>
          </p:cNvPr>
          <p:cNvGrpSpPr/>
          <p:nvPr/>
        </p:nvGrpSpPr>
        <p:grpSpPr>
          <a:xfrm>
            <a:off x="4620125" y="2468528"/>
            <a:ext cx="3996000" cy="3204000"/>
            <a:chOff x="2093356" y="472434"/>
            <a:chExt cx="8903225" cy="6865705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E4208FE-0F9E-4D21-8430-74F35BDCA1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3356" y="480139"/>
              <a:ext cx="4471068" cy="6858000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03DDC5C9-308F-4401-ABF5-6F08B1A3D3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25513" y="472434"/>
              <a:ext cx="4471068" cy="6858000"/>
            </a:xfrm>
            <a:prstGeom prst="rect">
              <a:avLst/>
            </a:prstGeom>
          </p:spPr>
        </p:pic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FA25FE82-D07E-4FA6-9E70-38C61EE434B2}"/>
              </a:ext>
            </a:extLst>
          </p:cNvPr>
          <p:cNvGrpSpPr/>
          <p:nvPr/>
        </p:nvGrpSpPr>
        <p:grpSpPr>
          <a:xfrm>
            <a:off x="488507" y="2468528"/>
            <a:ext cx="3996000" cy="3204000"/>
            <a:chOff x="-2377712" y="0"/>
            <a:chExt cx="8883257" cy="685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1E797E5-11FF-40C9-8F9D-671519564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4477" y="0"/>
              <a:ext cx="4471068" cy="6858000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AA269D3-25C2-49E7-AEED-98A737D14B4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377712" y="0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4710821" y="3743876"/>
            <a:ext cx="3816642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9B49C-543A-2A09-D889-7ABBE2AD2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sp>
        <p:nvSpPr>
          <p:cNvPr id="56" name="Espace réservé du texte 55">
            <a:extLst>
              <a:ext uri="{FF2B5EF4-FFF2-40B4-BE49-F238E27FC236}">
                <a16:creationId xmlns:a16="http://schemas.microsoft.com/office/drawing/2014/main" id="{FB0F2F3E-CA2F-B476-F947-B346215F42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Oral – Acte de parole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Lecture - Lettre t - T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Écriture - Lettre t - T</a:t>
            </a:r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 - Acte de parole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 -Lettre t - T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Écriture - Lettre t - T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72C28A1-74AE-AA79-017C-AEC6B83D3AF9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909142" y="2369507"/>
            <a:ext cx="3420000" cy="79200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/>
            <a:r>
              <a:rPr lang="fr-FR" dirty="0"/>
              <a:t>Oral – Dialogue</a:t>
            </a:r>
          </a:p>
          <a:p>
            <a:pPr marL="269875" indent="-269875"/>
            <a:r>
              <a:rPr lang="fr-FR" dirty="0"/>
              <a:t>Lecture - Lettre t - T</a:t>
            </a:r>
          </a:p>
          <a:p>
            <a:pPr marL="269875" indent="-269875"/>
            <a:r>
              <a:rPr lang="fr-FR" dirty="0"/>
              <a:t>Écriture - Lettre t - 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Oral –  Prise de parole</a:t>
            </a:r>
          </a:p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Lecture - Lettre t - T</a:t>
            </a:r>
          </a:p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Écriture - Lettre t - T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CBE8055-3621-8E52-FFB2-32EA386CB33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AAC5277-5879-61F4-F272-1A8C05125D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6CCFA5-EA11-EB72-828A-D58DD947D0E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A97448F6-EC1E-84D7-2391-D7C3A442515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A967DBC7-F85E-427C-89CA-CB7A63843E39}"/>
              </a:ext>
            </a:extLst>
          </p:cNvPr>
          <p:cNvSpPr/>
          <p:nvPr/>
        </p:nvSpPr>
        <p:spPr>
          <a:xfrm>
            <a:off x="4951350" y="3480345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5</a:t>
            </a:r>
          </a:p>
        </p:txBody>
      </p:sp>
    </p:spTree>
    <p:extLst>
      <p:ext uri="{BB962C8B-B14F-4D97-AF65-F5344CB8AC3E}">
        <p14:creationId xmlns:p14="http://schemas.microsoft.com/office/powerpoint/2010/main" val="71957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F3E9457-2C29-24AE-0790-E9D74554BA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D4FDE320-2A61-06EB-7EC9-164260C01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Lecture de phrases contenant la lettre t.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dirty="0"/>
              <a:t>Écriture de  phrases contenant la lettre t.</a:t>
            </a:r>
            <a:endParaRPr lang="fr-MA" dirty="0"/>
          </a:p>
        </p:txBody>
      </p:sp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419663" y="2137841"/>
            <a:ext cx="16636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</a:t>
            </a: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Prise de parole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39715" y="1955416"/>
            <a:ext cx="540000" cy="540000"/>
          </a:xfrm>
          <a:prstGeom prst="rect">
            <a:avLst/>
          </a:prstGeom>
          <a:noFill/>
        </p:spPr>
      </p:pic>
      <p:pic>
        <p:nvPicPr>
          <p:cNvPr id="4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8E5B4768-D708-814A-00F2-5E42E1D04CA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78382"/>
            <a:ext cx="540000" cy="540000"/>
          </a:xfrm>
          <a:prstGeom prst="rect">
            <a:avLst/>
          </a:prstGeom>
          <a:noFill/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0E8B17B2-7B49-28A9-641E-0584637A415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2" b="6542"/>
          <a:stretch>
            <a:fillRect/>
          </a:stretch>
        </p:blipFill>
        <p:spPr>
          <a:xfrm>
            <a:off x="7376329" y="1981543"/>
            <a:ext cx="471176" cy="471176"/>
          </a:xfr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091049" y="2501693"/>
            <a:ext cx="546859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Prendre la parole pour se présenter et parler de sa famille.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0345BAC-E91C-9D0B-EF8D-038327C35C17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F6FD5F5-6EB4-9A6C-B3FA-0FD69990B48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2BF6AE9-A7FB-C096-72A8-14DE3DBC776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5D219281-A80C-97AB-8FDC-C6E89045F4A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411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C812C0-4391-6BD4-D6AE-3BC31116F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F4BB8375-101F-4E97-1AB7-D8ADFA8B2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349064" cy="612000"/>
          </a:xfrm>
        </p:spPr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anose="020B0604020202020204" charset="0"/>
              </a:rPr>
              <a:t>Aujourd’hui, nous allons apprendre à nous présenter, à présenter nos parents et à parler de nos frères et sœurs. Écoutez bien.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70603A-90B1-245A-488B-144E9E9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985C7-5C88-A236-E8E3-DED05B91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1_P3_SEM2_S5 (oral)">
            <a:hlinkClick r:id="" action="ppaction://media"/>
            <a:extLst>
              <a:ext uri="{FF2B5EF4-FFF2-40B4-BE49-F238E27FC236}">
                <a16:creationId xmlns:a16="http://schemas.microsoft.com/office/drawing/2014/main" id="{C34321E4-1A73-4A9F-BCDD-D2F886E26AC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7138" y="1978450"/>
            <a:ext cx="7569724" cy="4257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8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580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prendre la parole pour nous présenter, présenter nos parents et parler de nos frères et sœurs. Nous allons le faire en trois étapes. Soyez attentifs.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951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047AF51-727C-450D-B3F0-B8B9A93B30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C3188AD-0EBA-DDF7-DED8-90307C5C7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37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88A661F-BC4E-550D-B025-88F4970ABAC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5462" y="2931946"/>
            <a:ext cx="938876" cy="104890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9778C06-0DCF-F609-FE8F-815B3399E2E9}"/>
              </a:ext>
            </a:extLst>
          </p:cNvPr>
          <p:cNvSpPr txBox="1"/>
          <p:nvPr/>
        </p:nvSpPr>
        <p:spPr>
          <a:xfrm>
            <a:off x="1728631" y="2219380"/>
            <a:ext cx="5868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Présente-toi, puis présente tes parents et parle de tes frères et sœurs.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A11A24F-38FD-E34C-B33A-BDCBB89DC40D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BB43655-C710-6827-713D-A6D7B029B452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D4B954-234A-B2DE-C52B-57C1C252FA58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A6C8A16-299E-D23D-43F4-06D945314C29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4EA93C5-1D97-1A23-8A0F-461B916CBFF2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6D8BD2F-F79C-7981-1C7B-F40D097857D3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69E03B6-FDF0-45DB-8757-7EC345DC3B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90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Chacun réfléchit silencieusement à ce qu’il va dire dans sa prise de parole.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A6DAF2E-8B65-B529-A7B1-C79DCE270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37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6690D6-7A4E-6C1A-E404-C66CD0D1AB0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5462" y="2931946"/>
            <a:ext cx="938876" cy="1048901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568E6EE-BDD2-5B9C-80B0-8F28E2D48DA5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F932ACB-B6BF-C78C-4340-61C1D8EF2EA3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F4EAE89-BD9F-8B8E-E4E6-BF2EF2EC64C7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7819028-C218-9D9A-6258-5EFEE369727F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497BCC7-0BD4-EBF8-2956-C75F6BD61DE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C8E6932-5148-BBF8-36C1-54C89EF66C3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D6E0DEE-8D2E-442A-89C0-EE8E6770D8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0A157999-6A50-4C36-8FC2-173108F9B507}"/>
              </a:ext>
            </a:extLst>
          </p:cNvPr>
          <p:cNvSpPr txBox="1"/>
          <p:nvPr/>
        </p:nvSpPr>
        <p:spPr>
          <a:xfrm>
            <a:off x="1728631" y="2219380"/>
            <a:ext cx="5868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Présente-toi, puis présente tes parents et parle de tes frères et sœurs.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870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Maintenant, vous allez prendre la parole. Qui veut passer au tableau ? 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72426CF-FCA6-26B8-B0DA-AB1132B32623}"/>
              </a:ext>
            </a:extLst>
          </p:cNvPr>
          <p:cNvSpPr/>
          <p:nvPr/>
        </p:nvSpPr>
        <p:spPr>
          <a:xfrm>
            <a:off x="4217439" y="3079184"/>
            <a:ext cx="3500260" cy="2736348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6FEABF5-47E1-2866-E663-64A878BA50E5}"/>
              </a:ext>
            </a:extLst>
          </p:cNvPr>
          <p:cNvSpPr txBox="1"/>
          <p:nvPr/>
        </p:nvSpPr>
        <p:spPr>
          <a:xfrm>
            <a:off x="4503454" y="3209165"/>
            <a:ext cx="2838640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m’app</a:t>
            </a:r>
            <a:r>
              <a:rPr lang="f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elle _______ 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 J’ai _________ 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en </a:t>
            </a:r>
            <a:r>
              <a:rPr lang="a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année.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à  l’école </a:t>
            </a:r>
            <a:r>
              <a:rPr lang="a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ــــــــــــــــــــ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. </a:t>
            </a:r>
          </a:p>
          <a:p>
            <a:pPr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C’est _________et c’est </a:t>
            </a:r>
            <a:r>
              <a:rPr lang="a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ــــــــــــــــــــ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. </a:t>
            </a:r>
          </a:p>
          <a:p>
            <a:pPr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J’ai </a:t>
            </a:r>
            <a:r>
              <a:rPr lang="a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ــــــــــــــــــــ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. </a:t>
            </a:r>
          </a:p>
          <a:p>
            <a:pPr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n’ai pas de </a:t>
            </a:r>
            <a:r>
              <a:rPr lang="a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ــــــــــــــــــــ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.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DB23505-7DDE-F978-3E57-FC5C530F81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613" y="2615132"/>
            <a:ext cx="2133600" cy="32004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6CBCCA6-D377-5BDA-79A8-803AEF4E703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2101" y="2051702"/>
            <a:ext cx="1219370" cy="1362265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E1098CA-C5EF-98BF-EFCE-EC95D727A686}"/>
              </a:ext>
            </a:extLst>
          </p:cNvPr>
          <p:cNvSpPr/>
          <p:nvPr/>
        </p:nvSpPr>
        <p:spPr>
          <a:xfrm>
            <a:off x="2112377" y="1835505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1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D4CB1FC-D285-5E4B-4EA8-9872A17AAD96}"/>
              </a:ext>
            </a:extLst>
          </p:cNvPr>
          <p:cNvSpPr/>
          <p:nvPr/>
        </p:nvSpPr>
        <p:spPr>
          <a:xfrm>
            <a:off x="5643539" y="1835505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6C9A591-4EF3-8100-215C-932FE1C372B6}"/>
              </a:ext>
            </a:extLst>
          </p:cNvPr>
          <p:cNvSpPr txBox="1"/>
          <p:nvPr/>
        </p:nvSpPr>
        <p:spPr>
          <a:xfrm>
            <a:off x="5812492" y="183082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7C12C-C42D-1E1E-6329-ACB9403F1010}"/>
              </a:ext>
            </a:extLst>
          </p:cNvPr>
          <p:cNvSpPr/>
          <p:nvPr/>
        </p:nvSpPr>
        <p:spPr>
          <a:xfrm>
            <a:off x="3877958" y="183155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C648E46-46E6-48BD-8DFB-DEF7D0D76D1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8263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se présente, présente ses parents et parle de ses frères et sœurs à son voisin.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D9EDF2-58ED-F518-673A-67C8F8600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1A837B2-BACE-9DF3-EEAD-22032D0334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512472"/>
            <a:ext cx="6246795" cy="1349939"/>
          </a:xfrm>
          <a:prstGeom prst="rect">
            <a:avLst/>
          </a:prstGeom>
        </p:spPr>
      </p:pic>
      <p:sp>
        <p:nvSpPr>
          <p:cNvPr id="19" name="Titre 18">
            <a:extLst>
              <a:ext uri="{FF2B5EF4-FFF2-40B4-BE49-F238E27FC236}">
                <a16:creationId xmlns:a16="http://schemas.microsoft.com/office/drawing/2014/main" id="{119E7FE0-5F5B-0DC6-D70B-23D212AC8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dirty="0"/>
              <a:t>Écriture des phrases contenant la lettre t.</a:t>
            </a:r>
            <a:endParaRPr lang="fr-MA" dirty="0"/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98373" y="3457509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dirty="0"/>
              <a:t>Prendre la parole pour se présenter et parler de sa famille.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418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Lecture des phrases contenant la lettre t.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24923" y="1973400"/>
            <a:ext cx="540000" cy="5400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EBBEA35-0316-50F3-6D2D-EC548DC90358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CFE73EA-6BF3-E940-81F9-67C6BB00DB9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0291DD4-F9DD-4375-50C6-7B568FF6F0D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18897097-B818-278E-0356-D876EA83482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415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717A199D-6F6D-C5BE-9C15-512F82ADE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9FE4E32-F833-6C1F-110E-2DE672A15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14BCA0E-CF73-5F3E-EDCF-7B44E5A87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650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9CA22-B931-39E8-1A13-B2768F964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2446A3-A351-FA81-1807-E1BB1A9E7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sp>
        <p:nvSpPr>
          <p:cNvPr id="7" name="ZoneTexte 3">
            <a:extLst>
              <a:ext uri="{FF2B5EF4-FFF2-40B4-BE49-F238E27FC236}">
                <a16:creationId xmlns:a16="http://schemas.microsoft.com/office/drawing/2014/main" id="{6256C97A-6C93-EA38-870D-3F78DB984F11}"/>
              </a:ext>
            </a:extLst>
          </p:cNvPr>
          <p:cNvSpPr txBox="1"/>
          <p:nvPr/>
        </p:nvSpPr>
        <p:spPr>
          <a:xfrm>
            <a:off x="1375506" y="2275750"/>
            <a:ext cx="639298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3800" dirty="0">
                <a:ln w="0"/>
                <a:solidFill>
                  <a:srgbClr val="474F71"/>
                </a:solidFill>
                <a:latin typeface="Bahnschrift SemiBold SemiConden" panose="020B0502040204020203" pitchFamily="34" charset="0"/>
                <a:cs typeface="Arial" panose="020B0604020202020204" pitchFamily="34" charset="0"/>
              </a:rPr>
              <a:t>t     </a:t>
            </a:r>
            <a:r>
              <a:rPr lang="fr-FR" sz="13800" dirty="0" err="1">
                <a:ln w="0"/>
                <a:solidFill>
                  <a:srgbClr val="474F71"/>
                </a:solidFill>
                <a:latin typeface="Bahnschrift SemiBold SemiConden" panose="020B0502040204020203" pitchFamily="34" charset="0"/>
                <a:cs typeface="Arial" panose="020B0604020202020204" pitchFamily="34" charset="0"/>
              </a:rPr>
              <a:t>T</a:t>
            </a:r>
            <a:endParaRPr lang="fr-FR" sz="16600" dirty="0">
              <a:ln w="0"/>
              <a:solidFill>
                <a:srgbClr val="474F71"/>
              </a:solidFill>
              <a:latin typeface="Bahnschrift SemiBold SemiConden" panose="020B05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EF56983-C23B-4D9D-BEB6-7091E5CED7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67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syllabes ? 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75510F91-43E1-4806-935B-1D174D1E0479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586297" y="4370915"/>
            <a:chExt cx="7925132" cy="682426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C7570A6-DACF-484E-B9DF-8A265DC54FA7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ta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819AA1B-957D-4F50-8969-78B1BE3CBEAA}"/>
                </a:ext>
              </a:extLst>
            </p:cNvPr>
            <p:cNvSpPr/>
            <p:nvPr/>
          </p:nvSpPr>
          <p:spPr>
            <a:xfrm>
              <a:off x="475099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ti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6C3F0AF-46D3-4E6A-A0C0-3C009EBDC451}"/>
                </a:ext>
              </a:extLst>
            </p:cNvPr>
            <p:cNvSpPr/>
            <p:nvPr/>
          </p:nvSpPr>
          <p:spPr>
            <a:xfrm>
              <a:off x="613923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te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65C2C5D2-3632-4772-9B6A-DA1C9C9C8EBB}"/>
                </a:ext>
              </a:extLst>
            </p:cNvPr>
            <p:cNvSpPr/>
            <p:nvPr/>
          </p:nvSpPr>
          <p:spPr>
            <a:xfrm>
              <a:off x="197453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to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7CBEF91-D491-41A3-8DE8-0A5F76273CF7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0A0446E-8032-4256-B933-9F264CB5BA7F}"/>
                </a:ext>
              </a:extLst>
            </p:cNvPr>
            <p:cNvSpPr/>
            <p:nvPr/>
          </p:nvSpPr>
          <p:spPr>
            <a:xfrm>
              <a:off x="336276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759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9F013A73-4F6E-4512-AF6C-F8916D7643BE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586297" y="4370915"/>
            <a:chExt cx="7925132" cy="68242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DEB2DD1-8BFF-40B4-A05B-13B81AE63A61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ta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0F7C736C-E908-4BB5-8C9A-0F6C46D7F60E}"/>
                </a:ext>
              </a:extLst>
            </p:cNvPr>
            <p:cNvSpPr/>
            <p:nvPr/>
          </p:nvSpPr>
          <p:spPr>
            <a:xfrm>
              <a:off x="475099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ti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B91766CD-C46C-4AE2-B583-2A93D1013572}"/>
                </a:ext>
              </a:extLst>
            </p:cNvPr>
            <p:cNvSpPr/>
            <p:nvPr/>
          </p:nvSpPr>
          <p:spPr>
            <a:xfrm>
              <a:off x="613923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te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6AEDB06A-9C20-4CD4-A972-E8C629F9615B}"/>
                </a:ext>
              </a:extLst>
            </p:cNvPr>
            <p:cNvSpPr/>
            <p:nvPr/>
          </p:nvSpPr>
          <p:spPr>
            <a:xfrm>
              <a:off x="197453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to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1606EFC-7C43-4279-8633-994287027780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32FF1E3-71E8-4F53-909D-129796156648}"/>
                </a:ext>
              </a:extLst>
            </p:cNvPr>
            <p:cNvSpPr/>
            <p:nvPr/>
          </p:nvSpPr>
          <p:spPr>
            <a:xfrm>
              <a:off x="336276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103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mots ? 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CDCC5C29-84A4-489E-9154-627994EADF37}"/>
              </a:ext>
            </a:extLst>
          </p:cNvPr>
          <p:cNvSpPr txBox="1"/>
          <p:nvPr/>
        </p:nvSpPr>
        <p:spPr>
          <a:xfrm>
            <a:off x="780393" y="2473583"/>
            <a:ext cx="7583214" cy="2689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tabl</a:t>
            </a:r>
            <a:r>
              <a:rPr lang="fr-FR" sz="6000" b="1" dirty="0">
                <a:ln w="0"/>
                <a:solidFill>
                  <a:schemeClr val="bg1">
                    <a:lumMod val="50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e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      moto      tiré       tutu      télé</a:t>
            </a:r>
          </a:p>
        </p:txBody>
      </p:sp>
    </p:spTree>
    <p:extLst>
      <p:ext uri="{BB962C8B-B14F-4D97-AF65-F5344CB8AC3E}">
        <p14:creationId xmlns:p14="http://schemas.microsoft.com/office/powerpoint/2010/main" val="2598201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6769C-59EA-94BA-337A-8D08CA205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6C853D-6007-E73E-9655-56EAD388B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Relisons ensemble.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58E277A-EC32-4B9F-A1E9-D1AA5CEA2EA1}"/>
              </a:ext>
            </a:extLst>
          </p:cNvPr>
          <p:cNvSpPr txBox="1"/>
          <p:nvPr/>
        </p:nvSpPr>
        <p:spPr>
          <a:xfrm>
            <a:off x="780393" y="2473583"/>
            <a:ext cx="7583214" cy="2689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tabl</a:t>
            </a:r>
            <a:r>
              <a:rPr lang="fr-FR" sz="6000" b="1" dirty="0">
                <a:ln w="0"/>
                <a:solidFill>
                  <a:schemeClr val="bg1">
                    <a:lumMod val="50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e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      moto      tiré       tutu      télé</a:t>
            </a:r>
          </a:p>
        </p:txBody>
      </p:sp>
      <p:sp>
        <p:nvSpPr>
          <p:cNvPr id="9" name="Parenthèse ouvrante 8">
            <a:extLst>
              <a:ext uri="{FF2B5EF4-FFF2-40B4-BE49-F238E27FC236}">
                <a16:creationId xmlns:a16="http://schemas.microsoft.com/office/drawing/2014/main" id="{3FB5BDD8-4656-4C5A-831A-7ED40F36EB21}"/>
              </a:ext>
            </a:extLst>
          </p:cNvPr>
          <p:cNvSpPr/>
          <p:nvPr/>
        </p:nvSpPr>
        <p:spPr>
          <a:xfrm rot="16200000">
            <a:off x="1784457" y="3337992"/>
            <a:ext cx="176740" cy="589095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4B899F33-E2DC-4214-B05E-CB93BE04BE7C}"/>
              </a:ext>
            </a:extLst>
          </p:cNvPr>
          <p:cNvSpPr/>
          <p:nvPr/>
        </p:nvSpPr>
        <p:spPr>
          <a:xfrm rot="16200000">
            <a:off x="2579518" y="3208130"/>
            <a:ext cx="176740" cy="852082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Parenthèse ouvrante 10">
            <a:extLst>
              <a:ext uri="{FF2B5EF4-FFF2-40B4-BE49-F238E27FC236}">
                <a16:creationId xmlns:a16="http://schemas.microsoft.com/office/drawing/2014/main" id="{869F23A8-BC05-47B1-A315-06930F385C35}"/>
              </a:ext>
            </a:extLst>
          </p:cNvPr>
          <p:cNvSpPr/>
          <p:nvPr/>
        </p:nvSpPr>
        <p:spPr>
          <a:xfrm rot="16200000">
            <a:off x="4397257" y="3204868"/>
            <a:ext cx="176741" cy="852081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Parenthèse ouvrante 11">
            <a:extLst>
              <a:ext uri="{FF2B5EF4-FFF2-40B4-BE49-F238E27FC236}">
                <a16:creationId xmlns:a16="http://schemas.microsoft.com/office/drawing/2014/main" id="{81D62F92-865E-48CE-8017-25EB22DBA20A}"/>
              </a:ext>
            </a:extLst>
          </p:cNvPr>
          <p:cNvSpPr/>
          <p:nvPr/>
        </p:nvSpPr>
        <p:spPr>
          <a:xfrm rot="16200000">
            <a:off x="5223056" y="3307254"/>
            <a:ext cx="176740" cy="650571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Parenthèse ouvrante 12">
            <a:extLst>
              <a:ext uri="{FF2B5EF4-FFF2-40B4-BE49-F238E27FC236}">
                <a16:creationId xmlns:a16="http://schemas.microsoft.com/office/drawing/2014/main" id="{98017016-86B6-4278-9E28-7FD4DF9D8F56}"/>
              </a:ext>
            </a:extLst>
          </p:cNvPr>
          <p:cNvSpPr/>
          <p:nvPr/>
        </p:nvSpPr>
        <p:spPr>
          <a:xfrm rot="16200000">
            <a:off x="6631620" y="3461078"/>
            <a:ext cx="176741" cy="36281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Parenthèse ouvrante 13">
            <a:extLst>
              <a:ext uri="{FF2B5EF4-FFF2-40B4-BE49-F238E27FC236}">
                <a16:creationId xmlns:a16="http://schemas.microsoft.com/office/drawing/2014/main" id="{26998F71-4E99-4B8B-83F6-72BA37CFA4D3}"/>
              </a:ext>
            </a:extLst>
          </p:cNvPr>
          <p:cNvSpPr/>
          <p:nvPr/>
        </p:nvSpPr>
        <p:spPr>
          <a:xfrm rot="16200000">
            <a:off x="7181609" y="3348372"/>
            <a:ext cx="178372" cy="589852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Parenthèse ouvrante 14">
            <a:extLst>
              <a:ext uri="{FF2B5EF4-FFF2-40B4-BE49-F238E27FC236}">
                <a16:creationId xmlns:a16="http://schemas.microsoft.com/office/drawing/2014/main" id="{0DC26E44-AD87-45CC-A8DB-0C5CCC9BF3D5}"/>
              </a:ext>
            </a:extLst>
          </p:cNvPr>
          <p:cNvSpPr/>
          <p:nvPr/>
        </p:nvSpPr>
        <p:spPr>
          <a:xfrm rot="16200000">
            <a:off x="3154739" y="4746723"/>
            <a:ext cx="176741" cy="652109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Parenthèse ouvrante 15">
            <a:extLst>
              <a:ext uri="{FF2B5EF4-FFF2-40B4-BE49-F238E27FC236}">
                <a16:creationId xmlns:a16="http://schemas.microsoft.com/office/drawing/2014/main" id="{B3F54639-7A8D-4B58-88CE-8F9E63DCD3B2}"/>
              </a:ext>
            </a:extLst>
          </p:cNvPr>
          <p:cNvSpPr/>
          <p:nvPr/>
        </p:nvSpPr>
        <p:spPr>
          <a:xfrm rot="16200000">
            <a:off x="3806848" y="4746725"/>
            <a:ext cx="176740" cy="652108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Parenthèse ouvrante 16">
            <a:extLst>
              <a:ext uri="{FF2B5EF4-FFF2-40B4-BE49-F238E27FC236}">
                <a16:creationId xmlns:a16="http://schemas.microsoft.com/office/drawing/2014/main" id="{83CD635F-4456-44EA-BD37-5B5AFC3DBCCA}"/>
              </a:ext>
            </a:extLst>
          </p:cNvPr>
          <p:cNvSpPr/>
          <p:nvPr/>
        </p:nvSpPr>
        <p:spPr>
          <a:xfrm rot="16200000">
            <a:off x="5282331" y="4782311"/>
            <a:ext cx="176740" cy="577635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Parenthèse ouvrante 17">
            <a:extLst>
              <a:ext uri="{FF2B5EF4-FFF2-40B4-BE49-F238E27FC236}">
                <a16:creationId xmlns:a16="http://schemas.microsoft.com/office/drawing/2014/main" id="{E136B862-8F8C-4608-97D4-E7CDF3733E20}"/>
              </a:ext>
            </a:extLst>
          </p:cNvPr>
          <p:cNvSpPr/>
          <p:nvPr/>
        </p:nvSpPr>
        <p:spPr>
          <a:xfrm rot="16200000">
            <a:off x="5922148" y="4796233"/>
            <a:ext cx="176740" cy="553054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AC8D7997-5ECF-485B-98DB-77041BD772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3656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77446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Une.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65357" y="2716305"/>
            <a:ext cx="3013285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une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Une.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65357" y="2716305"/>
            <a:ext cx="3013285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une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53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La.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65357" y="2716305"/>
            <a:ext cx="3013285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la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002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La.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65357" y="2716305"/>
            <a:ext cx="3013285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la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866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en silence. Après, on va écouter un audio.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7F43704-5D76-9B91-6F9C-B1211B5FF3B9}"/>
              </a:ext>
            </a:extLst>
          </p:cNvPr>
          <p:cNvSpPr txBox="1"/>
          <p:nvPr/>
        </p:nvSpPr>
        <p:spPr>
          <a:xfrm>
            <a:off x="1838906" y="2174117"/>
            <a:ext cx="5740700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alal a une 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or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u</a:t>
            </a:r>
            <a:r>
              <a:rPr lang="fr-FR" sz="4800" b="1" dirty="0">
                <a:solidFill>
                  <a:srgbClr val="C7C7C7"/>
                </a:solidFill>
                <a:latin typeface="Dosis SemiBold" pitchFamily="2" charset="0"/>
              </a:rPr>
              <a:t>e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a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i 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ir</a:t>
            </a:r>
            <a:r>
              <a:rPr lang="fr-FR" sz="4800" b="1" dirty="0">
                <a:solidFill>
                  <a:srgbClr val="C7C7C7"/>
                </a:solidFill>
                <a:latin typeface="Dosis SemiBold" pitchFamily="2" charset="0"/>
              </a:rPr>
              <a:t>e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 la mo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o.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 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phrases N1 SEM2 S5">
            <a:hlinkClick r:id="" action="ppaction://media"/>
            <a:extLst>
              <a:ext uri="{FF2B5EF4-FFF2-40B4-BE49-F238E27FC236}">
                <a16:creationId xmlns:a16="http://schemas.microsoft.com/office/drawing/2014/main" id="{CAAFADF7-75B7-8470-4B4E-0E3B436830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04361" y="1016268"/>
            <a:ext cx="271462" cy="27146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BC05F3C-0793-403B-A645-00CECEFB65E9}"/>
              </a:ext>
            </a:extLst>
          </p:cNvPr>
          <p:cNvSpPr txBox="1"/>
          <p:nvPr/>
        </p:nvSpPr>
        <p:spPr>
          <a:xfrm>
            <a:off x="1838906" y="2174117"/>
            <a:ext cx="5740700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alal a une 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or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u</a:t>
            </a:r>
            <a:r>
              <a:rPr lang="fr-FR" sz="4800" b="1" dirty="0">
                <a:solidFill>
                  <a:srgbClr val="C7C7C7"/>
                </a:solidFill>
                <a:latin typeface="Dosis SemiBold" pitchFamily="2" charset="0"/>
              </a:rPr>
              <a:t>e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a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i 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ir</a:t>
            </a:r>
            <a:r>
              <a:rPr lang="fr-FR" sz="4800" b="1" dirty="0">
                <a:solidFill>
                  <a:srgbClr val="C7C7C7"/>
                </a:solidFill>
                <a:latin typeface="Dosis SemiBold" pitchFamily="2" charset="0"/>
              </a:rPr>
              <a:t>e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 la mo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o.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49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780393" y="2473583"/>
            <a:ext cx="7583214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7200" b="1" dirty="0">
                <a:ln w="0"/>
                <a:solidFill>
                  <a:srgbClr val="2DC7D3"/>
                </a:solidFill>
                <a:latin typeface="Dosis SemiBold" pitchFamily="2" charset="0"/>
                <a:cs typeface="Aharoni" panose="02010803020104030203" pitchFamily="2" charset="-79"/>
              </a:rPr>
              <a:t>T</a:t>
            </a:r>
            <a:r>
              <a:rPr lang="pt-BR" sz="72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alal  a  une </a:t>
            </a:r>
            <a:r>
              <a:rPr lang="fr-FR" sz="72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or</a:t>
            </a:r>
            <a:r>
              <a:rPr lang="fr-FR" sz="72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u</a:t>
            </a:r>
            <a:r>
              <a:rPr lang="fr-FR" sz="7200" b="1" dirty="0">
                <a:solidFill>
                  <a:srgbClr val="C7C7C7"/>
                </a:solidFill>
                <a:latin typeface="Dosis SemiBold" pitchFamily="2" charset="0"/>
              </a:rPr>
              <a:t>e</a:t>
            </a:r>
            <a:r>
              <a:rPr lang="pt-BR" sz="72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.</a:t>
            </a:r>
          </a:p>
        </p:txBody>
      </p:sp>
      <p:sp>
        <p:nvSpPr>
          <p:cNvPr id="3" name="Parenthèse ouvrante 2">
            <a:extLst>
              <a:ext uri="{FF2B5EF4-FFF2-40B4-BE49-F238E27FC236}">
                <a16:creationId xmlns:a16="http://schemas.microsoft.com/office/drawing/2014/main" id="{E5EEB8EC-DD00-1126-2DA5-CDF4DB73DB60}"/>
              </a:ext>
            </a:extLst>
          </p:cNvPr>
          <p:cNvSpPr/>
          <p:nvPr/>
        </p:nvSpPr>
        <p:spPr>
          <a:xfrm rot="16200000">
            <a:off x="1538112" y="3634451"/>
            <a:ext cx="178370" cy="779528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Parenthèse ouvrante 4">
            <a:extLst>
              <a:ext uri="{FF2B5EF4-FFF2-40B4-BE49-F238E27FC236}">
                <a16:creationId xmlns:a16="http://schemas.microsoft.com/office/drawing/2014/main" id="{81CD15DE-969C-B895-3CD8-C2F1556B7545}"/>
              </a:ext>
            </a:extLst>
          </p:cNvPr>
          <p:cNvSpPr/>
          <p:nvPr/>
        </p:nvSpPr>
        <p:spPr>
          <a:xfrm rot="16200000">
            <a:off x="2396608" y="3628517"/>
            <a:ext cx="166504" cy="77953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Parenthèse ouvrante 7">
            <a:extLst>
              <a:ext uri="{FF2B5EF4-FFF2-40B4-BE49-F238E27FC236}">
                <a16:creationId xmlns:a16="http://schemas.microsoft.com/office/drawing/2014/main" id="{765A9A91-A6D8-41E4-8BBF-8456ABF26E9D}"/>
              </a:ext>
            </a:extLst>
          </p:cNvPr>
          <p:cNvSpPr/>
          <p:nvPr/>
        </p:nvSpPr>
        <p:spPr>
          <a:xfrm rot="16200000">
            <a:off x="3326936" y="3778490"/>
            <a:ext cx="178370" cy="491449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82FC1167-696E-438F-9F9D-AD021596B8FC}"/>
              </a:ext>
            </a:extLst>
          </p:cNvPr>
          <p:cNvSpPr/>
          <p:nvPr/>
        </p:nvSpPr>
        <p:spPr>
          <a:xfrm rot="16200000">
            <a:off x="4565193" y="3313673"/>
            <a:ext cx="228154" cy="1312615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Parenthèse ouvrante 10">
            <a:extLst>
              <a:ext uri="{FF2B5EF4-FFF2-40B4-BE49-F238E27FC236}">
                <a16:creationId xmlns:a16="http://schemas.microsoft.com/office/drawing/2014/main" id="{AA7E44DD-83DC-4835-9635-B3303CA7A846}"/>
              </a:ext>
            </a:extLst>
          </p:cNvPr>
          <p:cNvSpPr/>
          <p:nvPr/>
        </p:nvSpPr>
        <p:spPr>
          <a:xfrm rot="16200000">
            <a:off x="7140634" y="3428754"/>
            <a:ext cx="166507" cy="1144163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Parenthèse ouvrante 11">
            <a:extLst>
              <a:ext uri="{FF2B5EF4-FFF2-40B4-BE49-F238E27FC236}">
                <a16:creationId xmlns:a16="http://schemas.microsoft.com/office/drawing/2014/main" id="{59CDF768-726D-4B2B-85AD-923CDF929FE2}"/>
              </a:ext>
            </a:extLst>
          </p:cNvPr>
          <p:cNvSpPr/>
          <p:nvPr/>
        </p:nvSpPr>
        <p:spPr>
          <a:xfrm rot="16200000">
            <a:off x="5981581" y="3532895"/>
            <a:ext cx="149063" cy="953324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A6DDFC5-9E8F-42EF-9DBD-C5B4B2C26F3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53849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750736" y="2574920"/>
            <a:ext cx="7826279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8000" b="1" dirty="0">
                <a:ln w="0"/>
                <a:solidFill>
                  <a:srgbClr val="2DC7D3"/>
                </a:solidFill>
                <a:latin typeface="Dosis SemiBold" pitchFamily="2" charset="0"/>
                <a:cs typeface="Aharoni" panose="02010803020104030203" pitchFamily="2" charset="-79"/>
              </a:rPr>
              <a:t>T</a:t>
            </a:r>
            <a:r>
              <a:rPr lang="pt-BR" sz="8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alal  a  une </a:t>
            </a:r>
            <a:r>
              <a:rPr lang="fr-FR" sz="80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8000" b="1" dirty="0">
                <a:solidFill>
                  <a:srgbClr val="565F88"/>
                </a:solidFill>
                <a:latin typeface="Dosis SemiBold" pitchFamily="2" charset="0"/>
              </a:rPr>
              <a:t>or</a:t>
            </a:r>
            <a:r>
              <a:rPr lang="fr-FR" sz="80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8000" b="1" dirty="0">
                <a:solidFill>
                  <a:srgbClr val="565F88"/>
                </a:solidFill>
                <a:latin typeface="Dosis SemiBold" pitchFamily="2" charset="0"/>
              </a:rPr>
              <a:t>u</a:t>
            </a:r>
            <a:r>
              <a:rPr lang="fr-FR" sz="8000" b="1" dirty="0">
                <a:solidFill>
                  <a:srgbClr val="C7C7C7"/>
                </a:solidFill>
                <a:latin typeface="Dosis SemiBold" pitchFamily="2" charset="0"/>
              </a:rPr>
              <a:t>e</a:t>
            </a:r>
            <a:r>
              <a:rPr lang="pt-BR" sz="8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26E78F9-53AD-4E4F-9DB2-E9CE1CA16B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37703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780393" y="2473583"/>
            <a:ext cx="758321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80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8000" b="1" dirty="0">
                <a:solidFill>
                  <a:srgbClr val="565F88"/>
                </a:solidFill>
                <a:latin typeface="Dosis SemiBold" pitchFamily="2" charset="0"/>
              </a:rPr>
              <a:t>a</a:t>
            </a:r>
            <a:r>
              <a:rPr lang="fr-FR" sz="80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8000" b="1" dirty="0">
                <a:solidFill>
                  <a:srgbClr val="565F88"/>
                </a:solidFill>
                <a:latin typeface="Dosis SemiBold" pitchFamily="2" charset="0"/>
              </a:rPr>
              <a:t>i </a:t>
            </a:r>
            <a:r>
              <a:rPr lang="fr-FR" sz="80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8000" b="1" dirty="0">
                <a:solidFill>
                  <a:srgbClr val="565F88"/>
                </a:solidFill>
                <a:latin typeface="Dosis SemiBold" pitchFamily="2" charset="0"/>
              </a:rPr>
              <a:t>ir</a:t>
            </a:r>
            <a:r>
              <a:rPr lang="fr-FR" sz="8000" b="1" dirty="0">
                <a:solidFill>
                  <a:srgbClr val="C7C7C7"/>
                </a:solidFill>
                <a:latin typeface="Dosis SemiBold" pitchFamily="2" charset="0"/>
              </a:rPr>
              <a:t>e</a:t>
            </a:r>
            <a:r>
              <a:rPr lang="fr-FR" sz="8000" b="1" dirty="0">
                <a:solidFill>
                  <a:srgbClr val="565F88"/>
                </a:solidFill>
                <a:latin typeface="Dosis SemiBold" pitchFamily="2" charset="0"/>
              </a:rPr>
              <a:t> la mo</a:t>
            </a:r>
            <a:r>
              <a:rPr lang="fr-FR" sz="80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8000" b="1" dirty="0">
                <a:solidFill>
                  <a:srgbClr val="565F88"/>
                </a:solidFill>
                <a:latin typeface="Dosis SemiBold" pitchFamily="2" charset="0"/>
              </a:rPr>
              <a:t>o</a:t>
            </a:r>
            <a:r>
              <a:rPr lang="pt-BR" sz="8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.</a:t>
            </a:r>
          </a:p>
        </p:txBody>
      </p:sp>
      <p:sp>
        <p:nvSpPr>
          <p:cNvPr id="3" name="Parenthèse ouvrante 2">
            <a:extLst>
              <a:ext uri="{FF2B5EF4-FFF2-40B4-BE49-F238E27FC236}">
                <a16:creationId xmlns:a16="http://schemas.microsoft.com/office/drawing/2014/main" id="{E5EEB8EC-DD00-1126-2DA5-CDF4DB73DB60}"/>
              </a:ext>
            </a:extLst>
          </p:cNvPr>
          <p:cNvSpPr/>
          <p:nvPr/>
        </p:nvSpPr>
        <p:spPr>
          <a:xfrm rot="16200000">
            <a:off x="1746707" y="3592921"/>
            <a:ext cx="192474" cy="876693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82FC1167-696E-438F-9F9D-AD021596B8FC}"/>
              </a:ext>
            </a:extLst>
          </p:cNvPr>
          <p:cNvSpPr/>
          <p:nvPr/>
        </p:nvSpPr>
        <p:spPr>
          <a:xfrm rot="16200000">
            <a:off x="4930345" y="3634623"/>
            <a:ext cx="192473" cy="758328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Parenthèse ouvrante 10">
            <a:extLst>
              <a:ext uri="{FF2B5EF4-FFF2-40B4-BE49-F238E27FC236}">
                <a16:creationId xmlns:a16="http://schemas.microsoft.com/office/drawing/2014/main" id="{AA7E44DD-83DC-4835-9635-B3303CA7A846}"/>
              </a:ext>
            </a:extLst>
          </p:cNvPr>
          <p:cNvSpPr/>
          <p:nvPr/>
        </p:nvSpPr>
        <p:spPr>
          <a:xfrm rot="16200000">
            <a:off x="6078942" y="3382811"/>
            <a:ext cx="192473" cy="126195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38EED76-804D-40AA-AF4C-85DDB8BAA8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9" name="Parenthèse ouvrante 8">
            <a:extLst>
              <a:ext uri="{FF2B5EF4-FFF2-40B4-BE49-F238E27FC236}">
                <a16:creationId xmlns:a16="http://schemas.microsoft.com/office/drawing/2014/main" id="{726DC75D-AE73-4D90-AEDC-3F69964CF5B8}"/>
              </a:ext>
            </a:extLst>
          </p:cNvPr>
          <p:cNvSpPr/>
          <p:nvPr/>
        </p:nvSpPr>
        <p:spPr>
          <a:xfrm rot="16200000">
            <a:off x="2478483" y="3812095"/>
            <a:ext cx="192473" cy="438348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Parenthèse ouvrante 12">
            <a:extLst>
              <a:ext uri="{FF2B5EF4-FFF2-40B4-BE49-F238E27FC236}">
                <a16:creationId xmlns:a16="http://schemas.microsoft.com/office/drawing/2014/main" id="{61D44CA6-EC8C-4280-ADBE-0A2932582968}"/>
              </a:ext>
            </a:extLst>
          </p:cNvPr>
          <p:cNvSpPr/>
          <p:nvPr/>
        </p:nvSpPr>
        <p:spPr>
          <a:xfrm rot="16200000">
            <a:off x="3665619" y="3424074"/>
            <a:ext cx="144903" cy="126195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Parenthèse ouvrante 13">
            <a:extLst>
              <a:ext uri="{FF2B5EF4-FFF2-40B4-BE49-F238E27FC236}">
                <a16:creationId xmlns:a16="http://schemas.microsoft.com/office/drawing/2014/main" id="{2B109596-B92E-43B1-BE1A-07D73115FD87}"/>
              </a:ext>
            </a:extLst>
          </p:cNvPr>
          <p:cNvSpPr/>
          <p:nvPr/>
        </p:nvSpPr>
        <p:spPr>
          <a:xfrm rot="16200000">
            <a:off x="7189248" y="3644703"/>
            <a:ext cx="192473" cy="738166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95721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780393" y="2473583"/>
            <a:ext cx="758321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80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8000" b="1" dirty="0">
                <a:solidFill>
                  <a:srgbClr val="565F88"/>
                </a:solidFill>
                <a:latin typeface="Dosis SemiBold" pitchFamily="2" charset="0"/>
              </a:rPr>
              <a:t>a</a:t>
            </a:r>
            <a:r>
              <a:rPr lang="fr-FR" sz="80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8000" b="1" dirty="0">
                <a:solidFill>
                  <a:srgbClr val="565F88"/>
                </a:solidFill>
                <a:latin typeface="Dosis SemiBold" pitchFamily="2" charset="0"/>
              </a:rPr>
              <a:t>i </a:t>
            </a:r>
            <a:r>
              <a:rPr lang="fr-FR" sz="80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8000" b="1" dirty="0">
                <a:solidFill>
                  <a:srgbClr val="565F88"/>
                </a:solidFill>
                <a:latin typeface="Dosis SemiBold" pitchFamily="2" charset="0"/>
              </a:rPr>
              <a:t>ir</a:t>
            </a:r>
            <a:r>
              <a:rPr lang="fr-FR" sz="8000" b="1" dirty="0">
                <a:solidFill>
                  <a:srgbClr val="C7C7C7"/>
                </a:solidFill>
                <a:latin typeface="Dosis SemiBold" pitchFamily="2" charset="0"/>
              </a:rPr>
              <a:t>e</a:t>
            </a:r>
            <a:r>
              <a:rPr lang="fr-FR" sz="8000" b="1" dirty="0">
                <a:solidFill>
                  <a:srgbClr val="565F88"/>
                </a:solidFill>
                <a:latin typeface="Dosis SemiBold" pitchFamily="2" charset="0"/>
              </a:rPr>
              <a:t> la mo</a:t>
            </a:r>
            <a:r>
              <a:rPr lang="fr-FR" sz="80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8000" b="1" dirty="0">
                <a:solidFill>
                  <a:srgbClr val="565F88"/>
                </a:solidFill>
                <a:latin typeface="Dosis SemiBold" pitchFamily="2" charset="0"/>
              </a:rPr>
              <a:t>o</a:t>
            </a:r>
            <a:r>
              <a:rPr lang="pt-BR" sz="8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D91AA2B-D5F5-4B7B-A9BE-182B5FA53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00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57744B-8346-4FC3-BADA-54A0FBB7C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le livret à la page 64.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23C4F59-CB2A-763D-6B00-093C859F56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F8F9705-3D8C-40BA-AB4D-AD80139746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268" y="1709349"/>
            <a:ext cx="3157279" cy="4842830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1CCB2D1-6DEC-FB7F-CDDD-C2EBB1B612AB}"/>
              </a:ext>
            </a:extLst>
          </p:cNvPr>
          <p:cNvSpPr/>
          <p:nvPr/>
        </p:nvSpPr>
        <p:spPr>
          <a:xfrm>
            <a:off x="3062268" y="5580668"/>
            <a:ext cx="3157279" cy="46983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369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51692-8DF2-066C-AC33-06BF061FA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DA7B7F15-D115-14C6-C475-11067330105D}"/>
              </a:ext>
            </a:extLst>
          </p:cNvPr>
          <p:cNvSpPr txBox="1">
            <a:spLocks/>
          </p:cNvSpPr>
          <p:nvPr/>
        </p:nvSpPr>
        <p:spPr>
          <a:xfrm>
            <a:off x="1677381" y="775249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les phrases à votre voisin. Chacun son tour. Je vais circuler entre les rangs pour vous aider.   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C673653-4808-4FBB-37FA-A23FD6BA5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57931E-AB66-4D02-C3F6-BE5ACB6F20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7398" y="2677904"/>
            <a:ext cx="2891155" cy="222145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EEEB0FE-8DDF-48DF-9A3D-1D751D542B4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410" t="78489" r="23223" b="11303"/>
          <a:stretch/>
        </p:blipFill>
        <p:spPr>
          <a:xfrm>
            <a:off x="895547" y="2887138"/>
            <a:ext cx="4355184" cy="1802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612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CF0D9-6AC1-7686-4EF0-AEAA710D1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BFD1BF7-1AB6-2F6A-8E36-7CC9EE02AF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5039147"/>
            <a:ext cx="6246795" cy="1349939"/>
          </a:xfrm>
          <a:prstGeom prst="rect">
            <a:avLst/>
          </a:prstGeom>
        </p:spPr>
      </p:pic>
      <p:sp>
        <p:nvSpPr>
          <p:cNvPr id="19" name="Titre 18">
            <a:extLst>
              <a:ext uri="{FF2B5EF4-FFF2-40B4-BE49-F238E27FC236}">
                <a16:creationId xmlns:a16="http://schemas.microsoft.com/office/drawing/2014/main" id="{B8640D61-1DBF-5EDC-F02B-33D3CDDE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FAB051FF-6900-758D-6483-BD99AF1B559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18828" y="5508429"/>
            <a:ext cx="4960805" cy="756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Écriture de phrases contenant la lettre t.</a:t>
            </a:r>
            <a:endParaRPr lang="fr-MA" dirty="0">
              <a:solidFill>
                <a:srgbClr val="474F71"/>
              </a:solidFill>
            </a:endParaRPr>
          </a:p>
        </p:txBody>
      </p:sp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3B27221-78B6-35AA-760F-516CFAD09D6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7CEE8442-A678-BF4C-D11D-F4688694689F}"/>
              </a:ext>
            </a:extLst>
          </p:cNvPr>
          <p:cNvSpPr txBox="1"/>
          <p:nvPr/>
        </p:nvSpPr>
        <p:spPr>
          <a:xfrm>
            <a:off x="2201410" y="5142552"/>
            <a:ext cx="1188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</a:t>
            </a: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Écriture  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E7890C4-1984-3C72-CFF0-D6ABFAACD064}"/>
              </a:ext>
            </a:extLst>
          </p:cNvPr>
          <p:cNvSpPr txBox="1">
            <a:spLocks/>
          </p:cNvSpPr>
          <p:nvPr/>
        </p:nvSpPr>
        <p:spPr>
          <a:xfrm>
            <a:off x="2233483" y="398918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"/>
              <a:defRPr/>
            </a:pPr>
            <a:r>
              <a:rPr lang="fr-FR" dirty="0">
                <a:solidFill>
                  <a:srgbClr val="757575"/>
                </a:solidFill>
              </a:rPr>
              <a:t>Lecture de phrases contenant la lettre t.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E7C7674-8277-ED86-DB1A-EB743B0A50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24923" y="1973400"/>
            <a:ext cx="540000" cy="540000"/>
          </a:xfrm>
          <a:prstGeom prst="rect">
            <a:avLst/>
          </a:prstGeom>
        </p:spPr>
      </p:pic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7FA7456D-5328-16C5-3584-F67C70DF591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39750" cy="539750"/>
          </a:xfrm>
        </p:spPr>
      </p:pic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50CAE448-DCDF-9970-3A1C-5D2E2E8D9C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55135" y="3449432"/>
            <a:ext cx="539750" cy="539750"/>
          </a:xfrm>
          <a:prstGeom prst="rect">
            <a:avLst/>
          </a:prstGeom>
          <a:noFill/>
        </p:spPr>
      </p:pic>
      <p:sp>
        <p:nvSpPr>
          <p:cNvPr id="4" name="Espace réservé du texte 12">
            <a:extLst>
              <a:ext uri="{FF2B5EF4-FFF2-40B4-BE49-F238E27FC236}">
                <a16:creationId xmlns:a16="http://schemas.microsoft.com/office/drawing/2014/main" id="{AD08B1E4-3D3B-7CA1-9846-4FF4F4FEE946}"/>
              </a:ext>
            </a:extLst>
          </p:cNvPr>
          <p:cNvSpPr txBox="1">
            <a:spLocks/>
          </p:cNvSpPr>
          <p:nvPr/>
        </p:nvSpPr>
        <p:spPr>
          <a:xfrm>
            <a:off x="2218827" y="251340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Prendre la parole pour se présenter et parler de sa famille.</a:t>
            </a:r>
          </a:p>
        </p:txBody>
      </p:sp>
    </p:spTree>
    <p:extLst>
      <p:ext uri="{BB962C8B-B14F-4D97-AF65-F5344CB8AC3E}">
        <p14:creationId xmlns:p14="http://schemas.microsoft.com/office/powerpoint/2010/main" val="3798910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9EBA7426-5DCB-54A5-FABE-A5835849F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4061" y="775249"/>
            <a:ext cx="6840000" cy="612000"/>
          </a:xfrm>
          <a:solidFill>
            <a:srgbClr val="E5E5E5"/>
          </a:solidFill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écrire des phrases contenant la lettre t.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56CB4B5-C361-5BB0-6540-3F39948A0C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94635" y="2184935"/>
            <a:ext cx="4907681" cy="327178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7138FD-1D91-0BEA-352F-68AD9372FA9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4">
            <a:extLst>
              <a:ext uri="{FF2B5EF4-FFF2-40B4-BE49-F238E27FC236}">
                <a16:creationId xmlns:a16="http://schemas.microsoft.com/office/drawing/2014/main" id="{F5D129F7-0AC7-B8E9-2944-A1959DB23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69785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vais écrire cette phrase sur le tableau. Regardez comment je fais. Je n’oublie pas la majuscule au début de la phrase, le point à la fin et les espaces entre les mots.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324654B-6ECF-66C4-2B0C-5AC0EBCF7F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100" y="2544896"/>
            <a:ext cx="3359935" cy="335993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6FBA8F6-A9EA-462F-A86D-7B85689D17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C476C39A-725B-439D-A781-F0E9689023CE}"/>
              </a:ext>
            </a:extLst>
          </p:cNvPr>
          <p:cNvGrpSpPr/>
          <p:nvPr/>
        </p:nvGrpSpPr>
        <p:grpSpPr>
          <a:xfrm>
            <a:off x="4175393" y="2470646"/>
            <a:ext cx="4158866" cy="2280283"/>
            <a:chOff x="969698" y="2524434"/>
            <a:chExt cx="5253053" cy="2280283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961ABB6F-E0FD-442D-B8B7-1A0391E0D952}"/>
                </a:ext>
              </a:extLst>
            </p:cNvPr>
            <p:cNvGrpSpPr/>
            <p:nvPr/>
          </p:nvGrpSpPr>
          <p:grpSpPr>
            <a:xfrm>
              <a:off x="969698" y="2524434"/>
              <a:ext cx="5253053" cy="2280283"/>
              <a:chOff x="-188008" y="2588602"/>
              <a:chExt cx="5253053" cy="2280283"/>
            </a:xfrm>
          </p:grpSpPr>
          <p:pic>
            <p:nvPicPr>
              <p:cNvPr id="15" name="Picture 2" descr="Une image contenant texte, ligne, reçu&#10;&#10;Description générée automatiquement">
                <a:extLst>
                  <a:ext uri="{FF2B5EF4-FFF2-40B4-BE49-F238E27FC236}">
                    <a16:creationId xmlns:a16="http://schemas.microsoft.com/office/drawing/2014/main" id="{5F19BF8C-D33C-4B68-9849-01FB37CDEB4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523" t="22418" r="39653" b="32446"/>
              <a:stretch/>
            </p:blipFill>
            <p:spPr bwMode="auto">
              <a:xfrm>
                <a:off x="-188008" y="2588602"/>
                <a:ext cx="5001868" cy="228028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F2717AE-0544-49D8-961E-B9455C91FCB7}"/>
                  </a:ext>
                </a:extLst>
              </p:cNvPr>
              <p:cNvSpPr txBox="1"/>
              <p:nvPr/>
            </p:nvSpPr>
            <p:spPr>
              <a:xfrm>
                <a:off x="-136937" y="3218020"/>
                <a:ext cx="5201982" cy="6578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2800" b="1" dirty="0">
                    <a:solidFill>
                      <a:srgbClr val="00ACA4"/>
                    </a:solidFill>
                    <a:latin typeface="Dosis SemiBold" pitchFamily="2" charset="0"/>
                  </a:rPr>
                  <a:t>L</a:t>
                </a:r>
                <a:r>
                  <a:rPr lang="fr-FR" sz="2800" b="1" dirty="0">
                    <a:solidFill>
                      <a:srgbClr val="565F88"/>
                    </a:solidFill>
                    <a:latin typeface="Dosis SemiBold" pitchFamily="2" charset="0"/>
                  </a:rPr>
                  <a:t>a tortue     tire    la    moto</a:t>
                </a:r>
                <a:r>
                  <a:rPr lang="fr-FR" sz="2800" b="1" dirty="0">
                    <a:solidFill>
                      <a:srgbClr val="00ACA4"/>
                    </a:solidFill>
                    <a:latin typeface="Dosis SemiBold" pitchFamily="2" charset="0"/>
                  </a:rPr>
                  <a:t>.</a:t>
                </a:r>
              </a:p>
            </p:txBody>
          </p:sp>
        </p:grpSp>
        <p:sp>
          <p:nvSpPr>
            <p:cNvPr id="13" name="Flèche : double flèche horizontale 12">
              <a:extLst>
                <a:ext uri="{FF2B5EF4-FFF2-40B4-BE49-F238E27FC236}">
                  <a16:creationId xmlns:a16="http://schemas.microsoft.com/office/drawing/2014/main" id="{DE42D780-8A9D-4352-8704-DC87A65F0531}"/>
                </a:ext>
              </a:extLst>
            </p:cNvPr>
            <p:cNvSpPr/>
            <p:nvPr/>
          </p:nvSpPr>
          <p:spPr>
            <a:xfrm>
              <a:off x="2816125" y="3572955"/>
              <a:ext cx="272829" cy="108000"/>
            </a:xfrm>
            <a:prstGeom prst="left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sp>
        <p:nvSpPr>
          <p:cNvPr id="2" name="Flèche : double flèche horizontale 1">
            <a:extLst>
              <a:ext uri="{FF2B5EF4-FFF2-40B4-BE49-F238E27FC236}">
                <a16:creationId xmlns:a16="http://schemas.microsoft.com/office/drawing/2014/main" id="{F60D66DA-973C-5B76-09A4-4F0875457C9E}"/>
              </a:ext>
            </a:extLst>
          </p:cNvPr>
          <p:cNvSpPr/>
          <p:nvPr/>
        </p:nvSpPr>
        <p:spPr>
          <a:xfrm>
            <a:off x="6467152" y="3502787"/>
            <a:ext cx="216000" cy="108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Flèche : double flèche horizontale 3">
            <a:extLst>
              <a:ext uri="{FF2B5EF4-FFF2-40B4-BE49-F238E27FC236}">
                <a16:creationId xmlns:a16="http://schemas.microsoft.com/office/drawing/2014/main" id="{E7F2D465-F3BE-CEF1-C83B-1BD8559E2E7D}"/>
              </a:ext>
            </a:extLst>
          </p:cNvPr>
          <p:cNvSpPr/>
          <p:nvPr/>
        </p:nvSpPr>
        <p:spPr>
          <a:xfrm>
            <a:off x="6968423" y="3502787"/>
            <a:ext cx="216000" cy="108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391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210DB43-FE5F-437A-8145-1DC58CE9F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AD1716E-A5B7-6792-EB54-E52B4E9015F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557684" y="2219898"/>
            <a:ext cx="4028632" cy="2966740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228071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: La tortue tire la moto.</a:t>
            </a:r>
            <a:b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n’oublie pas la majuscule au début de la phrase, le point à la fin et les espaces entre les mots.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1BB0AB6-98E0-44DD-9BC8-59C29F5EA4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3BE8E11-F4A8-406D-B467-6885B5DCEBFD}"/>
              </a:ext>
            </a:extLst>
          </p:cNvPr>
          <p:cNvGrpSpPr/>
          <p:nvPr/>
        </p:nvGrpSpPr>
        <p:grpSpPr>
          <a:xfrm>
            <a:off x="1584990" y="2623136"/>
            <a:ext cx="5974020" cy="2310699"/>
            <a:chOff x="246227" y="2552834"/>
            <a:chExt cx="6711859" cy="2310699"/>
          </a:xfrm>
        </p:grpSpPr>
        <p:pic>
          <p:nvPicPr>
            <p:cNvPr id="11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CDC3E821-02A3-45E9-8548-79527BA0628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22" t="22418" r="25770" b="32446"/>
            <a:stretch>
              <a:fillRect/>
            </a:stretch>
          </p:blipFill>
          <p:spPr bwMode="auto">
            <a:xfrm>
              <a:off x="246227" y="2552834"/>
              <a:ext cx="6711859" cy="23106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23CD8A66-830E-4857-B6D4-FE4D06A44CF7}"/>
                </a:ext>
              </a:extLst>
            </p:cNvPr>
            <p:cNvSpPr txBox="1"/>
            <p:nvPr/>
          </p:nvSpPr>
          <p:spPr>
            <a:xfrm>
              <a:off x="1202435" y="3123836"/>
              <a:ext cx="5647036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L</a:t>
              </a:r>
              <a:r>
                <a:rPr lang="fr-FR" sz="3200" b="1" dirty="0">
                  <a:solidFill>
                    <a:srgbClr val="565F88"/>
                  </a:solidFill>
                  <a:latin typeface="Dosis SemiBold" pitchFamily="2" charset="0"/>
                </a:rPr>
                <a:t>a tortue   tire   la   moto</a:t>
              </a: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715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56983-C333-2AE3-57DB-8D814E554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76A4366-5DD3-415E-807B-1E52110C00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917" y="1904213"/>
            <a:ext cx="3095045" cy="4614421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4EED909-5B74-4AB5-AD1A-87F8BA883475}"/>
              </a:ext>
            </a:extLst>
          </p:cNvPr>
          <p:cNvSpPr/>
          <p:nvPr/>
        </p:nvSpPr>
        <p:spPr>
          <a:xfrm>
            <a:off x="2932916" y="5267147"/>
            <a:ext cx="3095046" cy="78528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F328775-F81B-57B6-38BC-316A061A48C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F328775-F81B-57B6-38BC-316A061A48C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80DB448-0961-D84D-4D1B-41D657FC549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780DB448-0961-D84D-4D1B-41D657FC549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Titre 5">
            <a:extLst>
              <a:ext uri="{FF2B5EF4-FFF2-40B4-BE49-F238E27FC236}">
                <a16:creationId xmlns:a16="http://schemas.microsoft.com/office/drawing/2014/main" id="{4CDD66ED-4C95-FB1D-57A1-15D932035699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65. On va faire l’activité 5.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2BADC9-83AB-9C84-FAB3-7D12FC70D4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60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7DE10-DC2F-9C28-0FEE-DDB222076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0358BC3-45C7-4883-9C1F-DFEE17C762F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35" t="74639" r="8042" b="11024"/>
          <a:stretch/>
        </p:blipFill>
        <p:spPr>
          <a:xfrm>
            <a:off x="769999" y="3094321"/>
            <a:ext cx="4724400" cy="183784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3478642-7179-8052-4A79-2980A4C412D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3478642-7179-8052-4A79-2980A4C412D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C6A80F48-F328-F8CD-E481-CE2FEC3BAB4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C6A80F48-F328-F8CD-E481-CE2FEC3BAB4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itre 5">
            <a:extLst>
              <a:ext uri="{FF2B5EF4-FFF2-40B4-BE49-F238E27FC236}">
                <a16:creationId xmlns:a16="http://schemas.microsoft.com/office/drawing/2014/main" id="{76CF1AA2-2D8E-76CE-EE75-EAAFA92C81C2}"/>
              </a:ext>
            </a:extLst>
          </p:cNvPr>
          <p:cNvSpPr txBox="1">
            <a:spLocks/>
          </p:cNvSpPr>
          <p:nvPr/>
        </p:nvSpPr>
        <p:spPr>
          <a:xfrm>
            <a:off x="1624268" y="756000"/>
            <a:ext cx="731295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phrase comme dans l’exemple. Je vais circuler entre les rangs pour vous aider.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0179E51-D32E-56DD-6177-A3FE7DF1C5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1DF2CA6-5222-4CC6-8BBC-6011D960B9D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80399" y="2491504"/>
            <a:ext cx="2446422" cy="2446422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97D038-FF88-A5DB-FF1D-34BC711075BB}"/>
              </a:ext>
            </a:extLst>
          </p:cNvPr>
          <p:cNvSpPr/>
          <p:nvPr/>
        </p:nvSpPr>
        <p:spPr>
          <a:xfrm>
            <a:off x="744071" y="3094321"/>
            <a:ext cx="4724400" cy="184360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3018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55E44-9504-828D-8884-9B6A6D6BF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038E342-D165-4ACC-8F46-C38800969A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683" y="1935731"/>
            <a:ext cx="2558263" cy="3924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E00462B-B5C6-48AB-B107-7D92C8329E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635" y="1935731"/>
            <a:ext cx="2558263" cy="3924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3EDC69E-538F-BCD4-21AE-19064FEE1A6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3EDC69E-538F-BCD4-21AE-19064FEE1A6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C4F99A0-D452-C9D6-23D0-2075B6CCF2B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C4F99A0-D452-C9D6-23D0-2075B6CCF2B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itre 1">
            <a:extLst>
              <a:ext uri="{FF2B5EF4-FFF2-40B4-BE49-F238E27FC236}">
                <a16:creationId xmlns:a16="http://schemas.microsoft.com/office/drawing/2014/main" id="{D1CE7426-7940-88AA-8163-4CC672C6C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6390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devoirs à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faire à la maison. Vous allez recopier la phrase de l’activité 5, page 65, sur votre cahier et relire les phrases de l’activité 5, page 64.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F8671C8-2416-89BE-B4F8-B1CF3CC0E9C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BBAA5C3-A49B-4023-A272-6B598CF05C13}"/>
              </a:ext>
            </a:extLst>
          </p:cNvPr>
          <p:cNvSpPr/>
          <p:nvPr/>
        </p:nvSpPr>
        <p:spPr>
          <a:xfrm>
            <a:off x="2321531" y="4806377"/>
            <a:ext cx="2112568" cy="56612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5FEC6B1-258E-430C-A3BF-36C29E759353}"/>
              </a:ext>
            </a:extLst>
          </p:cNvPr>
          <p:cNvSpPr/>
          <p:nvPr/>
        </p:nvSpPr>
        <p:spPr>
          <a:xfrm>
            <a:off x="4703606" y="4975999"/>
            <a:ext cx="2217147" cy="39649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7704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55E44-9504-828D-8884-9B6A6D6BF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3EDC69E-538F-BCD4-21AE-19064FEE1A6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3EDC69E-538F-BCD4-21AE-19064FEE1A6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C4F99A0-D452-C9D6-23D0-2075B6CCF2B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C4F99A0-D452-C9D6-23D0-2075B6CCF2B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itre 1">
            <a:extLst>
              <a:ext uri="{FF2B5EF4-FFF2-40B4-BE49-F238E27FC236}">
                <a16:creationId xmlns:a16="http://schemas.microsoft.com/office/drawing/2014/main" id="{D1CE7426-7940-88AA-8163-4CC672C6C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6390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F8671C8-2416-89BE-B4F8-B1CF3CC0E9C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970CCE79-9D93-ACE5-DAE0-05FBB7320C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b="1386"/>
          <a:stretch>
            <a:fillRect/>
          </a:stretch>
        </p:blipFill>
        <p:spPr>
          <a:xfrm>
            <a:off x="3804248" y="2100975"/>
            <a:ext cx="2112567" cy="370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333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87C1784-CEC1-4814-9363-B9C06DC60399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f0534ec5-868f-4ce6-85c7-99f0612daa52"/>
    <ds:schemaRef ds:uri="202b3bc9-e036-45c7-aea0-06aec8cd7a40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713EA40-1792-4E6F-A4E2-0765198B752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865DDD8-B80A-494B-905F-097A56118C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9650</TotalTime>
  <Words>862</Words>
  <Application>Microsoft Office PowerPoint</Application>
  <PresentationFormat>Affichage à l'écran (4:3)</PresentationFormat>
  <Paragraphs>130</Paragraphs>
  <Slides>42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42</vt:i4>
      </vt:variant>
    </vt:vector>
  </HeadingPairs>
  <TitlesOfParts>
    <vt:vector size="62" baseType="lpstr">
      <vt:lpstr>Wingdings</vt:lpstr>
      <vt:lpstr>Aptos Display</vt:lpstr>
      <vt:lpstr>Bahnschrift SemiBold SemiConden</vt:lpstr>
      <vt:lpstr>Aptos</vt:lpstr>
      <vt:lpstr>Dosis SemiBold</vt:lpstr>
      <vt:lpstr>Dosis ExtraBold</vt:lpstr>
      <vt:lpstr>Dosis</vt:lpstr>
      <vt:lpstr>Arial</vt:lpstr>
      <vt:lpstr>Calibri</vt:lpstr>
      <vt:lpstr>Dosis Medium</vt:lpstr>
      <vt:lpstr>2_Conception personnalisée</vt:lpstr>
      <vt:lpstr>00_Env-Enseignant</vt:lpstr>
      <vt:lpstr>acte de parole</vt:lpstr>
      <vt:lpstr>lecture</vt:lpstr>
      <vt:lpstr>ecriture</vt:lpstr>
      <vt:lpstr>1_Vocab_02- Mémorisation</vt:lpstr>
      <vt:lpstr>1_Env-Enseignant</vt:lpstr>
      <vt:lpstr>1_acte de parole</vt:lpstr>
      <vt:lpstr>Oral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La leçon de français commence maintenant.</vt:lpstr>
      <vt:lpstr>Aujourd’hui, nous allons apprendre à nous présenter, à présenter nos parents et à parler de nos frères et sœurs. Écoutez bien.</vt:lpstr>
      <vt:lpstr>Lecture de la vidéo.</vt:lpstr>
      <vt:lpstr>Maintenant, nous allons prendre la parole pour nous présenter, présenter nos parents et parler de nos frères et sœurs. Nous allons le faire en trois étapes. Soyez attentifs.</vt:lpstr>
      <vt:lpstr>Étape 1. Je vais vous expliquer la situation. </vt:lpstr>
      <vt:lpstr>Étape 2. Chacun réfléchit silencieusement à ce qu’il va dire dans sa prise de parole.</vt:lpstr>
      <vt:lpstr>Étape 3. Maintenant, vous allez prendre la parole. Qui veut passer au tableau ? </vt:lpstr>
      <vt:lpstr>Maintenant, tout le monde participe. Chacun se présente, présente ses parents et parle de ses frères et sœurs à son voisin.</vt:lpstr>
      <vt:lpstr>Plan de la séance 5</vt:lpstr>
      <vt:lpstr>Maintenant, on va faire de la lecture. </vt:lpstr>
      <vt:lpstr>Répétons ensemble.</vt:lpstr>
      <vt:lpstr>Qui veut passer au tableau pour lire les syllabes ?  </vt:lpstr>
      <vt:lpstr>Répétons ensemble.</vt:lpstr>
      <vt:lpstr>Qui veut passer au tableau pour lire les mots ?  </vt:lpstr>
      <vt:lpstr>Relisons ensemble.</vt:lpstr>
      <vt:lpstr>C’est le mot : Une. </vt:lpstr>
      <vt:lpstr>Répétons ensemble : Une. </vt:lpstr>
      <vt:lpstr>C’est le mot : La. </vt:lpstr>
      <vt:lpstr>Répétons ensemble : La. </vt:lpstr>
      <vt:lpstr>Lisez ces phrases en silence. Après, on va écouter un audio. </vt:lpstr>
      <vt:lpstr>Lecture de l’audio.  </vt:lpstr>
      <vt:lpstr>Qui veut lire  ?</vt:lpstr>
      <vt:lpstr>Qui veut lire ?</vt:lpstr>
      <vt:lpstr>Qui veut lire  ?</vt:lpstr>
      <vt:lpstr>Qui veut lire ?</vt:lpstr>
      <vt:lpstr>Prenez le livret à la page 64. </vt:lpstr>
      <vt:lpstr>Présentation PowerPoint</vt:lpstr>
      <vt:lpstr>Plan de la séance 5</vt:lpstr>
      <vt:lpstr>Maintenant, nous allons apprendre à écrire des phrases contenant la lettre t. Soyez attentifs. </vt:lpstr>
      <vt:lpstr>Maintenant, je vais écrire cette phrase sur le tableau. Regardez comment je fais. Je n’oublie pas la majuscule au début de la phrase, le point à la fin et les espaces entre les mots.</vt:lpstr>
      <vt:lpstr>Prenez vos cahiers.</vt:lpstr>
      <vt:lpstr>Écrivez : La tortue tire la moto. Je n’oublie pas la majuscule au début de la phrase, le point à la fin et les espaces entre les mots.</vt:lpstr>
      <vt:lpstr>Présentation PowerPoint</vt:lpstr>
      <vt:lpstr>Présentation PowerPoint</vt:lpstr>
      <vt:lpstr>Notez les devoirs à faire à la maison. Vous allez recopier la phrase de l’activité 5, page 65, sur votre cahier et relire les phrases de l’activité 5, page 64.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</dc:creator>
  <cp:lastModifiedBy>dounianadarim@gmail.com</cp:lastModifiedBy>
  <cp:revision>58</cp:revision>
  <cp:lastPrinted>2025-08-13T10:11:39Z</cp:lastPrinted>
  <dcterms:created xsi:type="dcterms:W3CDTF">2025-08-01T12:31:49Z</dcterms:created>
  <dcterms:modified xsi:type="dcterms:W3CDTF">2026-02-10T20:24:00Z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