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6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8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10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1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2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3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8" r:id="rId1"/>
    <p:sldMasterId id="2147483917" r:id="rId2"/>
    <p:sldMasterId id="2147483672" r:id="rId3"/>
    <p:sldMasterId id="2147483933" r:id="rId4"/>
    <p:sldMasterId id="2147483738" r:id="rId5"/>
    <p:sldMasterId id="2147483714" r:id="rId6"/>
    <p:sldMasterId id="2147483849" r:id="rId7"/>
    <p:sldMasterId id="2147483827" r:id="rId8"/>
    <p:sldMasterId id="2147483764" r:id="rId9"/>
    <p:sldMasterId id="2147483838" r:id="rId10"/>
    <p:sldMasterId id="2147483866" r:id="rId11"/>
    <p:sldMasterId id="2147483883" r:id="rId12"/>
    <p:sldMasterId id="2147483900" r:id="rId13"/>
    <p:sldMasterId id="2147483686" r:id="rId14"/>
  </p:sldMasterIdLst>
  <p:notesMasterIdLst>
    <p:notesMasterId r:id="rId99"/>
  </p:notesMasterIdLst>
  <p:handoutMasterIdLst>
    <p:handoutMasterId r:id="rId100"/>
  </p:handoutMasterIdLst>
  <p:sldIdLst>
    <p:sldId id="2147482733" r:id="rId15"/>
    <p:sldId id="2147482735" r:id="rId16"/>
    <p:sldId id="2147482472" r:id="rId17"/>
    <p:sldId id="2147482736" r:id="rId18"/>
    <p:sldId id="2147482616" r:id="rId19"/>
    <p:sldId id="2147482445" r:id="rId20"/>
    <p:sldId id="2147482739" r:id="rId21"/>
    <p:sldId id="2147482453" r:id="rId22"/>
    <p:sldId id="2147482669" r:id="rId23"/>
    <p:sldId id="2147482695" r:id="rId24"/>
    <p:sldId id="2147482698" r:id="rId25"/>
    <p:sldId id="2147482699" r:id="rId26"/>
    <p:sldId id="2147482700" r:id="rId27"/>
    <p:sldId id="2147482701" r:id="rId28"/>
    <p:sldId id="2147482702" r:id="rId29"/>
    <p:sldId id="2147482793" r:id="rId30"/>
    <p:sldId id="2147482750" r:id="rId31"/>
    <p:sldId id="2147482755" r:id="rId32"/>
    <p:sldId id="2147482756" r:id="rId33"/>
    <p:sldId id="2147482779" r:id="rId34"/>
    <p:sldId id="2147482780" r:id="rId35"/>
    <p:sldId id="2147482754" r:id="rId36"/>
    <p:sldId id="2147482712" r:id="rId37"/>
    <p:sldId id="2147482781" r:id="rId38"/>
    <p:sldId id="2147482782" r:id="rId39"/>
    <p:sldId id="2147482783" r:id="rId40"/>
    <p:sldId id="2147482711" r:id="rId41"/>
    <p:sldId id="2147482784" r:id="rId42"/>
    <p:sldId id="2147482752" r:id="rId43"/>
    <p:sldId id="2147482785" r:id="rId44"/>
    <p:sldId id="2147482786" r:id="rId45"/>
    <p:sldId id="2147482703" r:id="rId46"/>
    <p:sldId id="2147482794" r:id="rId47"/>
    <p:sldId id="2147482704" r:id="rId48"/>
    <p:sldId id="2147482831" r:id="rId49"/>
    <p:sldId id="2147482787" r:id="rId50"/>
    <p:sldId id="2147482789" r:id="rId51"/>
    <p:sldId id="2147482835" r:id="rId52"/>
    <p:sldId id="2147482836" r:id="rId53"/>
    <p:sldId id="2147482837" r:id="rId54"/>
    <p:sldId id="2147482788" r:id="rId55"/>
    <p:sldId id="2147482832" r:id="rId56"/>
    <p:sldId id="2147482833" r:id="rId57"/>
    <p:sldId id="2147482834" r:id="rId58"/>
    <p:sldId id="2147482705" r:id="rId59"/>
    <p:sldId id="2147482792" r:id="rId60"/>
    <p:sldId id="2147482799" r:id="rId61"/>
    <p:sldId id="2147482800" r:id="rId62"/>
    <p:sldId id="2147482795" r:id="rId63"/>
    <p:sldId id="2147482801" r:id="rId64"/>
    <p:sldId id="2147482802" r:id="rId65"/>
    <p:sldId id="2147482803" r:id="rId66"/>
    <p:sldId id="2147482804" r:id="rId67"/>
    <p:sldId id="2147482729" r:id="rId68"/>
    <p:sldId id="2147482771" r:id="rId69"/>
    <p:sldId id="2147482772" r:id="rId70"/>
    <p:sldId id="2147482773" r:id="rId71"/>
    <p:sldId id="2147482805" r:id="rId72"/>
    <p:sldId id="2147482838" r:id="rId73"/>
    <p:sldId id="2147482737" r:id="rId74"/>
    <p:sldId id="2147482839" r:id="rId75"/>
    <p:sldId id="2147482807" r:id="rId76"/>
    <p:sldId id="2147482840" r:id="rId77"/>
    <p:sldId id="2147482841" r:id="rId78"/>
    <p:sldId id="2147482842" r:id="rId79"/>
    <p:sldId id="2147482812" r:id="rId80"/>
    <p:sldId id="2147482813" r:id="rId81"/>
    <p:sldId id="2147482814" r:id="rId82"/>
    <p:sldId id="2147482815" r:id="rId83"/>
    <p:sldId id="2147482816" r:id="rId84"/>
    <p:sldId id="2147482817" r:id="rId85"/>
    <p:sldId id="2147482818" r:id="rId86"/>
    <p:sldId id="2147482821" r:id="rId87"/>
    <p:sldId id="2147482822" r:id="rId88"/>
    <p:sldId id="2147482843" r:id="rId89"/>
    <p:sldId id="2147482830" r:id="rId90"/>
    <p:sldId id="2147482844" r:id="rId91"/>
    <p:sldId id="2147482845" r:id="rId92"/>
    <p:sldId id="2147482846" r:id="rId93"/>
    <p:sldId id="2147482740" r:id="rId94"/>
    <p:sldId id="2147482666" r:id="rId95"/>
    <p:sldId id="2147482742" r:id="rId96"/>
    <p:sldId id="2147482744" r:id="rId97"/>
    <p:sldId id="2147482745" r:id="rId98"/>
  </p:sldIdLst>
  <p:sldSz cx="9144000" cy="6858000" type="screen4x3"/>
  <p:notesSz cx="6858000" cy="9144000"/>
  <p:embeddedFontLst>
    <p:embeddedFont>
      <p:font typeface="Dosis ExtraBold" pitchFamily="2" charset="0"/>
      <p:bold r:id="rId101"/>
    </p:embeddedFont>
    <p:embeddedFont>
      <p:font typeface="Dosis Medium" pitchFamily="2" charset="0"/>
      <p:regular r:id="rId102"/>
    </p:embeddedFont>
    <p:embeddedFont>
      <p:font typeface="Microsoft Uighur" panose="02000000000000000000" pitchFamily="2" charset="-78"/>
      <p:regular r:id="rId103"/>
      <p:bold r:id="rId10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B1EDEA"/>
    <a:srgbClr val="56B64A"/>
    <a:srgbClr val="565F88"/>
    <a:srgbClr val="CC0000"/>
    <a:srgbClr val="B5EEF2"/>
    <a:srgbClr val="9CA3C0"/>
    <a:srgbClr val="94E4EA"/>
    <a:srgbClr val="0097B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39" autoAdjust="0"/>
    <p:restoredTop sz="94610"/>
  </p:normalViewPr>
  <p:slideViewPr>
    <p:cSldViewPr snapToGrid="0">
      <p:cViewPr varScale="1">
        <p:scale>
          <a:sx n="71" d="100"/>
          <a:sy n="71" d="100"/>
        </p:scale>
        <p:origin x="914" y="2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63" Type="http://schemas.openxmlformats.org/officeDocument/2006/relationships/slide" Target="slides/slide49.xml"/><Relationship Id="rId68" Type="http://schemas.openxmlformats.org/officeDocument/2006/relationships/slide" Target="slides/slide54.xml"/><Relationship Id="rId84" Type="http://schemas.openxmlformats.org/officeDocument/2006/relationships/slide" Target="slides/slide70.xml"/><Relationship Id="rId89" Type="http://schemas.openxmlformats.org/officeDocument/2006/relationships/slide" Target="slides/slide75.xml"/><Relationship Id="rId16" Type="http://schemas.openxmlformats.org/officeDocument/2006/relationships/slide" Target="slides/slide2.xml"/><Relationship Id="rId107" Type="http://schemas.openxmlformats.org/officeDocument/2006/relationships/theme" Target="theme/theme1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74" Type="http://schemas.openxmlformats.org/officeDocument/2006/relationships/slide" Target="slides/slide60.xml"/><Relationship Id="rId79" Type="http://schemas.openxmlformats.org/officeDocument/2006/relationships/slide" Target="slides/slide65.xml"/><Relationship Id="rId102" Type="http://schemas.openxmlformats.org/officeDocument/2006/relationships/font" Target="fonts/font2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6.xml"/><Relationship Id="rId95" Type="http://schemas.openxmlformats.org/officeDocument/2006/relationships/slide" Target="slides/slide81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64" Type="http://schemas.openxmlformats.org/officeDocument/2006/relationships/slide" Target="slides/slide50.xml"/><Relationship Id="rId69" Type="http://schemas.openxmlformats.org/officeDocument/2006/relationships/slide" Target="slides/slide55.xml"/><Relationship Id="rId80" Type="http://schemas.openxmlformats.org/officeDocument/2006/relationships/slide" Target="slides/slide66.xml"/><Relationship Id="rId85" Type="http://schemas.openxmlformats.org/officeDocument/2006/relationships/slide" Target="slides/slide71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59" Type="http://schemas.openxmlformats.org/officeDocument/2006/relationships/slide" Target="slides/slide45.xml"/><Relationship Id="rId103" Type="http://schemas.openxmlformats.org/officeDocument/2006/relationships/font" Target="fonts/font3.fntdata"/><Relationship Id="rId108" Type="http://schemas.openxmlformats.org/officeDocument/2006/relationships/tableStyles" Target="tableStyles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slide" Target="slides/slide56.xml"/><Relationship Id="rId75" Type="http://schemas.openxmlformats.org/officeDocument/2006/relationships/slide" Target="slides/slide61.xml"/><Relationship Id="rId83" Type="http://schemas.openxmlformats.org/officeDocument/2006/relationships/slide" Target="slides/slide69.xml"/><Relationship Id="rId88" Type="http://schemas.openxmlformats.org/officeDocument/2006/relationships/slide" Target="slides/slide74.xml"/><Relationship Id="rId91" Type="http://schemas.openxmlformats.org/officeDocument/2006/relationships/slide" Target="slides/slide77.xml"/><Relationship Id="rId96" Type="http://schemas.openxmlformats.org/officeDocument/2006/relationships/slide" Target="slides/slide8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6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slide" Target="slides/slide59.xml"/><Relationship Id="rId78" Type="http://schemas.openxmlformats.org/officeDocument/2006/relationships/slide" Target="slides/slide64.xml"/><Relationship Id="rId81" Type="http://schemas.openxmlformats.org/officeDocument/2006/relationships/slide" Target="slides/slide67.xml"/><Relationship Id="rId86" Type="http://schemas.openxmlformats.org/officeDocument/2006/relationships/slide" Target="slides/slide72.xml"/><Relationship Id="rId94" Type="http://schemas.openxmlformats.org/officeDocument/2006/relationships/slide" Target="slides/slide80.xml"/><Relationship Id="rId99" Type="http://schemas.openxmlformats.org/officeDocument/2006/relationships/notesMaster" Target="notesMasters/notesMaster1.xml"/><Relationship Id="rId101" Type="http://schemas.openxmlformats.org/officeDocument/2006/relationships/font" Target="fonts/font1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39" Type="http://schemas.openxmlformats.org/officeDocument/2006/relationships/slide" Target="slides/slide25.xml"/><Relationship Id="rId34" Type="http://schemas.openxmlformats.org/officeDocument/2006/relationships/slide" Target="slides/slide20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6" Type="http://schemas.openxmlformats.org/officeDocument/2006/relationships/slide" Target="slides/slide62.xml"/><Relationship Id="rId97" Type="http://schemas.openxmlformats.org/officeDocument/2006/relationships/slide" Target="slides/slide83.xml"/><Relationship Id="rId104" Type="http://schemas.openxmlformats.org/officeDocument/2006/relationships/font" Target="fonts/font4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7.xml"/><Relationship Id="rId92" Type="http://schemas.openxmlformats.org/officeDocument/2006/relationships/slide" Target="slides/slide7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5.xml"/><Relationship Id="rId24" Type="http://schemas.openxmlformats.org/officeDocument/2006/relationships/slide" Target="slides/slide10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66" Type="http://schemas.openxmlformats.org/officeDocument/2006/relationships/slide" Target="slides/slide52.xml"/><Relationship Id="rId87" Type="http://schemas.openxmlformats.org/officeDocument/2006/relationships/slide" Target="slides/slide73.xml"/><Relationship Id="rId61" Type="http://schemas.openxmlformats.org/officeDocument/2006/relationships/slide" Target="slides/slide47.xml"/><Relationship Id="rId82" Type="http://schemas.openxmlformats.org/officeDocument/2006/relationships/slide" Target="slides/slide68.xml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56" Type="http://schemas.openxmlformats.org/officeDocument/2006/relationships/slide" Target="slides/slide42.xml"/><Relationship Id="rId77" Type="http://schemas.openxmlformats.org/officeDocument/2006/relationships/slide" Target="slides/slide63.xml"/><Relationship Id="rId100" Type="http://schemas.openxmlformats.org/officeDocument/2006/relationships/handoutMaster" Target="handoutMasters/handoutMaster1.xml"/><Relationship Id="rId105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72" Type="http://schemas.openxmlformats.org/officeDocument/2006/relationships/slide" Target="slides/slide58.xml"/><Relationship Id="rId93" Type="http://schemas.openxmlformats.org/officeDocument/2006/relationships/slide" Target="slides/slide79.xml"/><Relationship Id="rId98" Type="http://schemas.openxmlformats.org/officeDocument/2006/relationships/slide" Target="slides/slide84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1.xml"/><Relationship Id="rId46" Type="http://schemas.openxmlformats.org/officeDocument/2006/relationships/slide" Target="slides/slide32.xml"/><Relationship Id="rId67" Type="http://schemas.openxmlformats.org/officeDocument/2006/relationships/slide" Target="slides/slide5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4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22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0106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0EDB89-703F-DDE4-BEA2-273A755D8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07EE78B-97D6-4481-474B-49C54669D4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8C6A42-5929-6137-503A-C949743A73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4BB7B16-5233-5BE7-6638-6CB7896CA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5D8309-02AD-8B00-72C1-4263371A6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8680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3C3220-7545-7816-749E-EC185DF7C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9FC7E5-390F-E730-C670-7478EF31E3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387EEE-BBB7-B85A-9EDF-51E34C052B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86F79C-778B-85DE-636B-CD61DB2E6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58125E2-86FF-1215-0391-7E1EDAF9B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6087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61D888-E0EA-4C4B-1C42-4FD0AE7C4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769502-0397-493F-9D2F-E5BAC8C6C6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137FC5A-8CE2-3FB0-0563-EB8AF9D12A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8992589-65B1-1946-6793-D11A6F773C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4CE1A2-27EF-203A-E87B-198BD793E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A8AD04-9B23-1436-F759-DC5F8BDD0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7161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2F3FD9-BE0B-C6C0-786E-FF5D4CD43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3C04101-6413-745D-1874-321C37E657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E222081-CC47-4BC8-850E-4A61F2BC66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B58D015-7DDC-B802-6D42-3EED023D09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CC3890B-C400-DB25-71F2-059EAA59B9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CB9112C-6C21-159E-F12E-627EC933E1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084038F-2254-4486-FBA1-45737D6F6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63DEE6D-0F8A-BF86-580E-E0C2ADA8E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3318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EB8AC0-4F02-8961-62F0-8AB0FF498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ABAF240-9FA7-BEAF-373D-3388776342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FC9ACEB-9621-DEAA-5355-D0E5DA6B7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4E32F1E-125C-4B91-FD2B-2CDAB2798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8352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D1362E6-D3F6-A83D-8A06-0AA19DFEE4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E4DE8E0-801E-0E82-92F5-2FB7A8A15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C2444E0-C049-2E80-5032-C65304061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2975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03A349-A45B-ED36-8835-D2F689BF9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77A57F-0A9C-2910-FC37-AEEC6B564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A603D80-FA5F-D25E-BDEE-E77330CB5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08694C2-A1A4-6312-113D-DA2F83B7F4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9293EAE-1204-422C-C56A-7CAA3A186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283D0CB-DFDF-8987-C98A-1244E3ABB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541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53CD7D-85BE-A4A6-AB84-874AC20F7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3708145-488B-70B1-3BE2-D727340775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470F048-E97B-01E2-8866-6B44E826BC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67ED21D-7681-32E7-9B0E-B9E3C8513C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BB2FCF1-E1ED-81A1-38C8-6E04B1FD6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8F15506-6C97-015B-E009-CA1528CD7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339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39AB98-E09C-93E6-F355-471BEB0A1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95868E4-0442-B8E4-92A4-FDAA7E7C2B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AC858D-F0DE-3BE9-FDD5-27B34A38E5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C6CDCAD-F2FD-F936-2F8F-29B2DCD19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DF429D6-30B9-6BE8-C9D0-901C29BAA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95711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39452D4-300D-4ED0-3C75-5F62C97EC9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1EBDF10-8B8C-4776-9B69-CBB6219718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1B7FCCB-91F0-9881-A169-47B9DCA1EB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2551B7-5F75-428A-5685-E89CA9171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FBF343F-166D-56F1-F289-7DDF4981A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32245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47860976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58607224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28552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68130" y="4917621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1" y="3237897"/>
            <a:ext cx="3755480" cy="1411433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4960027"/>
            <a:ext cx="3780000" cy="1397594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3758835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1BFB52E-9264-6354-C964-9FECACE32BB1}"/>
              </a:ext>
            </a:extLst>
          </p:cNvPr>
          <p:cNvSpPr/>
          <p:nvPr userDrawn="1"/>
        </p:nvSpPr>
        <p:spPr>
          <a:xfrm>
            <a:off x="4735350" y="325175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3857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45330" y="496721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079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533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3610" y="3255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013054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823335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646835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B6E5C3-2789-CD8C-676E-ED6B0812FD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D2E1B2E-2F75-5D2A-7AD4-51D9826A5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AEC46B-9D2D-6849-633B-956F37FD2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D06A042-12BE-231E-CA53-2A20622CE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A8000AA-99E0-28EC-0FD2-566D32788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27354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89E7E3-AF89-A9E8-A810-B6A775650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96D91C-1F2C-28A1-CFB3-DCFF33D2A0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3BA7F9D-2231-08DE-2B58-4C66C6AF2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7BCF52-CEBF-9E11-CA07-1337D97C8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059E309-4D86-2A88-49EC-23ED97554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29577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4A7D9D-1218-77E4-677D-D534D1A03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A4137C1-F919-5EED-A3B7-E53D37E3EE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91DF77-E6C1-398D-8049-5D3D52A9A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DDE11C-290F-288F-35C1-FCF875020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C571AB-07F3-E179-1112-966CC05D8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236921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5A6794-0D58-687D-5409-71D705B80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18D2A1-4250-16F6-B971-994B8833A4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7131748-C223-23B9-2AAB-3F3E7E2191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6DCFDFC-FD8A-F48D-54D3-5AF60655B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8D2D181-1273-8EA8-EF3D-41D41B3F3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ACBB5AB-B246-6317-84EB-A3345D244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854991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A3E10A-0E80-BB44-B8B7-669F53504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495F1F8-D3F4-C345-BD65-54B729E45D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DBA2AD1-299A-7D27-3486-F80800E6CB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98F3274-1F09-B7EF-9606-4D91809ADA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FF3F5E3-19F2-C348-C0B7-A614453938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DD8A0A3-9CFF-9D8B-E06A-00E21C3BB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2B70E89-3C8A-9C06-46BB-9F543465D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26284C6-E7F9-30E6-B34B-CB17BFE1A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432766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C7DB43-C949-BD34-11C6-3207BCE9E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A7EB73C-466C-B680-416D-E826BA80C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A38D1EE-183A-F247-2CFB-1B5D79F2B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CA63A95-F60E-8702-A909-56F6C5E56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940128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9BC948D-B1CE-7E0A-AB27-8C65EC218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5702B41-3229-0F37-CCC0-B3873189B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0781A52-03C6-FAB5-00BE-1ECECADF4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696670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F4DF0A-3F8E-BDBB-43C3-9775D0BA5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4A9BFC-33A2-7B27-24B2-13031F958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67009AC-9027-CEA5-0277-D8C20C7FA8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DA57D77-0682-10E4-5CC7-E309557B7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B628C7F-4F66-EA58-7C6E-A31CD78AC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D8F85CF-D8AD-3800-25AE-8442633C9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552521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04FA7A-3D81-7E9A-C66B-686BA991D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A798D13-00E1-B6B6-7CF8-78FE257517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E45BEBA-B807-7673-9AF4-A3F0005826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2913D7-7853-D228-E584-E74A771B6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2D9939D-173A-BA9B-7E3B-684FEF982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F3E1BB9-5DBF-5D3C-ABD1-5219540CE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294043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01B04B-35BE-1C4A-3FE1-72966A9DD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00FF395-6650-8641-003A-4ED583DB0A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34C9EF-5711-1B42-F120-E91F1F907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1C3B49-085C-BDE9-A4A5-8462CBE0C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50F54D-D8CF-B4F9-B7DC-DFABAC449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51506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00EFFFE-C290-93B0-8156-5F32F74750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5CBB2C8-40CF-BE90-E28B-10F3E55931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849FDC-F202-2AFF-5C3D-FF647D2C1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7717571-AFF4-263C-8DF3-873431176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C41021-84A8-06BE-7E81-F1598C68A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50190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684059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75187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4771276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648519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3928750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14559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50644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063981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8649744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786969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706279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2851340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26045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2588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218408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308051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67832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495410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7374244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6478368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4726885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6799321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9710325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20046014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3212237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437548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921836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954860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643622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ختتام الحصة n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517356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377031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26497658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92528313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5770550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74627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9057237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803130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807856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21187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881121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0371383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455542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641840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3366851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055457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630291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933357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664520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361949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397591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39357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543405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62357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528593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2136330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34587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39093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637742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9746209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934843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7859721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121978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459848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16555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41774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18838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1980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887302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6684488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081332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471798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107148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632942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47733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753730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806697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551465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405130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8760960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2341583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6482197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3129092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0996779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485565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81972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660240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image" Target="../media/image3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5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10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7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10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7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91.xml"/><Relationship Id="rId15" Type="http://schemas.openxmlformats.org/officeDocument/2006/relationships/image" Target="../media/image8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image" Target="../media/image10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00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17" Type="http://schemas.openxmlformats.org/officeDocument/2006/relationships/theme" Target="../theme/theme11.xml"/><Relationship Id="rId2" Type="http://schemas.openxmlformats.org/officeDocument/2006/relationships/slideLayout" Target="../slideLayouts/slideLayout106.xml"/><Relationship Id="rId16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5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slideLayout" Target="../slideLayouts/slideLayout118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slideLayout" Target="../slideLayouts/slideLayout133.xml"/><Relationship Id="rId18" Type="http://schemas.openxmlformats.org/officeDocument/2006/relationships/theme" Target="../theme/theme12.xml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17" Type="http://schemas.openxmlformats.org/officeDocument/2006/relationships/slideLayout" Target="../slideLayouts/slideLayout137.xml"/><Relationship Id="rId2" Type="http://schemas.openxmlformats.org/officeDocument/2006/relationships/slideLayout" Target="../slideLayouts/slideLayout122.xml"/><Relationship Id="rId16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25.xml"/><Relationship Id="rId15" Type="http://schemas.openxmlformats.org/officeDocument/2006/relationships/slideLayout" Target="../slideLayouts/slideLayout135.xml"/><Relationship Id="rId10" Type="http://schemas.openxmlformats.org/officeDocument/2006/relationships/slideLayout" Target="../slideLayouts/slideLayout130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4" Type="http://schemas.openxmlformats.org/officeDocument/2006/relationships/slideLayout" Target="../slideLayouts/slideLayout13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slideLayout" Target="../slideLayouts/slideLayout150.xml"/><Relationship Id="rId18" Type="http://schemas.openxmlformats.org/officeDocument/2006/relationships/theme" Target="../theme/theme13.xml"/><Relationship Id="rId3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17" Type="http://schemas.openxmlformats.org/officeDocument/2006/relationships/slideLayout" Target="../slideLayouts/slideLayout154.xml"/><Relationship Id="rId2" Type="http://schemas.openxmlformats.org/officeDocument/2006/relationships/slideLayout" Target="../slideLayouts/slideLayout139.xml"/><Relationship Id="rId16" Type="http://schemas.openxmlformats.org/officeDocument/2006/relationships/slideLayout" Target="../slideLayouts/slideLayout153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42.xml"/><Relationship Id="rId15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47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Relationship Id="rId14" Type="http://schemas.openxmlformats.org/officeDocument/2006/relationships/slideLayout" Target="../slideLayouts/slideLayout151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theme" Target="../theme/theme14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84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5209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9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820" r:id="rId10"/>
    <p:sldLayoutId id="2147483737" r:id="rId11"/>
    <p:sldLayoutId id="2147483826" r:id="rId12"/>
    <p:sldLayoutId id="2147483685" r:id="rId13"/>
    <p:sldLayoutId id="2147483684" r:id="rId14"/>
    <p:sldLayoutId id="2147483679" r:id="rId15"/>
    <p:sldLayoutId id="2147483823" r:id="rId16"/>
    <p:sldLayoutId id="2147483731" r:id="rId17"/>
    <p:sldLayoutId id="2147483730" r:id="rId18"/>
    <p:sldLayoutId id="2147483680" r:id="rId19"/>
    <p:sldLayoutId id="2147483732" r:id="rId20"/>
    <p:sldLayoutId id="2147483733" r:id="rId21"/>
    <p:sldLayoutId id="2147483825" r:id="rId22"/>
    <p:sldLayoutId id="2147483675" r:id="rId23"/>
    <p:sldLayoutId id="2147483676" r:id="rId24"/>
    <p:sldLayoutId id="2147483677" r:id="rId25"/>
    <p:sldLayoutId id="2147483929" r:id="rId26"/>
    <p:sldLayoutId id="2147483932" r:id="rId27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B287A43-0CDB-4427-579E-178D1538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6EADC06-7417-39FE-DD2A-67DEE9B0BD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1F45E96-E36E-862C-1F0A-9F091129E6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DCC4AE-CDD9-4238-9298-6DB4617CD36F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5BFA48-103A-2D7E-007D-44A277D4E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21D7D0-903B-DF24-9041-83F1490A16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2720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1235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535" y="15784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72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687384" y="1787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2725689" y="188297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9681" y="13792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78A5F16-8AA6-EBFF-BED6-3B375B09B5B9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390" y="188298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54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  <p:sldLayoutId id="2147483861" r:id="rId12"/>
    <p:sldLayoutId id="2147483862" r:id="rId13"/>
    <p:sldLayoutId id="2147483863" r:id="rId14"/>
    <p:sldLayoutId id="2147483864" r:id="rId15"/>
    <p:sldLayoutId id="214748386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72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650245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2725689" y="188297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الحـصة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 الحصة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0F018A4-F4F1-5327-006E-4FE23C72EAB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20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67302BC-B9E7-5D2D-4B17-6BE25E3B39A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47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E7EAE15-866D-FE9E-394F-3F984E483CA6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390" y="188298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6096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762917" y="13795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651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214D986-04D5-0011-7776-78914C8B0498}"/>
              </a:ext>
            </a:extLst>
          </p:cNvPr>
          <p:cNvSpPr>
            <a:spLocks/>
          </p:cNvSpPr>
          <p:nvPr userDrawn="1"/>
        </p:nvSpPr>
        <p:spPr>
          <a:xfrm>
            <a:off x="650245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163897-6BFE-E80D-FD2E-8F6AD4F53AE1}"/>
              </a:ext>
            </a:extLst>
          </p:cNvPr>
          <p:cNvSpPr>
            <a:spLocks/>
          </p:cNvSpPr>
          <p:nvPr userDrawn="1"/>
        </p:nvSpPr>
        <p:spPr>
          <a:xfrm>
            <a:off x="2725689" y="188297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A6BFAF-811F-12FD-D54E-C448D56A5FE9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الحـصة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100F1E1-08D3-9C93-D97E-5C51129AB05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47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09B6A54-AF18-3317-004D-E87533BA9D9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245" y="18829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21148A4-9C58-6356-B0E6-D7CF7266F905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6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C2967A9-9E92-4FCB-B7F8-C66879FED620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762917" y="13795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14D986-04D5-0011-7776-78914C8B0498}"/>
              </a:ext>
            </a:extLst>
          </p:cNvPr>
          <p:cNvSpPr>
            <a:spLocks/>
          </p:cNvSpPr>
          <p:nvPr userDrawn="1"/>
        </p:nvSpPr>
        <p:spPr>
          <a:xfrm>
            <a:off x="650245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A6BFAF-811F-12FD-D54E-C448D56A5FE9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الحـصة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100F1E1-08D3-9C93-D97E-5C51129AB05D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47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21148A4-9C58-6356-B0E6-D7CF7266F90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6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C2967A9-9E92-4FCB-B7F8-C66879FED620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F3213FF-48A1-4C22-F908-EB16B4E3105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261" y="18829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87B44C-C83B-CB9C-7ABC-20F04C17DFB0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197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CC84897-EE17-0953-629D-716588D2558F}"/>
              </a:ext>
            </a:extLst>
          </p:cNvPr>
          <p:cNvSpPr>
            <a:spLocks/>
          </p:cNvSpPr>
          <p:nvPr userDrawn="1"/>
        </p:nvSpPr>
        <p:spPr>
          <a:xfrm>
            <a:off x="2693018" y="175581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</p:spTree>
    <p:extLst>
      <p:ext uri="{BB962C8B-B14F-4D97-AF65-F5344CB8AC3E}">
        <p14:creationId xmlns:p14="http://schemas.microsoft.com/office/powerpoint/2010/main" val="815610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9672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  <p:sldLayoutId id="2147483879" r:id="rId13"/>
    <p:sldLayoutId id="2147483880" r:id="rId14"/>
    <p:sldLayoutId id="2147483881" r:id="rId15"/>
    <p:sldLayoutId id="214748388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4912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  <p:sldLayoutId id="2147483895" r:id="rId12"/>
    <p:sldLayoutId id="2147483896" r:id="rId13"/>
    <p:sldLayoutId id="2147483897" r:id="rId14"/>
    <p:sldLayoutId id="2147483898" r:id="rId15"/>
    <p:sldLayoutId id="2147483899" r:id="rId16"/>
    <p:sldLayoutId id="2147483931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8383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  <p:sldLayoutId id="2147483914" r:id="rId14"/>
    <p:sldLayoutId id="2147483915" r:id="rId15"/>
    <p:sldLayoutId id="2147483916" r:id="rId16"/>
    <p:sldLayoutId id="2147483946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2718409" y="0"/>
            <a:ext cx="26271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فسحة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0.bin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63.xml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3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4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6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4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8.png"/><Relationship Id="rId7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7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Relationship Id="rId9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8.png"/><Relationship Id="rId7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8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9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8.png"/><Relationship Id="rId7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0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1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2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3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0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4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5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3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8.png"/><Relationship Id="rId4" Type="http://schemas.openxmlformats.org/officeDocument/2006/relationships/image" Target="../media/image46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8.png"/><Relationship Id="rId7" Type="http://schemas.openxmlformats.org/officeDocument/2006/relationships/image" Target="../media/image4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7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28.png"/><Relationship Id="rId7" Type="http://schemas.openxmlformats.org/officeDocument/2006/relationships/image" Target="../media/image5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50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8.png"/><Relationship Id="rId7" Type="http://schemas.openxmlformats.org/officeDocument/2006/relationships/image" Target="../media/image5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53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56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57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58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59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28.png"/><Relationship Id="rId7" Type="http://schemas.openxmlformats.org/officeDocument/2006/relationships/image" Target="../media/image6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60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63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0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0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37.xml"/><Relationship Id="rId4" Type="http://schemas.openxmlformats.org/officeDocument/2006/relationships/image" Target="../media/image29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3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slideLayout" Target="../slideLayouts/slideLayout152.xml"/><Relationship Id="rId7" Type="http://schemas.openxmlformats.org/officeDocument/2006/relationships/image" Target="../media/image2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slideLayout" Target="../slideLayouts/slideLayout153.xml"/><Relationship Id="rId7" Type="http://schemas.openxmlformats.org/officeDocument/2006/relationships/image" Target="../media/image1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344FF85-7A86-BA8C-B8AE-7AC1A57EE2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726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8880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إملاء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– الحصة1 (30)د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معجم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استماع</a:t>
            </a:r>
            <a:r>
              <a:rPr lang="ar-MA" dirty="0"/>
              <a:t> وتحدث </a:t>
            </a:r>
            <a:r>
              <a:rPr lang="ar-SA" dirty="0"/>
              <a:t>. (30)د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-4-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الحصة 2 (30)د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879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-1- 30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الحصة</a:t>
            </a:r>
            <a:r>
              <a:rPr lang="fr-FR" dirty="0"/>
              <a:t> </a:t>
            </a:r>
            <a:r>
              <a:rPr lang="ar-SA" dirty="0"/>
              <a:t>-2- 30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</a:t>
            </a:r>
            <a:r>
              <a:rPr lang="fr-FR" dirty="0"/>
              <a:t> </a:t>
            </a:r>
            <a:r>
              <a:rPr lang="ar-SA" dirty="0"/>
              <a:t>-3-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صرف وتحويل</a:t>
            </a:r>
            <a:r>
              <a:rPr lang="ar-SA" dirty="0"/>
              <a:t>. (30)د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94A7D7-EDA0-D582-42DC-F0D1DB6E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90E6FB-8CC9-826B-0174-4723655A6D27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مراجعة توليف (شكل وفهم) + دعم (50)د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قراءة إثرائية (20)د.</a:t>
            </a:r>
          </a:p>
          <a:p>
            <a:pPr marL="0" indent="0" algn="r" rtl="1">
              <a:spcBef>
                <a:spcPts val="0"/>
              </a:spcBef>
              <a:buClr>
                <a:srgbClr val="424D7B"/>
              </a:buClr>
              <a:buNone/>
            </a:pPr>
            <a:endParaRPr lang="ar-MA" dirty="0">
              <a:solidFill>
                <a:srgbClr val="424D7B"/>
              </a:solidFill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427005E6-B6B9-7A50-B0EB-9D0ED6690F1B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315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441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الكاريكاتور؟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4226560" y="2122576"/>
            <a:ext cx="24126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060" y="3853608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076452" y="432006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الحذاء الضاحك.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5600166" y="3956313"/>
            <a:ext cx="9813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قراءة إثرائية 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11401" y="4006598"/>
            <a:ext cx="536339" cy="540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19" name="Image 18" descr="Une image contenant symbole, cercle, Graphique, logo&#10;&#10;Le contenu généré par l’IA peut être incorrect.">
            <a:extLst>
              <a:ext uri="{FF2B5EF4-FFF2-40B4-BE49-F238E27FC236}">
                <a16:creationId xmlns:a16="http://schemas.microsoft.com/office/drawing/2014/main" id="{295F2F72-63AD-81E5-015A-176DC8E687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831" y="2188717"/>
            <a:ext cx="568458" cy="654407"/>
          </a:xfrm>
          <a:prstGeom prst="rect">
            <a:avLst/>
          </a:prstGeom>
        </p:spPr>
      </p:pic>
      <p:pic>
        <p:nvPicPr>
          <p:cNvPr id="21" name="Image 20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4D4B7643-03E9-B8F4-CBF2-510FD26B97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529" y="3817703"/>
            <a:ext cx="633163" cy="728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087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289382" y="5002004"/>
            <a:ext cx="7581730" cy="890781"/>
            <a:chOff x="1142290" y="4869600"/>
            <a:chExt cx="6883287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29577" y="4869600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142290" y="5162928"/>
              <a:ext cx="542457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أقصوصة " الحذاء الضاحك" وتلخيص مضامينها. 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0" y="2636012"/>
            <a:ext cx="8069051" cy="890781"/>
            <a:chOff x="879567" y="1647669"/>
            <a:chExt cx="7325715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42289" y="1647669"/>
              <a:ext cx="7062993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879567" y="1953151"/>
              <a:ext cx="576502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نص "الكاريكاتور" واستثماره لغويا.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95673" y="3830599"/>
            <a:ext cx="7375439" cy="890781"/>
            <a:chOff x="1329577" y="195147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29577" y="195147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632083" y="223464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تثبيت </a:t>
              </a:r>
              <a:r>
                <a:rPr lang="ar-MA" sz="24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تعلماتهم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ومعالجة تعثراتهم. 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454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88AA8C7-E1D0-0153-46FD-A3F46C3A51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B8BE47D-8680-5384-EF35-40C68265AE1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C21976-4E68-55C9-FB04-8169F100013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950CFA-BACE-E0FF-5161-4E2FBB00DA4B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E7768C5-A853-1F92-1F83-0F467CF1FC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3D0BB45-A75B-DD6E-567E-B02E0FB20E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085D1A4-21AC-694E-E227-FB9DC60476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19">
            <a:extLst>
              <a:ext uri="{FF2B5EF4-FFF2-40B4-BE49-F238E27FC236}">
                <a16:creationId xmlns:a16="http://schemas.microsoft.com/office/drawing/2014/main" id="{DB53C68D-D68B-F112-BDD6-8DC906CF467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801048" y="1759261"/>
            <a:ext cx="5671325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         </a:t>
            </a:r>
            <a:r>
              <a:rPr lang="ar-MA" dirty="0">
                <a:solidFill>
                  <a:srgbClr val="424D7B"/>
                </a:solidFill>
              </a:rPr>
              <a:t>   </a:t>
            </a:r>
            <a:r>
              <a:rPr lang="fr-FR" dirty="0">
                <a:solidFill>
                  <a:srgbClr val="424D7B"/>
                </a:solidFill>
              </a:rPr>
              <a:t>                                   </a:t>
            </a:r>
            <a:r>
              <a:rPr lang="ar-MA" dirty="0">
                <a:solidFill>
                  <a:srgbClr val="424D7B"/>
                </a:solidFill>
              </a:rPr>
              <a:t>مراجعة وتوليف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288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شكل النص</a:t>
            </a:r>
          </a:p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فهم واستثمار النص.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1991361" y="1771950"/>
            <a:ext cx="51075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الكاريكاتور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0990" y="1101143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D443E80-C1A5-CD3D-7669-7723C754F3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3D91F25-1BF0-BEE1-175E-FF4BF87555E9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7A7A6E-D932-9112-399F-9D64F56FAEB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F5A86D-663E-6E55-C19F-7027E355BB76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356727A-DBC9-8451-5CA0-5E60753C34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6726805-1CBB-A1F8-8223-42DE02320A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244F9ED-B572-2201-DC6B-E9E60B98F80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2CACE606-5DB2-B17B-A16E-73352EB31431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94848" y="2184400"/>
            <a:ext cx="6996640" cy="3935413"/>
          </a:xfr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2D942-94F2-6877-25B3-C98D233EC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65E9F3-5246-3F85-EEBC-651CF2AB1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حصة اليوم، ستشكلون جملا من نص ثم تستثمرونه لغويا بعد فهم مضامينه. 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0D800297-3ED3-C1E2-A835-F15C4C1C23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9F846CD-5213-36C9-58F3-D42DA7092821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3CDF78-A4F2-2270-8F52-2B9A6ECE6A05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EA815E-7591-999C-98E7-DFFC585C6C2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BE84EA5-E0C2-8142-6C50-AB55D614216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E96A652-459F-75CB-C71E-CC2E73F474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EA0E077-FE9B-A5BB-E3B7-B4AF564F9F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40DC27B-D1D4-C33B-36BA-16E65626194F}"/>
              </a:ext>
            </a:extLst>
          </p:cNvPr>
          <p:cNvSpPr txBox="1"/>
          <p:nvPr/>
        </p:nvSpPr>
        <p:spPr>
          <a:xfrm>
            <a:off x="1152000" y="2774295"/>
            <a:ext cx="6840000" cy="1940957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سَأَشْكُلُ جُمَلاً مِنْ نَصٍّ ثُمَّ أَسْتَثْمِرُ مَضامينَهُ.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55689108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D3BF1-4057-D3B1-DEB6-CEFD7CD35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520F19-EFE7-419C-A522-D4472812F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-60-. اقرؤوا النص قراءة صامتة.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FF2E027B-57A0-38F7-CEDB-68E3D78904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1159C58-8C16-29C2-D8E3-72C8067ED47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7975AA-9B60-4C9D-5AD0-5F18A36ABFAC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E63108-8CCB-B5A2-1BC1-E1D619D6DC4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CD4A213-349A-B82C-0157-C7364BD12D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EB845FC-4410-9422-D853-AB1A2F1BAD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1B68396-D9E5-7EE5-093D-33FAAC6B28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3F313B7-8418-46AC-8450-2A89FFED794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8423" y="1451920"/>
            <a:ext cx="734742" cy="845580"/>
          </a:xfrm>
          <a:prstGeom prst="rect">
            <a:avLst/>
          </a:prstGeom>
        </p:spPr>
      </p:pic>
      <p:pic>
        <p:nvPicPr>
          <p:cNvPr id="13" name="Image 12" descr="Une image contenant texte, Visage humain, dessin humorist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302CC39-5DFE-E8D3-DC2B-31D96CA529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0786" y="1465412"/>
            <a:ext cx="3515694" cy="539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36847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620F5-52B3-FDB7-D512-42956EE60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4C42CC-E4CF-4A9F-6F5E-A3C70CD67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قوموا بشكل الجملتين في المكان المخصص لذلك. (سأسجلهما على السبورة استعدادا للتصحيح.)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54E709A-C3E4-52FA-0AC1-898C23CDE9A6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0604FB-49B7-24E2-5A79-48CC9574EA4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4CAEBF-EB2E-AC6F-99B2-00602A94598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1E9F9CA-FD91-65B0-8A88-2A159E8B487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ABB9DFD-703E-FB42-E7C4-A7FF09110B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A612CDC-269A-3CF0-14CE-4CD00AEB8B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98E2727-F922-070D-1B3A-811CEECD10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 descr="Une image contenant texte, Visage humain, dessin humorist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E85E178-2588-B75B-C365-5462429EDE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0786" y="1465412"/>
            <a:ext cx="3515694" cy="539258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8A8AE26-5130-D0BF-E2FD-5BBD961DC5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0787" y="5466080"/>
            <a:ext cx="3515694" cy="78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429335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E9660-1A43-66E3-F200-C5A4E99CE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8E7133-5A04-CBB6-D43F-3DBFEE972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يقوم إلى السبورة لشكل الجملة الأولى؟ (مناقشة الجواب قبل الانتقال إلى الجملة الموالية.)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7322D47-9504-CB3F-ABF2-7AFDC8999431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E0B75A-B858-85CA-4183-7BBE422B100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EE9E64-448D-7065-55BF-2D10501C9558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D299406-3BF2-604C-F943-84F972B5BF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A053643-E4FC-F907-2378-6BA07E8070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78824DF-7811-6827-2E68-96839FD647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7E10D3A-10DD-9ED6-AE53-458C1FDC61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2CAF9F54-F0C5-B9D4-6916-1BEDEFE794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6648" y="2856658"/>
            <a:ext cx="7467601" cy="1735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90973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F04BE-D149-540A-C9FD-3D44366CF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E33717-6A70-BCD4-1CD7-ECAC0F6B2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أخطاءكم.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4571ACA-900C-39C9-E82A-7E2E8C0111F7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82099A-112F-0C60-81D1-97E2AA294F2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9A3C0D-9496-59EA-2EEA-D640D293E019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C1C4600-387F-A9B7-BB3B-5DCC4408F7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B1E76A6-6826-D5E1-34B3-B8CF0AC642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2CC4917-A7E7-79D4-3BF4-BD11F62210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5D4F4E0-4BD2-45E3-EADC-901AB05B2A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56AD994-C5F2-B30D-2EA1-3B3DCA22F036}"/>
              </a:ext>
            </a:extLst>
          </p:cNvPr>
          <p:cNvSpPr txBox="1"/>
          <p:nvPr/>
        </p:nvSpPr>
        <p:spPr>
          <a:xfrm>
            <a:off x="841525" y="2455896"/>
            <a:ext cx="7460950" cy="2800767"/>
          </a:xfrm>
          <a:prstGeom prst="rect">
            <a:avLst/>
          </a:prstGeom>
          <a:noFill/>
          <a:ln w="1905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يُحاوِلُ </a:t>
            </a:r>
            <a:r>
              <a:rPr lang="ar-MA" sz="4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ٱلْفَنّانونَ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خِلالِهِ رَسْمَ </a:t>
            </a:r>
            <a:r>
              <a:rPr lang="ar-MA" sz="4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ٱلشَّخْصِيّاتِ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وَٱلْمَواقِفِ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رَسْماً مُمْتِعاً وَمُضْحِكاً.</a:t>
            </a:r>
          </a:p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مِمّا يُسْهِمُ في إِثارَةِ </a:t>
            </a:r>
            <a:r>
              <a:rPr lang="ar-MA" sz="4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ٱلْوَعْيِ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لَدى ٱلْجُمْهورِ وَقْتَ </a:t>
            </a:r>
            <a:r>
              <a:rPr lang="ar-MA" sz="4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ٱلْغَفْلَةِ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وَٱلْجَهْلِ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خِلالِ صُوَرٍ مُعَبِّرَةٍ وَساخِرَةٍ.</a:t>
            </a:r>
          </a:p>
        </p:txBody>
      </p:sp>
    </p:spTree>
    <p:extLst>
      <p:ext uri="{BB962C8B-B14F-4D97-AF65-F5344CB8AC3E}">
        <p14:creationId xmlns:p14="http://schemas.microsoft.com/office/powerpoint/2010/main" val="4256831421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C4083-C5F9-4E49-D14A-F1CE827FB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430FF2-36F6-4FC5-CB2C-669856A79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 النص بطلاقة على كراسته؟ . (قراءتان فقط).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01A065-75FA-E02C-259C-01B29491398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ECB798-6379-9EF1-6B39-B74F614A038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325D0C-2CDA-2AE1-6AC9-8FF07FF8FA65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CDF844D-E133-8BEB-3742-AFD67883F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983BCB1-B800-0D9B-F9A2-32EC5A78DE4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CA5631D-F3A3-BC40-B152-1B8DEB46AD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E20283-3C6E-D012-D6BE-9DECCE84FB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 descr="Une image contenant texte, Visage humain, dessin humorist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828B23D-59F9-37A2-6C9F-5C69E02BBB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488" y="1465412"/>
            <a:ext cx="3515694" cy="539258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545C9F4-F578-E90C-CE9F-59DA68785F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74774" y="2291080"/>
            <a:ext cx="2865121" cy="325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90620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88C10-3A37-02B2-4502-A4F0ECEB7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B60A10-5575-E49D-4C18-3ADC87621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أجيبوا عن أسئلة استثمار المعجم وفهم النص.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74A6C6-3A13-2FED-E37F-558D3E89451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8C5295-9712-0A7B-DEC4-B43440859DD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D3D28E-A692-84F5-5179-7675556A0A13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9B05188-BFE0-6B4A-6024-4D2E488708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6A6EA6D-646B-4C6C-4239-A94BB86A27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CE31463-F96C-D704-C347-612A18A438B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0D1832E-0595-DF79-A6AC-FACA3D6BF0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9CBCD111-C27A-C7CA-2C50-15E7149B58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74" y="1180176"/>
            <a:ext cx="611619" cy="704094"/>
          </a:xfrm>
          <a:prstGeom prst="rect">
            <a:avLst/>
          </a:prstGeom>
        </p:spPr>
      </p:pic>
      <p:pic>
        <p:nvPicPr>
          <p:cNvPr id="8" name="Image 7" descr="Une image contenant texte, Appareils électroniques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ED2F1384-DC87-081A-4C9A-022BA9BCBB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877" y="1693470"/>
            <a:ext cx="3224946" cy="4590000"/>
          </a:xfrm>
          <a:prstGeom prst="rect">
            <a:avLst/>
          </a:prstGeom>
        </p:spPr>
      </p:pic>
      <p:pic>
        <p:nvPicPr>
          <p:cNvPr id="11" name="Image 10" descr="Une image contenant texte, Visage humain, dessin humorist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215AB3C-876B-6511-3B14-00E58939CD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0049" y="1693469"/>
            <a:ext cx="3224947" cy="4590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7BDCE7E-9F4C-A4D8-DB93-04C905A8908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61440" y="2128520"/>
            <a:ext cx="2851978" cy="209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67854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67A36-8381-BC72-1677-5DBC3DB33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D21A4B-E54F-2211-C6A6-94A91BD55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نصحح. من يجيب عن السؤال الأول؟ (الانتقال إلى السؤال الموالي بعد مناقشة الأجوبة المقترحة.)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FF1EB1C-8616-4DFD-0E35-45342356CAA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D7C72C-7A39-7173-8BE8-5D2D079CFAA5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C0E9F9-5CB4-5D57-BDD9-7FCCFDC6537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A606DDB-A9B1-10FA-C3F9-4E3E378A3F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FBAA9BD-01F1-F84C-E900-D29191EE30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993619-4A36-9A2E-F3D9-7DDA4BD31C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C7B3416-5F90-B6C2-9B6E-08069052BE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Appareils électroniques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C518D157-C112-872B-3313-BE89A78E19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357" y="1835710"/>
            <a:ext cx="3224946" cy="4590000"/>
          </a:xfrm>
          <a:prstGeom prst="rect">
            <a:avLst/>
          </a:prstGeom>
        </p:spPr>
      </p:pic>
      <p:pic>
        <p:nvPicPr>
          <p:cNvPr id="8" name="Image 7" descr="Une image contenant texte, Visage humain, dessin humorist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73978B0-E371-C8DA-8DCB-F8551E1EFE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0529" y="1835709"/>
            <a:ext cx="3224947" cy="459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EE72BFF-4393-4B11-B1A2-D96F387C65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91920" y="2270760"/>
            <a:ext cx="2851978" cy="209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345317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9E4E3-8C1B-4434-43FF-D4EEC8AB4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C66380-178D-66A8-F735-14A78E14B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على كراساتكم أسئلة المعجم.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64B60D-D7BD-78C4-190D-3A9D955F02E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37B69E-7B99-D70A-F4C7-17D6967647F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732BF9-C60A-4C65-231C-C79E6F88EAE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A462FA0-9C76-499C-0BD4-BA5E18CB68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5225B53-6010-997B-15F4-869B1AFEA3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F9B1C11-4D4E-B643-17F9-D3F2A72522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E023C68-27A8-57F1-6A9F-99AFB54643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7C569A6-20F8-B953-1BC5-FE55373FA7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433" y="2207123"/>
            <a:ext cx="7691134" cy="3583051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8A8DC2E-32DC-1DDA-8CB5-DBB114DA0FCB}"/>
              </a:ext>
            </a:extLst>
          </p:cNvPr>
          <p:cNvSpPr txBox="1"/>
          <p:nvPr/>
        </p:nvSpPr>
        <p:spPr>
          <a:xfrm>
            <a:off x="599134" y="3677819"/>
            <a:ext cx="76911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سُخْرِيَّةٌ- تَعْبيرٌ - أَفْكارٌ- فَنّانونَ – رَسْمٌ - فُكاهَةٌ – مُمْتِعٌ – قَضايا ... </a:t>
            </a:r>
            <a:endParaRPr lang="fr-FR" sz="28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5929CDA-D92D-226A-9955-A491118033F8}"/>
              </a:ext>
            </a:extLst>
          </p:cNvPr>
          <p:cNvSpPr txBox="1"/>
          <p:nvPr/>
        </p:nvSpPr>
        <p:spPr>
          <a:xfrm>
            <a:off x="4444701" y="5000659"/>
            <a:ext cx="2675172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تَوْضيحُ – اَلتَّعْريفُ بـ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A8F41B0-1485-B42E-5D5F-1B54128666CE}"/>
              </a:ext>
            </a:extLst>
          </p:cNvPr>
          <p:cNvSpPr txBox="1"/>
          <p:nvPr/>
        </p:nvSpPr>
        <p:spPr>
          <a:xfrm>
            <a:off x="556351" y="5025404"/>
            <a:ext cx="2935552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4000" b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dirty="0"/>
              <a:t>رَأْيانِ - اِتِّجاهانِ.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1354027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B2B5C-2FAB-17F7-5E63-38357EFB1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09FBB6-A9FF-8856-A1BB-B83CC2705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أسئلة الفهم.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8B1F681-1EDF-B595-1F9C-7B379AC03717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BE452B-14BE-1092-6452-E64FF583FBFA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B90CA1-5918-1B0F-A3B3-65E4F03208B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5A3D25-2361-BD33-AC4A-F47C2CB3CD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FA95277-F179-4258-9983-9665DF88E1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183EEA-75B5-DF65-316E-396CFCA2B4A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91A7B43-AB9C-8DA4-1423-5BB3D6940A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3106F74-5D7A-5449-811F-03E69C2A99C2}"/>
              </a:ext>
            </a:extLst>
          </p:cNvPr>
          <p:cNvSpPr txBox="1"/>
          <p:nvPr/>
        </p:nvSpPr>
        <p:spPr>
          <a:xfrm>
            <a:off x="490330" y="1909469"/>
            <a:ext cx="8128805" cy="378565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54013" indent="-354013" algn="just" rtl="1">
              <a:buAutoNum type="arabicPeriod"/>
            </a:pPr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اَلْعُنْصُرانِ </a:t>
            </a:r>
            <a:r>
              <a:rPr lang="ar-MA" sz="3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ٱللَّذانِ</a:t>
            </a:r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يَعْتَمِدُ عَلَيْهِما فَنُّ </a:t>
            </a:r>
            <a:r>
              <a:rPr lang="ar-MA" sz="3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ٱلْكاريكاتورِ</a:t>
            </a:r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هُما </a:t>
            </a:r>
            <a:r>
              <a:rPr lang="ar-MA" sz="3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ٱلسُّخْرِيَّةُ</a:t>
            </a:r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وَٱلْفُكاهَةُ</a:t>
            </a:r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354013" indent="-354013" algn="just" rtl="1">
              <a:buAutoNum type="arabicPeriod"/>
            </a:pPr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فَنُّ </a:t>
            </a:r>
            <a:r>
              <a:rPr lang="ar-MA" sz="3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ٱلْكاريكاتورِ</a:t>
            </a:r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أَداةٌ لِلتَّواصُلِ لِكَوْنِهِ وَسيلَةً لِلتَّعْبيرِ عَنِ </a:t>
            </a:r>
            <a:r>
              <a:rPr lang="ar-MA" sz="3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ٱلْأَفْكارِ</a:t>
            </a:r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وٱلْمَشاعِرِ</a:t>
            </a:r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  <a:p>
            <a:pPr marL="354013" indent="-354013" algn="just" rtl="1">
              <a:buAutoNum type="arabicPeriod"/>
            </a:pPr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يَرى </a:t>
            </a:r>
            <a:r>
              <a:rPr lang="ar-MA" sz="3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ٱلتَّيّارُ</a:t>
            </a:r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ٱلْأَوَّلُ أَنَّ </a:t>
            </a:r>
            <a:r>
              <a:rPr lang="ar-MA" sz="3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ٱلسُّخْرِيَّةَ</a:t>
            </a:r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قَدْ تُؤَدّي إِلى تَشْويهِ صورَةِ </a:t>
            </a:r>
            <a:r>
              <a:rPr lang="ar-MA" sz="3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ٱلْأَشْخاصِ</a:t>
            </a:r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بِطَريقَةٍ تُسيءُ إِلَيْهِمْ. بَيْنَما يَرى </a:t>
            </a:r>
            <a:r>
              <a:rPr lang="ar-MA" sz="3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ٱلتَّيّارُ</a:t>
            </a:r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ٱلثّاني</a:t>
            </a:r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أَنَّ </a:t>
            </a:r>
            <a:r>
              <a:rPr lang="ar-MA" sz="3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ٱلسُّخَرِيَّةَ</a:t>
            </a:r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طَريقَةٌ فَعّالَةٌ لِلتَّعْبيرِ عَنِ </a:t>
            </a:r>
            <a:r>
              <a:rPr lang="ar-MA" sz="3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ٱلرَّأْيِ</a:t>
            </a:r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وَتَحْفيزِ </a:t>
            </a:r>
            <a:r>
              <a:rPr lang="ar-MA" sz="3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ٱلنِّقاشِ</a:t>
            </a:r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وَٱلتَّفْكيرِ</a:t>
            </a:r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354013" indent="-354013" algn="just" rtl="1">
              <a:buAutoNum type="arabicPeriod"/>
            </a:pPr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يُمْكِنُ أَنْ نُشَجِّعَ </a:t>
            </a:r>
            <a:r>
              <a:rPr lang="ar-MA" sz="3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ٱلتَّلاميذَ</a:t>
            </a:r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3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ٱلْقِراءَة</a:t>
            </a:r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بِٱسْتِخْدامِ</a:t>
            </a:r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ٱلرُّسومِ</a:t>
            </a:r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ٱلْكاريكاتورِيَّةِ</a:t>
            </a:r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وَذلِكَ بِجَعْلِ </a:t>
            </a:r>
            <a:r>
              <a:rPr lang="ar-MA" sz="3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ٱلْكُتُبِ</a:t>
            </a:r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أَكْثَرَ مَرَحاً وَجاذِبِيَّةً، وَتَقْديمُ بَعْضِ </a:t>
            </a:r>
            <a:r>
              <a:rPr lang="ar-MA" sz="3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ٱلْأَفْكارِ</a:t>
            </a:r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ٱلصَّعْبَةِ</a:t>
            </a:r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بِشَكْلٍ كاريكاتورِيٍّ يَجْعَلُها سَهْلَةً وَواضِحَةً ...</a:t>
            </a:r>
          </a:p>
        </p:txBody>
      </p:sp>
    </p:spTree>
    <p:extLst>
      <p:ext uri="{BB962C8B-B14F-4D97-AF65-F5344CB8AC3E}">
        <p14:creationId xmlns:p14="http://schemas.microsoft.com/office/powerpoint/2010/main" val="419421616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48EE2-E954-B7A8-CE9B-BB0870B08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50ADE7-3E5A-17A3-CD65-BDD87AF7D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021150" cy="612000"/>
          </a:xfrm>
        </p:spPr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ننتقل إلى أسئلة استثمار الظواهر اللغوية. أجيبوا عن السؤالين 5 و6.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CDA0D1-052F-71DA-CCF9-37F951544F25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195048-DA24-F0A9-E7EF-481F936CE1DA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76D034-7EF1-73E4-EB72-79662C390CD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3C1FD60-F805-51F6-D34A-27B36E5C39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07F3F7B-CC0D-AD62-5839-31E1971091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AD12EE2-55E9-EF4D-5A23-CF2A573E62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226655F-14FE-6B6D-E3FC-70AE57BB6C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B981B962-3D87-0B8C-50BC-EEE1F55A00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60" y="1368000"/>
            <a:ext cx="574359" cy="660814"/>
          </a:xfrm>
          <a:prstGeom prst="rect">
            <a:avLst/>
          </a:prstGeom>
        </p:spPr>
      </p:pic>
      <p:pic>
        <p:nvPicPr>
          <p:cNvPr id="12" name="Image 11" descr="Une image contenant texte, Appareils électroniques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542E767C-24B0-B5BE-48DE-141C7A109E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102" y="1584000"/>
            <a:ext cx="3659000" cy="512153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E374ABB-115A-E87B-0A6A-64781541B6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09102" y="4352974"/>
            <a:ext cx="3659000" cy="1901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451920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5CFBB-99FF-BC08-833C-1ADD5DF6D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B33F81-0B6B-C162-B101-D66BE9342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021150" cy="612000"/>
          </a:xfrm>
        </p:spPr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نصحح جماعة.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A368D35-B89A-5D4C-108E-978AEB7E3E82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F096CB-E168-976B-4139-F8917D84615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DC0610-DD71-4F92-6789-ADAB629E9D53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7BBBD14-CEAC-3BDA-5259-2BD62F4AED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B5CD0CA-1671-B7B1-23B5-D9E03A562C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2525E3-6476-7AB7-3F1E-0286F2E3EA4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0C106EA-86B6-C152-3BDA-2681E1E3FD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5DD13B0C-4BFE-8003-671D-17BD83D67B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4125" y="2012648"/>
            <a:ext cx="7021151" cy="4161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58922983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D99075-D166-77D1-5B7A-C758F1B4B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7370BA-62E1-9A96-2E1E-6ECE04824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021150" cy="612000"/>
          </a:xfrm>
        </p:spPr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على كراساتكم.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EECFA07-C7F1-FBF2-4584-9E97AFC912E6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FF92AB-D49B-4AA6-F026-87255CF66B8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44849A-869F-161D-406A-A9E6F2F1DE8D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F801145-7ADF-FA19-54F6-28AFD05C8E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121F059-A869-46D9-B0CD-A95961087A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C71F3EC-D2F0-23B6-C126-23C6E8917F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1AB9698-EBD6-AB0C-5909-05623C06A6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B9A256C-BA9E-5ECF-7258-12D0CB760B80}"/>
              </a:ext>
            </a:extLst>
          </p:cNvPr>
          <p:cNvSpPr txBox="1"/>
          <p:nvPr/>
        </p:nvSpPr>
        <p:spPr>
          <a:xfrm>
            <a:off x="375920" y="1873446"/>
            <a:ext cx="7924800" cy="48320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5.</a:t>
            </a:r>
          </a:p>
          <a:p>
            <a:pPr algn="just" rtl="1">
              <a:tabLst>
                <a:tab pos="182563" algn="l"/>
              </a:tabLst>
            </a:pP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•	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شاهَدَ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ٱلْأَطْفالُ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لَوْحاتٍ تَشْكيلِيَّةً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خِلالَ</a:t>
            </a:r>
            <a:r>
              <a:rPr lang="ar-MA" sz="2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/أَثْناءَ/ إِبّانَ/وَقْتَ/ ... 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زِيارَةِ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ٱلْمَعْرِضِ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ٱلْوَطَنِيِّ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لِلْفُنونِ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ٱلْجَميلَةِ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just" rtl="1">
              <a:tabLst>
                <a:tab pos="263525" algn="l"/>
              </a:tabLst>
            </a:pP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•	قَدَّمَ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ٱلْفَنّانُ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عَرْضاً تَوْضيحِيّاً </a:t>
            </a:r>
            <a:r>
              <a:rPr lang="ar-MA" sz="2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خِلالَ/ قَبْلَ/ صَباحَ/مَساءَ/ ...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ٱلْيَوْمِ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ٱلْأَخيرِ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ٱلْمَعْرِضِ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just" rtl="1">
              <a:tabLst>
                <a:tab pos="263525" algn="l"/>
              </a:tabLst>
            </a:pP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•	وَقَفَ ٱلْأَطْفالُ </a:t>
            </a:r>
            <a:r>
              <a:rPr lang="ar-MA" sz="2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أَمامَ/ ... 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لَوْحَةٍ مُعَبِّرَةٍ عَنْ نُدْرَةِ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  <a:p>
            <a:pPr algn="just" rtl="1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6. -	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رَسَمَ  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: فِعْلٌ ماضٍ مَبْنِيٌّ عَلى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ٱلْفَتْحِ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just" rtl="1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-	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اَلْفَنّانُ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فاعِلٌ مَرْفوعٌ وَعَلامَةُ رَفْعِهِ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ٱلضَّمَّةُ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آخِرِهِ.</a:t>
            </a:r>
          </a:p>
          <a:p>
            <a:pPr algn="just" rtl="1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-	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اَللَّوْحَةَ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مَفْعولٌ بِهِ مَنْصوبٌ وَعَلامَةُ نَصْبِهِ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ٱلْفَتْحَةُ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آخِرِهِ.</a:t>
            </a:r>
          </a:p>
          <a:p>
            <a:pPr algn="just" rtl="1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-	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رَسْماً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مَفْعولٌ مُطْلَقٌ مَنْصوبٌ وَعَلامَةُ نَصْبِهِ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ٱلْفَتْحَةُ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آخِرِهِ.</a:t>
            </a:r>
          </a:p>
          <a:p>
            <a:pPr algn="just" rtl="1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-	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مُتْقَناً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نَعْتٌ مَنْصوبٌ وَعَلامَةُ نَصْبِهِ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ٱلْفَتْحَةُ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آخِرِهِ.</a:t>
            </a:r>
          </a:p>
          <a:p>
            <a:pPr algn="just" rtl="1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-	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قُرْبَ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مَفْعولٌ فيهِ مَنْصوبٌ وَعَلامَةُ نَصْبِهِ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ٱلْفَتْحَةُ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آخِرِهِ وَهُوَ مُضافٌ.</a:t>
            </a:r>
          </a:p>
          <a:p>
            <a:pPr algn="just" rtl="1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-	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اَلنَّهْر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ِ: مُضافٌ إِلَيْهِ مَجْرورٌ وَعَلامَةُ جَرِّهِ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ٱلْكَسْرَةُ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976535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A498FC-BBE5-E05C-F0E0-4DABD81BF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FAD86224-354D-904E-CA1D-974ECBBAC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توجيه</a:t>
            </a:r>
            <a:endParaRPr lang="fr-MA" sz="440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FE091AC-1406-60DA-8FD4-47723B48E18B}"/>
              </a:ext>
            </a:extLst>
          </p:cNvPr>
          <p:cNvSpPr txBox="1"/>
          <p:nvPr/>
        </p:nvSpPr>
        <p:spPr>
          <a:xfrm>
            <a:off x="988849" y="2233492"/>
            <a:ext cx="6840000" cy="2860358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التركيز خلال الأنشطة الموالية على دعم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التعلمات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التي سجلت نسب تحكم ضعيفة. 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93715483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602C3-0B4B-1387-772F-FC09F4999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4E13DD-BFFB-85C9-0850-BCCAFE450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يذكرنا بتعريف "خطاطة نص"؟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C74828D-BD09-A6B2-4171-28672B0224C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922C3E-D380-6256-2937-29BA64CB872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01E9BE-5199-1430-0ABA-8D01BFF99C9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5FF6C97-0125-C36D-043A-FB7D80E434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AC34CB6-7E8F-7FA1-1262-4846CBDD824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042B744-AA5B-C30A-62D6-3A3ABC948A4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2EAA9A5-9116-41A5-83D5-B6C531B8CA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5648F52-BF3C-DF7D-60CD-2F30A82CC2C0}"/>
              </a:ext>
            </a:extLst>
          </p:cNvPr>
          <p:cNvSpPr txBox="1"/>
          <p:nvPr/>
        </p:nvSpPr>
        <p:spPr>
          <a:xfrm>
            <a:off x="2553221" y="2278189"/>
            <a:ext cx="3625794" cy="76944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خُطاطَةُ نصٍّ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9EFDF23-270F-F870-CE83-A29479FE0D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2019" y="3429000"/>
            <a:ext cx="4293704" cy="2455821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439567496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213DA-974F-5497-DBAF-29A38429B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E6BB79-1045-F0F6-3B16-3925F8BB9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019C289-4164-2E1B-E545-435289E433C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FB17BE-1430-97A0-9777-E49BFC197CE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47D250-F9DB-C1A2-53EF-91281AC053D7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222E02D-B48F-945A-EE44-00A42669F7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4687B40-1449-6DD5-AB93-96259BA5EFA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040E2B-59C0-4180-AB2A-4701E014FF9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F2CDF0C-044E-8746-532B-617097B2E9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70E4A68-D985-4784-66D4-418A26C64B9F}"/>
              </a:ext>
            </a:extLst>
          </p:cNvPr>
          <p:cNvSpPr txBox="1"/>
          <p:nvPr/>
        </p:nvSpPr>
        <p:spPr>
          <a:xfrm>
            <a:off x="465073" y="2678737"/>
            <a:ext cx="7959255" cy="2349579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خُطاطَةُ ٱلنَّصِّ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ٱلْمَعْلوماتِيِّ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هِيَ مُخَطَّطٌ شَمْسِيٌّ يُنَظِّمُ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ٱلْأَفْكارَ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ٱلرَّئيسَةَ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لِلنَّصِّ، وَيُساعِدُ عَلى تَلْخيصِ مَضامينِهِ وَتَذَكُّرِها.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8332856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E166F-200B-7A34-D3D5-FE2B41C45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4C8CA6-8298-D841-CD84-07F50DAA2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لإنشاء خطاطة نص، نحتاج إلى تحديد أفكاره. من يذكرنا بخطوات تحديد الفكرة الرئيسة لفقرة؟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B52962-65AC-1D7A-04B2-6311C182B6E2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0892D5-1911-F299-0E4F-D2D83BCB0C4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A9F533B-3E78-490B-08D2-C50B5DC597EC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10C3E95-46DB-4BD9-A804-562F609803E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89983BC-5EEB-7F2F-5E2D-B9C910870C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09AA2A9-D7AC-2163-A382-F4D3E33E3E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EAA1E1-3A77-E56B-74A9-BF9C759256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7D4FD79-CDE5-6A6C-0333-AD03E3330497}"/>
              </a:ext>
            </a:extLst>
          </p:cNvPr>
          <p:cNvSpPr txBox="1"/>
          <p:nvPr/>
        </p:nvSpPr>
        <p:spPr>
          <a:xfrm>
            <a:off x="827215" y="2979783"/>
            <a:ext cx="7363196" cy="1940957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ٱلْخُطُواتُ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نَسْلُكُها لِتَحْديدِ ٱلْفِكْرَةِ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لِفِقْرَةٍ؟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44257727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0A52E-2F87-EA99-3F89-54A7BADA5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1249D9-E78A-CF81-4290-A16314926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135F1F-6546-710A-54F0-A81C70A0ECC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2B2E0B-DEC1-CBA3-AF0A-4101A98AC435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328B46-2289-5485-2B61-55E793E3A14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7D20D00-0CBB-B223-D622-25389FD538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000C40E-62AF-B9FE-1CF4-D0D3D7BAD1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D6AB24D-A942-2B4D-03FF-E33E687CA6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7327013-2A13-F0AF-FE58-6B7A267167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87689E1-4A23-A66B-E57D-1974FA60693D}"/>
              </a:ext>
            </a:extLst>
          </p:cNvPr>
          <p:cNvSpPr/>
          <p:nvPr/>
        </p:nvSpPr>
        <p:spPr>
          <a:xfrm>
            <a:off x="648510" y="2204108"/>
            <a:ext cx="7682690" cy="3434691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marR="0" lvl="0" indent="-4572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ٱلْكَلِماتِ ٱلْمَفاتيحَ لِلْفِقْرَةِ؛</a:t>
            </a:r>
          </a:p>
          <a:p>
            <a:pPr marL="457200" marR="0" lvl="0" indent="-4572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أَطْرَحُ ٱلسُّؤالَ: عَمَّ تَتَحَدَّثُ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ٱلْفِقْرَةُ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  <a:p>
            <a:pPr marL="457200" marR="0" lvl="0" indent="-4572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أَسْتَعينُ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بِٱلْكَلِماتِ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ٱلْمَفاتيحِ وَأُجيبُ عَنِ ٱلسُّؤالِ بِجُمْلَةٍ مُفيدَةٍ. </a:t>
            </a:r>
          </a:p>
        </p:txBody>
      </p:sp>
    </p:spTree>
    <p:extLst>
      <p:ext uri="{BB962C8B-B14F-4D97-AF65-F5344CB8AC3E}">
        <p14:creationId xmlns:p14="http://schemas.microsoft.com/office/powerpoint/2010/main" val="2134847588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881D3-8D50-707B-9D02-C8583CAF9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BE968F-00BE-F8F4-05D9-6D287DAED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دفاتر القسم. وسجلوا تاريخ اليوم.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D0FBB6D-6E86-66CE-B54C-C778B4C59540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42BC20-3F73-5B32-5969-BDA0AF65754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0974EB-B1B4-6962-A9F4-54E035E33E9D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224F844-7FBD-FAE4-9048-093D8C9517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A756F08-55DA-8506-70C7-3E194B2D68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2BC9EDC-771D-D994-9E20-3314C45FF0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A128E04-D5DF-AF04-794A-F6DAA9B99C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7803A1C-9BDA-089A-76EB-57A1D728DE8E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5785" y="2324884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332294374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01944-3344-D9AC-7D5D-47D159E63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65E8C2-EAF1-8961-A831-0D5D91887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سجلوا على دفاتركم الأفكار الرئيسة للنص (3 أفكار) ثم أنشئوا خطاطته.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87D424-BACF-21FC-56D4-DBDA4244BE3D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50F84D-AD07-C443-B96A-65FB9CD598E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40E115-08B9-1D73-62BA-8DA2BDE445D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32D3B51-6E79-DB2D-8A98-A95C618653D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66E7E95-06BF-6214-C235-858A955DA81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C9A2837-2E4B-D350-DDCE-2D21277660A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A33E0E1-61ED-9E91-F4E7-EE3E9BF6B6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B7E76BCA-B137-8030-5575-72E70A4826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92" y="1367999"/>
            <a:ext cx="900000" cy="1035473"/>
          </a:xfrm>
          <a:prstGeom prst="rect">
            <a:avLst/>
          </a:prstGeom>
        </p:spPr>
      </p:pic>
      <p:pic>
        <p:nvPicPr>
          <p:cNvPr id="4" name="Image 3" descr="Une image contenant texte, Visage humain, dessin humorist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E46BB82-ADCA-6BE7-5369-F99506F4D6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752" y="1584000"/>
            <a:ext cx="3351897" cy="4880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495796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2F590-E68D-0C47-7C35-D18C8C30A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4B89F9-337E-D2FA-CC60-AC71640F1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يحدد الكلمات المفاتيح للفقرة الأولى ثم يقرأ فكرتها؟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(الانتقال إلى الفقرة الموالية بعد مناقشة الأفكار المقترحة.)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42AD78-903E-9C83-3175-B608822EEC7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DDEC77-9498-7296-4836-05FE609FE08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F1808C-03F9-E339-B8C9-1BD6EEC80D5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0C95B2A-96FE-723C-01E4-CA10BF440D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D720907-1427-4CF5-E538-9FD83A03E0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E31E9D4-E3CB-3691-0619-4D25275844A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10B01C-C055-9707-4B71-3E2502622E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3B0C667-F3ED-F302-A09F-48A6B5ECF234}"/>
              </a:ext>
            </a:extLst>
          </p:cNvPr>
          <p:cNvSpPr txBox="1"/>
          <p:nvPr/>
        </p:nvSpPr>
        <p:spPr>
          <a:xfrm>
            <a:off x="890402" y="3111863"/>
            <a:ext cx="6468154" cy="1021556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أُشارِكُ في تَحْديدِ أَفْكارِ ٱلنَّصِّ.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605696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08951-5744-AD11-5071-FE2FD0176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6A398C-C4CD-73C6-F45B-7E21D60CA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يقوم إلى السبورة لإنشاء خطاطة النص.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ABA0034-3A73-B7A3-2598-216EC1D9816A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55C7C6-A902-2CFF-F5B0-98ABF4A655C6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A56FD7-5135-AF6E-AF57-7B25CB3E302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3C978B1-B5E0-C212-24B6-369F953C8B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C454DCA-CC5C-A67C-611B-71303F907D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C66C34C-162C-3871-70F9-278B64A0AD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F66C126-7374-9F27-4B55-592F6A9124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F58313A8-767B-5AA1-E74D-97300256704F}"/>
              </a:ext>
            </a:extLst>
          </p:cNvPr>
          <p:cNvSpPr/>
          <p:nvPr/>
        </p:nvSpPr>
        <p:spPr>
          <a:xfrm>
            <a:off x="3387159" y="3183604"/>
            <a:ext cx="1563368" cy="134867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4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اَلْكاريكاتورُ</a:t>
            </a:r>
            <a:endParaRPr lang="fr-FR" sz="24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1" name="Connecteur : en arc 10">
            <a:extLst>
              <a:ext uri="{FF2B5EF4-FFF2-40B4-BE49-F238E27FC236}">
                <a16:creationId xmlns:a16="http://schemas.microsoft.com/office/drawing/2014/main" id="{9DC342EE-5633-8FEB-CA7C-3D7A905196C6}"/>
              </a:ext>
            </a:extLst>
          </p:cNvPr>
          <p:cNvCxnSpPr>
            <a:cxnSpLocks/>
            <a:stCxn id="4" idx="6"/>
          </p:cNvCxnSpPr>
          <p:nvPr/>
        </p:nvCxnSpPr>
        <p:spPr>
          <a:xfrm flipV="1">
            <a:off x="4950527" y="3412606"/>
            <a:ext cx="1002930" cy="445336"/>
          </a:xfrm>
          <a:prstGeom prst="curved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 : en arc 11">
            <a:extLst>
              <a:ext uri="{FF2B5EF4-FFF2-40B4-BE49-F238E27FC236}">
                <a16:creationId xmlns:a16="http://schemas.microsoft.com/office/drawing/2014/main" id="{96331C50-C231-622E-DEF5-7730E5E13D20}"/>
              </a:ext>
            </a:extLst>
          </p:cNvPr>
          <p:cNvCxnSpPr>
            <a:cxnSpLocks/>
            <a:endCxn id="17" idx="0"/>
          </p:cNvCxnSpPr>
          <p:nvPr/>
        </p:nvCxnSpPr>
        <p:spPr>
          <a:xfrm rot="5400000">
            <a:off x="3103115" y="4714816"/>
            <a:ext cx="1040813" cy="472727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 : en arc 12">
            <a:extLst>
              <a:ext uri="{FF2B5EF4-FFF2-40B4-BE49-F238E27FC236}">
                <a16:creationId xmlns:a16="http://schemas.microsoft.com/office/drawing/2014/main" id="{C27CC625-1D18-5B90-6C26-83C49CF766F2}"/>
              </a:ext>
            </a:extLst>
          </p:cNvPr>
          <p:cNvCxnSpPr>
            <a:cxnSpLocks/>
          </p:cNvCxnSpPr>
          <p:nvPr/>
        </p:nvCxnSpPr>
        <p:spPr>
          <a:xfrm rot="16200000" flipV="1">
            <a:off x="2697886" y="2600642"/>
            <a:ext cx="885428" cy="799609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Bulle narrative : rectangle à coins arrondis 14">
            <a:extLst>
              <a:ext uri="{FF2B5EF4-FFF2-40B4-BE49-F238E27FC236}">
                <a16:creationId xmlns:a16="http://schemas.microsoft.com/office/drawing/2014/main" id="{E0A09987-7BC5-CE9B-6AC8-3043AAED522E}"/>
              </a:ext>
            </a:extLst>
          </p:cNvPr>
          <p:cNvSpPr/>
          <p:nvPr/>
        </p:nvSpPr>
        <p:spPr>
          <a:xfrm>
            <a:off x="1139826" y="1889276"/>
            <a:ext cx="2480395" cy="701923"/>
          </a:xfrm>
          <a:prstGeom prst="wedgeRoundRectCallout">
            <a:avLst>
              <a:gd name="adj1" fmla="val 30207"/>
              <a:gd name="adj2" fmla="val -34897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اَلْفِكْرَةُ </a:t>
            </a:r>
            <a:r>
              <a:rPr lang="ar-MA" sz="36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ٱلثّانِيَةُ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Bulle narrative : rectangle à coins arrondis 15">
            <a:extLst>
              <a:ext uri="{FF2B5EF4-FFF2-40B4-BE49-F238E27FC236}">
                <a16:creationId xmlns:a16="http://schemas.microsoft.com/office/drawing/2014/main" id="{27672183-C404-2157-38C1-4A176489031C}"/>
              </a:ext>
            </a:extLst>
          </p:cNvPr>
          <p:cNvSpPr/>
          <p:nvPr/>
        </p:nvSpPr>
        <p:spPr>
          <a:xfrm>
            <a:off x="5886058" y="3183604"/>
            <a:ext cx="2848692" cy="900001"/>
          </a:xfrm>
          <a:prstGeom prst="wedgeRoundRectCallout">
            <a:avLst>
              <a:gd name="adj1" fmla="val -26779"/>
              <a:gd name="adj2" fmla="val -53408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اَلْفِكْرَةُ </a:t>
            </a:r>
            <a:r>
              <a:rPr lang="ar-MA" sz="36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ٱلْأولى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Bulle narrative : rectangle à coins arrondis 16">
            <a:extLst>
              <a:ext uri="{FF2B5EF4-FFF2-40B4-BE49-F238E27FC236}">
                <a16:creationId xmlns:a16="http://schemas.microsoft.com/office/drawing/2014/main" id="{BB933C91-2916-0236-CBC1-4DCE5E8C16C6}"/>
              </a:ext>
            </a:extLst>
          </p:cNvPr>
          <p:cNvSpPr/>
          <p:nvPr/>
        </p:nvSpPr>
        <p:spPr>
          <a:xfrm>
            <a:off x="2146959" y="5471586"/>
            <a:ext cx="2480395" cy="701923"/>
          </a:xfrm>
          <a:prstGeom prst="wedgeRoundRectCallout">
            <a:avLst>
              <a:gd name="adj1" fmla="val 31026"/>
              <a:gd name="adj2" fmla="val -50819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اَلْفِكْرَةُ </a:t>
            </a:r>
            <a:r>
              <a:rPr lang="ar-MA" sz="36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ٱلثّالِثَةُ</a:t>
            </a:r>
            <a:endParaRPr lang="ar-MA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85073326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2BBA4-4FD8-91A8-6D60-BE358519F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EE1F0A-3AAC-3754-38C8-6D34219BD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مقترح آخر.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609B9D-11A2-ECC9-3603-FEE4C13A581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5C9B2E-E8FD-69ED-BF52-6FAB43B1D80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8A2AE6-1731-1DE0-4527-727F8ABD824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44164AA-1756-0622-AE1E-56C6069CA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0DECD62-EC5A-3292-83B8-8789CA5513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71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3548B00-CD70-A059-B089-8792A6BAAA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549C024-CB97-960C-AA93-7CCFDBCCFA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68792D81-8946-1770-BE6F-46203AC63735}"/>
              </a:ext>
            </a:extLst>
          </p:cNvPr>
          <p:cNvSpPr/>
          <p:nvPr/>
        </p:nvSpPr>
        <p:spPr>
          <a:xfrm>
            <a:off x="3629862" y="3464358"/>
            <a:ext cx="1306285" cy="111967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اَلْكاريكاتورُ</a:t>
            </a:r>
            <a:endParaRPr lang="fr-FR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1" name="Connecteur : en arc 10">
            <a:extLst>
              <a:ext uri="{FF2B5EF4-FFF2-40B4-BE49-F238E27FC236}">
                <a16:creationId xmlns:a16="http://schemas.microsoft.com/office/drawing/2014/main" id="{B779EBB5-4101-29C5-6A68-F5B7210A25DA}"/>
              </a:ext>
            </a:extLst>
          </p:cNvPr>
          <p:cNvCxnSpPr>
            <a:cxnSpLocks/>
            <a:stCxn id="4" idx="6"/>
          </p:cNvCxnSpPr>
          <p:nvPr/>
        </p:nvCxnSpPr>
        <p:spPr>
          <a:xfrm flipV="1">
            <a:off x="4936147" y="3464358"/>
            <a:ext cx="1002931" cy="559837"/>
          </a:xfrm>
          <a:prstGeom prst="curved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 : en arc 11">
            <a:extLst>
              <a:ext uri="{FF2B5EF4-FFF2-40B4-BE49-F238E27FC236}">
                <a16:creationId xmlns:a16="http://schemas.microsoft.com/office/drawing/2014/main" id="{942F195F-24AF-B853-3CB9-21C3B3511EBC}"/>
              </a:ext>
            </a:extLst>
          </p:cNvPr>
          <p:cNvCxnSpPr>
            <a:cxnSpLocks/>
          </p:cNvCxnSpPr>
          <p:nvPr/>
        </p:nvCxnSpPr>
        <p:spPr>
          <a:xfrm rot="5400000">
            <a:off x="2951695" y="4545371"/>
            <a:ext cx="1040813" cy="472727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 : en arc 12">
            <a:extLst>
              <a:ext uri="{FF2B5EF4-FFF2-40B4-BE49-F238E27FC236}">
                <a16:creationId xmlns:a16="http://schemas.microsoft.com/office/drawing/2014/main" id="{6CCAF3C0-6973-AC24-F9F1-CB2DC114E181}"/>
              </a:ext>
            </a:extLst>
          </p:cNvPr>
          <p:cNvCxnSpPr>
            <a:cxnSpLocks/>
          </p:cNvCxnSpPr>
          <p:nvPr/>
        </p:nvCxnSpPr>
        <p:spPr>
          <a:xfrm rot="10800000">
            <a:off x="2411253" y="2977079"/>
            <a:ext cx="1436099" cy="583340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Bulle narrative : rectangle à coins arrondis 14">
            <a:extLst>
              <a:ext uri="{FF2B5EF4-FFF2-40B4-BE49-F238E27FC236}">
                <a16:creationId xmlns:a16="http://schemas.microsoft.com/office/drawing/2014/main" id="{772ACC19-F959-E31A-9F9A-97619F7AD6B6}"/>
              </a:ext>
            </a:extLst>
          </p:cNvPr>
          <p:cNvSpPr/>
          <p:nvPr/>
        </p:nvSpPr>
        <p:spPr>
          <a:xfrm>
            <a:off x="496026" y="1622855"/>
            <a:ext cx="3086734" cy="1282905"/>
          </a:xfrm>
          <a:prstGeom prst="wedgeRoundRectCallout">
            <a:avLst>
              <a:gd name="adj1" fmla="val 30207"/>
              <a:gd name="adj2" fmla="val -34897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اِخْتَلَفَ تَيّارانِ حَوْلَ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ٱلسُّخْرِيَّةِ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ٱلْكاريكاتورِ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مُؤَيِّدٍ وَمُعارِضٍ.</a:t>
            </a:r>
            <a:endParaRPr lang="fr-FR" sz="28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Bulle narrative : rectangle à coins arrondis 15">
            <a:extLst>
              <a:ext uri="{FF2B5EF4-FFF2-40B4-BE49-F238E27FC236}">
                <a16:creationId xmlns:a16="http://schemas.microsoft.com/office/drawing/2014/main" id="{4CAB6D87-CD6A-3939-FF1E-0B384FC71D4C}"/>
              </a:ext>
            </a:extLst>
          </p:cNvPr>
          <p:cNvSpPr/>
          <p:nvPr/>
        </p:nvSpPr>
        <p:spPr>
          <a:xfrm>
            <a:off x="5886058" y="3220720"/>
            <a:ext cx="2821062" cy="2081421"/>
          </a:xfrm>
          <a:prstGeom prst="wedgeRoundRectCallout">
            <a:avLst>
              <a:gd name="adj1" fmla="val -25709"/>
              <a:gd name="adj2" fmla="val -48892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اَلْكاريكاتورُ فَنٌّ إِبْداعِيٌّ يُعَبِّرُ عَنِ </a:t>
            </a:r>
            <a:r>
              <a:rPr lang="ar-MA" sz="32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ٱلْأَفْكارِ</a:t>
            </a: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وَيُسَلِّطُ </a:t>
            </a:r>
            <a:r>
              <a:rPr lang="ar-MA" sz="32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ٱلضَّوْءَ</a:t>
            </a: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32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ٱلْقَضايا</a:t>
            </a: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ٱلِاجْتِماعِيَّةِ</a:t>
            </a: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وَٱلسِّياسِيَّةِ</a:t>
            </a: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Bulle narrative : rectangle à coins arrondis 16">
            <a:extLst>
              <a:ext uri="{FF2B5EF4-FFF2-40B4-BE49-F238E27FC236}">
                <a16:creationId xmlns:a16="http://schemas.microsoft.com/office/drawing/2014/main" id="{380535D0-5EF6-622F-E5BE-60475F45B2EF}"/>
              </a:ext>
            </a:extLst>
          </p:cNvPr>
          <p:cNvSpPr/>
          <p:nvPr/>
        </p:nvSpPr>
        <p:spPr>
          <a:xfrm>
            <a:off x="1381567" y="5255874"/>
            <a:ext cx="3333355" cy="882028"/>
          </a:xfrm>
          <a:prstGeom prst="wedgeRoundRectCallout">
            <a:avLst>
              <a:gd name="adj1" fmla="val 31026"/>
              <a:gd name="adj2" fmla="val -50819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يَجِبُ تَوْظيفُ </a:t>
            </a:r>
            <a:r>
              <a:rPr lang="ar-MA" sz="32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ٱلسُّخْرِيَّةِ</a:t>
            </a: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فِي </a:t>
            </a:r>
            <a:r>
              <a:rPr lang="ar-MA" sz="32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ٱلْكاريكاتورِ</a:t>
            </a: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بِحِكْمَةٍ وَتَوازُنٍ.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E24162EE-4576-B8EC-4F4B-2E036D8402FC}"/>
              </a:ext>
            </a:extLst>
          </p:cNvPr>
          <p:cNvSpPr/>
          <p:nvPr/>
        </p:nvSpPr>
        <p:spPr>
          <a:xfrm>
            <a:off x="7105146" y="2733439"/>
            <a:ext cx="383364" cy="4872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1C0D2731-6D29-A730-0D52-B359C86F4C0C}"/>
              </a:ext>
            </a:extLst>
          </p:cNvPr>
          <p:cNvSpPr/>
          <p:nvPr/>
        </p:nvSpPr>
        <p:spPr>
          <a:xfrm>
            <a:off x="3581743" y="1982531"/>
            <a:ext cx="383364" cy="4872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AB46F1EA-B364-43FF-54EA-491799449D02}"/>
              </a:ext>
            </a:extLst>
          </p:cNvPr>
          <p:cNvSpPr/>
          <p:nvPr/>
        </p:nvSpPr>
        <p:spPr>
          <a:xfrm>
            <a:off x="2757237" y="4736065"/>
            <a:ext cx="383364" cy="4872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1211565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539BC-BF9E-284F-60C6-D5CBEEAB0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A16CC3-3234-B356-458A-9054A9B1F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ننتقل إلى درس المفعول فيه. من يذكرنا بتعريف المفعول فيه ونوعيه؟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F2D091-2303-71A1-7C40-EE37FA9819B3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91F23F-094D-3480-0F08-FBE0147C3B67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08844E-871B-EBC5-06BD-53DFF5ED5CD9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8620F4E-B988-EB73-16F0-93EADE3CA8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CD3C77B-2906-705C-E9FC-55529D8B86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86B21A0-4B19-3897-8936-F3B0CCF26B7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C4DFBE6-6B57-C56A-2241-863470B9B0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570830B-820C-6023-0D97-F4F5632DEDF6}"/>
              </a:ext>
            </a:extLst>
          </p:cNvPr>
          <p:cNvSpPr txBox="1"/>
          <p:nvPr/>
        </p:nvSpPr>
        <p:spPr>
          <a:xfrm>
            <a:off x="1472135" y="3290376"/>
            <a:ext cx="6840000" cy="1021556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ar-MA" dirty="0"/>
              <a:t>ما تَعْريفُ </a:t>
            </a:r>
            <a:r>
              <a:rPr lang="ar-MA" dirty="0" err="1"/>
              <a:t>ٱلْمَفْعولِ</a:t>
            </a:r>
            <a:r>
              <a:rPr lang="ar-MA" dirty="0"/>
              <a:t> فيهِ وَما نَوْعَيْهِ؟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6333353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9E7D9-F22D-6365-E3EE-FCA01A4C8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37A948-588C-002C-B58F-555025F6E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A65EA6-2D3E-1973-2094-8C9EB0BA28AA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55B4E7-0848-926C-5487-9596C9708261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DC932E-4FAB-F6B7-09A1-67C4329AC329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88CADB4-CB77-75E7-7A38-E0B2B7FB7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FED35F1-AAE8-7B46-85BB-EA72770586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36A7EC4-47EE-8FFF-3222-2DA0858510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3AEBFC6-DEE7-5D42-C901-346A632A33B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6C3054B9-5209-4B5B-ED2B-EDC2EEBF61AE}"/>
              </a:ext>
            </a:extLst>
          </p:cNvPr>
          <p:cNvSpPr txBox="1"/>
          <p:nvPr/>
        </p:nvSpPr>
        <p:spPr>
          <a:xfrm>
            <a:off x="687819" y="2443212"/>
            <a:ext cx="7628620" cy="2860358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ar-MA" dirty="0"/>
              <a:t>اَلْمَفْعولُ فيهِ </a:t>
            </a:r>
            <a:r>
              <a:rPr lang="ar-MA" dirty="0" err="1"/>
              <a:t>ٱسمٌ</a:t>
            </a:r>
            <a:r>
              <a:rPr lang="ar-MA" dirty="0"/>
              <a:t> مَنْصوبٌ يُبَيِّنُ مَكانَ وُقوعِ </a:t>
            </a:r>
            <a:r>
              <a:rPr lang="ar-MA" dirty="0" err="1"/>
              <a:t>ٱلْفِعْلِ</a:t>
            </a:r>
            <a:r>
              <a:rPr lang="ar-MA" dirty="0"/>
              <a:t>( ظَرْفُ مَكانٍ)، أَوْ زَمانَ وُقوعِهِ (ظَرْفُ زَمانٍ).</a:t>
            </a:r>
          </a:p>
        </p:txBody>
      </p:sp>
    </p:spTree>
    <p:extLst>
      <p:ext uri="{BB962C8B-B14F-4D97-AF65-F5344CB8AC3E}">
        <p14:creationId xmlns:p14="http://schemas.microsoft.com/office/powerpoint/2010/main" val="3520688378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845401-5D48-35F2-1242-0845C9B67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AE04CC-F597-B888-5AA9-25A723D51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يذكرنا بأسماء يمكن استعمالها كمفعول فيه: ظرف مكان ؟ 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8A64C09B-18A5-BF5D-1B09-EFEEC3C143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8C3A73E-3DF6-6DEE-44E5-D326E06DD82D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1E5B4D-23CF-C7C4-227D-B80A75D94BB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99443E-D14A-4110-EF97-D0C31A55A3B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1EF2726-4223-FBEB-E247-ADA75B2D13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8639DCE-F7EA-277C-7C10-621F3FAA66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258C4BC-6399-D98B-5E65-B48ADAC276C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05C9416A-026D-453A-0E03-7BC1AAB57A2C}"/>
              </a:ext>
            </a:extLst>
          </p:cNvPr>
          <p:cNvSpPr txBox="1"/>
          <p:nvPr/>
        </p:nvSpPr>
        <p:spPr>
          <a:xfrm>
            <a:off x="1595349" y="2626215"/>
            <a:ext cx="5893161" cy="2553891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أَمْثِلَةٌ لِأَسْماءٍ يُمْكِنُ ٱسْتِعْمالُها كَظَرْفِ مَكانٍ.</a:t>
            </a:r>
            <a:endParaRPr lang="fr-FR" sz="72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78346685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80F0A-BA8E-B459-0DF0-9C23C253E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3C82D9-F894-FD8B-4179-2FBEAAD70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يذكرنا بأسماء يمكن استعمالها كمفعول فيه: ظرف زمان ؟ 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46A1ADE0-29E4-F976-BBAE-580CE892EC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5092F3A-90BE-67D1-AF5B-B652BFFB4B7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4F60B6-56C2-103A-0823-2B09663547E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59839D9-E3AA-0F26-9249-73B4A96822C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11E2BDB-94D8-45CA-A8A7-3C97EF4216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F929C77-24E3-FA93-3179-3F4FCB10D37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1114480-21BE-0152-AC88-1DA58C02B6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572C082-379A-34C6-9BD8-2B670F285D6D}"/>
              </a:ext>
            </a:extLst>
          </p:cNvPr>
          <p:cNvSpPr txBox="1"/>
          <p:nvPr/>
        </p:nvSpPr>
        <p:spPr>
          <a:xfrm>
            <a:off x="1625419" y="2656695"/>
            <a:ext cx="5893161" cy="2553891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أَمْثِلَةٌ لِأَسْماءٍ يُمْكِنُ ٱسْتِعْمالُها كَظَرْفِ زَمانٍ.</a:t>
            </a:r>
            <a:endParaRPr lang="fr-FR" sz="72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55983743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35576-9C3A-92D4-EA3C-DCD30AB95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6DE51E-3E83-F6D9-3880-EF1D3C9D1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هذه أسماء أخرى. من يقرأ؟ 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F456FB9A-5E40-A0C6-2BFE-91865FF5BA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870A967-DC9D-20B5-2D80-537C2825F4C9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076535-E161-5C26-4215-C5CED71328C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D6A341-0A87-D2B5-9B95-02D34A5405C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303AC36-DBAA-5C3A-523F-E12AB34BAD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20D6B65-5F2E-CEA9-7A81-B0CB1DF515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446A033-A0E9-08E8-5CC6-BB2E10CF5D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89281DD8-0D9E-445A-0DA0-742346B248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647579"/>
              </p:ext>
            </p:extLst>
          </p:nvPr>
        </p:nvGraphicFramePr>
        <p:xfrm>
          <a:off x="1076626" y="2222305"/>
          <a:ext cx="6556422" cy="3195955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3278551">
                  <a:extLst>
                    <a:ext uri="{9D8B030D-6E8A-4147-A177-3AD203B41FA5}">
                      <a16:colId xmlns:a16="http://schemas.microsoft.com/office/drawing/2014/main" val="2568602713"/>
                    </a:ext>
                  </a:extLst>
                </a:gridCol>
                <a:gridCol w="3277871">
                  <a:extLst>
                    <a:ext uri="{9D8B030D-6E8A-4147-A177-3AD203B41FA5}">
                      <a16:colId xmlns:a16="http://schemas.microsoft.com/office/drawing/2014/main" val="3850689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57200" marR="90170" algn="ctr" rtl="1">
                        <a:lnSpc>
                          <a:spcPct val="107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Dosis Medium" pitchFamily="2" charset="0"/>
                          <a:ea typeface="+mn-ea"/>
                          <a:cs typeface="Microsoft Uighur" panose="02000000000000000000" pitchFamily="2" charset="-78"/>
                        </a:rPr>
                        <a:t>ظَرْفُ زَمانٍ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Dosis Medium" pitchFamily="2" charset="0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marR="9017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Dosis Medium" pitchFamily="2" charset="0"/>
                          <a:ea typeface="+mn-ea"/>
                          <a:cs typeface="Microsoft Uighur" panose="02000000000000000000" pitchFamily="2" charset="-78"/>
                        </a:rPr>
                        <a:t>ظَرْفُ مَكانٍ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Dosis Medium" pitchFamily="2" charset="0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984607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74625" marR="90170" indent="0" algn="just" rtl="1">
                        <a:lnSpc>
                          <a:spcPct val="107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Dosis Medium" pitchFamily="2" charset="0"/>
                          <a:ea typeface="+mn-ea"/>
                          <a:cs typeface="Microsoft Uighur" panose="02000000000000000000" pitchFamily="2" charset="-78"/>
                        </a:rPr>
                        <a:t>صَباحاً، مَساءً، ظُهْراً، لَيْلاً، يَوْماً، أُسْبوعاً، شَهْراً، سَنَةً، اَلْآنَ، غَداً، قَبْلَ، بَعْدَ، أَثْناءَ، حينَ، وَقْتاً، فَجْراً، عِشاءً، لَحْظَةً، فَتْرَةً، صَيْفاً، شِتاءً، رَبيعاً، خَريفاً، قَديماً، باكِراً، لاحِقاً...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Dosis Medium" pitchFamily="2" charset="0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87313" marR="90170" indent="0"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Dosis Medium" pitchFamily="2" charset="0"/>
                          <a:ea typeface="+mn-ea"/>
                          <a:cs typeface="Microsoft Uighur" panose="02000000000000000000" pitchFamily="2" charset="-78"/>
                        </a:rPr>
                        <a:t>فَوْقَ، تَحْتَ، بَيْنَ، أَمامَ، خَلْفَ، يَمينَ، يَسارَ، شِمالَ، جَنوبَ، شَرْقَ، غَرْبَ، حَوْلَ، داخِلَ، خارِجَ، خِلالَ، أَثْناءَ...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Dosis Medium" pitchFamily="2" charset="0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75346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1373707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DD43C-93DB-3691-0A7C-D9755710D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B5C41B-86AA-F9BD-FCAE-6FDDB25B8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ألواحكم. اكتبوا عليها المفعول فيه الوارد في الجملة التالية وحددوا نوعه (ظرف زمان أو ظرف مكان)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AD519FBB-BDBF-86DC-826D-6CE8D9A15D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FF5182E-BCA8-B4FA-A498-6F530091E38D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04C8F9-AAF5-3A32-FB39-9A72779A0FB2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409BF3-D19C-6EB5-87D6-6F2935950268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29EA96C-0DF8-E252-0A28-983DE03708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2EBC1DA-2E58-7C94-ACE3-2FD6CD8482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84CBCA0-5098-96C2-A5B7-6C15D609A9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30AF4F12-49CA-434F-C45F-2F9478F480CC}"/>
              </a:ext>
            </a:extLst>
          </p:cNvPr>
          <p:cNvSpPr txBox="1"/>
          <p:nvPr/>
        </p:nvSpPr>
        <p:spPr>
          <a:xfrm>
            <a:off x="457200" y="3150822"/>
            <a:ext cx="8229600" cy="1225868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9600" b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600" dirty="0"/>
              <a:t>تُوضَعُ </a:t>
            </a:r>
            <a:r>
              <a:rPr lang="ar-MA" sz="6600" dirty="0" err="1"/>
              <a:t>ٱلْآلاتُ</a:t>
            </a:r>
            <a:r>
              <a:rPr lang="ar-MA" sz="6600" dirty="0"/>
              <a:t> </a:t>
            </a:r>
            <a:r>
              <a:rPr lang="ar-MA" sz="6600" dirty="0" err="1"/>
              <a:t>ٱلْموسيقِيَّةُ</a:t>
            </a:r>
            <a:r>
              <a:rPr lang="ar-MA" sz="6600" dirty="0"/>
              <a:t> خَلْفَ </a:t>
            </a:r>
            <a:r>
              <a:rPr lang="ar-MA" sz="6600" dirty="0" err="1"/>
              <a:t>ٱلسِّتارِ</a:t>
            </a:r>
            <a:r>
              <a:rPr lang="ar-MA" sz="6600" dirty="0"/>
              <a:t>.</a:t>
            </a:r>
            <a:endParaRPr lang="fr-FR" sz="6600" dirty="0"/>
          </a:p>
        </p:txBody>
      </p:sp>
    </p:spTree>
    <p:extLst>
      <p:ext uri="{BB962C8B-B14F-4D97-AF65-F5344CB8AC3E}">
        <p14:creationId xmlns:p14="http://schemas.microsoft.com/office/powerpoint/2010/main" val="4087208061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F9EC6-2CA2-50AC-5C2E-EC04BA823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AD34CA-6C42-EF5E-E9A1-80135DD6A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المفعول فيه الوارد في الجملة التالية وحددوا نوعه (ظرف زمان أو ظرف مكان)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8A32C7DB-AFAB-CAEA-823D-2A476D1C61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032C739-4739-EF11-2137-E5396AE60B12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F6CAC5-6314-A2FF-116C-3D34C1E74306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BB5680-8019-FC68-1BB3-48A17962210D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6AAB92A-7A3B-EAF2-EDC3-D2EE03AF87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A44A82C-2C59-B176-04E1-B816A1E9C5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9653D89-493F-4100-6745-070EFC005D0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B472638A-B42C-96FC-AC60-FF4422D6570E}"/>
              </a:ext>
            </a:extLst>
          </p:cNvPr>
          <p:cNvSpPr txBox="1"/>
          <p:nvPr/>
        </p:nvSpPr>
        <p:spPr>
          <a:xfrm>
            <a:off x="292608" y="3150822"/>
            <a:ext cx="8668512" cy="1123712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9600" b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000" dirty="0"/>
              <a:t>يُقامُ ٱلْعَرْضُ </a:t>
            </a:r>
            <a:r>
              <a:rPr lang="ar-MA" sz="6000" dirty="0" err="1"/>
              <a:t>ٱلْمَسْرَحِيُّ</a:t>
            </a:r>
            <a:r>
              <a:rPr lang="ar-MA" sz="6000" dirty="0"/>
              <a:t> مَساءً أَمامَ ٱلْجُمْهورِ.</a:t>
            </a:r>
            <a:endParaRPr lang="fr-FR" sz="6000" dirty="0"/>
          </a:p>
        </p:txBody>
      </p:sp>
    </p:spTree>
    <p:extLst>
      <p:ext uri="{BB962C8B-B14F-4D97-AF65-F5344CB8AC3E}">
        <p14:creationId xmlns:p14="http://schemas.microsoft.com/office/powerpoint/2010/main" val="145275434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A1233-98A5-50D4-3160-0FB277BFF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21A913-02CC-448F-4693-0FCD8C86C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المفعول فيه الوارد في الجملة التالية وحددوا نوعه (ظرف زمان أو ظرف مكان)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CE2B9E17-1527-1AFA-859A-1B04BDCBB7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0DBD05C-FACA-AC45-DAA4-0E92EB236025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A22022-B1BF-9227-CBF8-DA23FF56945A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D9C7AF-9CB1-1BAB-644A-6BD9399228C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56136B4-63A9-1F23-5AC1-2F8A58FFB6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86973C0-3D6E-CE6C-84E3-3667F2042B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ADFAC5C-91B4-CC5C-9ACD-8D3ABDE58B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3CE6756-4808-372A-E4F4-D4E85DC2D707}"/>
              </a:ext>
            </a:extLst>
          </p:cNvPr>
          <p:cNvSpPr txBox="1"/>
          <p:nvPr/>
        </p:nvSpPr>
        <p:spPr>
          <a:xfrm>
            <a:off x="292608" y="3150822"/>
            <a:ext cx="8668512" cy="1123712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9600" b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000" dirty="0"/>
              <a:t>عادَ </a:t>
            </a:r>
            <a:r>
              <a:rPr lang="ar-MA" sz="6000" dirty="0" err="1"/>
              <a:t>ٱلْفَنّانُ</a:t>
            </a:r>
            <a:r>
              <a:rPr lang="ar-MA" sz="6000" dirty="0"/>
              <a:t> إِلى وَطَنِهِ بَعْدَ سَنَواتٍ طَويلَةٍ.</a:t>
            </a:r>
            <a:endParaRPr lang="fr-FR" sz="6000" dirty="0"/>
          </a:p>
        </p:txBody>
      </p:sp>
    </p:spTree>
    <p:extLst>
      <p:ext uri="{BB962C8B-B14F-4D97-AF65-F5344CB8AC3E}">
        <p14:creationId xmlns:p14="http://schemas.microsoft.com/office/powerpoint/2010/main" val="89792881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BBB62-D841-14F3-8958-0CDC91DF0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B1736F-B066-02CC-1EAB-804521D42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المفعول فيه الوارد في الجملة التالية وحددوا نوعه (ظرف زمان أو ظرف مكان)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4AA11873-9389-5307-1049-B60DB4EE9D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5C630D7-943A-8BBA-831A-CEA13684F932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C6E432-6A1A-9BDB-E7DD-AA38410760CC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BBADA1-5C59-F9DA-4239-83D2E4BAC76E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AC709DA-10C4-44A0-5FA6-B756857FC5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E8CE209-C7EC-3B8D-40C2-BC3E8C310B8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FA0ADF6-7223-14FB-BDA5-1192BE5C31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D2441AC-7EE3-FC70-F39F-3EC3892A67B1}"/>
              </a:ext>
            </a:extLst>
          </p:cNvPr>
          <p:cNvSpPr txBox="1"/>
          <p:nvPr/>
        </p:nvSpPr>
        <p:spPr>
          <a:xfrm>
            <a:off x="292608" y="3150822"/>
            <a:ext cx="8668512" cy="2145268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9600" b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000" dirty="0"/>
              <a:t>تَمْتَدُّ </a:t>
            </a:r>
            <a:r>
              <a:rPr lang="ar-MA" sz="6000" dirty="0" err="1"/>
              <a:t>ٱلسُّهولُ</a:t>
            </a:r>
            <a:r>
              <a:rPr lang="ar-MA" sz="6000" dirty="0"/>
              <a:t> </a:t>
            </a:r>
            <a:r>
              <a:rPr lang="ar-MA" sz="6000" dirty="0" err="1"/>
              <a:t>ٱلْخَضْراءُ</a:t>
            </a:r>
            <a:r>
              <a:rPr lang="ar-MA" sz="6000" dirty="0"/>
              <a:t> بَعْدَ </a:t>
            </a:r>
            <a:r>
              <a:rPr lang="ar-MA" sz="6000" dirty="0" err="1"/>
              <a:t>ٱلْجِبالِ</a:t>
            </a:r>
            <a:r>
              <a:rPr lang="ar-MA" sz="6000" dirty="0"/>
              <a:t> </a:t>
            </a:r>
            <a:r>
              <a:rPr lang="ar-MA" sz="6000" dirty="0" err="1"/>
              <a:t>ٱلشّامِخَةِ</a:t>
            </a:r>
            <a:r>
              <a:rPr lang="ar-MA" sz="6000" dirty="0"/>
              <a:t> </a:t>
            </a:r>
            <a:r>
              <a:rPr lang="ar-MA" sz="6000" dirty="0" err="1"/>
              <a:t>ٱمْتِداداً</a:t>
            </a:r>
            <a:r>
              <a:rPr lang="ar-MA" sz="6000" dirty="0"/>
              <a:t>.</a:t>
            </a:r>
            <a:endParaRPr lang="fr-FR" sz="6000" dirty="0"/>
          </a:p>
        </p:txBody>
      </p:sp>
    </p:spTree>
    <p:extLst>
      <p:ext uri="{BB962C8B-B14F-4D97-AF65-F5344CB8AC3E}">
        <p14:creationId xmlns:p14="http://schemas.microsoft.com/office/powerpoint/2010/main" val="365097252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EFED6-9DDA-7C4D-E83F-09DFA5C29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392320-29DF-FFD2-1EB0-04A42DC1C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ننتقل إلى نشاط آخر. سجلوا على ألواحكم مفعولا فيه مناسبا مكان النقط وحددوا نوعه. 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4B159F7C-DB89-C0F6-7565-7C2AC6E900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C8EA4F6-ED83-EC37-E993-62C20AA6A25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FE1308-9A3B-F053-8636-DC95B2DBA6AE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E1EB51-6210-1F45-321D-A813229FDA8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FB36E77-2484-1BF7-4F26-B3B40CB325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D79AA5E-32C9-190C-7762-C12D0345A3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BFD2909-ED33-00DF-4AA1-A9C5B7FBC7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E25C8E8-FB0A-76EC-9F28-2D5202A1304A}"/>
              </a:ext>
            </a:extLst>
          </p:cNvPr>
          <p:cNvSpPr txBox="1"/>
          <p:nvPr/>
        </p:nvSpPr>
        <p:spPr>
          <a:xfrm>
            <a:off x="783611" y="3000103"/>
            <a:ext cx="7862549" cy="1328023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9600" b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7200" dirty="0"/>
              <a:t>يَجْري </a:t>
            </a:r>
            <a:r>
              <a:rPr lang="ar-MA" sz="7200" dirty="0" err="1"/>
              <a:t>ٱلنَّهْرُ</a:t>
            </a:r>
            <a:r>
              <a:rPr lang="ar-MA" sz="7200" dirty="0"/>
              <a:t> ............. </a:t>
            </a:r>
            <a:r>
              <a:rPr lang="ar-MA" sz="7200" dirty="0" err="1"/>
              <a:t>ٱلْجِسْرِ</a:t>
            </a:r>
            <a:r>
              <a:rPr lang="ar-MA" sz="7200" dirty="0"/>
              <a:t>.</a:t>
            </a:r>
            <a:endParaRPr lang="fr-FR" sz="7200" dirty="0"/>
          </a:p>
        </p:txBody>
      </p:sp>
    </p:spTree>
    <p:extLst>
      <p:ext uri="{BB962C8B-B14F-4D97-AF65-F5344CB8AC3E}">
        <p14:creationId xmlns:p14="http://schemas.microsoft.com/office/powerpoint/2010/main" val="3977242048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CA0AD-D3C9-5197-8804-DE15F9D32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1D3A31-4BD6-DFDE-22F6-660065447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مفعولا فيه مناسبا مكان النقط وحددوا نوعه.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3F5D83DC-8CFE-F18C-60BF-E575681F04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07BD0A4-FD7A-7483-589A-6FD1B1B7CAE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9AA0D4-F340-D28C-51A5-EEBFDBEE29D3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B58BF7E-12A2-39CB-BF05-0AB35C21ECF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4345B2E-9D14-EA83-4FF9-35E857F8FA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4F93A5E-9B45-5118-7453-617B6F0ECF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EF465C2-AB20-1B72-1C03-140A563E59F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19EDAEB-E379-9D11-F492-F94F487427DC}"/>
              </a:ext>
            </a:extLst>
          </p:cNvPr>
          <p:cNvSpPr txBox="1"/>
          <p:nvPr/>
        </p:nvSpPr>
        <p:spPr>
          <a:xfrm>
            <a:off x="648510" y="3274423"/>
            <a:ext cx="7946850" cy="1123712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9600" b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000" dirty="0"/>
              <a:t>تَحومُ </a:t>
            </a:r>
            <a:r>
              <a:rPr lang="ar-MA" sz="6000" dirty="0" err="1"/>
              <a:t>ٱلْفَراشاتُ</a:t>
            </a:r>
            <a:r>
              <a:rPr lang="ar-MA" sz="6000" dirty="0"/>
              <a:t> ..... </a:t>
            </a:r>
            <a:r>
              <a:rPr lang="ar-MA" sz="6000" dirty="0" err="1"/>
              <a:t>ٱلْوَرْدَةِ</a:t>
            </a:r>
            <a:r>
              <a:rPr lang="ar-MA" sz="6000" dirty="0"/>
              <a:t>.</a:t>
            </a:r>
            <a:endParaRPr lang="fr-FR" sz="6000" dirty="0"/>
          </a:p>
        </p:txBody>
      </p:sp>
    </p:spTree>
    <p:extLst>
      <p:ext uri="{BB962C8B-B14F-4D97-AF65-F5344CB8AC3E}">
        <p14:creationId xmlns:p14="http://schemas.microsoft.com/office/powerpoint/2010/main" val="419514491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19889-7DA0-C488-C22E-E6B306E27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BD026E-0DE9-1F55-141C-C7BB91B4B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مفعولا فيه مناسبا مكان النقط وحددوا نوعه.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A9104533-B513-E301-178B-F0B40D357B7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4C699B2-5971-624D-B572-A7158A824AD0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E4EF56C-947C-777B-5EF0-0372A75C583A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7DFF5C-7C0C-82DC-1C1B-85224A95716D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A8DCAB7-5C25-BF9E-7381-6C45341C4B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6DF085B-54CC-ED0E-2190-CFF82A7CA8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7A393AC-34DB-F633-04ED-373A49F1A4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47F53B8-4FF7-A955-46D7-6AFBEA1CC70E}"/>
              </a:ext>
            </a:extLst>
          </p:cNvPr>
          <p:cNvSpPr txBox="1"/>
          <p:nvPr/>
        </p:nvSpPr>
        <p:spPr>
          <a:xfrm>
            <a:off x="648510" y="3274423"/>
            <a:ext cx="7946850" cy="1123712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9600" b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000" dirty="0"/>
              <a:t>لَعِبَ ٱلْأَطْفالُ ......... </a:t>
            </a:r>
            <a:r>
              <a:rPr lang="ar-MA" sz="6000" dirty="0" err="1"/>
              <a:t>ٱلْحَديقَةِ</a:t>
            </a:r>
            <a:r>
              <a:rPr lang="ar-MA" sz="6000" dirty="0"/>
              <a:t>.</a:t>
            </a:r>
            <a:endParaRPr lang="fr-FR" sz="6000" dirty="0"/>
          </a:p>
        </p:txBody>
      </p:sp>
    </p:spTree>
    <p:extLst>
      <p:ext uri="{BB962C8B-B14F-4D97-AF65-F5344CB8AC3E}">
        <p14:creationId xmlns:p14="http://schemas.microsoft.com/office/powerpoint/2010/main" val="1190529274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14F54-49DF-7457-2303-65A2E2C61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2E4B24-3CBB-439C-E7D4-FD8AFF334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مفعولا فيه مناسبا مكان النقط وحددوا نوعه.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A388ABC-E510-05F4-9B32-EAEF34FA78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6FA7409-D694-A80A-B2AF-15E94C7DF54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A679A2-204B-E81B-BB4E-DE6576A78EC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52BB1D-4C90-D6FC-E7B6-9F723A15B06E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A58A17A-BFE7-0F36-EE78-3ED0BEBA5C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287D4B7-4312-54C6-FFD5-F12F46A7F8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8C89DB6-5868-621F-C6FE-EB8320821CB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1042BD3-412A-D7D0-94C2-5E5C73E4E4A7}"/>
              </a:ext>
            </a:extLst>
          </p:cNvPr>
          <p:cNvSpPr txBox="1"/>
          <p:nvPr/>
        </p:nvSpPr>
        <p:spPr>
          <a:xfrm>
            <a:off x="648510" y="3274423"/>
            <a:ext cx="7946850" cy="1123712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9600" b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000" dirty="0"/>
              <a:t>تُقامُ </a:t>
            </a:r>
            <a:r>
              <a:rPr lang="ar-MA" sz="6000" dirty="0" err="1"/>
              <a:t>ٱلْحَفْلاتُ</a:t>
            </a:r>
            <a:r>
              <a:rPr lang="ar-MA" sz="6000" dirty="0"/>
              <a:t> </a:t>
            </a:r>
            <a:r>
              <a:rPr lang="ar-MA" sz="6000" dirty="0" err="1"/>
              <a:t>ٱلْموسيقِيَّةُ</a:t>
            </a:r>
            <a:r>
              <a:rPr lang="ar-MA" sz="6000" dirty="0"/>
              <a:t> .......</a:t>
            </a:r>
            <a:endParaRPr lang="fr-FR" sz="6000" dirty="0"/>
          </a:p>
        </p:txBody>
      </p:sp>
    </p:spTree>
    <p:extLst>
      <p:ext uri="{BB962C8B-B14F-4D97-AF65-F5344CB8AC3E}">
        <p14:creationId xmlns:p14="http://schemas.microsoft.com/office/powerpoint/2010/main" val="3340429364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0F357-1FE0-5A2C-1EA2-6E7FA2CF8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FAFB19-AF77-4F9B-5F3D-A4C86D376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ننتقل إلى درس الهمزة المتوسطة. من يذكرنا بقاعدة رسم الهمزة بشكل صحيح.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184CC43-219C-E57E-B301-E39F995F115A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8E19450-62A4-BE28-56E5-D5464E6FD5FC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992F4C-722D-6B2C-C58C-3D96589D2D0B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231E4B4-A594-EDF7-BAC0-15AE2FF1FE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A1B41B9-7C81-F73B-ED52-C7A318A586A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6FA508D-EF26-C5E9-E384-BC6E159B272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0EE1E2E-31E0-E9A0-C9AE-B53830391F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6F046FB-91D7-8C19-2EA6-F210E7215E9C}"/>
              </a:ext>
            </a:extLst>
          </p:cNvPr>
          <p:cNvSpPr txBox="1"/>
          <p:nvPr/>
        </p:nvSpPr>
        <p:spPr>
          <a:xfrm>
            <a:off x="1285972" y="2631441"/>
            <a:ext cx="6572056" cy="194095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خُطُواتُ رَسْمِ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ٱلْهَمْزَةِ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ٱلْمُتَوَسِّطَةِ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بِشَكْلٍ صَحيحٍ؟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85467208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7AD049-B464-ABAB-DD46-93C5F24AC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40AC55-38F1-3F5B-8FE1-643D30E4D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1D9C9A-94F2-18E2-28D0-251038BFD0A1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F83677-9F5D-AD79-70E0-572F662CD87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58FAF6-54DA-75F9-C585-23F4E6D6506B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defTabSz="914400" rtl="1" fontAlgn="auto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DB10B64-7A8D-CB13-9151-B34554280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F3F6BE0-FB0B-217A-49BB-C83C315AD2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B73A2C2-7935-E26D-4FF1-E3F78AF407D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BD6FF68-3244-5799-503D-376D2AA7B8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5F6CD3E-2124-B45B-0A09-2EE9BF6525FB}"/>
              </a:ext>
            </a:extLst>
          </p:cNvPr>
          <p:cNvSpPr txBox="1"/>
          <p:nvPr/>
        </p:nvSpPr>
        <p:spPr>
          <a:xfrm>
            <a:off x="682954" y="2924828"/>
            <a:ext cx="7241295" cy="80421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>
            <a:defPPr>
              <a:defRPr lang="en-US"/>
            </a:defPPr>
            <a:lvl1pPr algn="r" rtl="1">
              <a:lnSpc>
                <a:spcPct val="107000"/>
              </a:lnSpc>
              <a:spcAft>
                <a:spcPts val="800"/>
              </a:spcAft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أُحَدِّدُ ٱلْحَرَكَةَ </a:t>
            </a:r>
            <a:r>
              <a:rPr lang="ar-MA" sz="3600" dirty="0" err="1"/>
              <a:t>ٱلْأَسْبَقَ</a:t>
            </a:r>
            <a:r>
              <a:rPr lang="ar-MA" sz="3600" dirty="0"/>
              <a:t> مِنْ بَينِهِما وَفْقَ </a:t>
            </a:r>
            <a:r>
              <a:rPr lang="ar-MA" sz="3600" dirty="0" err="1"/>
              <a:t>ٱلتَّرْتيبِ</a:t>
            </a:r>
            <a:r>
              <a:rPr lang="ar-MA" sz="3600" dirty="0"/>
              <a:t> ٱلتّالي:</a:t>
            </a:r>
            <a:endParaRPr lang="fr-FR" sz="36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DF6AC41-8045-9062-DF03-18FCCF4ABCB7}"/>
              </a:ext>
            </a:extLst>
          </p:cNvPr>
          <p:cNvSpPr txBox="1"/>
          <p:nvPr/>
        </p:nvSpPr>
        <p:spPr>
          <a:xfrm>
            <a:off x="629568" y="5658077"/>
            <a:ext cx="7266929" cy="78319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أَرْسُمُ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ٱلْهَمْزَةَ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ٱلْمُناسِبَةَ حَسَبَ ٱلْحَرَكَةِ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ٱلْأَسْبَقِ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A6448449-9E32-C1FD-9EA7-775BF3F3A8E1}"/>
              </a:ext>
            </a:extLst>
          </p:cNvPr>
          <p:cNvSpPr/>
          <p:nvPr/>
        </p:nvSpPr>
        <p:spPr>
          <a:xfrm>
            <a:off x="8010935" y="2052622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1</a:t>
            </a:r>
            <a:endParaRPr lang="fr-FR" b="1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D45361E-96F4-C874-8C99-7733FD3BF2BF}"/>
              </a:ext>
            </a:extLst>
          </p:cNvPr>
          <p:cNvSpPr/>
          <p:nvPr/>
        </p:nvSpPr>
        <p:spPr>
          <a:xfrm>
            <a:off x="8065761" y="3027730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2</a:t>
            </a:r>
            <a:endParaRPr lang="fr-FR" b="1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0B64E4FD-FFF0-0F96-8974-633C8F924F6A}"/>
              </a:ext>
            </a:extLst>
          </p:cNvPr>
          <p:cNvSpPr/>
          <p:nvPr/>
        </p:nvSpPr>
        <p:spPr>
          <a:xfrm>
            <a:off x="7931400" y="5747720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3</a:t>
            </a:r>
            <a:endParaRPr lang="fr-FR" b="1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BE2E5EC-077A-12A8-B876-46BD796EAA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4722" y="3832523"/>
            <a:ext cx="2349544" cy="1710581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16" name="Ellipse 15">
            <a:extLst>
              <a:ext uri="{FF2B5EF4-FFF2-40B4-BE49-F238E27FC236}">
                <a16:creationId xmlns:a16="http://schemas.microsoft.com/office/drawing/2014/main" id="{C417571B-E30A-9813-3652-9B9CF279AA6E}"/>
              </a:ext>
            </a:extLst>
          </p:cNvPr>
          <p:cNvSpPr/>
          <p:nvPr/>
        </p:nvSpPr>
        <p:spPr>
          <a:xfrm>
            <a:off x="4993970" y="4824185"/>
            <a:ext cx="385044" cy="22650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A7DB0C21-CAE5-D7E4-AD84-F4DA622F8F56}"/>
              </a:ext>
            </a:extLst>
          </p:cNvPr>
          <p:cNvSpPr/>
          <p:nvPr/>
        </p:nvSpPr>
        <p:spPr>
          <a:xfrm>
            <a:off x="4993970" y="5222372"/>
            <a:ext cx="385044" cy="22650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4</a:t>
            </a:r>
            <a:endParaRPr lang="fr-FR" dirty="0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C0DECC1C-B794-B12D-BBBD-5E8631817511}"/>
              </a:ext>
            </a:extLst>
          </p:cNvPr>
          <p:cNvSpPr/>
          <p:nvPr/>
        </p:nvSpPr>
        <p:spPr>
          <a:xfrm>
            <a:off x="5081352" y="4362603"/>
            <a:ext cx="297662" cy="23410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13C71DF-0A2E-0F7C-A5DE-A8C4837F29C7}"/>
              </a:ext>
            </a:extLst>
          </p:cNvPr>
          <p:cNvSpPr/>
          <p:nvPr/>
        </p:nvSpPr>
        <p:spPr>
          <a:xfrm>
            <a:off x="4994124" y="3946921"/>
            <a:ext cx="385044" cy="22650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21" name="Google Shape;2106;p52">
            <a:extLst>
              <a:ext uri="{FF2B5EF4-FFF2-40B4-BE49-F238E27FC236}">
                <a16:creationId xmlns:a16="http://schemas.microsoft.com/office/drawing/2014/main" id="{1813A427-3BAA-4ABE-D092-37797AB7C9AB}"/>
              </a:ext>
            </a:extLst>
          </p:cNvPr>
          <p:cNvSpPr txBox="1"/>
          <p:nvPr/>
        </p:nvSpPr>
        <p:spPr>
          <a:xfrm flipH="1">
            <a:off x="689082" y="1841061"/>
            <a:ext cx="7295890" cy="88622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حَرَكَةَ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ٱلْهَمْزَةِ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وَحَرَكَةَ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ٱلْحَرْفِ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ٱلَّذي يوجَدُ قَبْلَها؛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06310280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18CA2-1041-F3C9-D93B-6F2D069B5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EB7C9B-8AFC-0CB8-3010-ECBB445AB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يذكرنا بالحالات الخاصة لرسم الهمزة المتوسطة؟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3D24F53-5FE3-7E97-B42A-549D18285D99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6D8AA0-D997-D8F2-D240-9082DA52539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E4D0FB-791C-4F46-1F22-199A467CBEDD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defTabSz="914400" rtl="1" fontAlgn="auto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44683C7-42A8-F7D3-BE58-378DFD6B13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42D82F3-BD78-E13B-6975-9A75C6DDB1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DCEF7FC-1527-1F74-1FB8-3AD5F6EA3F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46D0C01-D0B7-E053-CA7B-023FAF21BC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1" name="Google Shape;2106;p52">
            <a:extLst>
              <a:ext uri="{FF2B5EF4-FFF2-40B4-BE49-F238E27FC236}">
                <a16:creationId xmlns:a16="http://schemas.microsoft.com/office/drawing/2014/main" id="{E2A980C9-9718-CA49-5BDA-6F4F52C6B976}"/>
              </a:ext>
            </a:extLst>
          </p:cNvPr>
          <p:cNvSpPr txBox="1"/>
          <p:nvPr/>
        </p:nvSpPr>
        <p:spPr>
          <a:xfrm flipH="1">
            <a:off x="1880601" y="3134360"/>
            <a:ext cx="5477955" cy="88622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حالاتٌ خاصَّةٌ لِرَسْمِ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ٱلْهَمْزَةِ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ٱلْمُتَوَسِّطَةِ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83341276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BFD13-CF3E-B759-F719-0C4B9E196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BB0DA4-E8C6-504E-77A9-8DECBC3FA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1E57DD-5075-6C31-FEDB-C9CB2B62A5C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E4D486-7769-F58F-BE3C-7F4538705A9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9BC587B-218B-8B89-C89A-D61CAA0A473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defTabSz="914400" rtl="1" fontAlgn="auto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DDB847C-A797-F587-F23F-5CF259D3A3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1BDEF36-76EF-ECDC-4673-DA33EBF4164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C00726F-FF1D-0156-83E9-8A39108F7C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7FD6677-DD52-CE6F-3DEB-3361580057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écriture manuscrite, Police, nombre&#10;&#10;Le contenu généré par l’IA peut être incorrect.">
            <a:extLst>
              <a:ext uri="{FF2B5EF4-FFF2-40B4-BE49-F238E27FC236}">
                <a16:creationId xmlns:a16="http://schemas.microsoft.com/office/drawing/2014/main" id="{8EB80921-1BF5-5A91-DC50-D310EC8170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0901" y="1819189"/>
            <a:ext cx="4927600" cy="428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113018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4C497-9486-35B0-2A67-6BE7595B6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BD297B-D35A-EED3-5815-80222D3C2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ألواحكم. اكتبوا الكلمة مع رسم الهمزة المتوسطة بشكل صحيح.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36C3BE84-4856-6B74-8304-3B8B4F4884A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8E7D1B9-2080-1BED-2016-EE2935E6CBA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AD0063-009A-69A7-1256-FE742BDE2E4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79FC20-44AD-4725-CDE1-12B8259E1B88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defTabSz="914400" rtl="1" fontAlgn="auto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47FB028-2BAD-FB97-29CC-5820972504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1C2DB8A-EB36-E908-B704-5D63D0913B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F38E49B-1992-C635-0989-C9DAFFFBE1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8AD3C35-7D30-88FE-29AD-5A788FB14DDA}"/>
              </a:ext>
            </a:extLst>
          </p:cNvPr>
          <p:cNvSpPr txBox="1"/>
          <p:nvPr/>
        </p:nvSpPr>
        <p:spPr>
          <a:xfrm>
            <a:off x="2527851" y="2898503"/>
            <a:ext cx="3837331" cy="1736646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9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مُــ....تَمَرٌ</a:t>
            </a:r>
            <a:endParaRPr lang="fr-FR" sz="96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547128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9F7C0-5FAA-63DF-8F1A-32E49F007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DBD371-B6C1-B28E-2D74-8C4AA00D8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الكلمة مع رسم الهمزة المتوسطة بشكل صحيح.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ED363C3A-364D-2E07-BD21-0ED1630571F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AF27127-C3A4-2186-3C28-D6B59F58F48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ECD860-867A-5F35-87E8-65789ED98F02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AD95D2-2252-E276-EEC6-7DDB07DEE06E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defTabSz="914400" rtl="1" fontAlgn="auto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71C539-E276-E0D1-44CD-972117D255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52D9CE0-6E18-B011-547B-F563D66806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B349BE8-4108-5DF6-20C2-0EDEB9D7CAF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BBD5258-6943-91FC-A4EF-99B51FC7406D}"/>
              </a:ext>
            </a:extLst>
          </p:cNvPr>
          <p:cNvSpPr txBox="1"/>
          <p:nvPr/>
        </p:nvSpPr>
        <p:spPr>
          <a:xfrm>
            <a:off x="2527851" y="2898503"/>
            <a:ext cx="3837331" cy="1736646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9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جَزْ...ـيٌّ</a:t>
            </a:r>
            <a:endParaRPr lang="fr-FR" sz="96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58889050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BBA78-FF62-BFAF-6546-0955071A1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2CEE44-8AC7-5B3C-D4B4-B3A6037AC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الكلمة مع رسم الهمزة المتوسطة بشكل صحيح.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E13826C-B2C3-9B7F-AD60-EBD77409EE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84E846A-1728-63D5-0332-E0DFD059C487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A01E99-172E-3602-4C77-65101F165122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0B2EE2-357C-4760-6F38-F778523DC7FE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defTabSz="914400" rtl="1" fontAlgn="auto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4B88D4F-BDD0-2E99-BF88-37E63BB9DB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719663F-3458-9190-57AC-43EFD5F8546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FF2F869-050E-050C-9CE5-AF94AD2DDBB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97580F87-80A5-4E91-BB1C-1B1836712406}"/>
              </a:ext>
            </a:extLst>
          </p:cNvPr>
          <p:cNvSpPr txBox="1"/>
          <p:nvPr/>
        </p:nvSpPr>
        <p:spPr>
          <a:xfrm>
            <a:off x="1880601" y="2964764"/>
            <a:ext cx="4960659" cy="2060138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تَفا...لٌ</a:t>
            </a:r>
            <a:endParaRPr lang="fr-FR" sz="115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55114503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5C7BA-7849-F414-7488-4B5C7797C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6D2308-DFAA-266D-4FF8-D49165FA5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الكلمة مع رسم الهمزة المتوسطة بشكل صحيح.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A09C4897-0DF2-0A81-BAF7-AD465EDFEF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6AF4DA0-42CB-5C41-D869-4723145354B1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F55795-77A2-5D6A-33D5-ABB6A613CAF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5305EE-B94E-C354-A245-6B65642BC71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A4B2D09-F1B2-0EF7-A59C-71485412A3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1622E46-57DA-357C-550C-32BD8376B6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8FFE8ED-ABB2-032B-9D75-04275F9AE89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3DFC6CE-EE5C-5242-9DD6-DF1643C4D920}"/>
              </a:ext>
            </a:extLst>
          </p:cNvPr>
          <p:cNvSpPr txBox="1"/>
          <p:nvPr/>
        </p:nvSpPr>
        <p:spPr>
          <a:xfrm>
            <a:off x="1880601" y="2964764"/>
            <a:ext cx="4960659" cy="2060138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مَـ..ـ</a:t>
            </a:r>
            <a:r>
              <a:rPr lang="ar-MA" sz="115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ْسَاة</a:t>
            </a:r>
            <a:endParaRPr lang="fr-FR" sz="115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36825712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F5C20-5C86-9BED-A8D6-34C615540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66B085-F3B2-C086-BD6F-A2F00603B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الكلمة مع رسم الهمزة المتوسطة بشكل صحيح.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ACA0A2AC-91A0-28C1-3D2F-E6E04771F5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3EF221-FB82-9533-FB45-44B99C0BA626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FCB143-DCEE-791C-BEDF-3D7F55B58FB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FE2D83-9FB8-4A4E-6FE2-7C0B7EEA15D5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787A983-C618-BB1B-316D-FBF0B0254C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3DCC91B-AA92-79E3-E1A0-E8E01919F82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543CFFB-ABDB-07B6-1F7F-CA3BEBAD66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1B735C7-FBA4-16DC-872D-6241FF8F81E4}"/>
              </a:ext>
            </a:extLst>
          </p:cNvPr>
          <p:cNvSpPr txBox="1"/>
          <p:nvPr/>
        </p:nvSpPr>
        <p:spPr>
          <a:xfrm>
            <a:off x="1880601" y="2964764"/>
            <a:ext cx="4960659" cy="2060138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شُـ...</a:t>
            </a:r>
            <a:r>
              <a:rPr lang="ar-MA" sz="115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ونٌ</a:t>
            </a:r>
            <a:endParaRPr lang="fr-FR" sz="115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67138079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FB8B8-D76F-9D26-3232-5390C706E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6C4B24-E13D-03FB-444B-642053501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دفاتر القسم. سأملي عليكم فقرة.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8F53BE1-7B9C-2CDF-862C-FAF052F1A37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9FA589-6388-E21D-9CB5-7AA70535C1B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C77343-E3A2-179D-F918-A2B1E0D6D41C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67A6129-793D-B5E9-714F-91405DDC76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D3D4FF0-3807-6BD4-8D63-B7F756F2F4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A6204E2-4784-E7E2-466A-222BE093F8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776BFFC-425A-1ABA-96FA-B5B10455D7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A14395F-9A40-DC20-AFED-757A20DC6B2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113371" y="2660164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4093686021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2B88D-1EC9-A106-5043-F611C799F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002F0B-2FA0-E3FD-77DD-BE5E1D0D0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يفصل الأستاذ الحاسوب عن الشاشة ثم يسمع الفقرة قبل أن يمليها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88F7701-D652-2A70-6833-FABE9331EEC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DA28A9-D3D9-47D4-8CE9-B9C298209080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C86A13-8BC8-EC22-45EE-522DEDD13E3E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9AF4755-E915-99FD-5C05-7A6CCC18D7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04A29C0-492E-8F93-9F1A-C6C524E02A1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890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AA7BB53-C6CB-49F7-B399-3DCB323DC2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2BBBA58-6C41-FCC5-9C19-0A380A7F36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D38BB0E-9C5F-5C49-3C8F-BA5F624C8159}"/>
              </a:ext>
            </a:extLst>
          </p:cNvPr>
          <p:cNvSpPr txBox="1"/>
          <p:nvPr/>
        </p:nvSpPr>
        <p:spPr>
          <a:xfrm>
            <a:off x="391194" y="1693469"/>
            <a:ext cx="8066374" cy="500562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indent="447675"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يُعَدُّ فَنُّ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ٱلطَّرْزِ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ٱلْمَغْرِبِ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جُزْءاً أَساسِيّاً مِنَ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ٱلْهُوِيَّةِ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ٱلثَّقافِيَّةِ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إِذْ يَحْمِلُ في طَيّاتِهِ تُراثَ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ٱلْأَجْدادِ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وَأَسْرارَ ٱلتّاريخِ. فَفي كُلِّ رُؤْيَةٍ لِثَوْبٍ مُطَرَّزٍ نَلْمَحُ بَهاءً يَأْسِرُ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ٱلْقَلْبَ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وَفي كُلِّ جُزْءٍ مِنْ خُيوطِهِ نَقْرَأُ حِكايَةَ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ٱمْرَأَةٍ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صَبورٍ تُجيدُ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ٱلِابْتِداءَ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وَحُسْنَ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ٱلِانْتِهاءِ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447675"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تَجْلِسُ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ٱلْفَنّانَةُ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أَمامَ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ٱلنّافِذَةِ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هُدوءٍ، تُنْشِئُ نُقوشاً دَقيقَةً، وَتَخْتارُ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ٱلْأَلْوانَ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بِعِنايَةٍ فائِقَةٍ، كَأَنَّها تُجْري حِواراً بَيْنَ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ٱلضَّوْءِ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وَٱلرِّداءِ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ثُمَّ تَبْدَأُ بِمَلْءِ ٱلْفَراغِ بِأَشْكالٍ مُتَناسِقَةٍ. </a:t>
            </a:r>
          </a:p>
          <a:p>
            <a:pPr indent="447675"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وَمِنْ خِلالِ هذا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ٱللِّقاءِ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ٱلْخَيْطِ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وَٱلْقُماشِ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يَظْهَرُ إِبْداعٌ يُضيءُ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ٱلْفَضاءَ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وَيُثيرُ في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ٱلنَّفْسِ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شُعوراً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بِٱلْٱنْتِماءِ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وَٱلْٱعْتِزازِ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44987471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AAB0B-9DF7-D3A8-6252-0E7942432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4AF684-2FF6-C3CA-03F9-E35537F55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(مطالبة التلاميذ بعد ذلك بالتصحيح الفردي على دفاترهم.)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A924B4-6CEB-7F46-B65D-C928BA025975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523D7C-D04B-5465-F9B2-F0A99B680EB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4900D0-C956-D391-6805-FBB1B824D07D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FE48DE3-86B1-AE64-578A-3EE50C8FCA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48BA2E9-2290-C051-5332-CB222532A6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FD5984C-DCFC-8E44-E41E-EB0D491C41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B2EF98B-A15F-A293-5578-0AB7B8471E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D917524-19F2-CBFA-FB35-260042C813AB}"/>
              </a:ext>
            </a:extLst>
          </p:cNvPr>
          <p:cNvSpPr txBox="1"/>
          <p:nvPr/>
        </p:nvSpPr>
        <p:spPr>
          <a:xfrm>
            <a:off x="391194" y="1693469"/>
            <a:ext cx="8066374" cy="500562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indent="447675"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يُعَدُّ فَنُّ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ٱلطَّرْزِ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ٱلْمَغْرِبِ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جُزْءاً أَساسِيّاً مِنَ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ٱلْهُوِيَّةِ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ٱلثَّقافِيَّةِ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إِذْ يَحْمِلُ في طَيّاتِهِ تُراثَ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ٱلْأَجْدادِ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وَأَسْرارَ ٱلتّاريخِ. فَفي كُلِّ رُؤْيَةٍ لِثَوْبٍ مُطَرَّزٍ نَلْمَحُ بَهاءً يَأْسِرُ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ٱلْقَلْبَ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وَفي كُلِّ جُزْءٍ مِنْ خُيوطِهِ نَقْرَأُ حِكايَةَ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ٱمْرَأَةٍ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صَبورٍ تُجيدُ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ٱلِابْتِداءَ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وَحُسْنَ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ٱلِانْتِهاءِ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447675"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تَجْلِسُ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ٱلْفَنّانَةُ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أَمامَ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ٱلنّافِذَةِ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هُدوءٍ، تُنْشِئُ نُقوشاً دَقيقَةً، وَتَخْتارُ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ٱلْأَلْوانَ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بِعِنايَةٍ فائِقَةٍ، كَأَنَّها تُجْري حِواراً بَيْنَ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ٱلضَّوْءِ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وَٱلرِّداءِ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ثُمَّ تَبْدَأُ بِمَلْءِ ٱلْفَراغِ بِأَشْكالٍ مُتَناسِقَةٍ. </a:t>
            </a:r>
          </a:p>
          <a:p>
            <a:pPr indent="447675"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وَمِنْ خِلالِ هذا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ٱللِّقاءِ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ٱلْخَيْطِ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وَٱلْقُماشِ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يَظْهَرُ إِبْداعٌ يُضيءُ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ٱلْفَضاءَ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وَيُثيرُ في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ٱلنَّفْسِ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شُعوراً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بِٱلْٱنْتِماءِ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وَٱلْٱعْتِزازِ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33793309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F8017-0654-D4EF-8AFB-05662B665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7514A8-7FF5-D922-186D-E8C5C57F8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كلمة رسمت في وسطها أو في آخرها همزة ويوضح لزملائه لم رسمت بذلك الشكل؟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1AE4E2-DB0B-F6ED-102C-246DD545F5B7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297DCD-C38A-A1EB-D42C-8E1863274B5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9255251-95C3-4055-4E3E-2FC876A145AC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950EA91-31C4-F536-90A6-F1456F9B00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7CC8E91-E813-39FB-E250-1C9EA4F8AC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5B6B3E-4BA5-BB75-3A98-28336056CB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97EDE88-DE3C-8127-1F40-D1FB6825B5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0879EC4-8FF8-3EDC-76E2-3A1C5A9EFA8E}"/>
              </a:ext>
            </a:extLst>
          </p:cNvPr>
          <p:cNvSpPr txBox="1"/>
          <p:nvPr/>
        </p:nvSpPr>
        <p:spPr>
          <a:xfrm>
            <a:off x="391194" y="1693469"/>
            <a:ext cx="8066374" cy="500562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indent="447675"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يُعَدُّ فَنُّ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ٱلطَّرْزِ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ٱلْمَغْرِبِ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جُزْءاً أَساسِيّاً مِنَ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ٱلْهُوِيَّةِ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ٱلثَّقافِيَّةِ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إِذْ يَحْمِلُ في طَيّاتِهِ تُراثَ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ٱلْأَجْدادِ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وَأَسْرارَ ٱلتّاريخِ. فَفي كُلِّ رُؤْيَةٍ لِثَوْبٍ مُطَرَّزٍ نَلْمَحُ بَهاءً يَأْسِرُ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ٱلْقَلْبَ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وَفي كُلِّ جُزْءٍ مِنْ خُيوطِهِ نَقْرَأُ حِكايَةَ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ٱمْرَأَةٍ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صَبورٍ تُجيدُ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ٱلِابْتِداءَ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وَحُسْنَ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ٱلِانْتِهاءِ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447675"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تَجْلِسُ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ٱلْفَنّانَةُ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أَمامَ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ٱلنّافِذَةِ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هُدوءٍ، تُنْشِئُ نُقوشاً دَقيقَةً، وَتَخْتارُ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ٱلْأَلْوانَ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بِعِنايَةٍ فائِقَةٍ، كَأَنَّها تُجْري حِواراً بَيْنَ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ٱلضَّوْءِ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وَٱلرِّداءِ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ثُمَّ تَبْدَأُ بِمَلْءِ ٱلْفَراغِ بِأَشْكالٍ مُتَناسِقَةٍ. </a:t>
            </a:r>
          </a:p>
          <a:p>
            <a:pPr indent="447675"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وَمِنْ خِلالِ هذا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ٱللِّقاءِ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ٱلْخَيْطِ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وَٱلْقُماشِ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يَظْهَرُ إِبْداعٌ يُضيءُ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ٱلْفَضاءَ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وَيُثيرُ في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ٱلنَّفْسِ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شُعوراً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بِٱلْٱنْتِماءِ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وَٱلْٱعْتِزازِ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70852144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4F0316-7A13-D47D-B084-54F8A6D64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88C380-9617-F999-A903-248E40B6C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يعرب كلمة "حكاية"؟ وآخر يعرب كلمة " أمام" ثم آخر يعرب كلمة " الجميل"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4B36DB-F0BD-098E-843A-B8BC425759E6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E75F5A-5F6F-0C5A-B2A4-1B574C45CA30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5D1566-C766-89CB-65A1-810CA13CBAC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8E596DF-1C8F-4511-4ABD-0EE460E77C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5A1334F-9A96-9ADC-DB24-5B54A34F8C6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9052A18-110E-4508-D358-9117F223E6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034805C-8AC7-B259-50A5-C75F53E4C2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E63C12-3E51-34AA-2ED6-7218F15906BD}"/>
              </a:ext>
            </a:extLst>
          </p:cNvPr>
          <p:cNvSpPr txBox="1"/>
          <p:nvPr/>
        </p:nvSpPr>
        <p:spPr>
          <a:xfrm>
            <a:off x="391194" y="1693469"/>
            <a:ext cx="8066374" cy="500562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indent="447675"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يُعَدُّ فَنُّ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ٱلطَّرْزِ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ٱلْمَغْرِبِ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جُزْءاً أَساسِيّاً مِنَ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ٱلْهُوِيَّةِ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ٱلثَّقافِيَّةِ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إِذْ يَحْمِلُ في طَيّاتِهِ تُراثَ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ٱلْأَجْدادِ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وَأَسْرارَ ٱلتّاريخِ. فَفي كُلِّ رُؤْيَةٍ لِثَوْبٍ مُطَرَّزٍ نَلْمَحُ بَهاءً يَأْسِرُ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ٱلْقَلْبَ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وَفي كُلِّ جُزْءٍ مِنْ خُيوطِهِ نَقْرَأُ </a:t>
            </a:r>
            <a:r>
              <a:rPr lang="ar-MA" sz="3200" b="1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حِكايَةَ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ٱمْرَأَةٍ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صَبورٍ تُجيدُ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ٱلِابْتِداءَ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وَحُسْنَ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ٱلِانْتِهاءِ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447675"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تَجْلِسُ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ٱلْفَنّانَةُ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أَمامَ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ٱلنّافِذَةِ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هُدوءٍ، تُنْشِئُ نُقوشاً دَقيقَةً، وَتَخْتارُ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ٱلْأَلْوانَ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بِعِنايَةٍ فائِقَةٍ، كَأَنَّها تُجْري حِواراً بَيْنَ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ٱلضَّوْءِ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وَٱلرِّداءِ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ثُمَّ تَبْدَأُ بِمَلْءِ ٱلْفَراغِ بِأَشْكالٍ مُتَناسِقَةٍ. </a:t>
            </a:r>
          </a:p>
          <a:p>
            <a:pPr indent="447675"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وَمِنْ خِلالِ هذا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ٱللِّقاءِ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ٱلْخَيْطِ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وَٱلْقُماشِ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يَظْهَرُ إِبْداعٌ يُضيءُ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ٱلْفَضاءَ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وَيُثيرُ في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ٱلنَّفْسِ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شُعوراً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بِٱلْٱنْتِماءِ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وَٱلْٱعْتِزازِ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12864034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2983A-5E2D-555C-D0CF-99E996DE2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25B611-BB19-D8F6-72D8-E08F59665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030" y="756000"/>
            <a:ext cx="684000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يستخرج من النص مصدرا لفعل غير ثلاثي و آخر لفعل ثلاثي؟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7E8DDE-2006-9B38-3E7F-54239795197A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E55E1F-C0E7-825C-F000-A8D603DF1CB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825371-07BD-AA23-4B8D-0E8B0E41263C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0CE9C35-1263-9427-1420-6B3C239F16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EC2A14F-FF06-FF33-5DEC-BA814E4B5DA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890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DDC208-4A5D-8434-793C-8AB82819F77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A195BE3-01B3-5157-58A8-0F7A91026A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9CBB1C2-CC3D-EF94-F87A-A0F2D19C0542}"/>
              </a:ext>
            </a:extLst>
          </p:cNvPr>
          <p:cNvSpPr txBox="1"/>
          <p:nvPr/>
        </p:nvSpPr>
        <p:spPr>
          <a:xfrm>
            <a:off x="391194" y="1693469"/>
            <a:ext cx="8066374" cy="500562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indent="447675"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يُعَدُّ فَنُّ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ٱلطَّرْزِ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ٱلْمَغْرِبِ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جُزْءاً أَساسِيّاً مِنَ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ٱلْهُوِيَّةِ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ٱلثَّقافِيَّةِ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إِذْ يَحْمِلُ في طَيّاتِهِ تُراثَ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ٱلْأَجْدادِ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وَأَسْرارَ ٱلتّاريخِ. فَفي كُلِّ رُؤْيَةٍ لِثَوْبٍ مُطَرَّزٍ نَلْمَحُ بَهاءً يَأْسِرُ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ٱلْقَلْبَ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وَفي كُلِّ جُزْءٍ مِنْ خُيوطِهِ نَقْرَأُ حِكايَةَ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ٱمْرَأَةٍ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صَبورٍ تُجيدُ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ٱلِابْتِداءَ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وَحُسْنَ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ٱلِانْتِهاءِ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447675"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تَجْلِسُ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ٱلْفَنّانَةُ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أَمامَ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ٱلنّافِذَةِ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هُدوءٍ، تُنْشِئُ نُقوشاً دَقيقَةً، وَتَخْتارُ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ٱلْأَلْوانَ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بِعِنايَةٍ فائِقَةٍ، كَأَنَّها تُجْري حِواراً بَيْنَ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ٱلضَّوْءِ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وَٱلرِّداءِ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ثُمَّ تَبْدَأُ بِمَلْءِ ٱلْفَراغِ بِأَشْكالٍ مُتَناسِقَةٍ. </a:t>
            </a:r>
          </a:p>
          <a:p>
            <a:pPr indent="447675"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وَمِنْ خِلالِ هذا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ٱللِّقاءِ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ٱلْخَيْطِ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وَٱلْقُماشِ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يَظْهَرُ إِبْداعٌ يُضيءُ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ٱلْفَضاءَ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وَيُثيرُ في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ٱلنَّفْسِ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شُعوراً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بِٱلْٱنْتِماءِ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وَٱلْٱعْتِزازِ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25069073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</a:t>
            </a:r>
            <a:r>
              <a:rPr lang="ar-MA" sz="4000" dirty="0"/>
              <a:t>قراءة إثرائية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57420" y="2637045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قراءة الأقصوصة وتلخيص مضامينها ؛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139891" y="1777877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الحذاء الضاحك 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84052" y="1054536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91387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0AC2C-9518-3AAF-791C-4FE20683D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237D4B-D6BC-709B-8DBE-7A4EF117A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030" y="756000"/>
            <a:ext cx="684000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كتيبات نصوصي القرائية. سنواصل قراءة أقصوصة " الحذاء الضاحك"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80FDDE-029A-9999-4902-6AF610343CD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706C9A-025B-D9B3-EB93-8642D7E87F30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E43B4C-FD1F-4330-7FB3-67E8D122852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55AE15B-DB4B-14BD-4DDE-D35EB529F18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27686A5-5D9F-83C8-F00B-9FFDF774EE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5B69E4A-7348-E806-DA59-73AEAAAA73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2D03D2-E29B-8B24-CBC6-49E0F71A1D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 descr="Une image contenant dessin humoristique, texte, fiction, affiche&#10;&#10;Le contenu généré par l’IA peut être incorrect.">
            <a:extLst>
              <a:ext uri="{FF2B5EF4-FFF2-40B4-BE49-F238E27FC236}">
                <a16:creationId xmlns:a16="http://schemas.microsoft.com/office/drawing/2014/main" id="{CC054EE3-BF20-16C6-3965-09A453E3BC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391" y="1902891"/>
            <a:ext cx="2440951" cy="3755552"/>
          </a:xfrm>
          <a:prstGeom prst="rect">
            <a:avLst/>
          </a:prstGeom>
        </p:spPr>
      </p:pic>
      <p:pic>
        <p:nvPicPr>
          <p:cNvPr id="15" name="Image 14" descr="Une image contenant texte, capture d’écran, Police, Rectangle&#10;&#10;Le contenu généré par l’IA peut être incorrect.">
            <a:extLst>
              <a:ext uri="{FF2B5EF4-FFF2-40B4-BE49-F238E27FC236}">
                <a16:creationId xmlns:a16="http://schemas.microsoft.com/office/drawing/2014/main" id="{83149657-CEE4-2176-915D-76166BD39C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49725" y="2166433"/>
            <a:ext cx="2821666" cy="3810901"/>
          </a:xfrm>
          <a:prstGeom prst="rect">
            <a:avLst/>
          </a:prstGeom>
        </p:spPr>
      </p:pic>
      <p:pic>
        <p:nvPicPr>
          <p:cNvPr id="16" name="Image 15" descr="Une image contenant texte, habits, personne, garçon&#10;&#10;Le contenu généré par l’IA peut être incorrect.">
            <a:extLst>
              <a:ext uri="{FF2B5EF4-FFF2-40B4-BE49-F238E27FC236}">
                <a16:creationId xmlns:a16="http://schemas.microsoft.com/office/drawing/2014/main" id="{6FBF08EA-CF5A-032F-801F-7A66112716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7788" y="2491839"/>
            <a:ext cx="2821666" cy="3655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797484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C05B4-CE6F-0B49-E422-4442A401B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CAA1B-39ED-59D0-357E-610E9BB92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030" y="756000"/>
            <a:ext cx="684000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البداية لنتذكر أحداث الحكاية. من يجيب عن السؤال التالي: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02AAED4-BFB8-E3F9-F470-9F3B7A74ABBB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5FC30E-A1A1-8A6D-BBAE-D36FA6658616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4D21A8-3A55-6C78-7B7C-3433AAD6BE19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923CC99-A063-97D1-A971-8EEA0533105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71B9891-47CE-0E21-53AC-EDD6E92826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5974F1D-63D1-3F8C-A031-AC618E486DD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A4DDA7A-C782-691E-AD9D-07E8119E6D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82C7479-701F-B3F5-0F7F-4161F3BB2866}"/>
              </a:ext>
            </a:extLst>
          </p:cNvPr>
          <p:cNvSpPr txBox="1"/>
          <p:nvPr/>
        </p:nvSpPr>
        <p:spPr>
          <a:xfrm>
            <a:off x="1152000" y="3150215"/>
            <a:ext cx="6840000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شَخْصِيّاتُ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34018918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607648-294A-8EF0-0B4D-99FB7C473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C06078-018D-4EEF-A57A-4DF2F04C8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030" y="756000"/>
            <a:ext cx="684000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C9D81E8-AE18-2D17-618F-39F0E5D6D027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0A54B7-F7D9-2EF5-F3C0-B1B1CC3BBEFC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7CB0C8-1A2B-F61C-2CFA-0A63A992224B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7F95549-85DA-09FF-3326-CE55BB0FD15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4531E8C-DA9C-9991-2A90-AE4E8D7E61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2434882-D174-54DB-B978-F805FCC1ED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A5E968E-44CC-F9FD-64D1-A23CB98D26B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07DBDFC-CB96-E12D-D82F-2B0D0D73B59E}"/>
              </a:ext>
            </a:extLst>
          </p:cNvPr>
          <p:cNvSpPr txBox="1"/>
          <p:nvPr/>
        </p:nvSpPr>
        <p:spPr>
          <a:xfrm>
            <a:off x="1152000" y="3150215"/>
            <a:ext cx="6840000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ٱلْأَحْداثُ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ٱلرَّئيسَةُ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20401417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DF879C-C679-41D8-2C9B-11D8AE0A6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06FDBC-F83B-BE07-135C-84263D7DE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030" y="756000"/>
            <a:ext cx="684000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BD4335-9074-9B62-3398-63DFF90E2C3A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301394-86F9-4FB0-D156-F8092173BAC1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30746E4-4EFD-6FBB-7593-F9DA010B7AE5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8FCD29A-EE1D-3469-AFF3-2436050D38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D120A8F-20C7-CFEF-66B0-4F542BAEF1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2F6C6A4-A68D-D035-37F5-53CDA79550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CE3AED2-4B5B-DDAE-5994-9839252D5B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8040F45-DDC7-E206-041F-D3A62DB1E198}"/>
              </a:ext>
            </a:extLst>
          </p:cNvPr>
          <p:cNvSpPr txBox="1"/>
          <p:nvPr/>
        </p:nvSpPr>
        <p:spPr>
          <a:xfrm>
            <a:off x="1184614" y="2766167"/>
            <a:ext cx="6840000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لِمَ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ٱخْتارَ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ٱلْكاتِبُ عِبارَةَ "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ٱلْحِذاءُ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ٱلضّاحِكُ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" عُنْواناً لِلْحِكايَةِ؟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82448671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F3EFA-7CAA-B4C7-EAE3-CC0937F35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AE01B2-F0F9-D99A-7BD8-9BB4E70B8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030" y="756000"/>
            <a:ext cx="684000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615DC06-2ACE-6602-1A02-D0444B3640B0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EA5604-2A21-8CEC-3040-14C150F5DBD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491E73-4005-441D-D95E-EF799182CE8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A239185-2158-62AB-D7FD-9A93874E42E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2394E69-2C19-8FD1-9AB0-D46994E20B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37A6D85-B0E9-C6C9-B269-B201C46D71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AFC9D21-0120-E2F3-3D4B-88B39A1600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3166775-F95B-2C4D-8B2A-376F2B30986B}"/>
              </a:ext>
            </a:extLst>
          </p:cNvPr>
          <p:cNvSpPr txBox="1"/>
          <p:nvPr/>
        </p:nvSpPr>
        <p:spPr>
          <a:xfrm>
            <a:off x="1152000" y="3150215"/>
            <a:ext cx="6840000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 يُعيدُ سَرْدَ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بِأُسْلوبِهِ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ٱلْخاصِّ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21372819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58F2C-41E4-0710-9E18-64CE1373F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A9B3AD-4812-66ED-93E1-87A0F1055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نعيد قراءة الأقصوصة. من يقرأ الصفحة الأولى (الصفحة رقم -4-)؟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5CE75A-030A-8947-3BFF-A0BC4B85CBD3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65206E-E94D-1049-C61E-52B0ABE3315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1DD8FCB-15FF-A31B-BC58-690B6B29643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E65A54B-3FA2-DB54-22C5-A15A91E330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858DC47-8C55-BE2B-7C4E-574C6D56A9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7A2301C-293E-0AC2-0151-CB3A218C315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E7CD769-0D07-5239-0663-60187D4B9B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 descr="Une image contenant texte, Police, écriture manuscrite, document&#10;&#10;Le contenu généré par l’IA peut être incorrect.">
            <a:extLst>
              <a:ext uri="{FF2B5EF4-FFF2-40B4-BE49-F238E27FC236}">
                <a16:creationId xmlns:a16="http://schemas.microsoft.com/office/drawing/2014/main" id="{C00D539A-245B-6F1E-F5F1-313A451631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15899" y="1909469"/>
            <a:ext cx="6349448" cy="357628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3C87C71-733E-C50D-0C7D-57B5303189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0567" y="5485753"/>
            <a:ext cx="6202969" cy="900000"/>
          </a:xfrm>
          <a:prstGeom prst="rect">
            <a:avLst/>
          </a:prstGeom>
        </p:spPr>
      </p:pic>
      <p:pic>
        <p:nvPicPr>
          <p:cNvPr id="18" name="Image 17" descr="Une image contenant habits, garçon, chaussures, Visage humain&#10;&#10;Le contenu généré par l’IA peut être incorrect.">
            <a:extLst>
              <a:ext uri="{FF2B5EF4-FFF2-40B4-BE49-F238E27FC236}">
                <a16:creationId xmlns:a16="http://schemas.microsoft.com/office/drawing/2014/main" id="{6D73C0CE-22CF-365A-7804-9DCADF8F88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8653" y="1909468"/>
            <a:ext cx="1965927" cy="4192531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FB4D9797-1536-706B-5B77-F1EBBF912660}"/>
              </a:ext>
            </a:extLst>
          </p:cNvPr>
          <p:cNvCxnSpPr/>
          <p:nvPr/>
        </p:nvCxnSpPr>
        <p:spPr>
          <a:xfrm>
            <a:off x="8321040" y="4358640"/>
            <a:ext cx="44430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1909988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8A135-7066-1032-76B8-31FB09EB7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3FF9F3-783C-5EE6-9F15-EB9580031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الصفحة الثانية (الصفحة رقم -5-)؟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E43BE33-0FC1-7632-FE8B-05EBC85E14A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D7A107-A075-7515-D790-F1FAFCE630C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04BB77-FFFF-411D-5568-A82363F1EE20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B0B98C1-A05D-02D5-C536-76D640DF488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4E3CA0D-94F2-4578-1F5E-5BE6861F3F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F14E756-29DB-AA46-EB04-A348696E28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A43BCF-2F6A-A4A8-5359-5A9A5B88EC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A2A7562-2D85-4761-698F-592CCDE839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72912" y="1731483"/>
            <a:ext cx="5701337" cy="3084357"/>
          </a:xfrm>
          <a:prstGeom prst="rect">
            <a:avLst/>
          </a:prstGeom>
        </p:spPr>
      </p:pic>
      <p:pic>
        <p:nvPicPr>
          <p:cNvPr id="12" name="Image 11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60260A30-F589-F612-FA7D-081FB7AD32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7534" y="4932843"/>
            <a:ext cx="5701337" cy="1709167"/>
          </a:xfrm>
          <a:prstGeom prst="rect">
            <a:avLst/>
          </a:prstGeom>
        </p:spPr>
      </p:pic>
      <p:pic>
        <p:nvPicPr>
          <p:cNvPr id="15" name="Image 14" descr="Une image contenant Dessin animé, illustration, sourire, dessin&#10;&#10;Le contenu généré par l’IA peut être incorrect.">
            <a:extLst>
              <a:ext uri="{FF2B5EF4-FFF2-40B4-BE49-F238E27FC236}">
                <a16:creationId xmlns:a16="http://schemas.microsoft.com/office/drawing/2014/main" id="{4C20E0ED-6FC0-3DFA-53A7-C5EC6A6E3A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1182" y="1693468"/>
            <a:ext cx="2256352" cy="440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675783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C7C23-F4DF-8E53-1C07-E8891A1D0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E44CFD-B39F-89A8-B709-F478097CC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الصفحة الثالثة (الصفحة رقم -6-)؟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C3E91AA-821E-53CD-40EB-D28411344FBB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F2A70E-8105-27D9-169C-0E7B10911353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D5783F8-B9B5-8953-721F-5445D8BBBA96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EAD9CA8-076A-9CAA-6D74-E28142DE94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FD7EEFC-E1DE-F357-CF29-99B56198FE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7751839-EDC1-1082-6DAF-F28F61201BF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5F0AE3-BFEB-D782-D36F-DB1DB79958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 descr="Une image contenant texte, Police, écriture manuscrite, document&#10;&#10;Le contenu généré par l’IA peut être incorrect.">
            <a:extLst>
              <a:ext uri="{FF2B5EF4-FFF2-40B4-BE49-F238E27FC236}">
                <a16:creationId xmlns:a16="http://schemas.microsoft.com/office/drawing/2014/main" id="{3AA37E83-EC69-F5D4-865B-375227850D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8720" y="1478390"/>
            <a:ext cx="6169836" cy="4841130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10C6905A-C606-5AFB-99CA-4C4F1A6E6D24}"/>
              </a:ext>
            </a:extLst>
          </p:cNvPr>
          <p:cNvCxnSpPr/>
          <p:nvPr/>
        </p:nvCxnSpPr>
        <p:spPr>
          <a:xfrm>
            <a:off x="5590623" y="2895600"/>
            <a:ext cx="44430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8587707E-6FC6-6E3B-181F-1F257104EA95}"/>
              </a:ext>
            </a:extLst>
          </p:cNvPr>
          <p:cNvCxnSpPr/>
          <p:nvPr/>
        </p:nvCxnSpPr>
        <p:spPr>
          <a:xfrm>
            <a:off x="5090400" y="2895600"/>
            <a:ext cx="44430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719AA2FA-9AF6-6782-DD37-5C4CADAD1AD0}"/>
              </a:ext>
            </a:extLst>
          </p:cNvPr>
          <p:cNvCxnSpPr/>
          <p:nvPr/>
        </p:nvCxnSpPr>
        <p:spPr>
          <a:xfrm>
            <a:off x="5513028" y="3773424"/>
            <a:ext cx="44430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95CC7D68-96AE-4419-8EF3-DFDE2701DD6A}"/>
              </a:ext>
            </a:extLst>
          </p:cNvPr>
          <p:cNvCxnSpPr/>
          <p:nvPr/>
        </p:nvCxnSpPr>
        <p:spPr>
          <a:xfrm>
            <a:off x="1436294" y="4212336"/>
            <a:ext cx="44430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1FF2A6D3-EE1E-2876-E6B3-BF6047614736}"/>
              </a:ext>
            </a:extLst>
          </p:cNvPr>
          <p:cNvCxnSpPr>
            <a:cxnSpLocks/>
          </p:cNvCxnSpPr>
          <p:nvPr/>
        </p:nvCxnSpPr>
        <p:spPr>
          <a:xfrm>
            <a:off x="4919472" y="4614672"/>
            <a:ext cx="67115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4DCAF16D-3E3B-44D0-E5BE-29CC847084AE}"/>
              </a:ext>
            </a:extLst>
          </p:cNvPr>
          <p:cNvCxnSpPr>
            <a:cxnSpLocks/>
          </p:cNvCxnSpPr>
          <p:nvPr/>
        </p:nvCxnSpPr>
        <p:spPr>
          <a:xfrm>
            <a:off x="3521225" y="4614672"/>
            <a:ext cx="51562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D9F421F6-240A-064B-0A60-94EE7D50394A}"/>
              </a:ext>
            </a:extLst>
          </p:cNvPr>
          <p:cNvCxnSpPr>
            <a:cxnSpLocks/>
          </p:cNvCxnSpPr>
          <p:nvPr/>
        </p:nvCxnSpPr>
        <p:spPr>
          <a:xfrm>
            <a:off x="1436294" y="5931408"/>
            <a:ext cx="44430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5455791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26504-2A31-94CD-23A9-F4B7CB644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72775E-692C-A569-9C89-8F60FEF49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تتمة الصفحة الثالثة (الصفحة رقم -6-)؟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AE4652F-1A72-E8D8-DDBE-2841DB929181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D7CCE6-4430-FA96-84C4-D43FE74966E0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88055A-7586-EC47-2F4A-AFDD9F5C0408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279BD65-2A3D-177E-8904-4A9BDFF1F09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9C7D3F4-8266-503C-3EB3-3A057AA97F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080BDF1-35E2-478A-429E-89C117EA325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5C5D6AE-0DD7-CD2D-DAB5-B5E512CEBA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 descr="Une image contenant texte, habits, arbre, Visage humain&#10;&#10;Le contenu généré par l’IA peut être incorrect.">
            <a:extLst>
              <a:ext uri="{FF2B5EF4-FFF2-40B4-BE49-F238E27FC236}">
                <a16:creationId xmlns:a16="http://schemas.microsoft.com/office/drawing/2014/main" id="{32F6D7BA-A2E6-0214-372B-0F3C63D9A2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2160" y="1511563"/>
            <a:ext cx="6949440" cy="5100328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69C1A474-E9AD-1F7F-5056-1CD449184245}"/>
              </a:ext>
            </a:extLst>
          </p:cNvPr>
          <p:cNvCxnSpPr/>
          <p:nvPr/>
        </p:nvCxnSpPr>
        <p:spPr>
          <a:xfrm>
            <a:off x="3950208" y="3041904"/>
            <a:ext cx="44430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4AA0A4F0-6171-44B7-E7C9-67B16D8A4CEF}"/>
              </a:ext>
            </a:extLst>
          </p:cNvPr>
          <p:cNvCxnSpPr/>
          <p:nvPr/>
        </p:nvCxnSpPr>
        <p:spPr>
          <a:xfrm>
            <a:off x="2921145" y="3048000"/>
            <a:ext cx="44430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4AF1099D-B544-B9B3-5923-40A7FAF448CA}"/>
              </a:ext>
            </a:extLst>
          </p:cNvPr>
          <p:cNvCxnSpPr/>
          <p:nvPr/>
        </p:nvCxnSpPr>
        <p:spPr>
          <a:xfrm>
            <a:off x="987552" y="3041904"/>
            <a:ext cx="44430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7629A654-A723-3DF5-6290-F5DB68CD28C0}"/>
              </a:ext>
            </a:extLst>
          </p:cNvPr>
          <p:cNvCxnSpPr/>
          <p:nvPr/>
        </p:nvCxnSpPr>
        <p:spPr>
          <a:xfrm>
            <a:off x="6636180" y="6406896"/>
            <a:ext cx="44430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0898199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9FE79-20DB-64E1-EB45-3B040D0C3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8FFDB4-AF7A-FD69-E841-7637D1082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الصفحة الرابعة (الصفحة رقم -7-)؟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EAFCF56-C65F-908F-097B-D1A5BC33BD52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6402D8-4D7E-E001-E8A7-CA1E9062B1E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A3284E-1E91-0B23-F2A7-CBBB06360E2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91E9812-AA37-347F-62E0-40EBB2AD345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EF75FED-5337-5BAC-A43B-C928CAE34E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5B1A222-3B75-A25E-DA14-757158D70FB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C8364DF-6F00-C2EE-40FC-40896ECE59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 descr="Une image contenant texte, Police, écriture manuscrite, document&#10;&#10;Le contenu généré par l’IA peut être incorrect.">
            <a:extLst>
              <a:ext uri="{FF2B5EF4-FFF2-40B4-BE49-F238E27FC236}">
                <a16:creationId xmlns:a16="http://schemas.microsoft.com/office/drawing/2014/main" id="{97D07BD7-7208-9A7C-E47A-CC127D971A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670" y="1368000"/>
            <a:ext cx="7041470" cy="5101278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471F8110-1918-231B-0145-8514AE1E67BC}"/>
              </a:ext>
            </a:extLst>
          </p:cNvPr>
          <p:cNvCxnSpPr/>
          <p:nvPr/>
        </p:nvCxnSpPr>
        <p:spPr>
          <a:xfrm>
            <a:off x="6126480" y="2218944"/>
            <a:ext cx="44430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690383BC-F8F5-EA54-F97A-0B48D80C4EFF}"/>
              </a:ext>
            </a:extLst>
          </p:cNvPr>
          <p:cNvCxnSpPr/>
          <p:nvPr/>
        </p:nvCxnSpPr>
        <p:spPr>
          <a:xfrm>
            <a:off x="3243156" y="3429000"/>
            <a:ext cx="44430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F8BE6CC6-F3E2-4571-8BB0-83801D40BC8E}"/>
              </a:ext>
            </a:extLst>
          </p:cNvPr>
          <p:cNvCxnSpPr/>
          <p:nvPr/>
        </p:nvCxnSpPr>
        <p:spPr>
          <a:xfrm>
            <a:off x="7080487" y="4139184"/>
            <a:ext cx="44430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A508C233-7849-B481-0DAF-DAC678B8EB10}"/>
              </a:ext>
            </a:extLst>
          </p:cNvPr>
          <p:cNvCxnSpPr/>
          <p:nvPr/>
        </p:nvCxnSpPr>
        <p:spPr>
          <a:xfrm>
            <a:off x="5590623" y="4139184"/>
            <a:ext cx="44430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5950D635-F845-C536-A36E-AD53E4AA5ECA}"/>
              </a:ext>
            </a:extLst>
          </p:cNvPr>
          <p:cNvCxnSpPr/>
          <p:nvPr/>
        </p:nvCxnSpPr>
        <p:spPr>
          <a:xfrm>
            <a:off x="914400" y="4998720"/>
            <a:ext cx="44430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65B34F38-632F-EB51-6E87-E150CB89D1A2}"/>
              </a:ext>
            </a:extLst>
          </p:cNvPr>
          <p:cNvCxnSpPr/>
          <p:nvPr/>
        </p:nvCxnSpPr>
        <p:spPr>
          <a:xfrm>
            <a:off x="3687463" y="6169152"/>
            <a:ext cx="44430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7472623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7DE7B-71A8-8175-CD4D-4D3A98085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0BF5F8-5573-BEC8-8FA4-17E95EC3C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تتمة الصفحة الرابعة (الصفحة رقم -7-)؟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0767A4-C229-AF9B-8CAC-568C3A8AED2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20B29C-F043-0A7E-3F31-0AEAD15804B6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DD10F6-D431-F03E-F288-4D9E82811EA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CBB7BC1-D618-90A1-1718-7953D1CE165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7C00436-4740-EE76-ED9C-BAFE1C3EE1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5EC354C-ACE0-72EB-3F93-99B355970ED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64B3E6-913D-0B14-ED61-9E02B85941C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 descr="Une image contenant texte, écriture manuscrite, Police, document&#10;&#10;Le contenu généré par l’IA peut être incorrect.">
            <a:extLst>
              <a:ext uri="{FF2B5EF4-FFF2-40B4-BE49-F238E27FC236}">
                <a16:creationId xmlns:a16="http://schemas.microsoft.com/office/drawing/2014/main" id="{A4447863-C594-1A6B-B404-FF06C8FC28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571" y="1693469"/>
            <a:ext cx="7406678" cy="4778451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5CDAF4FC-A0FA-BD5F-95A9-2640EF89766A}"/>
              </a:ext>
            </a:extLst>
          </p:cNvPr>
          <p:cNvCxnSpPr/>
          <p:nvPr/>
        </p:nvCxnSpPr>
        <p:spPr>
          <a:xfrm>
            <a:off x="6364224" y="3435096"/>
            <a:ext cx="44430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C98D12FE-B81F-0EAA-9423-B4850D37E0EA}"/>
              </a:ext>
            </a:extLst>
          </p:cNvPr>
          <p:cNvCxnSpPr/>
          <p:nvPr/>
        </p:nvCxnSpPr>
        <p:spPr>
          <a:xfrm>
            <a:off x="5735182" y="3429000"/>
            <a:ext cx="44430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D8D38-CBEA-DCA7-0A52-E6F6C3F8F52A}"/>
              </a:ext>
            </a:extLst>
          </p:cNvPr>
          <p:cNvCxnSpPr/>
          <p:nvPr/>
        </p:nvCxnSpPr>
        <p:spPr>
          <a:xfrm>
            <a:off x="4868247" y="5145024"/>
            <a:ext cx="44430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596E3204-4871-3596-8234-237D607D2C3B}"/>
              </a:ext>
            </a:extLst>
          </p:cNvPr>
          <p:cNvCxnSpPr/>
          <p:nvPr/>
        </p:nvCxnSpPr>
        <p:spPr>
          <a:xfrm>
            <a:off x="7458030" y="6022848"/>
            <a:ext cx="44430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58DBA2E3-9448-FDE0-F847-677A8B82D9AD}"/>
              </a:ext>
            </a:extLst>
          </p:cNvPr>
          <p:cNvCxnSpPr/>
          <p:nvPr/>
        </p:nvCxnSpPr>
        <p:spPr>
          <a:xfrm>
            <a:off x="6364224" y="6022848"/>
            <a:ext cx="44430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9014933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A4BBB8-3EDA-3616-E4EB-478B1842C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27BA3A-1A48-892C-18D2-3C6595568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الصفحة الخامسة (الصفحة رقم -8-)؟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C3474D8-2702-FDBB-9CE8-195FECC522FD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9FA427-4ECF-25D4-333F-0DF9A497B46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C4239F-FE13-C1D0-6EB2-0BCED4AE12D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919B7A1-A269-13FA-C832-44299ADB079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A52B442-A7FC-00FF-737F-227318F50E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6B8A445-0445-459B-B594-E148ABB862E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2083BEE-F7FB-DD76-4343-1ADC8B094A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 descr="Une image contenant texte, Police, écriture manuscrite, document&#10;&#10;Le contenu généré par l’IA peut être incorrect.">
            <a:extLst>
              <a:ext uri="{FF2B5EF4-FFF2-40B4-BE49-F238E27FC236}">
                <a16:creationId xmlns:a16="http://schemas.microsoft.com/office/drawing/2014/main" id="{B9A9D93E-03C9-D765-EED8-42CAEB79A5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8437" y="1431835"/>
            <a:ext cx="5479462" cy="2977783"/>
          </a:xfrm>
          <a:prstGeom prst="rect">
            <a:avLst/>
          </a:prstGeom>
        </p:spPr>
      </p:pic>
      <p:pic>
        <p:nvPicPr>
          <p:cNvPr id="13" name="Image 12" descr="Une image contenant personne, habits, garçon, arbre&#10;&#10;Le contenu généré par l’IA peut être incorrect.">
            <a:extLst>
              <a:ext uri="{FF2B5EF4-FFF2-40B4-BE49-F238E27FC236}">
                <a16:creationId xmlns:a16="http://schemas.microsoft.com/office/drawing/2014/main" id="{0FA165D2-33ED-A548-891E-82B2FE276C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6415" y="1390393"/>
            <a:ext cx="2422035" cy="3902967"/>
          </a:xfrm>
          <a:prstGeom prst="rect">
            <a:avLst/>
          </a:prstGeom>
        </p:spPr>
      </p:pic>
      <p:pic>
        <p:nvPicPr>
          <p:cNvPr id="17" name="Image 16" descr="Une image contenant texte, écriture manuscrite, Police, blanc&#10;&#10;Le contenu généré par l’IA peut être incorrect.">
            <a:extLst>
              <a:ext uri="{FF2B5EF4-FFF2-40B4-BE49-F238E27FC236}">
                <a16:creationId xmlns:a16="http://schemas.microsoft.com/office/drawing/2014/main" id="{132DE459-12B7-4F5D-13D3-C4D8FE92C9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95451" y="4473453"/>
            <a:ext cx="5479462" cy="1806036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CFAF4585-07E0-F5E7-400D-E2BC25E3A058}"/>
              </a:ext>
            </a:extLst>
          </p:cNvPr>
          <p:cNvCxnSpPr/>
          <p:nvPr/>
        </p:nvCxnSpPr>
        <p:spPr>
          <a:xfrm>
            <a:off x="4297680" y="3992880"/>
            <a:ext cx="44430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FBD72D98-E183-86D3-8043-3D42D8FC185A}"/>
              </a:ext>
            </a:extLst>
          </p:cNvPr>
          <p:cNvCxnSpPr/>
          <p:nvPr/>
        </p:nvCxnSpPr>
        <p:spPr>
          <a:xfrm>
            <a:off x="4741987" y="4379138"/>
            <a:ext cx="44430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71EF8213-EA57-5FCB-462D-1D66F407F376}"/>
              </a:ext>
            </a:extLst>
          </p:cNvPr>
          <p:cNvCxnSpPr/>
          <p:nvPr/>
        </p:nvCxnSpPr>
        <p:spPr>
          <a:xfrm>
            <a:off x="3853373" y="4852416"/>
            <a:ext cx="44430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69DECF7C-8CB5-FAB3-28CD-3D3F9B685F97}"/>
              </a:ext>
            </a:extLst>
          </p:cNvPr>
          <p:cNvCxnSpPr/>
          <p:nvPr/>
        </p:nvCxnSpPr>
        <p:spPr>
          <a:xfrm>
            <a:off x="7702095" y="5547360"/>
            <a:ext cx="44430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4855044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CCE11-782E-8759-9023-BAA534EB5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910223-39F0-556B-680C-A922C131E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الصفحة السادسة (الصفحة رقم -9-)؟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8CB6163-3683-4ABC-9966-6F2D21F0DC31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2F8154-5485-FBAB-D816-ED22558EF422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C0B482-1591-98A3-551C-C6E89553EAC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FF6788-7FEB-71B5-1480-03FF967D23F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C968E9C-2EFB-2202-6B7D-CC90205487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57F8667-7EDD-E26D-7246-8D018038C0D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A90DD66-BC21-FD19-5262-81DC09CF7D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EDFC2A8E-EE69-5B06-575B-3F5DE7D780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009" y="2211629"/>
            <a:ext cx="7762240" cy="3571569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7513FC68-34F6-6D73-9F01-450926A86562}"/>
              </a:ext>
            </a:extLst>
          </p:cNvPr>
          <p:cNvCxnSpPr/>
          <p:nvPr/>
        </p:nvCxnSpPr>
        <p:spPr>
          <a:xfrm>
            <a:off x="7702095" y="4559808"/>
            <a:ext cx="44430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887CB3D0-34FE-DECE-716F-A5A5DEBC69D5}"/>
              </a:ext>
            </a:extLst>
          </p:cNvPr>
          <p:cNvCxnSpPr/>
          <p:nvPr/>
        </p:nvCxnSpPr>
        <p:spPr>
          <a:xfrm>
            <a:off x="4349846" y="4559808"/>
            <a:ext cx="44430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38164680-86EE-411E-CBA7-DDAF847FD6BE}"/>
              </a:ext>
            </a:extLst>
          </p:cNvPr>
          <p:cNvCxnSpPr/>
          <p:nvPr/>
        </p:nvCxnSpPr>
        <p:spPr>
          <a:xfrm>
            <a:off x="786384" y="3992880"/>
            <a:ext cx="44430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6AA5AF8C-6A8A-2603-0417-08282F2F71CC}"/>
              </a:ext>
            </a:extLst>
          </p:cNvPr>
          <p:cNvCxnSpPr/>
          <p:nvPr/>
        </p:nvCxnSpPr>
        <p:spPr>
          <a:xfrm>
            <a:off x="4630394" y="5734430"/>
            <a:ext cx="44430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2326725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FE96A5-A918-844B-E9C1-D470D9088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7EF635-7FA3-DAC6-BE59-01B5D9328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طلبت منكم في الحصة السابقة إعداد أسئلة حول الأقصوصة. ستلعبون لعبة الأسئلة.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FB564A-0967-DB05-395D-A1B4CFC46A0E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E99222-4C26-56D7-0407-1F0B89892D5A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72150D-6092-5E8C-4AF4-97DE50A910F7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F73EAAA-872B-29D2-E0A7-C6FE6DAADC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F4255CB-4FB6-9120-F4DB-0FC01418F7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E6559BA-279F-F52C-3006-1026D4FE371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782E64E-1112-BA24-B765-969C03406C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7BA9D98-584B-B804-B867-94838CCC8E6C}"/>
              </a:ext>
            </a:extLst>
          </p:cNvPr>
          <p:cNvSpPr txBox="1"/>
          <p:nvPr/>
        </p:nvSpPr>
        <p:spPr>
          <a:xfrm>
            <a:off x="1995872" y="3068935"/>
            <a:ext cx="4999310" cy="1328023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لُعْبَةُ ٱلْأَسْئِلَةِ</a:t>
            </a:r>
          </a:p>
        </p:txBody>
      </p:sp>
    </p:spTree>
    <p:extLst>
      <p:ext uri="{BB962C8B-B14F-4D97-AF65-F5344CB8AC3E}">
        <p14:creationId xmlns:p14="http://schemas.microsoft.com/office/powerpoint/2010/main" val="3315182732"/>
      </p:ext>
    </p:extLst>
  </p:cSld>
  <p:clrMapOvr>
    <a:masterClrMapping/>
  </p:clrMapOvr>
  <p:transition spd="slow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F1DC5-F34A-3E87-9E12-7EB3C0FB6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8A0639-BD72-1099-6D8A-B427A0B86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سأنادي على فريقين مكونين من 4 تلاميذ. يتبادلون طرح الأسئلة حول الأقصوصة. الفريق الفائز من استطاع الإجابة عن جميع الأسئلة المطروحة عليه . ( إعادة المسابقة بعد تعيين تلاميذ آخرين).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C12AED-5773-9FB6-9BA3-4CEE0B4A2C4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C5C0FD-4EBB-B6AA-7A03-3B64A63C3CF5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D44107C-BE49-8519-89AA-E736EA5DA81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17780E-0397-FC18-EA1E-808EC7D7469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AD19D39-9507-AFAC-1069-34E3DD2757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BD502D3-79C3-84CA-8A60-F5585E705C8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751C7D-58B4-13A7-6AF4-6025C0781E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1AA33DD-E990-0029-1591-6F3C0F4DC10B}"/>
              </a:ext>
            </a:extLst>
          </p:cNvPr>
          <p:cNvSpPr txBox="1"/>
          <p:nvPr/>
        </p:nvSpPr>
        <p:spPr>
          <a:xfrm>
            <a:off x="2187287" y="3201015"/>
            <a:ext cx="4893200" cy="1464231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لُعْبَةُ ٱلْأَسْئِلَةِ</a:t>
            </a:r>
            <a:endParaRPr lang="fr-FR" sz="80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0AB5BFB7-B6EC-227F-8EA7-334887EC96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60" y="1368000"/>
            <a:ext cx="887904" cy="102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412858"/>
      </p:ext>
    </p:extLst>
  </p:cSld>
  <p:clrMapOvr>
    <a:masterClrMapping/>
  </p:clrMapOvr>
  <p:transition spd="slow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14980-6528-C47B-5E1C-F2E8B5311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924BCA-432A-97E0-1ABB-FAC666B06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القسم. سجلوا عليها الأحداث الرئيسة للأقصوصة.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E14088-3760-E5DC-1706-D1B51BBDB19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B481DD-5548-52E0-7E78-1146B4E8D42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DC6CF6-69D7-7884-CEA8-8CB185B9F25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D9B1B00-ADB4-776B-CB13-35FEF5CF3E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157337D-0ECD-D464-FE56-653D7FBC82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4501EBB-68D3-D6ED-B7C0-CD02FD25C2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0DDB40-75FE-D480-E93D-3CFA2B2034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B4511A1-F670-71F1-F61F-B698245FA80A}"/>
              </a:ext>
            </a:extLst>
          </p:cNvPr>
          <p:cNvSpPr txBox="1"/>
          <p:nvPr/>
        </p:nvSpPr>
        <p:spPr>
          <a:xfrm>
            <a:off x="655021" y="1781308"/>
            <a:ext cx="7579359" cy="4392692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 سُخْرِيَةُ ٱلْأَطْفالِ مِنْ سَليمٍ بِسَبَبِ حِذائِهِ </a:t>
            </a:r>
            <a:r>
              <a:rPr lang="ar-MA" sz="36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ٱلْمُهْتَرِئِ</a:t>
            </a:r>
            <a:r>
              <a:rPr lang="ar-MA" sz="3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وَٱلْمُمَزَّقِ</a:t>
            </a:r>
            <a:r>
              <a:rPr lang="ar-MA" sz="3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MA" sz="3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2.........................................................................................</a:t>
            </a:r>
          </a:p>
          <a:p>
            <a:pPr algn="r" rtl="1"/>
            <a:r>
              <a:rPr lang="ar-MA" sz="3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3.........................................................................................</a:t>
            </a:r>
          </a:p>
          <a:p>
            <a:pPr algn="r" rtl="1"/>
            <a:r>
              <a:rPr lang="ar-MA" sz="3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4.........................................................................................</a:t>
            </a:r>
          </a:p>
          <a:p>
            <a:pPr algn="r" rtl="1"/>
            <a:r>
              <a:rPr lang="ar-MA" sz="3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5.........................................................................................</a:t>
            </a:r>
          </a:p>
          <a:p>
            <a:pPr algn="r" rtl="1"/>
            <a:r>
              <a:rPr lang="ar-MA" sz="3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6.........................................................................................</a:t>
            </a:r>
          </a:p>
          <a:p>
            <a:pPr algn="r" rtl="1"/>
            <a:r>
              <a:rPr lang="ar-MA" sz="3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.............................................................................</a:t>
            </a:r>
            <a:endParaRPr lang="fr-FR" sz="36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45CA0F8F-31CE-7B67-24AC-064CA82CC6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60" y="1368000"/>
            <a:ext cx="887904" cy="102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092830"/>
      </p:ext>
    </p:extLst>
  </p:cSld>
  <p:clrMapOvr>
    <a:masterClrMapping/>
  </p:clrMapOvr>
  <p:transition spd="slow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D9E6D-8B38-9F45-31FC-9D346F9D5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9E8EF5-E8C1-E944-4C17-0A311E68A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الأحداث الرئيسة التي سجلها على دفتره؟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2895C8-84DE-7092-C148-293BF9AEB275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A8B75C-3B9C-E236-6879-1A2A57456762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0E836C-AAF6-ACA1-1F18-DD4A2BC924F6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094CAC8-6255-32A8-E11D-E03971E5EB0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BABC6DA-989E-3E24-224E-23314465C8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336D938-6B9D-CDF2-32EC-1285DC6C73B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E0CFD34-0835-1AD7-8128-B245B35C2F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6831A52-C5B6-FD8A-B52F-C2C680857630}"/>
              </a:ext>
            </a:extLst>
          </p:cNvPr>
          <p:cNvSpPr txBox="1"/>
          <p:nvPr/>
        </p:nvSpPr>
        <p:spPr>
          <a:xfrm>
            <a:off x="655021" y="1781308"/>
            <a:ext cx="7579359" cy="4392692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 سُخْرِيَةُ ٱلْأَطْفالِ مِنْ سَليمٍ بِسَبَبِ حِذائِهِ </a:t>
            </a:r>
            <a:r>
              <a:rPr lang="ar-MA" sz="36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ٱلْمُهْتَرِئِ</a:t>
            </a:r>
            <a:r>
              <a:rPr lang="ar-MA" sz="3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وَٱلْمُمَزَّقِ</a:t>
            </a:r>
            <a:r>
              <a:rPr lang="ar-MA" sz="3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MA" sz="3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2.........................................................................................</a:t>
            </a:r>
          </a:p>
          <a:p>
            <a:pPr algn="r" rtl="1"/>
            <a:r>
              <a:rPr lang="ar-MA" sz="3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3.........................................................................................</a:t>
            </a:r>
          </a:p>
          <a:p>
            <a:pPr algn="r" rtl="1"/>
            <a:r>
              <a:rPr lang="ar-MA" sz="3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4.........................................................................................</a:t>
            </a:r>
          </a:p>
          <a:p>
            <a:pPr algn="r" rtl="1"/>
            <a:r>
              <a:rPr lang="ar-MA" sz="3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5.........................................................................................</a:t>
            </a:r>
          </a:p>
          <a:p>
            <a:pPr algn="r" rtl="1"/>
            <a:r>
              <a:rPr lang="ar-MA" sz="3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6.........................................................................................</a:t>
            </a:r>
          </a:p>
          <a:p>
            <a:pPr algn="r" rtl="1"/>
            <a:r>
              <a:rPr lang="ar-MA" sz="3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.............................................................................</a:t>
            </a:r>
            <a:endParaRPr lang="fr-FR" sz="36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75031512"/>
      </p:ext>
    </p:extLst>
  </p:cSld>
  <p:clrMapOvr>
    <a:masterClrMapping/>
  </p:clrMapOvr>
  <p:transition spd="slow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1AA96-A21A-0DB7-701C-E46DC3B0D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3ACF59-0D36-D18E-4444-C19CEBF9B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استعينوا بالأحداث الرئيسة واكتبوا ملخص الأقصوصة.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AF76E0-E182-7671-EF75-5A593339A167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10F8AF-A904-03F9-5AD6-3AA492DDB870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1CEDE3-FF7D-F833-4F2A-91D613486BB7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758522C-B3EF-34B2-9173-3BD8534F3AB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C9535D8-3CA8-E4E0-F623-785F475029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F328D23-985D-4221-20AA-7778537F95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30A911-BD43-DB89-5A99-94078895E36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CA8C709-4D6D-761E-0F43-246B590E4564}"/>
              </a:ext>
            </a:extLst>
          </p:cNvPr>
          <p:cNvSpPr txBox="1"/>
          <p:nvPr/>
        </p:nvSpPr>
        <p:spPr>
          <a:xfrm>
            <a:off x="786094" y="2937680"/>
            <a:ext cx="7588155" cy="2349579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أَسْتَعينُ </a:t>
            </a:r>
            <a:r>
              <a:rPr lang="ar-MA" sz="66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بِٱلْأَحْداثِ</a:t>
            </a:r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ٱلرَّئيسَةِ</a:t>
            </a:r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وَأَكْتُبُ مُلَخَّصَ </a:t>
            </a:r>
            <a:r>
              <a:rPr lang="ar-MA" sz="66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ٱلْأُقْصوصَةِ</a:t>
            </a:r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66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93860466"/>
      </p:ext>
    </p:extLst>
  </p:cSld>
  <p:clrMapOvr>
    <a:masterClrMapping/>
  </p:clrMapOvr>
  <p:transition spd="slow"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54520-00A9-1A87-283F-29E0070A3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2536A2-78D5-B623-D31A-3C53A6949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ملخص الأقصوصة؟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E1DF81-AEF7-42DB-DB75-1ABA3CD00A52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23DC11-14C0-DD87-5CF1-24A75CA1E4E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A035E7-CC27-57E7-F0DA-691FD9AA03F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CCD303F-6F4F-31F3-73DA-C014CCB812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3C55D65-A7AB-7CD5-075C-6E9448A236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E7C70B4-13DB-77C3-A6C5-0C99E5F56AD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067EE4-55BF-AB39-BB52-98E020FE71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4DFC762-3AC2-E37D-98E4-BD5169EC8BFC}"/>
              </a:ext>
            </a:extLst>
          </p:cNvPr>
          <p:cNvSpPr txBox="1"/>
          <p:nvPr/>
        </p:nvSpPr>
        <p:spPr>
          <a:xfrm>
            <a:off x="2341307" y="3145700"/>
            <a:ext cx="4461385" cy="1123712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مُلَخَّصَ </a:t>
            </a:r>
            <a:r>
              <a:rPr lang="ar-MA" sz="60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ٱلْأُقْصوصَةِ</a:t>
            </a:r>
            <a:r>
              <a:rPr lang="ar-MA" sz="6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60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23775517"/>
      </p:ext>
    </p:extLst>
  </p:cSld>
  <p:clrMapOvr>
    <a:masterClrMapping/>
  </p:clrMapOvr>
  <p:transition spd="slow"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2777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BD54654-4597-323A-AE83-FBA4473A36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78288" y="909995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F9DB78-63BD-C632-589D-C8868BB0A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أعيدوا قراءة الأقصوصة وحاولوا كتابة أقصوصة أخرى مشابهة لها.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4D4653-EA97-DD6D-D550-89CE8EA89EA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C51A10-6A1D-782F-59E9-A4D6600F51B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5D40EDE-B7AC-2FA9-55D2-9CF882BFD86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18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C139D07-8163-FA9C-C7F4-451514197B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F3A9CC3-5B3C-5861-A4A1-DDB7423B44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19AEB3B-A296-4081-14C8-813B75B734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4C3CD2-825C-BAAD-F560-F997E08119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AB39077-241A-3E8B-61B5-FAB4B5867EAC}"/>
              </a:ext>
            </a:extLst>
          </p:cNvPr>
          <p:cNvSpPr txBox="1"/>
          <p:nvPr/>
        </p:nvSpPr>
        <p:spPr>
          <a:xfrm>
            <a:off x="1024701" y="3223367"/>
            <a:ext cx="6840000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أُعيدُ قِراءَةَ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ٱلْأُقْصوصَةِ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وَأُحاوِلُ كِتابَةَ أُقْصوصَةٍ مُشابِهَةٍ لَها.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24025371"/>
      </p:ext>
    </p:extLst>
  </p:cSld>
  <p:clrMapOvr>
    <a:masterClrMapping/>
  </p:clrMapOvr>
  <p:transition spd="slow"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F0B83-23C7-DF5E-2889-31CB9C3CC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5B2AA3-F24D-439E-D48A-E499B0319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200FE0-1D2F-BA94-5FFE-30185ECFB9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916882F-D45B-58B7-EE09-4F3BA54B288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54AF42-797D-3323-3980-F1D63D677510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11F064-4F64-A3F4-DE61-86F4E326B655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18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A7125FE-16D1-2E83-CFA2-72D10222EE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5E494B9-FA2D-CD0F-B8B3-73A90D8F438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CA7A3B2-D0BD-B376-ACC7-EB277CA1CF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EFEBC8C1-C4F8-5E88-8877-8246C0A798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832410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5054A-D58C-D2CA-CDAC-CE661F685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7CA38E-25A0-7A0D-4EC9-473F18490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9C046E-9F53-4A48-B383-23DFC217AA5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C4076F-A579-169F-9FFA-144DBCC31DD6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AD5DD3-18E6-DDD4-3F12-236B4BCC154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18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BA8158B-4F61-58FD-6F24-754CFEEB88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BB4AE6A-0539-395D-D9A7-86BE5F2506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0B67AF3-5D92-C97A-3202-AE7E7214FC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00339E44-6062-2063-008C-C0E2B764BD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2E474FAF-4B3C-8FE4-72A2-9DAB20E2C75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5139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4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مراجعة وتوليف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مراجعة وتوليف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18906</TotalTime>
  <Words>2693</Words>
  <Application>Microsoft Office PowerPoint</Application>
  <PresentationFormat>Affichage à l'écran (4:3)</PresentationFormat>
  <Paragraphs>459</Paragraphs>
  <Slides>84</Slides>
  <Notes>1</Notes>
  <HiddenSlides>0</HiddenSlides>
  <MMClips>3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84</vt:i4>
      </vt:variant>
    </vt:vector>
  </HeadingPairs>
  <TitlesOfParts>
    <vt:vector size="106" baseType="lpstr">
      <vt:lpstr>Aptos Display</vt:lpstr>
      <vt:lpstr>Aptos</vt:lpstr>
      <vt:lpstr>Arial</vt:lpstr>
      <vt:lpstr>Dosis Medium</vt:lpstr>
      <vt:lpstr>Microsoft Uighur</vt:lpstr>
      <vt:lpstr>Dosis ExtraBold</vt:lpstr>
      <vt:lpstr>Wingdings</vt:lpstr>
      <vt:lpstr>Calibri</vt:lpstr>
      <vt:lpstr>Conception personnalisée</vt:lpstr>
      <vt:lpstr>1_Conception personnalisée</vt:lpstr>
      <vt:lpstr>00_Env-Enseignant</vt:lpstr>
      <vt:lpstr>2_Conception personnalisée</vt:lpstr>
      <vt:lpstr>4_Env-Apprenant_Tmplt</vt:lpstr>
      <vt:lpstr>04- قراءة/ كتابة</vt:lpstr>
      <vt:lpstr>افتتاح الحصة  nv</vt:lpstr>
      <vt:lpstr>7_04- قراءة/ كتابة</vt:lpstr>
      <vt:lpstr>2_04- قراءة/ كتابة</vt:lpstr>
      <vt:lpstr>6_04- قراءة/ كتابة</vt:lpstr>
      <vt:lpstr>نشاط اعتيادي</vt:lpstr>
      <vt:lpstr>مراجعة وتوليف nv</vt:lpstr>
      <vt:lpstr>1_مراجعة وتوليف nv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مرحبا بكم، سنبدأ حصة اللغة العربية.</vt:lpstr>
      <vt:lpstr>Présentation PowerPoint</vt:lpstr>
      <vt:lpstr>ضعوا الكراسة والدفتر واللوحة في القمطر.</vt:lpstr>
      <vt:lpstr> في حصة اليوم، ستشكلون جملا من نص ثم تستثمرونه لغويا بعد فهم مضامينه. </vt:lpstr>
      <vt:lpstr>خذوا كراساتكم الصفحة -60-. اقرؤوا النص قراءة صامتة.</vt:lpstr>
      <vt:lpstr>قوموا بشكل الجملتين في المكان المخصص لذلك. (سأسجلهما على السبورة استعدادا للتصحيح.)</vt:lpstr>
      <vt:lpstr>من يقوم إلى السبورة لشكل الجملة الأولى؟ (مناقشة الجواب قبل الانتقال إلى الجملة الموالية.)</vt:lpstr>
      <vt:lpstr>صححوا أخطاءكم.</vt:lpstr>
      <vt:lpstr>من يقرأ النص بطلاقة على كراسته؟ . (قراءتان فقط). </vt:lpstr>
      <vt:lpstr>أجيبوا عن أسئلة استثمار المعجم وفهم النص. </vt:lpstr>
      <vt:lpstr>نصحح. من يجيب عن السؤال الأول؟ (الانتقال إلى السؤال الموالي بعد مناقشة الأجوبة المقترحة.)</vt:lpstr>
      <vt:lpstr>صححوا على كراساتكم أسئلة المعجم. </vt:lpstr>
      <vt:lpstr>صححوا أسئلة الفهم.</vt:lpstr>
      <vt:lpstr>ننتقل إلى أسئلة استثمار الظواهر اللغوية. أجيبوا عن السؤالين 5 و6.</vt:lpstr>
      <vt:lpstr>نصحح جماعة. </vt:lpstr>
      <vt:lpstr>صححوا على كراساتكم.</vt:lpstr>
      <vt:lpstr>توجيه</vt:lpstr>
      <vt:lpstr>من يذكرنا بتعريف "خطاطة نص"؟</vt:lpstr>
      <vt:lpstr>نتذكر جماعة. من يقرأ؟ </vt:lpstr>
      <vt:lpstr>لإنشاء خطاطة نص، نحتاج إلى تحديد أفكاره. من يذكرنا بخطوات تحديد الفكرة الرئيسة لفقرة؟ </vt:lpstr>
      <vt:lpstr>نتذكر جماعة. من يقرأ؟ </vt:lpstr>
      <vt:lpstr>خذوا دفاتر القسم. وسجلوا تاريخ اليوم.</vt:lpstr>
      <vt:lpstr>سجلوا على دفاتركم الأفكار الرئيسة للنص (3 أفكار) ثم أنشئوا خطاطته. </vt:lpstr>
      <vt:lpstr>من يحدد الكلمات المفاتيح للفقرة الأولى ثم يقرأ فكرتها؟  (الانتقال إلى الفقرة الموالية بعد مناقشة الأفكار المقترحة.)</vt:lpstr>
      <vt:lpstr>من يقوم إلى السبورة لإنشاء خطاطة النص.</vt:lpstr>
      <vt:lpstr>هذا مقترح آخر. من يقرأ؟ </vt:lpstr>
      <vt:lpstr>ننتقل إلى درس المفعول فيه. من يذكرنا بتعريف المفعول فيه ونوعيه؟</vt:lpstr>
      <vt:lpstr>نتذكر جماعة. من يقرأ؟ </vt:lpstr>
      <vt:lpstr>من يذكرنا بأسماء يمكن استعمالها كمفعول فيه: ظرف مكان ؟ </vt:lpstr>
      <vt:lpstr>من يذكرنا بأسماء يمكن استعمالها كمفعول فيه: ظرف زمان ؟ </vt:lpstr>
      <vt:lpstr>هذه أسماء أخرى. من يقرأ؟ </vt:lpstr>
      <vt:lpstr>خذوا ألواحكم. اكتبوا عليها المفعول فيه الوارد في الجملة التالية وحددوا نوعه (ظرف زمان أو ظرف مكان)</vt:lpstr>
      <vt:lpstr>اكتبوا المفعول فيه الوارد في الجملة التالية وحددوا نوعه (ظرف زمان أو ظرف مكان)</vt:lpstr>
      <vt:lpstr>اكتبوا المفعول فيه الوارد في الجملة التالية وحددوا نوعه (ظرف زمان أو ظرف مكان)</vt:lpstr>
      <vt:lpstr>اكتبوا المفعول فيه الوارد في الجملة التالية وحددوا نوعه (ظرف زمان أو ظرف مكان)</vt:lpstr>
      <vt:lpstr> ننتقل إلى نشاط آخر. سجلوا على ألواحكم مفعولا فيه مناسبا مكان النقط وحددوا نوعه. </vt:lpstr>
      <vt:lpstr>اكتبوا مفعولا فيه مناسبا مكان النقط وحددوا نوعه.</vt:lpstr>
      <vt:lpstr>اكتبوا مفعولا فيه مناسبا مكان النقط وحددوا نوعه.</vt:lpstr>
      <vt:lpstr>اكتبوا مفعولا فيه مناسبا مكان النقط وحددوا نوعه.</vt:lpstr>
      <vt:lpstr>ننتقل إلى درس الهمزة المتوسطة. من يذكرنا بقاعدة رسم الهمزة بشكل صحيح.</vt:lpstr>
      <vt:lpstr>من يقرأ؟ </vt:lpstr>
      <vt:lpstr>من يذكرنا بالحالات الخاصة لرسم الهمزة المتوسطة؟</vt:lpstr>
      <vt:lpstr>نتذكر جماعة. من يقرأ؟ </vt:lpstr>
      <vt:lpstr>خذوا ألواحكم. اكتبوا الكلمة مع رسم الهمزة المتوسطة بشكل صحيح.</vt:lpstr>
      <vt:lpstr>اكتبوا الكلمة مع رسم الهمزة المتوسطة بشكل صحيح.</vt:lpstr>
      <vt:lpstr>اكتبوا الكلمة مع رسم الهمزة المتوسطة بشكل صحيح.</vt:lpstr>
      <vt:lpstr>اكتبوا الكلمة مع رسم الهمزة المتوسطة بشكل صحيح.</vt:lpstr>
      <vt:lpstr>اكتبوا الكلمة مع رسم الهمزة المتوسطة بشكل صحيح.</vt:lpstr>
      <vt:lpstr> خذوا دفاتر القسم. سأملي عليكم فقرة. </vt:lpstr>
      <vt:lpstr>يفصل الأستاذ الحاسوب عن الشاشة ثم يسمع الفقرة قبل أن يمليها جملة جملة.</vt:lpstr>
      <vt:lpstr>من يقرأ؟ (مطالبة التلاميذ بعد ذلك بالتصحيح الفردي على دفاترهم.)</vt:lpstr>
      <vt:lpstr>من يحدد كلمة رسمت في وسطها أو في آخرها همزة ويوضح لزملائه لم رسمت بذلك الشكل؟</vt:lpstr>
      <vt:lpstr>من يعرب كلمة "حكاية"؟ وآخر يعرب كلمة " أمام" ثم آخر يعرب كلمة " الجميل" </vt:lpstr>
      <vt:lpstr>من يستخرج من النص مصدرا لفعل غير ثلاثي و آخر لفعل ثلاثي؟ </vt:lpstr>
      <vt:lpstr> قراءة إثرائية</vt:lpstr>
      <vt:lpstr>خذوا كتيبات نصوصي القرائية. سنواصل قراءة أقصوصة " الحذاء الضاحك"</vt:lpstr>
      <vt:lpstr>في البداية لنتذكر أحداث الحكاية. من يجيب عن السؤال التالي:</vt:lpstr>
      <vt:lpstr>Présentation PowerPoint</vt:lpstr>
      <vt:lpstr>Présentation PowerPoint</vt:lpstr>
      <vt:lpstr>Présentation PowerPoint</vt:lpstr>
      <vt:lpstr>نعيد قراءة الأقصوصة. من يقرأ الصفحة الأولى (الصفحة رقم -4-)؟</vt:lpstr>
      <vt:lpstr>من يقرأ الصفحة الثانية (الصفحة رقم -5-)؟</vt:lpstr>
      <vt:lpstr>من يقرأ الصفحة الثالثة (الصفحة رقم -6-)؟</vt:lpstr>
      <vt:lpstr>من يقرأ تتمة الصفحة الثالثة (الصفحة رقم -6-)؟</vt:lpstr>
      <vt:lpstr>من يقرأ الصفحة الرابعة (الصفحة رقم -7-)؟</vt:lpstr>
      <vt:lpstr>من يقرأ تتمة الصفحة الرابعة (الصفحة رقم -7-)؟</vt:lpstr>
      <vt:lpstr>من يقرأ الصفحة الخامسة (الصفحة رقم -8-)؟</vt:lpstr>
      <vt:lpstr>من يقرأ الصفحة السادسة (الصفحة رقم -9-)؟</vt:lpstr>
      <vt:lpstr>طلبت منكم في الحصة السابقة إعداد أسئلة حول الأقصوصة. ستلعبون لعبة الأسئلة.</vt:lpstr>
      <vt:lpstr>سأنادي على فريقين مكونين من 4 تلاميذ. يتبادلون طرح الأسئلة حول الأقصوصة. الفريق الفائز من استطاع الإجابة عن جميع الأسئلة المطروحة عليه . ( إعادة المسابقة بعد تعيين تلاميذ آخرين).</vt:lpstr>
      <vt:lpstr>خذوا دفاتر القسم. سجلوا عليها الأحداث الرئيسة للأقصوصة. </vt:lpstr>
      <vt:lpstr>من يقرأ الأحداث الرئيسة التي سجلها على دفتره؟</vt:lpstr>
      <vt:lpstr> استعينوا بالأحداث الرئيسة واكتبوا ملخص الأقصوصة.</vt:lpstr>
      <vt:lpstr>من يقرأ ملخص الأقصوصة؟</vt:lpstr>
      <vt:lpstr>اختتام الحصة</vt:lpstr>
      <vt:lpstr>أعيدوا قراءة الأقصوصة وحاولوا كتابة أقصوصة أخرى مشابهة لها.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226</cp:revision>
  <dcterms:created xsi:type="dcterms:W3CDTF">2023-09-20T21:35:22Z</dcterms:created>
  <dcterms:modified xsi:type="dcterms:W3CDTF">2026-02-22T12:06:27Z</dcterms:modified>
</cp:coreProperties>
</file>