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61"/>
  </p:notesMasterIdLst>
  <p:handoutMasterIdLst>
    <p:handoutMasterId r:id="rId62"/>
  </p:handoutMasterIdLst>
  <p:sldIdLst>
    <p:sldId id="2147482667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635" r:id="rId28"/>
    <p:sldId id="2147482636" r:id="rId29"/>
    <p:sldId id="2147482638" r:id="rId30"/>
    <p:sldId id="2147482694" r:id="rId31"/>
    <p:sldId id="2147482673" r:id="rId32"/>
    <p:sldId id="2147482630" r:id="rId33"/>
    <p:sldId id="2147482706" r:id="rId34"/>
    <p:sldId id="2147482707" r:id="rId35"/>
    <p:sldId id="2147482722" r:id="rId36"/>
    <p:sldId id="2147482723" r:id="rId37"/>
    <p:sldId id="2147482724" r:id="rId38"/>
    <p:sldId id="2147482725" r:id="rId39"/>
    <p:sldId id="2147482726" r:id="rId40"/>
    <p:sldId id="2147482727" r:id="rId41"/>
    <p:sldId id="2147482730" r:id="rId42"/>
    <p:sldId id="2147482731" r:id="rId43"/>
    <p:sldId id="2147482728" r:id="rId44"/>
    <p:sldId id="2147482713" r:id="rId45"/>
    <p:sldId id="2147482714" r:id="rId46"/>
    <p:sldId id="2147482715" r:id="rId47"/>
    <p:sldId id="2147482729" r:id="rId48"/>
    <p:sldId id="2147482716" r:id="rId49"/>
    <p:sldId id="2147482676" r:id="rId50"/>
    <p:sldId id="2147482696" r:id="rId51"/>
    <p:sldId id="2147482631" r:id="rId52"/>
    <p:sldId id="2147482717" r:id="rId53"/>
    <p:sldId id="2147482718" r:id="rId54"/>
    <p:sldId id="2147482704" r:id="rId55"/>
    <p:sldId id="2147482632" r:id="rId56"/>
    <p:sldId id="2147482732" r:id="rId57"/>
    <p:sldId id="2147482634" r:id="rId58"/>
    <p:sldId id="2147482680" r:id="rId59"/>
    <p:sldId id="2147482671" r:id="rId60"/>
  </p:sldIdLst>
  <p:sldSz cx="9144000" cy="6858000" type="screen4x3"/>
  <p:notesSz cx="6858000" cy="9144000"/>
  <p:embeddedFontLst>
    <p:embeddedFont>
      <p:font typeface="Dosis ExtraBold" pitchFamily="2" charset="0"/>
      <p:bold r:id="rId63"/>
    </p:embeddedFont>
    <p:embeddedFont>
      <p:font typeface="Microsoft Uighur" panose="02000000000000000000" pitchFamily="2" charset="-78"/>
      <p:regular r:id="rId64"/>
      <p:bold r:id="rId6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EF2"/>
    <a:srgbClr val="424D7C"/>
    <a:srgbClr val="F0F9FE"/>
    <a:srgbClr val="F2EDEF"/>
    <a:srgbClr val="56B64A"/>
    <a:srgbClr val="48B2DC"/>
    <a:srgbClr val="B1EDEA"/>
    <a:srgbClr val="565F88"/>
    <a:srgbClr val="CC0000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9" autoAdjust="0"/>
    <p:restoredTop sz="94674"/>
  </p:normalViewPr>
  <p:slideViewPr>
    <p:cSldViewPr snapToGrid="0">
      <p:cViewPr varScale="1">
        <p:scale>
          <a:sx n="71" d="100"/>
          <a:sy n="71" d="100"/>
        </p:scale>
        <p:origin x="1254" y="2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font" Target="fonts/font1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font" Target="fonts/font2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viewProps" Target="view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handoutMaster" Target="handoutMasters/handoutMaster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png"/><Relationship Id="rId7" Type="http://schemas.openxmlformats.org/officeDocument/2006/relationships/image" Target="../media/image39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42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image" Target="../media/image4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51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7CBE0E-57C7-C220-B056-1D1FA01D5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إثرائية –(20)د.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مسودة مقال إخباري.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المقال الإخباري بعد تصحيحه 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إلقاء قصيدة شعرية.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433402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مقال إخباري.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7A4031B-1879-14F5-A33C-4A05A2F80194}"/>
              </a:ext>
            </a:extLst>
          </p:cNvPr>
          <p:cNvSpPr txBox="1">
            <a:spLocks/>
          </p:cNvSpPr>
          <p:nvPr/>
        </p:nvSpPr>
        <p:spPr>
          <a:xfrm>
            <a:off x="1623331" y="345078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5230B52-863D-BF8C-E8DD-07F9AB4FA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C57E53-D3D6-FCBA-6305-15AA23739A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7" y="322281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F924FBD9-D1FD-2203-EFA8-F13BBF884204}"/>
              </a:ext>
            </a:extLst>
          </p:cNvPr>
          <p:cNvSpPr txBox="1">
            <a:spLocks/>
          </p:cNvSpPr>
          <p:nvPr/>
        </p:nvSpPr>
        <p:spPr>
          <a:xfrm>
            <a:off x="1623331" y="448139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ar-MA" dirty="0"/>
              <a:t>أَتَحَدَّثُ بِلُغَةٍ عَرَبِيَّةٍ سَليمَةٍ مِنَ ٱلأَخْطاءِ.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5731849-8FD2-1FB2-60BA-33E696039E6B}"/>
              </a:ext>
            </a:extLst>
          </p:cNvPr>
          <p:cNvSpPr/>
          <p:nvPr/>
        </p:nvSpPr>
        <p:spPr>
          <a:xfrm>
            <a:off x="6795840" y="2090387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9" name="Image 1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59949-F08E-ABA7-0303-8D6C4990FE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05" y="215349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800965-230E-B32C-2D3D-38C6853C9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64" y="219562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Image 2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D13C39C-AAEC-76BA-12C0-C378906156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48" y="211052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ستتدربون على إلقاء قصيدة « المشاعر أحوال» بشكل معبر.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5C1FB9-5B26-3E39-38CC-A4CF61D05438}"/>
              </a:ext>
            </a:extLst>
          </p:cNvPr>
          <p:cNvSpPr txBox="1"/>
          <p:nvPr/>
        </p:nvSpPr>
        <p:spPr>
          <a:xfrm>
            <a:off x="1314665" y="3246120"/>
            <a:ext cx="6514669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أَقْرَأُ ٱلْقَصيدَةَ بِشَكْلٍ مُعَبِّرٍ. </a:t>
            </a:r>
            <a:endParaRPr lang="fr-FR" sz="6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0164C-7EAF-743F-9DF6-A1B0BC505F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9FFBD-B84E-1AF8-C595-166DBBB1B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4EEA1-1E5F-A2BE-78D4-AB1205545B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6462B-EA5B-C30A-E542-16F9907B59F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00202-4C3E-799F-2E88-5E9049A0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66ACB-115A-681C-2C71-739F8B67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AC63E9-3956-EFE6-3F54-B289CA439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592CEC-1898-CF06-00F0-E4B3E5FD5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2A4824-B89F-AE3C-3309-60AA222EC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ويلقي القصيدة بشكل معبر؟ الفائز من قدم أحسن إلقاء.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4A5EAF-E7CB-3157-A804-97A44E500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70727" cy="77072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792A4-9A3A-81D6-185A-970F02C868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t="3642" r="24492" b="6075"/>
          <a:stretch/>
        </p:blipFill>
        <p:spPr>
          <a:xfrm>
            <a:off x="405757" y="1753985"/>
            <a:ext cx="3805313" cy="4610232"/>
          </a:xfrm>
          <a:prstGeom prst="rect">
            <a:avLst/>
          </a:prstGeom>
        </p:spPr>
      </p:pic>
      <p:pic>
        <p:nvPicPr>
          <p:cNvPr id="5" name="Image 4" descr="Une image contenant texte, habits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57E0DB-1131-4593-95BE-69913E1E4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1749296"/>
            <a:ext cx="3200400" cy="4457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CF7D65-8CB6-00BD-B45E-172ACB39A8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2437" y="3246320"/>
            <a:ext cx="2243147" cy="261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في هذه الحصة هو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مسودة المقال الإخباري.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ستطبقون ما تعلمتموه خلال جميع الحصص السابقة لكتابة مقال إخباري.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A2E1D9-CE85-6611-A70B-457071CF7A0A}"/>
              </a:ext>
            </a:extLst>
          </p:cNvPr>
          <p:cNvSpPr txBox="1"/>
          <p:nvPr/>
        </p:nvSpPr>
        <p:spPr>
          <a:xfrm>
            <a:off x="1314665" y="3029373"/>
            <a:ext cx="6514669" cy="102155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مَقالاً إِخْبارِيّاً.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المقال الإخباري؟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70AF52-9932-A831-7276-FDB9FA4D26C8}"/>
              </a:ext>
            </a:extLst>
          </p:cNvPr>
          <p:cNvSpPr txBox="1"/>
          <p:nvPr/>
        </p:nvSpPr>
        <p:spPr>
          <a:xfrm>
            <a:off x="779474" y="283899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بِٱلْمَقالِ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ٱلْإِخْبارِيِّ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4744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83FB0F-458A-F405-7A39-901256E26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9A0F40-0D30-5B6C-430B-77687E964CDA}"/>
              </a:ext>
            </a:extLst>
          </p:cNvPr>
          <p:cNvSpPr txBox="1"/>
          <p:nvPr/>
        </p:nvSpPr>
        <p:spPr>
          <a:xfrm>
            <a:off x="709995" y="2881072"/>
            <a:ext cx="7614059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اَلْمَقالُ </a:t>
            </a:r>
            <a:r>
              <a:rPr lang="ar-MA" sz="66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ٱلْإِخْبارِيُّ</a:t>
            </a:r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يَهْدِفُ إِلى نَقْلِ خَبَرٍ واقِعِيٍّ بِطَريقَةٍ دَقيقَةٍ وَمُحايِدَةٍ.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17E2F-EC02-80AC-C665-49F078BB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75796E8-6998-C7F4-FD29-49A27825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بتصميم المقال الإخباري؟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425431-0E9E-8219-FDC1-5F3EF0016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D15626-EA13-50B2-8EF3-DD8E8D8ABE2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DF60C-C0C1-69A0-B6C7-63AF9BAEE23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A4D16F-30DB-FED1-4E5F-A8C61E38F1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2165F-DCB6-2A74-7E1A-2FFAE2FCDD0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8ABD7-6CA8-5831-36B7-90049253A1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5A535B-8638-CA1A-299C-790557CAA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9E13A3-D78D-381D-F2A8-33E243F72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65E644-E86C-3048-7A0A-CBB649C449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8C538E-7156-C27E-C733-D6A1E03557FF}"/>
              </a:ext>
            </a:extLst>
          </p:cNvPr>
          <p:cNvSpPr txBox="1"/>
          <p:nvPr/>
        </p:nvSpPr>
        <p:spPr>
          <a:xfrm>
            <a:off x="673878" y="3219766"/>
            <a:ext cx="779624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تَصْميمِ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ٱلإِخْبارِيِّ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07726893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EC71-75A9-C379-D687-175D01D2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06F5694-A0DB-766A-2AE2-B12E03E82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AE7C9E-C94F-F310-B450-FF27C86420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489E9E-9B61-426F-4E3E-558996C90B4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93D20-BDF6-3E12-08C6-C2472FD08B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9337A1-D3DD-EFCF-0311-83BABA867E4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788E7-4F51-F005-D43E-BEFF6DC1E9E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18165E-5548-D427-E346-21220D5BF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6AC072-53C3-4D6E-F1FA-D258DDBF9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6CBE15-86B0-1F36-0675-069034D19A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E98C20-4F21-8927-6B0B-D5F70B92D7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 de texte 25">
            <a:extLst>
              <a:ext uri="{FF2B5EF4-FFF2-40B4-BE49-F238E27FC236}">
                <a16:creationId xmlns:a16="http://schemas.microsoft.com/office/drawing/2014/main" id="{A45C84C3-A630-9A67-7220-1DD4820C2F09}"/>
              </a:ext>
            </a:extLst>
          </p:cNvPr>
          <p:cNvSpPr txBox="1"/>
          <p:nvPr/>
        </p:nvSpPr>
        <p:spPr>
          <a:xfrm>
            <a:off x="354199" y="1902891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25">
            <a:extLst>
              <a:ext uri="{FF2B5EF4-FFF2-40B4-BE49-F238E27FC236}">
                <a16:creationId xmlns:a16="http://schemas.microsoft.com/office/drawing/2014/main" id="{0E2EECA2-D0BA-F24A-F88C-89FC5E6AFA6A}"/>
              </a:ext>
            </a:extLst>
          </p:cNvPr>
          <p:cNvSpPr txBox="1"/>
          <p:nvPr/>
        </p:nvSpPr>
        <p:spPr>
          <a:xfrm>
            <a:off x="354199" y="3570721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.(عَرْضُ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</a:t>
            </a:r>
            <a:endParaRPr lang="fr-FR" dirty="0"/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1C75693E-4E7F-1313-F7D4-9897FF0EDE3F}"/>
              </a:ext>
            </a:extLst>
          </p:cNvPr>
          <p:cNvSpPr txBox="1"/>
          <p:nvPr/>
        </p:nvSpPr>
        <p:spPr>
          <a:xfrm>
            <a:off x="354200" y="5287770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 </a:t>
            </a:r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16D3ED0-1122-0E28-200F-3E2DA24F6FEA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825EF9-1DBD-DC8A-D3AD-A6874FC0DB0D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8CCB17-9CD7-FEBA-F65F-F225A8E5B39F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18C46E-8A2F-7CF2-1AA1-DA9E862975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BE162E-2986-4276-17EE-46F177E91FD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87393" y="3897056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6C8AE6-89D6-9595-9C7B-4EF72DF571A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756204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7C88B-0D4F-0878-FB96-4F37A70A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ED88440-E942-4A87-2B42-FCCD2FAE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الحدث التي ندرجها في المقدمة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CD082D-6C99-920D-D20C-3640779D6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8628B2-38F5-8640-70B2-AEDFC8E674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92AEC2-4E7D-EA55-8E16-BCC564BB5A2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C335CA-B5F9-39BA-703E-5A50DD9B717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037C3A-5F1A-F035-72E8-C2FFC15DBA4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77AB7F-B68D-A669-6625-5B5797124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11095C-191F-33F8-6B8A-37E5AB44D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A0DAF2-B13C-FE10-C80F-78B5E0312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675691-4A0B-A4E4-E37D-4821A4BA03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42528E-8B25-D840-DA38-DBC60D5FA063}"/>
              </a:ext>
            </a:extLst>
          </p:cNvPr>
          <p:cNvSpPr txBox="1"/>
          <p:nvPr/>
        </p:nvSpPr>
        <p:spPr>
          <a:xfrm>
            <a:off x="648510" y="288484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610745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3158B-DAD9-15FF-BCC5-110A5A6C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4848BC7-F258-3890-DABD-CA800082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أسئلة المخطط الشمسي لعناصر الحدث؟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54530A-09A6-A88E-1152-F98B41BB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95F80F-6E69-060C-27E1-58B736F3F3D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D60C8C-342D-52C0-BF9C-51B61EDD12B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E5C26E-2261-CD28-5BD0-D5C3F5F6099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6D4DB-E60C-4812-FFF2-AB6FE5BBD47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BBA035-5191-7EEB-A51F-C7B8D466F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7E887C-10A7-121A-7DB4-E2B3342E5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C175EC-E701-9048-B41F-EBB2F59EE0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F89ACD-3E48-4022-D7D6-D728F82D63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C3E3E7F4-7D0D-9CB5-7C55-B3CBFE4528EF}"/>
              </a:ext>
            </a:extLst>
          </p:cNvPr>
          <p:cNvSpPr/>
          <p:nvPr/>
        </p:nvSpPr>
        <p:spPr>
          <a:xfrm>
            <a:off x="3693947" y="2869163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864A091B-C525-C661-CE54-C3C520641762}"/>
              </a:ext>
            </a:extLst>
          </p:cNvPr>
          <p:cNvCxnSpPr>
            <a:cxnSpLocks/>
          </p:cNvCxnSpPr>
          <p:nvPr/>
        </p:nvCxnSpPr>
        <p:spPr>
          <a:xfrm flipV="1">
            <a:off x="4704017" y="2321296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A460985D-803B-2B93-94E8-C34A34EBE917}"/>
              </a:ext>
            </a:extLst>
          </p:cNvPr>
          <p:cNvSpPr/>
          <p:nvPr/>
        </p:nvSpPr>
        <p:spPr>
          <a:xfrm>
            <a:off x="2276612" y="158015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4866699-8658-C77F-B667-BE72F2A8BBD7}"/>
              </a:ext>
            </a:extLst>
          </p:cNvPr>
          <p:cNvSpPr/>
          <p:nvPr/>
        </p:nvSpPr>
        <p:spPr>
          <a:xfrm>
            <a:off x="5543273" y="205698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8" name="Connecteur : en arc 7">
            <a:extLst>
              <a:ext uri="{FF2B5EF4-FFF2-40B4-BE49-F238E27FC236}">
                <a16:creationId xmlns:a16="http://schemas.microsoft.com/office/drawing/2014/main" id="{FCE2BB43-BE34-F097-FF23-08C25E849ABD}"/>
              </a:ext>
            </a:extLst>
          </p:cNvPr>
          <p:cNvCxnSpPr>
            <a:cxnSpLocks/>
          </p:cNvCxnSpPr>
          <p:nvPr/>
        </p:nvCxnSpPr>
        <p:spPr>
          <a:xfrm>
            <a:off x="4961954" y="3587329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5689F805-8BB4-046C-D853-5F637AED34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86338" y="4338687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85A82DB5-3858-6567-F1CD-DC51BDF43353}"/>
              </a:ext>
            </a:extLst>
          </p:cNvPr>
          <p:cNvSpPr/>
          <p:nvPr/>
        </p:nvSpPr>
        <p:spPr>
          <a:xfrm>
            <a:off x="4041887" y="5013534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CE91BD15-3A92-BB8B-AFAD-F828C1971E9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0787" y="3460634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74228383-157D-FA04-18B5-AAD04AEFEB41}"/>
              </a:ext>
            </a:extLst>
          </p:cNvPr>
          <p:cNvSpPr/>
          <p:nvPr/>
        </p:nvSpPr>
        <p:spPr>
          <a:xfrm>
            <a:off x="1472115" y="3778315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9481E5BE-EF50-6A04-2A0F-100525FFB802}"/>
              </a:ext>
            </a:extLst>
          </p:cNvPr>
          <p:cNvCxnSpPr>
            <a:cxnSpLocks/>
            <a:stCxn id="3" idx="1"/>
            <a:endCxn id="5" idx="5"/>
          </p:cNvCxnSpPr>
          <p:nvPr/>
        </p:nvCxnSpPr>
        <p:spPr>
          <a:xfrm rot="16200000" flipV="1">
            <a:off x="3027455" y="2175341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0BE3A6C0-56ED-2A8C-2139-BAB3D62A9E58}"/>
              </a:ext>
            </a:extLst>
          </p:cNvPr>
          <p:cNvSpPr/>
          <p:nvPr/>
        </p:nvSpPr>
        <p:spPr>
          <a:xfrm>
            <a:off x="622942" y="2241623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3948EF63-E874-28FC-9361-0E307B894972}"/>
              </a:ext>
            </a:extLst>
          </p:cNvPr>
          <p:cNvSpPr/>
          <p:nvPr/>
        </p:nvSpPr>
        <p:spPr>
          <a:xfrm>
            <a:off x="5898250" y="2623767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50E88161-44F7-C6E2-FB8A-DF18FF8519B4}"/>
              </a:ext>
            </a:extLst>
          </p:cNvPr>
          <p:cNvSpPr/>
          <p:nvPr/>
        </p:nvSpPr>
        <p:spPr>
          <a:xfrm>
            <a:off x="5582550" y="4481763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74459C52-0020-AA8C-F6F2-B956883F8465}"/>
              </a:ext>
            </a:extLst>
          </p:cNvPr>
          <p:cNvSpPr/>
          <p:nvPr/>
        </p:nvSpPr>
        <p:spPr>
          <a:xfrm>
            <a:off x="3296630" y="5678139"/>
            <a:ext cx="2480395" cy="701923"/>
          </a:xfrm>
          <a:prstGeom prst="wedgeRoundRectCallout">
            <a:avLst>
              <a:gd name="adj1" fmla="val 9726"/>
              <a:gd name="adj2" fmla="val -70215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3CB04D50-379C-0BB5-5468-9E7491F3DC13}"/>
              </a:ext>
            </a:extLst>
          </p:cNvPr>
          <p:cNvSpPr/>
          <p:nvPr/>
        </p:nvSpPr>
        <p:spPr>
          <a:xfrm>
            <a:off x="622941" y="4403127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43BBADC-A283-77B9-4F73-7FFA4BB698BC}"/>
              </a:ext>
            </a:extLst>
          </p:cNvPr>
          <p:cNvSpPr/>
          <p:nvPr/>
        </p:nvSpPr>
        <p:spPr>
          <a:xfrm>
            <a:off x="6055255" y="3622429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782255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D6A72-9056-07BD-823F-634DB9F2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B8F18D0-EAE9-706C-441E-2635164B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العرض نقوم بوصف الحدث الرئيس. من يذكرنا بالخطوات التي نتبعها لوصفه؟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4E1EDC-95E2-C0B9-ADE8-AC29D990D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DF09DE-659C-1864-5D0E-F047BD2673F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203D1-D1BE-57C7-CA74-279AA462757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182571-1C57-88DE-4DE1-DF61FC24F0C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237ABD-1D49-F998-6A08-9571D39B99F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FE2F7D6-8A4F-FE7A-FA23-C5E7C7B6BA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FDEBB1-8FB2-6BE5-DE37-47F20A2A1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57AF55-9B24-C492-9AA6-96170537F4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799453-DE02-17E2-00D4-F496B3EFC2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6E65F6-2A5C-9F97-EB12-EB40CECD32C7}"/>
              </a:ext>
            </a:extLst>
          </p:cNvPr>
          <p:cNvSpPr/>
          <p:nvPr/>
        </p:nvSpPr>
        <p:spPr>
          <a:xfrm>
            <a:off x="6997789" y="3369078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899333D-59EE-C523-6F3A-FC76CDE58BB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06729" y="3428999"/>
            <a:ext cx="735087" cy="789529"/>
          </a:xfrm>
          <a:prstGeom prst="roundRect">
            <a:avLst/>
          </a:prstGeom>
          <a:noFill/>
        </p:spPr>
      </p:pic>
      <p:sp>
        <p:nvSpPr>
          <p:cNvPr id="8" name="Zone de texte 25">
            <a:extLst>
              <a:ext uri="{FF2B5EF4-FFF2-40B4-BE49-F238E27FC236}">
                <a16:creationId xmlns:a16="http://schemas.microsoft.com/office/drawing/2014/main" id="{9089BCDE-3BC0-69C9-750F-47888608BBE9}"/>
              </a:ext>
            </a:extLst>
          </p:cNvPr>
          <p:cNvSpPr txBox="1"/>
          <p:nvPr/>
        </p:nvSpPr>
        <p:spPr>
          <a:xfrm>
            <a:off x="482311" y="3217605"/>
            <a:ext cx="5668445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 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247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7EBD-EF86-D6C1-738F-5D7808D04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F77EDDC-33E8-ACAD-F194-4EBCFE6E7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F47EFB1-A841-4CD7-A565-283A99D15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479E02-9A48-083B-C147-0261F9F075D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A7805-F307-640C-08CD-4B58F3FF090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5BC9F-CCB8-3F4B-9714-3FB4859B1DC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C57B9-5064-245A-7E69-A5675ED0B12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99E40C7-715F-F230-9282-B3D33A560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A6EA3F-C616-4A98-9E9D-416317EED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030A86-82FE-B1B2-5B21-7A82C986FF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BF30E6-BAC5-97B4-FC06-E4F10CEFF7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F2F28FD-0D90-2C42-0179-EC1FBA5CEF85}"/>
              </a:ext>
            </a:extLst>
          </p:cNvPr>
          <p:cNvSpPr txBox="1"/>
          <p:nvPr/>
        </p:nvSpPr>
        <p:spPr>
          <a:xfrm>
            <a:off x="662991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131C829-862D-EBF4-4662-A7A9880BE028}"/>
              </a:ext>
            </a:extLst>
          </p:cNvPr>
          <p:cNvSpPr/>
          <p:nvPr/>
        </p:nvSpPr>
        <p:spPr>
          <a:xfrm>
            <a:off x="7955784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25" name="Google Shape;2106;p52">
            <a:extLst>
              <a:ext uri="{FF2B5EF4-FFF2-40B4-BE49-F238E27FC236}">
                <a16:creationId xmlns:a16="http://schemas.microsoft.com/office/drawing/2014/main" id="{39910D58-2130-4A42-6E3F-27B99D0ACDC2}"/>
              </a:ext>
            </a:extLst>
          </p:cNvPr>
          <p:cNvSpPr txBox="1"/>
          <p:nvPr/>
        </p:nvSpPr>
        <p:spPr>
          <a:xfrm flipH="1">
            <a:off x="648510" y="216104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77C58C5-6B12-3856-4A25-370D5542C7B7}"/>
              </a:ext>
            </a:extLst>
          </p:cNvPr>
          <p:cNvSpPr txBox="1"/>
          <p:nvPr/>
        </p:nvSpPr>
        <p:spPr>
          <a:xfrm>
            <a:off x="648510" y="342900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A127240-E127-B507-BB46-8A35E8C8A725}"/>
              </a:ext>
            </a:extLst>
          </p:cNvPr>
          <p:cNvSpPr/>
          <p:nvPr/>
        </p:nvSpPr>
        <p:spPr>
          <a:xfrm>
            <a:off x="7955784" y="2391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F574E919-0B1A-10DB-5900-9103996F0F8E}"/>
              </a:ext>
            </a:extLst>
          </p:cNvPr>
          <p:cNvSpPr/>
          <p:nvPr/>
        </p:nvSpPr>
        <p:spPr>
          <a:xfrm>
            <a:off x="7944400" y="383540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8562734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2C91A-3E88-8900-FBFD-7B6151930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71F0B03-2CF3-37F9-4140-FD4B9252F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نستعملها لسرد أحداث متسلسلة؟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B8A815-E4A7-3C65-9492-58D8AAC2FF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B1693D-2CAA-8600-BFE5-7B45A3ABE01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768B29-3B3F-6741-EC0A-BF0F8AB3E4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4C8265-5A4E-3DF7-D2F4-77B4BECE8BC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E9802F-A374-3752-4BCC-7CFDB4F7B13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2EA883-DAD1-67FE-41D9-686CBEC74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FE4AE1-E0A1-F647-BBD8-B78B42EA9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91F1F8-A107-5F5A-E913-A4480626D1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2D4EF6-770B-BC71-67AD-5298F19995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FDD8D8-D878-F914-85D0-E1A9E0E22BBD}"/>
              </a:ext>
            </a:extLst>
          </p:cNvPr>
          <p:cNvSpPr txBox="1"/>
          <p:nvPr/>
        </p:nvSpPr>
        <p:spPr>
          <a:xfrm>
            <a:off x="721302" y="2831708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يُذَكِّرُنا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تُساعِدُنا عَلى سَرْدِ أَحْداثٍ مُتَسَلْسِلَةٍ؟</a:t>
            </a:r>
          </a:p>
        </p:txBody>
      </p:sp>
    </p:spTree>
    <p:extLst>
      <p:ext uri="{BB962C8B-B14F-4D97-AF65-F5344CB8AC3E}">
        <p14:creationId xmlns:p14="http://schemas.microsoft.com/office/powerpoint/2010/main" val="23899708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6D8B2-D06D-B8CC-1D28-2B77F6AEA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257FDA7-80BD-C744-E26F-B346D223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6FE495-A05A-3D57-C805-3D7791F87E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ABCA73-4F1D-36B3-7C39-EC451CB33B3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E26756-E287-F7C5-1D52-9BD96DC35CB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BF8D15-A0CB-30E1-69CF-52431EC483B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E7B500-C0D9-53F7-DBED-2C2B4464041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8CB44EC-725E-BEE3-6D55-86A0A53042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DA468E-ED15-4F86-EE47-82AC0D13C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7CEA24-CBBD-41EE-A609-1EC771241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46B63E-9D5C-23BD-1ED4-C0FA210571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 de texte 34">
            <a:extLst>
              <a:ext uri="{FF2B5EF4-FFF2-40B4-BE49-F238E27FC236}">
                <a16:creationId xmlns:a16="http://schemas.microsoft.com/office/drawing/2014/main" id="{CECCD546-5A98-7AC1-06AC-AEA31A57B48A}"/>
              </a:ext>
            </a:extLst>
          </p:cNvPr>
          <p:cNvSpPr txBox="1"/>
          <p:nvPr/>
        </p:nvSpPr>
        <p:spPr>
          <a:xfrm>
            <a:off x="993027" y="1862436"/>
            <a:ext cx="2948862" cy="2435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وَفي </a:t>
            </a:r>
            <a:r>
              <a:rPr lang="ar-M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 de texte 34">
            <a:extLst>
              <a:ext uri="{FF2B5EF4-FFF2-40B4-BE49-F238E27FC236}">
                <a16:creationId xmlns:a16="http://schemas.microsoft.com/office/drawing/2014/main" id="{62D2A8A1-DBD9-7DEC-BDC0-91720472995D}"/>
              </a:ext>
            </a:extLst>
          </p:cNvPr>
          <p:cNvSpPr txBox="1"/>
          <p:nvPr/>
        </p:nvSpPr>
        <p:spPr>
          <a:xfrm>
            <a:off x="4975387" y="3235960"/>
            <a:ext cx="2948862" cy="31059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240516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6B12B-BBE4-3153-78AA-4EE1671D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535BF48-240A-EFA9-0786-10AA929D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نستعملها لنقل الأخبار عن مصادرها؟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2A0EF2-A7D5-0EB6-2415-B394EFA509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7F37E4-C405-3F1C-1356-BF6860F2B77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A945A-0E0F-5D02-E965-D721967A159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F2B8A8-9E87-AD34-4ED0-C01768C8A9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0701A-3FF1-10B4-7B40-D1860F22E53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39A2D7F-E8DF-9B4D-439E-2F1A62C58B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07F151-0E26-3116-5689-157EE058C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1361A8-710E-A3BC-DD1B-90AF26F9CE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389FEA-0ED5-BFFA-A074-DE0350C266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4F2C83-57FE-CB1C-4496-F59BAC3B28E8}"/>
              </a:ext>
            </a:extLst>
          </p:cNvPr>
          <p:cNvSpPr txBox="1"/>
          <p:nvPr/>
        </p:nvSpPr>
        <p:spPr>
          <a:xfrm>
            <a:off x="939166" y="3002280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ٱلَّتي نَسْتَعْمِلُها لِنَقْلِ أَخْبارٍ عَنْ مَصادِرِها؟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9809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1AEE-8958-D8C6-3CB4-21B7C63F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8E4463-F41F-B250-4846-FCFB724C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C1F0B4-51B9-D3AF-1916-A275952402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7F16EE-0643-D583-3126-EBB544F10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18C79-7286-D506-F378-3873943F77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64634A-3DED-0237-68B8-C85C5ADA5E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8A5702-0EB4-DA1C-2AD8-748BB0947C5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E3BE829-113E-0C84-428F-E4C34A24C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434FF2-FEB5-D4F0-5CD3-53580C327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F945EA-C39A-ACF1-E9D4-8F0B13A80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71612E4-D25A-BF7C-239C-4C04BAC616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F69F016-A3B6-581D-C61C-830F4C41767D}"/>
              </a:ext>
            </a:extLst>
          </p:cNvPr>
          <p:cNvSpPr txBox="1">
            <a:spLocks/>
          </p:cNvSpPr>
          <p:nvPr/>
        </p:nvSpPr>
        <p:spPr>
          <a:xfrm>
            <a:off x="2481013" y="1841286"/>
            <a:ext cx="4336447" cy="457170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أَفادَتْ / ذَكَرَتْ مَصادِرُ أَنَّ.....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جاءَ في إِعْلانٍ رَسْمِيٍّ............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تَناقَلَتْ وَسائِلُ </a:t>
            </a:r>
            <a:r>
              <a:rPr lang="ar-MA" sz="36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ٱلْإِعْلامِ</a:t>
            </a: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أَخْبَرَ / أَعْلَنَ ..................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في حِوارٍ / لِقاءٍ مَعَ .............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أَشارَ إِلى ... كَما أَكَّدَ ............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صَرَّحَ بِأَنَّ.........................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44097456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60F6-588F-8FEB-A91D-B9115408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1A739E3-5720-37B4-51DC-C0F57565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67" y="752162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57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D1FDB7-6EF4-9F35-D2D3-9BD39B370D7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E728D3-21AE-7006-5B2A-BFA7CB3E114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9D4DF4-5416-F520-7894-3AF3770484F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5FADB5-A319-4347-8639-E7EC24EFD84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CB6E31-19B7-0992-06B4-2A3325365C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FD8CDC-0B18-DD4B-3E58-A4E5814E6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69E0CD-9ABE-BEC5-B8BB-AF53EA66CE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B8F3B7-3E63-B20C-A748-034281BCA0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5F6A87-7541-9AA5-4CF8-623DED8C6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9471707-458B-8D52-3DFD-A31343FB2D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02" y="1443920"/>
            <a:ext cx="3440559" cy="527734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8D1D6BA-31D3-ADEA-6E93-88B762129D62}"/>
              </a:ext>
            </a:extLst>
          </p:cNvPr>
          <p:cNvSpPr/>
          <p:nvPr/>
        </p:nvSpPr>
        <p:spPr>
          <a:xfrm>
            <a:off x="2521102" y="3332480"/>
            <a:ext cx="3440559" cy="27733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203384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7728-5742-F1CD-8347-8F43009F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F0D6783-3C6D-D3E2-2F1D-3BA49BB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7" y="752163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 ما الوضعية التي تفضلونها؟ 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0EB2F-7A03-2F76-C7BD-E701D6EDD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AF0CAE-E6E5-B7EE-E14F-F32DF487BC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75A768-B2BF-8F64-5FD9-00EEE033FEA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8A0706-549A-2AE5-AED6-E5AD6F837CD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CC66D-CC36-CF92-2BD4-A95E443B4D9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10DA18-B218-B943-5636-15DC24F58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22D9D3-C6E0-DBA5-6FE8-9812F4F09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462FA-AB17-0574-53EA-6AA4D62FC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5A5A37-05BC-9C6B-8800-37CA962B50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E45448D-176A-BFB7-7DD6-BC817352C2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02" y="1443920"/>
            <a:ext cx="3440559" cy="527734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E51C22-2CC0-9B48-6A29-BD2C8B0E77AC}"/>
              </a:ext>
            </a:extLst>
          </p:cNvPr>
          <p:cNvSpPr/>
          <p:nvPr/>
        </p:nvSpPr>
        <p:spPr>
          <a:xfrm>
            <a:off x="2521102" y="3332480"/>
            <a:ext cx="3440559" cy="27733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4742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DD1FD-33FD-79DF-C68C-C4B7902A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58E370-AC2E-1DF6-182F-BE2894FF6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76" y="753036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حددوا أولا عناصر الحدث الرئيس وقدموا توصيفا لأحداثه الفرعية ثم خلاصة الحدث على دفاتر البحث. (لاحظوا أن سؤال" لماذا؟" لا يناسب طبيعة حدث زلزال الحوز.)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4FBD4-735D-CB3D-91F2-EFCAE3DD973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D3437F-D6E9-FB48-3CC3-39223B5B978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60503F-C0A6-7751-7CDD-C85E3E3B41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0A283D-A463-216F-885C-55AEA877526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BE718ED-816B-C686-9A35-12296041D0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312117-F31B-AE9B-7380-C7F7BBF3A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CF08B2D-A1DB-845A-9081-31F83602E9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AF9EF0-E73B-C061-D1E9-D44C80BBB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3F4AD-3275-6E57-B534-1B761CC8E2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EF5B71A-D9E7-14A4-7C7C-809765F9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576571"/>
            <a:ext cx="653117" cy="751866"/>
          </a:xfrm>
          <a:prstGeom prst="rect">
            <a:avLst/>
          </a:prstGeom>
        </p:spPr>
      </p:pic>
      <p:pic>
        <p:nvPicPr>
          <p:cNvPr id="2" name="Image 1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6D1AF453-4B8C-9887-3911-A3FC89D379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02" y="1443920"/>
            <a:ext cx="3440559" cy="527734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C58CCED-A644-AABD-6596-0949686E4587}"/>
              </a:ext>
            </a:extLst>
          </p:cNvPr>
          <p:cNvSpPr/>
          <p:nvPr/>
        </p:nvSpPr>
        <p:spPr>
          <a:xfrm>
            <a:off x="2521102" y="3332480"/>
            <a:ext cx="3440559" cy="27733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98562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3985-84CF-7DA7-0797-36E47CE62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F546D15-6EDC-3F68-6D0D-E1CB41C7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1338"/>
            <a:ext cx="762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بالمعلومات التي قمتم  بتسجيلها واكتبوا مسودة المقال الإخباري على دفاتر البحث وفق التصميم التالي:</a:t>
            </a:r>
            <a:endParaRPr lang="fr-FR" sz="21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43FE14-209F-EA9D-91BA-B8CA4CCD163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59F39A-001F-FF56-E82C-7B63816DDA3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988312-BF06-811A-4E22-CE31ED5252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5401A9-206D-8AFC-1BD5-211A4E8F50B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6706295-5D76-8873-4D76-5A7B2C12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6577061-2EBF-2A6A-5093-D406A5C33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28454B-BE85-F9E9-A460-F7D536FA35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EAB12DD-9743-76B7-D287-5AAB2F8447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D36E65-9164-813C-9364-0408854125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 de texte 25">
            <a:extLst>
              <a:ext uri="{FF2B5EF4-FFF2-40B4-BE49-F238E27FC236}">
                <a16:creationId xmlns:a16="http://schemas.microsoft.com/office/drawing/2014/main" id="{B1EF90BA-7D50-DEF7-7671-0912FBC5F30C}"/>
              </a:ext>
            </a:extLst>
          </p:cNvPr>
          <p:cNvSpPr txBox="1"/>
          <p:nvPr/>
        </p:nvSpPr>
        <p:spPr>
          <a:xfrm>
            <a:off x="633984" y="1902891"/>
            <a:ext cx="5742738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 de texte 25">
            <a:extLst>
              <a:ext uri="{FF2B5EF4-FFF2-40B4-BE49-F238E27FC236}">
                <a16:creationId xmlns:a16="http://schemas.microsoft.com/office/drawing/2014/main" id="{2230DA4A-BD45-79FC-EBE4-225A56F530F8}"/>
              </a:ext>
            </a:extLst>
          </p:cNvPr>
          <p:cNvSpPr txBox="1"/>
          <p:nvPr/>
        </p:nvSpPr>
        <p:spPr>
          <a:xfrm>
            <a:off x="633984" y="3570721"/>
            <a:ext cx="5742738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  <p:sp>
        <p:nvSpPr>
          <p:cNvPr id="16" name="Zone de texte 25">
            <a:extLst>
              <a:ext uri="{FF2B5EF4-FFF2-40B4-BE49-F238E27FC236}">
                <a16:creationId xmlns:a16="http://schemas.microsoft.com/office/drawing/2014/main" id="{D8B19926-E7B2-B7C8-955A-FBED3AFC84DC}"/>
              </a:ext>
            </a:extLst>
          </p:cNvPr>
          <p:cNvSpPr txBox="1"/>
          <p:nvPr/>
        </p:nvSpPr>
        <p:spPr>
          <a:xfrm>
            <a:off x="633982" y="5287770"/>
            <a:ext cx="5742739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تَوْصِياتٌ...). </a:t>
            </a:r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D89E38-1B86-EC84-4152-F500DAB89C54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8F71BB2-A33C-4411-11AF-F1BD8BFE6FA1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9FAF036-35D9-4B7E-1F04-65FCB40E664B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DF4A07C-07C0-2F40-AE76-34829F46B91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29" name="Image 2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B42B0-1B78-04A3-1EFA-9076C5A75D2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87393" y="3897056"/>
            <a:ext cx="735087" cy="789529"/>
          </a:xfrm>
          <a:prstGeom prst="roundRect">
            <a:avLst/>
          </a:prstGeom>
          <a:noFill/>
        </p:spPr>
      </p:pic>
      <p:pic>
        <p:nvPicPr>
          <p:cNvPr id="30" name="Image 2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5C30F7-BC74-E0FD-5058-451938EC77A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  <p:pic>
        <p:nvPicPr>
          <p:cNvPr id="6" name="Image 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E2835BF8-F10C-C6F1-BDF0-44A1B658CD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3" y="1320346"/>
            <a:ext cx="653117" cy="7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6349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87A4-0A9B-08A0-2AEF-E847A110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3">
            <a:extLst>
              <a:ext uri="{FF2B5EF4-FFF2-40B4-BE49-F238E27FC236}">
                <a16:creationId xmlns:a16="http://schemas.microsoft.com/office/drawing/2014/main" id="{5B1F3327-CE46-6A51-BADB-218A6DE4F947}"/>
              </a:ext>
            </a:extLst>
          </p:cNvPr>
          <p:cNvSpPr txBox="1">
            <a:spLocks/>
          </p:cNvSpPr>
          <p:nvPr/>
        </p:nvSpPr>
        <p:spPr>
          <a:xfrm>
            <a:off x="737941" y="63807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C"/>
                </a:solidFill>
              </a:rPr>
              <a:t>توجيه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D01C40-63E8-07A9-8532-5B77D4DCB692}"/>
              </a:ext>
            </a:extLst>
          </p:cNvPr>
          <p:cNvSpPr txBox="1"/>
          <p:nvPr/>
        </p:nvSpPr>
        <p:spPr>
          <a:xfrm>
            <a:off x="31378" y="1411859"/>
            <a:ext cx="8948868" cy="5209937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كتابة المسودة، يتجول الأستاذ بين الصفوف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لمساعدة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التلاميذ على تصحيح أخطائهم ويذكرهم ببعض الأساليب المستعملة في كل عنصر من عناصر التصميم. كما يسجل على مذكرته الخاصة بعض الأخطاء وأسماء مرتكبيها، من قبيل: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عدم احترام التصميم . 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أخطاء لغوية مترددة. 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تكرار نفس الكلمات.</a:t>
            </a:r>
          </a:p>
          <a:p>
            <a:pPr lvl="0" algn="just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المرحلة الموالية (قراءة المسودة وتصحيحها)، يركز الأستاذ على قراءة أعمال التلاميذ الذين سجل أسماءهم على مذكرته، ويذكرهم بالأخطاء التي ارتكبوها ثم يقدم التغذية الراجعة المناسبة (توجيه – تصحيح الخطأ على السبورة... توجيه حول الخط)؛ تعويض مفردات بمرادفاتها أو عبارات مكافئة لتفادي التكرار وتحسين الصياغة.</a:t>
            </a:r>
          </a:p>
        </p:txBody>
      </p:sp>
    </p:spTree>
    <p:extLst>
      <p:ext uri="{BB962C8B-B14F-4D97-AF65-F5344CB8AC3E}">
        <p14:creationId xmlns:p14="http://schemas.microsoft.com/office/powerpoint/2010/main" val="189303363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712A-AA83-B67A-00AA-2C900780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512CFB5-95EE-8F23-5AD0-59BC5853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10119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ستلعبون  لعبة</a:t>
            </a:r>
            <a:r>
              <a:rPr lang="fr-FR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التمثيل . من يختار شخصية أو مهنة أو ظاهرة ويحاول تمثيلها باستعمال الحركات دون ألفاظ. </a:t>
            </a:r>
            <a:endParaRPr lang="ar-MA" sz="21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61765F4-7020-2256-F35D-A53AFAD1D2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5EEC5A-6042-EB5D-87A2-31FFB1835E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9AB840-8018-47AB-605E-31EDC287E5F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974B66-027A-42BF-F1BB-637D328F72C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7245FE-E259-ED37-18F8-85CAFC8E315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B9DED75-135A-6709-6BF6-C5B43E35B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5D4414-170A-2CC4-AC17-365517FB62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278814-2717-12DB-0799-7C42319F25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72C58D-5175-184D-D9B7-A296CB23B6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B3118F-6BC3-4176-6A6C-6441A1AF8D54}"/>
              </a:ext>
            </a:extLst>
          </p:cNvPr>
          <p:cNvSpPr txBox="1"/>
          <p:nvPr/>
        </p:nvSpPr>
        <p:spPr>
          <a:xfrm>
            <a:off x="2083657" y="3252946"/>
            <a:ext cx="4976685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ٱلتَّمْثيلِ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5158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</a:t>
            </a:r>
            <a:r>
              <a:rPr lang="fr-FR" dirty="0">
                <a:solidFill>
                  <a:srgbClr val="424D7B"/>
                </a:solidFill>
              </a:rPr>
              <a:t>4</a:t>
            </a:r>
            <a:r>
              <a:rPr lang="ar-MA" dirty="0">
                <a:solidFill>
                  <a:srgbClr val="424D7B"/>
                </a:solidFill>
              </a:rPr>
              <a:t>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المسودة.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2470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المسودة بصوت مرتفع؟ (مطالبة التلاميذ بتعبئة بطاقة التصحيح الذاتي-ص58- بعد المناقشة.)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EB03F26-E7DE-1D4A-34D4-D646E1D9F0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675FFD-B40C-021F-1672-C64B867C14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049" y="2198196"/>
            <a:ext cx="7823200" cy="3560629"/>
          </a:xfrm>
          <a:prstGeom prst="rect">
            <a:avLst/>
          </a:prstGeom>
        </p:spPr>
      </p:pic>
      <p:pic>
        <p:nvPicPr>
          <p:cNvPr id="16" name="Image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AC265A8-6E31-1E5C-3EB1-EE2D142790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9" y="1358693"/>
            <a:ext cx="741649" cy="85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E5DD-916B-7EE8-1C87-32428E89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A2DACBB-0440-D194-B238-462DDF20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66" y="768788"/>
            <a:ext cx="697632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يصحح أخطاءه على دفتره. ( يقدم الأستاذ المساعدة لباقي التلاميذ.)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9047FE-0084-50D5-842F-6BF0B0343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9A35B0-BDBE-836F-925A-6963F7541BC7}"/>
              </a:ext>
            </a:extLst>
          </p:cNvPr>
          <p:cNvSpPr txBox="1"/>
          <p:nvPr/>
        </p:nvSpPr>
        <p:spPr>
          <a:xfrm>
            <a:off x="1479507" y="1749296"/>
            <a:ext cx="5835748" cy="146423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أَخْطائي وَفْقَ ٱلتَّوْجيهاتِ ٱلَّتي حَصَلْتُ عَلَيْها مِنْ أُسْتاذي/تي وَزُمَلائي.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4342FCF3-90C5-FB86-48F5-6C1CB011D5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90871" y="1408945"/>
            <a:ext cx="899999" cy="8999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BA7047-E72F-D7E4-AFEE-8D5301656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48" y="2721920"/>
            <a:ext cx="3540504" cy="35405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51A81B-990E-81B2-B126-419980CF2C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72B4DA-C540-F25E-E6D3-2F1219A0C5A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6F13A0-037A-8251-38D3-EF4B2E9C6A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969F0D-942F-602F-8DF7-C1A827D56A0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F8CA17-E1BD-96F2-BC79-6D62A502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7C0204-1331-B973-E877-0FE6FE2693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9A2B1-2DCA-1F03-455E-3F9C0E62D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03CC5E-4A3B-CB80-37D4-F09C697273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452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3E34-354C-8327-9901-EE067D53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7F33D48-DECE-A679-7194-CD2D6461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وسجلوا تاريخ اليوم، ثم انقلوا إنتاجاتكم بعد تصحيحها  بخط سليم ومقروء.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219FA-42FD-A420-6F51-0CEF7A7CD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C0DBDF-0C9B-89F6-5A54-1F6C30DF4A0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8C1A0-6B9B-44E8-8481-C1C9E768AAB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D60257-0FCF-C53F-C51F-28052CDA62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FC483C-7E57-363A-2400-B65AAA3B714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3911F8-5B2A-FF42-F81E-AE42345142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2836D4-4A4F-388F-17B5-038AB7F8D8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6B1601-70E8-CDA1-D1D9-DC981DE53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758C4C-731A-708A-F4DD-CDC5C1545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F05CB65D-71C0-ABC8-E896-4998669C0B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30042" y="2231161"/>
            <a:ext cx="4057904" cy="4064000"/>
          </a:xfrm>
          <a:prstGeom prst="rect">
            <a:avLst/>
          </a:prstGeom>
        </p:spPr>
      </p:pic>
      <p:pic>
        <p:nvPicPr>
          <p:cNvPr id="5" name="Image 4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F1EE5F4-24F3-39D1-3A47-887FEF3318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8" y="1415307"/>
            <a:ext cx="709115" cy="8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7328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المقال الإخباري؟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E50A4-84A2-C426-1CC8-224B4FD02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E9E06E-2A97-B15E-4999-30B38DD40B8E}"/>
              </a:ext>
            </a:extLst>
          </p:cNvPr>
          <p:cNvSpPr txBox="1"/>
          <p:nvPr/>
        </p:nvSpPr>
        <p:spPr>
          <a:xfrm>
            <a:off x="1275932" y="3429000"/>
            <a:ext cx="5888052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7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C"/>
                </a:solidFill>
              </a:rPr>
              <a:t>ما عَناصِرُ تَصْميمِ </a:t>
            </a:r>
            <a:r>
              <a:rPr lang="ar-MA" sz="4800" dirty="0" err="1">
                <a:solidFill>
                  <a:srgbClr val="424D7C"/>
                </a:solidFill>
              </a:rPr>
              <a:t>ٱلْمَقالِ</a:t>
            </a:r>
            <a:r>
              <a:rPr lang="ar-MA" sz="4800" dirty="0">
                <a:solidFill>
                  <a:srgbClr val="424D7C"/>
                </a:solidFill>
              </a:rPr>
              <a:t> </a:t>
            </a:r>
            <a:r>
              <a:rPr lang="ar-MA" sz="4800" dirty="0" err="1">
                <a:solidFill>
                  <a:srgbClr val="424D7C"/>
                </a:solidFill>
              </a:rPr>
              <a:t>ٱلإِخْبارِيِّ</a:t>
            </a:r>
            <a:r>
              <a:rPr lang="ar-MA" sz="4800" dirty="0">
                <a:solidFill>
                  <a:srgbClr val="424D7C"/>
                </a:solidFill>
              </a:rPr>
              <a:t>؟</a:t>
            </a:r>
            <a:endParaRPr lang="fr-FR" sz="48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D88E0-254A-5EA0-DF44-33797E61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501C2E3-250F-2FC0-CB3C-35887E45F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68788"/>
            <a:ext cx="729568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أحضروا أوراقا بيضاء، ستحتاجونها في الحصة المقبلة لرسم مشاهد لها علاقة بقصيدة " المشاعر أحوال".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4289C-397B-7383-629A-BA897BC5DF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5C938B-297C-7960-4473-014A1EDBE65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B05A8-B721-7482-6D4C-F3DB6D6DB31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A60DC-156A-4708-848E-5D1A94B30DB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6330F8-CBC6-432B-7EC6-14121E21F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68F5A3-0888-5B01-48F2-9477D0AAE4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5A4458-1EA6-F287-3429-F019B8C82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6DE1A9-415E-4969-3104-76F3E93EF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E0F37D-F3F9-EFE9-454C-57729B0FE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fournitures de bureau, crayon, outil d’écriture, papeterie&#10;&#10;Le contenu généré par l’IA peut être incorrect.">
            <a:extLst>
              <a:ext uri="{FF2B5EF4-FFF2-40B4-BE49-F238E27FC236}">
                <a16:creationId xmlns:a16="http://schemas.microsoft.com/office/drawing/2014/main" id="{2EC69820-02A6-76FB-307A-E97BC9CFF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056" y="1450148"/>
            <a:ext cx="3651362" cy="5062411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Image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5A0554E8-9936-F0C4-A507-192F16CC38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450148"/>
            <a:ext cx="904240" cy="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754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18636</TotalTime>
  <Words>1351</Words>
  <Application>Microsoft Office PowerPoint</Application>
  <PresentationFormat>Affichage à l'écran (4:3)</PresentationFormat>
  <Paragraphs>280</Paragraphs>
  <Slides>42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42</vt:i4>
      </vt:variant>
    </vt:vector>
  </HeadingPairs>
  <TitlesOfParts>
    <vt:vector size="68" baseType="lpstr">
      <vt:lpstr>Aptos Display</vt:lpstr>
      <vt:lpstr>Aptos</vt:lpstr>
      <vt:lpstr>Microsoft Uighur</vt:lpstr>
      <vt:lpstr>Viga</vt:lpstr>
      <vt:lpstr>Arial</vt:lpstr>
      <vt:lpstr>Dosis ExtraBold</vt:lpstr>
      <vt:lpstr>Wingdings</vt:lpstr>
      <vt:lpstr>Calibri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في حصة اليوم ستتدربون على إلقاء قصيدة « المشاعر أحوال» بشكل معبر. </vt:lpstr>
      <vt:lpstr>من يقوم إلى السبورة ويلقي القصيدة بشكل معبر؟ الفائز من قدم أحسن إلقاء. </vt:lpstr>
      <vt:lpstr>الفائز في هذه الحصة هو ........................................................................... </vt:lpstr>
      <vt:lpstr>Présentation PowerPoint</vt:lpstr>
      <vt:lpstr>في هذه الحصة، ستطبقون ما تعلمتموه خلال جميع الحصص السابقة لكتابة مقال إخباري.</vt:lpstr>
      <vt:lpstr>من يذكرنا بتعريف المقال الإخباري؟</vt:lpstr>
      <vt:lpstr>نتذكر جماعة. من يقرأ؟</vt:lpstr>
      <vt:lpstr> من يذكرنا بتصميم المقال الإخباري؟ </vt:lpstr>
      <vt:lpstr>نتذكر جماعة. من يقرأ؟ </vt:lpstr>
      <vt:lpstr>من يذكرنا بعناصر الحدث التي ندرجها في المقدمة ؟</vt:lpstr>
      <vt:lpstr>نتذكر جماعة. من يقرأ أسئلة المخطط الشمسي لعناصر الحدث؟ </vt:lpstr>
      <vt:lpstr>في العرض نقوم بوصف الحدث الرئيس. من يذكرنا بالخطوات التي نتبعها لوصفه؟ </vt:lpstr>
      <vt:lpstr>نتذكر جماعة. من يقرأ؟ </vt:lpstr>
      <vt:lpstr>من يذكرنا بالأساليب التي نستعملها لسرد أحداث متسلسلة؟</vt:lpstr>
      <vt:lpstr>نتذكر جماعة. من يقرأ؟ </vt:lpstr>
      <vt:lpstr>من يذكرنا بالأساليب التي نستعملها لنقل الأخبار عن مصادرها؟</vt:lpstr>
      <vt:lpstr>نتذكر جماعة. من يقرأ؟</vt:lpstr>
      <vt:lpstr> خذوا كراساتكم الصفحة «57». </vt:lpstr>
      <vt:lpstr>من يقرأ التعليمة؟ ( ما الوضعية التي تفضلونها؟ )</vt:lpstr>
      <vt:lpstr>حددوا أولا عناصر الحدث الرئيس وقدموا توصيفا لأحداثه الفرعية ثم خلاصة الحدث على دفاتر البحث. (لاحظوا أن سؤال" لماذا؟" لا يناسب طبيعة حدث زلزال الحوز.)</vt:lpstr>
      <vt:lpstr>استعينوا بالمعلومات التي قمتم  بتسجيلها واكتبوا مسودة المقال الإخباري على دفاتر البحث وفق التصميم التالي:</vt:lpstr>
      <vt:lpstr>Présentation PowerPoint</vt:lpstr>
      <vt:lpstr>ستلعبون  لعبة  التمثيل . من يختار شخصية أو مهنة أو ظاهرة ويحاول تمثيلها باستعمال الحركات دون ألفاظ. </vt:lpstr>
      <vt:lpstr>Présentation PowerPoint</vt:lpstr>
      <vt:lpstr> من يقرأ المسودة بصوت مرتفع؟ (مطالبة التلاميذ بتعبئة بطاقة التصحيح الذاتي-ص58- بعد المناقشة.)</vt:lpstr>
      <vt:lpstr>كل منكم يصحح أخطاءه على دفتره. ( يقدم الأستاذ المساعدة لباقي التلاميذ.) </vt:lpstr>
      <vt:lpstr>خذوا دفاتر القسم وسجلوا تاريخ اليوم، ثم انقلوا إنتاجاتكم بعد تصحيحها  بخط سليم ومقروء.</vt:lpstr>
      <vt:lpstr>اختتام الحصة</vt:lpstr>
      <vt:lpstr>من يذكرنا بعناصر تصميم المقال الإخباري؟ </vt:lpstr>
      <vt:lpstr>أحضروا أوراقا بيضاء، ستحتاجونها في الحصة المقبلة لرسم مشاهد لها علاقة بقصيدة " المشاعر أحوال".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209</cp:revision>
  <dcterms:created xsi:type="dcterms:W3CDTF">2023-09-20T21:35:22Z</dcterms:created>
  <dcterms:modified xsi:type="dcterms:W3CDTF">2026-02-22T12:02:46Z</dcterms:modified>
</cp:coreProperties>
</file>