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9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1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2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3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4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6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7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18.xml" ContentType="application/vnd.openxmlformats-officedocument.theme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9.xml" ContentType="application/vnd.openxmlformats-officedocument.theme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4017" r:id="rId2"/>
    <p:sldMasterId id="2147483993" r:id="rId3"/>
    <p:sldMasterId id="2147483681" r:id="rId4"/>
    <p:sldMasterId id="2147483689" r:id="rId5"/>
    <p:sldMasterId id="2147483694" r:id="rId6"/>
    <p:sldMasterId id="2147483705" r:id="rId7"/>
    <p:sldMasterId id="2147483714" r:id="rId8"/>
    <p:sldMasterId id="2147483809" r:id="rId9"/>
    <p:sldMasterId id="2147483753" r:id="rId10"/>
    <p:sldMasterId id="2147483764" r:id="rId11"/>
    <p:sldMasterId id="2147483775" r:id="rId12"/>
    <p:sldMasterId id="2147483786" r:id="rId13"/>
    <p:sldMasterId id="2147483822" r:id="rId14"/>
    <p:sldMasterId id="2147483845" r:id="rId15"/>
    <p:sldMasterId id="2147483868" r:id="rId16"/>
    <p:sldMasterId id="2147483891" r:id="rId17"/>
    <p:sldMasterId id="2147483914" r:id="rId18"/>
    <p:sldMasterId id="2147483937" r:id="rId19"/>
    <p:sldMasterId id="2147483686" r:id="rId20"/>
  </p:sldMasterIdLst>
  <p:notesMasterIdLst>
    <p:notesMasterId r:id="rId99"/>
  </p:notesMasterIdLst>
  <p:handoutMasterIdLst>
    <p:handoutMasterId r:id="rId100"/>
  </p:handoutMasterIdLst>
  <p:sldIdLst>
    <p:sldId id="2147482577" r:id="rId21"/>
    <p:sldId id="2147482483" r:id="rId22"/>
    <p:sldId id="2147482469" r:id="rId23"/>
    <p:sldId id="2147482516" r:id="rId24"/>
    <p:sldId id="2147482616" r:id="rId25"/>
    <p:sldId id="2147482691" r:id="rId26"/>
    <p:sldId id="2147482453" r:id="rId27"/>
    <p:sldId id="2147482645" r:id="rId28"/>
    <p:sldId id="2147482632" r:id="rId29"/>
    <p:sldId id="2147482450" r:id="rId30"/>
    <p:sldId id="2147482732" r:id="rId31"/>
    <p:sldId id="2147482457" r:id="rId32"/>
    <p:sldId id="2147482459" r:id="rId33"/>
    <p:sldId id="2147482694" r:id="rId34"/>
    <p:sldId id="2147482706" r:id="rId35"/>
    <p:sldId id="2147482733" r:id="rId36"/>
    <p:sldId id="2147482552" r:id="rId37"/>
    <p:sldId id="2147482551" r:id="rId38"/>
    <p:sldId id="2147482734" r:id="rId39"/>
    <p:sldId id="2147482553" r:id="rId40"/>
    <p:sldId id="2147482707" r:id="rId41"/>
    <p:sldId id="2147482735" r:id="rId42"/>
    <p:sldId id="2147482713" r:id="rId43"/>
    <p:sldId id="2147482708" r:id="rId44"/>
    <p:sldId id="2147482760" r:id="rId45"/>
    <p:sldId id="2147482761" r:id="rId46"/>
    <p:sldId id="2147482762" r:id="rId47"/>
    <p:sldId id="2147482763" r:id="rId48"/>
    <p:sldId id="2147482764" r:id="rId49"/>
    <p:sldId id="2147482736" r:id="rId50"/>
    <p:sldId id="2147482765" r:id="rId51"/>
    <p:sldId id="2147482766" r:id="rId52"/>
    <p:sldId id="2147482737" r:id="rId53"/>
    <p:sldId id="2147482744" r:id="rId54"/>
    <p:sldId id="2147482767" r:id="rId55"/>
    <p:sldId id="2147482768" r:id="rId56"/>
    <p:sldId id="2147482769" r:id="rId57"/>
    <p:sldId id="2147482748" r:id="rId58"/>
    <p:sldId id="2147482770" r:id="rId59"/>
    <p:sldId id="2147482771" r:id="rId60"/>
    <p:sldId id="2147482772" r:id="rId61"/>
    <p:sldId id="2147482722" r:id="rId62"/>
    <p:sldId id="2147482695" r:id="rId63"/>
    <p:sldId id="2147482452" r:id="rId64"/>
    <p:sldId id="2147482636" r:id="rId65"/>
    <p:sldId id="2147482773" r:id="rId66"/>
    <p:sldId id="2147482776" r:id="rId67"/>
    <p:sldId id="2147482774" r:id="rId68"/>
    <p:sldId id="2147482775" r:id="rId69"/>
    <p:sldId id="2147482600" r:id="rId70"/>
    <p:sldId id="2147482777" r:id="rId71"/>
    <p:sldId id="2147482778" r:id="rId72"/>
    <p:sldId id="2147482727" r:id="rId73"/>
    <p:sldId id="2147482779" r:id="rId74"/>
    <p:sldId id="2147482780" r:id="rId75"/>
    <p:sldId id="2147482781" r:id="rId76"/>
    <p:sldId id="2147482782" r:id="rId77"/>
    <p:sldId id="2147482783" r:id="rId78"/>
    <p:sldId id="2147482784" r:id="rId79"/>
    <p:sldId id="2147482531" r:id="rId80"/>
    <p:sldId id="2147482785" r:id="rId81"/>
    <p:sldId id="2147482786" r:id="rId82"/>
    <p:sldId id="2147482759" r:id="rId83"/>
    <p:sldId id="2147482789" r:id="rId84"/>
    <p:sldId id="2147482788" r:id="rId85"/>
    <p:sldId id="2147482787" r:id="rId86"/>
    <p:sldId id="2147482731" r:id="rId87"/>
    <p:sldId id="2147482594" r:id="rId88"/>
    <p:sldId id="2147482595" r:id="rId89"/>
    <p:sldId id="2147482598" r:id="rId90"/>
    <p:sldId id="2147482599" r:id="rId91"/>
    <p:sldId id="2147482791" r:id="rId92"/>
    <p:sldId id="2147482704" r:id="rId93"/>
    <p:sldId id="2147482579" r:id="rId94"/>
    <p:sldId id="2147482585" r:id="rId95"/>
    <p:sldId id="2147482584" r:id="rId96"/>
    <p:sldId id="2147482646" r:id="rId97"/>
    <p:sldId id="2147482634" r:id="rId9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4649" userDrawn="1">
          <p15:clr>
            <a:srgbClr val="A4A3A4"/>
          </p15:clr>
        </p15:guide>
        <p15:guide id="3" orient="horz" pos="2364" userDrawn="1">
          <p15:clr>
            <a:srgbClr val="A4A3A4"/>
          </p15:clr>
        </p15:guide>
        <p15:guide id="4" pos="20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FFFFFF"/>
    <a:srgbClr val="424D7D"/>
    <a:srgbClr val="B1EDEA"/>
    <a:srgbClr val="424D7C"/>
    <a:srgbClr val="00ACA4"/>
    <a:srgbClr val="44A9C4"/>
    <a:srgbClr val="F0F9FE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51" autoAdjust="0"/>
    <p:restoredTop sz="94694"/>
  </p:normalViewPr>
  <p:slideViewPr>
    <p:cSldViewPr snapToGrid="0">
      <p:cViewPr varScale="1">
        <p:scale>
          <a:sx n="75" d="100"/>
          <a:sy n="75" d="100"/>
        </p:scale>
        <p:origin x="850" y="30"/>
      </p:cViewPr>
      <p:guideLst>
        <p:guide orient="horz" pos="709"/>
        <p:guide pos="4649"/>
        <p:guide orient="horz" pos="2364"/>
        <p:guide pos="201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slide" Target="slides/slide75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103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91" Type="http://schemas.openxmlformats.org/officeDocument/2006/relationships/slide" Target="slides/slide71.xml"/><Relationship Id="rId96" Type="http://schemas.openxmlformats.org/officeDocument/2006/relationships/slide" Target="slides/slide7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slide" Target="slides/slide74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slide" Target="slides/slide77.xml"/><Relationship Id="rId10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slide" Target="slides/slide7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20.png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0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20.png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20.png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0.png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20.png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80003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631166" y="1762900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914775" y="3030664"/>
            <a:ext cx="251152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defRPr>
            </a:lvl1pPr>
          </a:lstStyle>
          <a:p>
            <a:pPr lvl="0"/>
            <a:r>
              <a:rPr lang="f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- 02</a:t>
            </a:r>
            <a:r>
              <a:rPr lang="a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 أعلام وعباقرة (ح1).</a:t>
            </a:r>
            <a:endParaRPr lang="fr-MA" noProof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3691644" y="4338382"/>
            <a:ext cx="277822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ar-MA" noProof="0" dirty="0"/>
              <a:t> </a:t>
            </a:r>
            <a:r>
              <a:rPr lang="fr-MA" noProof="0" dirty="0"/>
              <a:t> - 03</a:t>
            </a:r>
            <a:r>
              <a:rPr lang="ar-MA" noProof="0" dirty="0"/>
              <a:t> قراءة :</a:t>
            </a:r>
            <a:r>
              <a:rPr lang="ar-MA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أعلام وعباقرة (ح1).</a:t>
            </a:r>
            <a:endParaRPr lang="ar-MA" noProof="0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6374D34-D13A-3241-4391-B4C15F256E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211218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B49ADD-60B8-321F-9352-AF6B20DC17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396757"/>
            <a:ext cx="53634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1561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528827-9D7B-BD7B-5FF2-E9C5AC23D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552E91E-1D5F-8BC6-6314-02BF27C32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Microsoft Uighur" panose="020000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066C0A-E56B-6EEC-07AB-66A5AE5F3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0020F222-AF7F-4BD4-8DEA-DAAAA14FD818}" type="datetimeFigureOut">
              <a:rPr lang="fr-FR" smtClean="0"/>
              <a:pPr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4DA7D8-E5CB-A1C0-F691-E5595122A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F40F6-0BC6-ECA1-6378-91A0B1B9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C8BFFB31-C8FC-4A97-A75D-25A10C5B448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63224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330B8D-3DE2-63B3-8BCC-4DEBBF39F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2023769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9AD9A8-37BD-2F4B-962B-5215692B3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868841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CA778-D99C-8210-BCF4-0A1BD455F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8813934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7196F5-434B-E6A3-8B59-454C14147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5644366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121884-CE0E-78CA-464D-1A346310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2989975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47153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B4589F-F8D1-AE9B-4570-F47E43C41E4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3B12415-9CB8-0801-A011-F9C9E226C9E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86684974-E575-018A-C0D1-97A7A3FB420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9173FE5-036D-C1A0-9CC7-20BAF8C83C7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AB39CF56-E54B-71D6-BC24-890D71A58D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B0349E33-294B-73DC-4A41-FC2D19FB04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87FA683D-71A4-D3A5-00E8-A058AB3B56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95DDA01B-BAFF-5C7F-9D7B-9176293DBA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FD39393-DDDA-4042-AED6-50D7289F536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75003D90-B13D-C89A-555A-A63732CD72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FC2B5F79-5CC8-E967-467A-31F01A7159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824AD327-A861-CD32-3888-5270986FFD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746E61DF-E151-A023-2C83-24BED13077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B54A345-2DA1-1741-2E92-6FF549FF6D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52041873-770A-7A57-7AC3-641FB12891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EB6BFD29-E1CF-B513-0890-C3CE8B960A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88177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63314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120A47-5D71-EF24-E74F-2D408F9C2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59BF73E-3493-5DC9-79F1-84B5C817D2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A97FAC-866D-87C3-B360-F402FF437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1B113A-3515-759F-84FD-798623DF2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B6A161-3616-7A97-D6EE-31421BFE8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2853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BD81E5-FA61-2C39-A232-705839098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6EAB0C-4A69-8ED2-77B0-53CCF9D48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4E1C68-F4B7-3359-F1E0-D9C46C90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F353A1-E60D-B3B1-EBA4-D5F99601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73FD31-F473-BDF6-D4BF-E480F2EA6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0957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0EAB20-9141-8145-5A31-28FC6CCF3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E4AB4E-B0C7-03AF-C60D-030B72894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956BB-C3A9-EB01-DA5E-39BF9B7F1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7DA7C7-2920-F4A7-24C7-D37524CC8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B76E7A-0BF5-B28C-1A84-E2C3DA622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1489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1B7461-F1DA-41F7-EA37-DA29AD2D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0A3E74-3CFA-57D0-F1B9-18F6F93AE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7918D7-3ED3-B41F-1BDD-0D28D6322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6BA9D1-A51C-A65E-9D78-4DAE7F03F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3ADE0B-0050-E70E-2D06-D76317577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CA56E2-79A3-EA83-C537-420C8AC9C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7175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D626F4-8EBD-292E-23F0-562968150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6FA343-51A7-793D-F127-9B130697C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0E40778-FBAA-78B3-28A9-750F68975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A69A90-DF9B-0A25-D530-D7E3486596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01F239B-BC35-92D3-212F-1F1E8ACC5B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702C09D-52D5-3649-63DA-CE6BF1134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746B47B-D3BA-E6DB-C43E-20DF5E10B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35103C0-8F43-D12A-0F87-74382314F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3841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39447B-AE32-70DF-5FC1-DCF0B0FDA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08AB88-5928-DCFA-F5F9-3D2DD6812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87ED62-09A8-C49B-9ED3-29974C946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77753CB-4380-4645-42A2-F66017898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6884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0F3262D-B019-FDD5-BA78-04493B330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4C9E2B-8E3C-A354-24E4-188286ABA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280F26-201D-672F-1201-0145BF753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75257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D98646-1208-C56C-685B-3AF14B1CC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CF6332-6A3C-9474-1341-4245C222D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94F85BD-FE51-AD01-7FAB-B65F387984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EE82F6-BCF8-7294-BC15-87BD8985C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CBCD290-9F96-96C4-6821-F5D122CBC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194F83-5CF9-5565-8964-FE1980616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824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C2EDDF-96CE-ECCF-B8EE-81A507F2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CD28311-50C7-BC51-1E35-5EA20D009D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7079936-4ED5-D1C6-2E1C-88BE892BF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057664-692A-138C-216F-E307B3AF5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6EA5D8-91A6-1D18-C38C-96FB34050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9665A3-BD44-9EA5-EE81-6970503DC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51256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1F6B34-D9BA-E7B1-E86B-D61A10A1E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5F0B8FB-BD69-9DF4-6624-4530AF0CA3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830A48-3C3D-79F6-6DD2-D23DD7624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42C5A6-090D-D5B1-AD11-0F1C2446C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F6F21A-1A1D-CA8F-A36E-8C1011A05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6483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87A36-481E-01E6-82C3-B632B370DA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7DB94-C957-A75E-6B24-CA5A16A33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CCB4A9-7981-C6B6-0988-8ED9732C5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9111-B2A3-4439-A59F-C05ADDBFB1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7E8552-9FE8-FFB6-5C47-AA869C971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319CB-E97E-00E5-317A-3A0C728E0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10277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22D435-08E3-4986-1540-576651D058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D57D7F-EBC4-0443-99CE-0F34E1EEE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85521F-90F4-316C-F403-815EE7B2D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5578FE-68E2-2732-547D-74965F0E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96576D-99C8-E73D-49D3-875E0508C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693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FFF9F-ACB2-A4F9-8FED-57EDF3198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C2E890-5BE2-00E7-7380-3ECC00C61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19ED0A-0CB3-0562-202D-AA5BD7FA3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88564F-CE6E-383E-1B60-3130B80A9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E42279-1DE6-D726-0381-51A85542C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64925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E32D1E-5314-5F80-8A2B-F248C2B0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2D0736-4D7E-703C-6B54-2E46BC23F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D10C82-9A0E-FDA8-4C04-404C8DEC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27213F-62FD-BAC3-2965-749166D96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42B01-EBEB-C4AE-2F56-5645BD1C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1289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38B642-E26F-83C9-BADB-9254EC12F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B85A4E-3597-F842-ED97-BFAEC66BC6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51047D-14C1-1151-9D50-19C7F6677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1B4E3C-F4EC-354B-3271-A938F2E23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C34711-FB84-C03E-FD51-D8D19D81E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10B66-C055-A486-8C38-506536A4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3281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F04AD7-0068-6BF5-D32B-C13EA9F3D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748602-21C1-AB48-A82A-AE8B4B913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BB3BD5-85C9-43CB-9CF1-54C6D47CF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3D7DACE-7372-B932-AFDF-95E723BD6B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DA720C-DA4D-C971-2906-16A2807A81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9971964-9673-F858-D6A4-46686A585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976AAAC-B82B-95DF-D792-AABB8E9A3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98BBF70-DA63-E23C-9D4C-9A9B229EE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06425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FE348B-B8E2-3F23-6034-64FB699B9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66CE88C-DFCD-6CC8-BE54-74E0E6197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F4C2E6C-AD02-F96C-135D-CE27C099B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8D1302-D11D-AE59-7456-57504038E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95156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BA806C-0377-764D-B6FD-BB9E4BC30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9B82276-D647-405C-2716-0C27CE417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F3C518-B269-9760-0311-0EE9365E9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7884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064D3-2487-5E9F-8D69-1D90BCCC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E8E2B3-B4FF-5D89-E045-05A2162C5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E07887-01E5-2756-92CD-4F48652674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9E1739-6981-A565-A216-36593620A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C38B6B-2F13-47D1-EAB1-AF68B19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389387-24A7-66A7-ECBB-A1538339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50404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9F94CD-E0CD-1DE0-FEB5-E42081BA7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9D7F150-67FF-63EE-D452-51CF05B13A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4AE7BF-0688-0E09-4C8A-6F1FFDDA1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814A12-816C-9235-BD49-A94BF08A0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67726F-2041-C806-F7D1-C6E8BFDE8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9CCE98-5FB2-4D2C-7607-590C80CF2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44087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1B0AA5-3170-EAF2-BE4B-9C2EAE954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82E298-3372-8ECC-770B-C353463A2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B52DAB-098B-ED20-A994-ED6F25ADC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9EA4B8-CA79-50F4-0E10-1B8047D8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D038AA-AA59-5DDB-B8C0-719A18A87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81162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1913618-9901-12B5-DB1E-4225F245B6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9E6295C-4846-94A1-26BD-0B026889A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97AB8C-BEA9-DBDA-0788-E8A03BE2E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7BB9-34B2-4C22-8D27-190D4EBFA30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EBDC7E-7449-D01B-B226-F33482E35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2B359-9D6B-B7C1-C5CE-6C574CC6E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4378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47212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4647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0848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08940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75663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232361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11565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46215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75826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7124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24127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529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56542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23583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09542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33958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54052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68574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6232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56854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356486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76597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74366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7813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7585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34709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73661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07046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82153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05435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9626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7565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29446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68371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0373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67622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238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94806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35497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8933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50018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6047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3920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50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858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0740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1987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4140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35234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516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12766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98064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7998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85732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996060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773734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70340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1740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54576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6492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0172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6685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1390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0473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6636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25278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4890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78582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02100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824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857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53037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27476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068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00881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27468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55413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73513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81892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81447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28279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38291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17674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18478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3177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2272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24304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798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6100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92962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4127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90663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73729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58303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3374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368366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38110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69578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89760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936135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73535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463889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194242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69714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361261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63460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63149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262470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67088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5293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629101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86205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1066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2615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041582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30930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75840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15338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38370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70864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93889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7340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457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961682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16459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496380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105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088556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417407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76499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457292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46093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60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65.xml"/><Relationship Id="rId9" Type="http://schemas.openxmlformats.org/officeDocument/2006/relationships/theme" Target="../theme/theme6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2.xml"/><Relationship Id="rId7" Type="http://schemas.openxmlformats.org/officeDocument/2006/relationships/theme" Target="../theme/theme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73.xml"/><Relationship Id="rId9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0.xml"/><Relationship Id="rId15" Type="http://schemas.openxmlformats.org/officeDocument/2006/relationships/image" Target="../media/image7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image" Target="../media/image10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9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9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8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7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11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2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5.xml"/><Relationship Id="rId15" Type="http://schemas.openxmlformats.org/officeDocument/2006/relationships/image" Target="../media/image7.png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image" Target="../media/image10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slideLayout" Target="../slideLayouts/slideLayout147.xml"/><Relationship Id="rId26" Type="http://schemas.openxmlformats.org/officeDocument/2006/relationships/image" Target="../media/image14.png"/><Relationship Id="rId3" Type="http://schemas.openxmlformats.org/officeDocument/2006/relationships/slideLayout" Target="../slideLayouts/slideLayout132.xml"/><Relationship Id="rId21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slideLayout" Target="../slideLayouts/slideLayout146.xml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20" Type="http://schemas.openxmlformats.org/officeDocument/2006/relationships/slideLayout" Target="../slideLayouts/slideLayout149.xml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23" Type="http://schemas.openxmlformats.org/officeDocument/2006/relationships/theme" Target="../theme/theme14.xml"/><Relationship Id="rId28" Type="http://schemas.openxmlformats.org/officeDocument/2006/relationships/image" Target="../media/image16.png"/><Relationship Id="rId10" Type="http://schemas.openxmlformats.org/officeDocument/2006/relationships/slideLayout" Target="../slideLayouts/slideLayout139.xml"/><Relationship Id="rId19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Relationship Id="rId22" Type="http://schemas.openxmlformats.org/officeDocument/2006/relationships/slideLayout" Target="../slideLayouts/slideLayout151.xml"/><Relationship Id="rId27" Type="http://schemas.openxmlformats.org/officeDocument/2006/relationships/image" Target="../media/image15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18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20.xml"/><Relationship Id="rId21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17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19.xml"/><Relationship Id="rId16" Type="http://schemas.openxmlformats.org/officeDocument/2006/relationships/slideLayout" Target="../slideLayouts/slideLayout233.xml"/><Relationship Id="rId20" Type="http://schemas.openxmlformats.org/officeDocument/2006/relationships/slideLayout" Target="../slideLayouts/slideLayout237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222.xml"/><Relationship Id="rId15" Type="http://schemas.openxmlformats.org/officeDocument/2006/relationships/slideLayout" Target="../slideLayouts/slideLayout23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27.xml"/><Relationship Id="rId19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Relationship Id="rId22" Type="http://schemas.openxmlformats.org/officeDocument/2006/relationships/slideLayout" Target="../slideLayouts/slideLayout23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7.xml"/><Relationship Id="rId13" Type="http://schemas.openxmlformats.org/officeDocument/2006/relationships/slideLayout" Target="../slideLayouts/slideLayout252.xml"/><Relationship Id="rId18" Type="http://schemas.openxmlformats.org/officeDocument/2006/relationships/slideLayout" Target="../slideLayouts/slideLayout257.xml"/><Relationship Id="rId3" Type="http://schemas.openxmlformats.org/officeDocument/2006/relationships/slideLayout" Target="../slideLayouts/slideLayout242.xml"/><Relationship Id="rId21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46.xml"/><Relationship Id="rId12" Type="http://schemas.openxmlformats.org/officeDocument/2006/relationships/slideLayout" Target="../slideLayouts/slideLayout251.xml"/><Relationship Id="rId17" Type="http://schemas.openxmlformats.org/officeDocument/2006/relationships/slideLayout" Target="../slideLayouts/slideLayout256.xml"/><Relationship Id="rId2" Type="http://schemas.openxmlformats.org/officeDocument/2006/relationships/slideLayout" Target="../slideLayouts/slideLayout241.xml"/><Relationship Id="rId16" Type="http://schemas.openxmlformats.org/officeDocument/2006/relationships/slideLayout" Target="../slideLayouts/slideLayout255.xml"/><Relationship Id="rId20" Type="http://schemas.openxmlformats.org/officeDocument/2006/relationships/slideLayout" Target="../slideLayouts/slideLayout259.xml"/><Relationship Id="rId1" Type="http://schemas.openxmlformats.org/officeDocument/2006/relationships/slideLayout" Target="../slideLayouts/slideLayout240.xml"/><Relationship Id="rId6" Type="http://schemas.openxmlformats.org/officeDocument/2006/relationships/slideLayout" Target="../slideLayouts/slideLayout245.xml"/><Relationship Id="rId11" Type="http://schemas.openxmlformats.org/officeDocument/2006/relationships/slideLayout" Target="../slideLayouts/slideLayout250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244.xml"/><Relationship Id="rId15" Type="http://schemas.openxmlformats.org/officeDocument/2006/relationships/slideLayout" Target="../slideLayouts/slideLayout254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49.xml"/><Relationship Id="rId19" Type="http://schemas.openxmlformats.org/officeDocument/2006/relationships/slideLayout" Target="../slideLayouts/slideLayout258.xml"/><Relationship Id="rId4" Type="http://schemas.openxmlformats.org/officeDocument/2006/relationships/slideLayout" Target="../slideLayouts/slideLayout243.xml"/><Relationship Id="rId9" Type="http://schemas.openxmlformats.org/officeDocument/2006/relationships/slideLayout" Target="../slideLayouts/slideLayout248.xml"/><Relationship Id="rId14" Type="http://schemas.openxmlformats.org/officeDocument/2006/relationships/slideLayout" Target="../slideLayouts/slideLayout253.xml"/><Relationship Id="rId22" Type="http://schemas.openxmlformats.org/officeDocument/2006/relationships/slideLayout" Target="../slideLayouts/slideLayout261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63.xml"/><Relationship Id="rId1" Type="http://schemas.openxmlformats.org/officeDocument/2006/relationships/slideLayout" Target="../slideLayouts/slideLayout262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61" r:id="rId22"/>
    <p:sldLayoutId id="2147484042" r:id="rId23"/>
    <p:sldLayoutId id="2147483962" r:id="rId24"/>
    <p:sldLayoutId id="2147483979" r:id="rId25"/>
    <p:sldLayoutId id="2147483980" r:id="rId26"/>
    <p:sldLayoutId id="2147483965" r:id="rId27"/>
    <p:sldLayoutId id="2147483966" r:id="rId28"/>
    <p:sldLayoutId id="2147483964" r:id="rId29"/>
    <p:sldLayoutId id="2147483963" r:id="rId30"/>
    <p:sldLayoutId id="2147484044" r:id="rId31"/>
    <p:sldLayoutId id="2147484043" r:id="rId3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C09467B-4D7A-643B-F6DA-058553752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BF07B1-7124-D74B-8BC0-137DCC78B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8A1B23-2EB3-9590-8270-26DD9A269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DC9111-B2A3-4439-A59F-C05ADDBFB1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DA6B9E-EB72-9691-8244-415022F014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1BEB06-F3BE-0670-FFA7-F4FE263DA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4DE544-F7AE-49C4-BAD2-48B49BE223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561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8DCB4D4-AC19-AA30-95A3-7F1CADB5C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4A4193-FCD9-DEF6-452D-E63D39B5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3F3F87-4CF0-60F2-3A18-45C63C17BE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247BB9-34B2-4C22-8D27-190D4EBFA30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0C8FBD-14DC-74BC-C0D2-606CDD32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6AD1BC-A684-ECF4-F80D-D6A3574B1B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D5ED64-1337-47A4-96C1-9EC8D01098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016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179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07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0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9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86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6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3.png"/><Relationship Id="rId7" Type="http://schemas.openxmlformats.org/officeDocument/2006/relationships/image" Target="../media/image37.png"/><Relationship Id="rId12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16.png"/><Relationship Id="rId11" Type="http://schemas.openxmlformats.org/officeDocument/2006/relationships/image" Target="../media/image41.png"/><Relationship Id="rId5" Type="http://schemas.openxmlformats.org/officeDocument/2006/relationships/image" Target="../media/image15.png"/><Relationship Id="rId10" Type="http://schemas.openxmlformats.org/officeDocument/2006/relationships/image" Target="../media/image40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43.png"/><Relationship Id="rId10" Type="http://schemas.openxmlformats.org/officeDocument/2006/relationships/image" Target="../media/image27.gif"/><Relationship Id="rId4" Type="http://schemas.openxmlformats.org/officeDocument/2006/relationships/image" Target="../media/image42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94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23.png"/><Relationship Id="rId10" Type="http://schemas.openxmlformats.org/officeDocument/2006/relationships/image" Target="../media/image27.gif"/><Relationship Id="rId4" Type="http://schemas.openxmlformats.org/officeDocument/2006/relationships/image" Target="../media/image44.png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5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3.png"/><Relationship Id="rId7" Type="http://schemas.openxmlformats.org/officeDocument/2006/relationships/image" Target="../media/image46.t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1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3.png"/><Relationship Id="rId7" Type="http://schemas.openxmlformats.org/officeDocument/2006/relationships/image" Target="../media/image5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1.png"/><Relationship Id="rId7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8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59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44.png"/><Relationship Id="rId10" Type="http://schemas.openxmlformats.org/officeDocument/2006/relationships/image" Target="../media/image27.gif"/><Relationship Id="rId4" Type="http://schemas.openxmlformats.org/officeDocument/2006/relationships/image" Target="../media/image23.png"/><Relationship Id="rId9" Type="http://schemas.openxmlformats.org/officeDocument/2006/relationships/image" Target="../media/image16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59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3.png"/><Relationship Id="rId5" Type="http://schemas.openxmlformats.org/officeDocument/2006/relationships/image" Target="../media/image56.png"/><Relationship Id="rId10" Type="http://schemas.openxmlformats.org/officeDocument/2006/relationships/image" Target="../media/image27.gif"/><Relationship Id="rId4" Type="http://schemas.openxmlformats.org/officeDocument/2006/relationships/image" Target="../media/image23.png"/><Relationship Id="rId9" Type="http://schemas.openxmlformats.org/officeDocument/2006/relationships/image" Target="../media/image16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6A89772-F6F7-4770-8C9A-839022D0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B1400AC5-FD45-D92E-825C-DCAF84CF126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</a:t>
            </a:r>
            <a:r>
              <a:rPr lang="fr-FR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fr-FR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fr-FR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  <a:endParaRPr lang="fr-FR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أساليب. </a:t>
            </a:r>
            <a:endParaRPr lang="ar-S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5.</a:t>
            </a:r>
            <a:endParaRPr lang="ar-S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+ دعم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 –(20)د.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الحصة-3-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تراكيب.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52602"/>
            <a:ext cx="4500000" cy="718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8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8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80000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أتذوق النص.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969267" y="3380220"/>
            <a:ext cx="16385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مشاعر أحوال(ح3).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المفعول فيه.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807C07-6711-BD48-D75B-F863F4F14D2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96940" y="4728539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31570" y="2669916"/>
            <a:ext cx="7441708" cy="1158852"/>
            <a:chOff x="1271380" y="2797430"/>
            <a:chExt cx="6756164" cy="95337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4" y="2797430"/>
              <a:ext cx="6696000" cy="953379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271380" y="3135001"/>
              <a:ext cx="5292634" cy="4051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6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فقرة للتعريف بفن من الفنون الجميلة</a:t>
              </a:r>
              <a:r>
                <a:rPr lang="ar-MA" sz="2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14513" y="3132509"/>
              <a:ext cx="4934784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تذوق جمالية التعبير في قصيدة "المشاعر أحوال".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40" y="4730329"/>
            <a:ext cx="7375439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14514" y="3109579"/>
              <a:ext cx="4934784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تحديد  المفعول فيه في جملة.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4872" y="1018536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80598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B4661-804A-874F-3334-524A28822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AF6DBF-7C4A-13D8-EABC-A55DF8CD04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8EF176-DA5F-F0BF-43D6-C8222C7271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DC1C0-5E7D-E21A-F4A7-0FAC0AE5B6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5C7331-2E1B-1D4F-8698-B5438E8435C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1EE04-BD75-4BCD-075C-5D181BDE32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CD100-A106-5D38-3211-02B3FCAAA9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62351-46D6-346C-C214-CE2CF74F5B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511498-68E7-B5EE-4854-C1B1800449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Espace réservé pour une image  13">
            <a:extLst>
              <a:ext uri="{FF2B5EF4-FFF2-40B4-BE49-F238E27FC236}">
                <a16:creationId xmlns:a16="http://schemas.microsoft.com/office/drawing/2014/main" id="{7A0CC41B-834E-7A90-FDB0-CEF36DB8F6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83" r="-17383"/>
          <a:stretch>
            <a:fillRect/>
          </a:stretch>
        </p:blipFill>
        <p:spPr>
          <a:xfrm>
            <a:off x="745330" y="1788608"/>
            <a:ext cx="6937337" cy="462489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49DF0-1CA5-4DA4-2056-24082017E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97A7C3-DDFC-F18F-DC0B-5DFD10B96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BEC7F7-C7F3-B0E8-ADC3-969C384F2E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F567B4-3B2C-4F9C-FF54-FE43C6012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880FF7-A57C-362A-1567-8D5A544567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4779A7-FB2B-CA16-FA30-2955A8A88A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4DE7B07-897A-FA21-3374-F2F7589DE2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F2BEC92-7300-A0CF-A7FF-5A2FBBE0CAE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B2D2A4-A5A2-D4A7-1C66-88E9D07ED5D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37BA384-04DA-9BC9-2BB2-1F0F1126C7B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813609-F9FA-FFD1-5D9F-1D634FABF89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9AFDC53B-B1C9-239C-6DE7-734D0CA03503}"/>
              </a:ext>
            </a:extLst>
          </p:cNvPr>
          <p:cNvSpPr txBox="1">
            <a:spLocks/>
          </p:cNvSpPr>
          <p:nvPr/>
        </p:nvSpPr>
        <p:spPr>
          <a:xfrm>
            <a:off x="1623331" y="345078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9" name="Image 8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49631AAB-B996-2F32-3B05-7D3DC466DD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95A6B1-9281-B233-95FC-58E210ECDD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427" y="3222814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996B7877-DFB6-860A-785F-01A80513896C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8" name="Image 17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8AEFD9-0ADD-3BB1-F8CC-E7E386BDB9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04BCC6-EE68-1CF0-8258-37D7968863A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CFDB7E20-F16E-D122-D618-1ECB313C3C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E1230FB5-E3A7-4DF8-952D-CF023BE6D974}"/>
              </a:ext>
            </a:extLst>
          </p:cNvPr>
          <p:cNvSpPr txBox="1">
            <a:spLocks/>
          </p:cNvSpPr>
          <p:nvPr/>
        </p:nvSpPr>
        <p:spPr>
          <a:xfrm>
            <a:off x="1623331" y="448139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lang="ar-MA" dirty="0"/>
              <a:t>أَتَحَدَّثُ بِلُغَةٍ عَرَبِيَّةٍ سَليمَةٍ مِنَ ٱلأَخْطاءِ.</a:t>
            </a: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9EB15DFB-AEF3-224F-0021-9B7A9ECC014A}"/>
              </a:ext>
            </a:extLst>
          </p:cNvPr>
          <p:cNvSpPr/>
          <p:nvPr/>
        </p:nvSpPr>
        <p:spPr>
          <a:xfrm>
            <a:off x="6795840" y="2090387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4" name="Image 33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854705-925C-56C6-1F40-26B5E09A0E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805" y="215349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AA69794-15A9-2135-BB4C-BF82710811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164" y="219562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6" name="Image 3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1EE55EA6-96E4-CD14-9436-1CC2A9898D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548" y="211052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3735309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D228B-6759-0A29-04D3-8D43503CC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C4FCECA-FB6B-0186-7F54-374C18734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756001"/>
            <a:ext cx="6840000" cy="612000"/>
          </a:xfrm>
        </p:spPr>
        <p:txBody>
          <a:bodyPr/>
          <a:lstStyle/>
          <a:p>
            <a:r>
              <a:rPr lang="ar-MA" sz="2400" b="1" dirty="0"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52638F0-B18C-FC11-02E7-AFBA93BA52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Class AR_NV_06_1 (1)">
            <a:hlinkClick r:id="" action="ppaction://media"/>
            <a:extLst>
              <a:ext uri="{FF2B5EF4-FFF2-40B4-BE49-F238E27FC236}">
                <a16:creationId xmlns:a16="http://schemas.microsoft.com/office/drawing/2014/main" id="{93437952-8EA6-405E-C78B-E81A72CF0B2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05735"/>
            <a:ext cx="7038975" cy="4195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C3DC09-6D39-950B-E918-1FF04CC2FE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416946D-C82E-831A-266F-F9C23B8BC85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F9EAC2-1EA8-627E-82CB-399DEE45EE0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C83DC9-F205-26CF-D837-2B6ADE9ECDE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AAB9829-ABFD-739B-C76A-8692087A799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592D8F-3B43-75AB-FB84-8AEBB519F8D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22E026-4B6B-3380-319A-54AB825DB8F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5F0C95-10FA-B089-46C3-D1DBE2CC572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A3AF6C8-B974-96A7-3BD7-DB2254C52C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777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7177E5E-58F9-710E-ED92-D96CECC98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في هذه الحصة ستكتبون فقرة للتعريف بفن من الفنون الجميلة.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887B6-DD84-FB10-BE64-0A5061AB5C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139461-01C1-AFB9-3832-F2D981AE3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BD1B6A-F905-233B-3EBC-CC21FA0697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5B9C94A-271A-37F2-A970-9636F76550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FE0FFF2-12CD-C10D-940D-CAD8F7BA21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959FEF1-A07C-737C-C8B8-E483523AC12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4C9AA0-B68E-7F4B-2DEC-7566B976DF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D34988-9B51-644F-D5DA-D9029FC6574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503B7A-0697-266A-715A-F68C5D9DEEE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1F04E7F-12FC-9B43-DCDC-30663B47A606}"/>
              </a:ext>
            </a:extLst>
          </p:cNvPr>
          <p:cNvSpPr/>
          <p:nvPr/>
        </p:nvSpPr>
        <p:spPr>
          <a:xfrm>
            <a:off x="867197" y="3065779"/>
            <a:ext cx="7409606" cy="1587863"/>
          </a:xfrm>
          <a:prstGeom prst="roundRect">
            <a:avLst/>
          </a:prstGeom>
          <a:ln w="28575">
            <a:solidFill>
              <a:srgbClr val="48B2D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فِقْرَةً لِلتَّعْريفِ بِفَنٍّ.</a:t>
            </a: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1FD3D-1FC8-88F5-A117-1BEAF10A1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8AAA26B-18D8-EF6C-F2E2-598782A76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60" y="779434"/>
            <a:ext cx="6948554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خذوا دفاتر البحث، وحاولوا كتابة فقرة للتعريف بفن من اختياركم مستعملين الأساليب التالية.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435CBC-8FAA-EA8F-8063-6FE7CC41B1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BC5F41-924E-B3EE-5FC4-461DF7674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94DFC23-53A0-364C-484C-CCD17D8416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EE2074-F1D6-5B2D-162C-74827C460E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09D4B9A-169C-17FC-DCA0-85AF4F9882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0110DD0-6211-AD7E-B84C-0819C517130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EDD2E8-0930-C6BB-84CE-4DDD57CAB14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1E1561-BBAF-DC01-35D1-CD1C597ACB5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9D67C6-F883-685E-C910-CBFC0550D8E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624E1A3-7DC1-4D26-87A5-7362D9B6AF66}"/>
              </a:ext>
            </a:extLst>
          </p:cNvPr>
          <p:cNvSpPr txBox="1"/>
          <p:nvPr/>
        </p:nvSpPr>
        <p:spPr>
          <a:xfrm>
            <a:off x="1007913" y="3264822"/>
            <a:ext cx="7128173" cy="1323439"/>
          </a:xfrm>
          <a:prstGeom prst="rect">
            <a:avLst/>
          </a:prstGeom>
          <a:solidFill>
            <a:schemeClr val="bg1"/>
          </a:solidFill>
          <a:ln w="28575">
            <a:solidFill>
              <a:srgbClr val="48B2DC"/>
            </a:solidFill>
            <a:prstDash val="solid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………… فَنٌّ ….....……… يَتَمَيَّزُ ………… مِنْ أَدَواتِهِ …….....…… وَمِنْ إِنْتاجاتِهِ …………</a:t>
            </a:r>
          </a:p>
        </p:txBody>
      </p:sp>
    </p:spTree>
    <p:extLst>
      <p:ext uri="{BB962C8B-B14F-4D97-AF65-F5344CB8AC3E}">
        <p14:creationId xmlns:p14="http://schemas.microsoft.com/office/powerpoint/2010/main" val="11068658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ECD05-9107-1326-C320-8D416250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3728C-40B7-7D7A-57B1-CE242816A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76" y="776096"/>
            <a:ext cx="6840000" cy="612000"/>
          </a:xfrm>
        </p:spPr>
        <p:txBody>
          <a:bodyPr/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يقرأ إنتاجه؟ الفائز من قدم تعريفا جيدا بلغة سليمة.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39AF60-436E-9BB0-0D44-D08BE5E95F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B20CE76-9075-149E-CDE6-49FF69AF4901}"/>
              </a:ext>
            </a:extLst>
          </p:cNvPr>
          <p:cNvSpPr txBox="1"/>
          <p:nvPr/>
        </p:nvSpPr>
        <p:spPr>
          <a:xfrm>
            <a:off x="1502326" y="2585276"/>
            <a:ext cx="5480652" cy="1687447"/>
          </a:xfrm>
          <a:prstGeom prst="roundRect">
            <a:avLst/>
          </a:prstGeom>
          <a:ln w="38100">
            <a:solidFill>
              <a:srgbClr val="48B2D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ctr" rtl="1">
              <a:defRPr sz="54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8800" dirty="0"/>
              <a:t>أَقْــــرَأُ إِنْتاجي.</a:t>
            </a:r>
            <a:endParaRPr lang="fr-FR" sz="88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A6D497-8156-B6A9-024F-3A80D28B5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BDCFC8-79D9-A5FF-5FC5-F8F1412EE5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130BA8C-E5B2-80DA-A932-743AEFA91A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7F8083-C35A-B6E1-39C5-5717647B4B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93399CA-1EEC-4A9F-B02D-90C87994709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5FB5E0-9E60-10D2-9724-CF11D014D18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52BD23-074B-0503-A117-DC45FCACC05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3C94ED-AF58-9AAA-CC20-C7B38D0EE78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96763175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3669BA9-93F0-6705-0271-FB1BEBAD8D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792677" y="2315311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9AA3A8-DB05-1050-0B4B-A00CD27625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7EC379-1CAD-AFF5-546D-FE1EDE45A1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517BE1-1447-A5D5-998C-CF083E738E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8D99C8-8C4A-9235-A11E-E1EFCB0F9E1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E2ED599-8101-05AF-CE30-181B7B773C2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BA1B352-8885-C270-2B8A-F42810991CA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5A4533-593C-462D-A644-3F9C20DB426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21AC0F-CAB2-926D-D370-760B7C2B6F9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E1701E-FDFC-5000-2BDC-B6C2762E3A4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4166238-5BC4-6679-1377-E4314E4A19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900501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2979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تذوق جمالية التعبير في القصيدة.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934269" y="1771950"/>
            <a:ext cx="41646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المشاعر أحوال( ح3).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39B2A-8F1C-7381-46DA-9AC8420E8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B499E6-31B0-757B-9E51-9CD85453D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نبدأ حصتنا بتذكر معاني بعض المفردات من القصيدة. من يختار مفردة ويقدم معناها؟ </a:t>
            </a: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5183D5-8DB6-2720-F184-C37CBFC326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9BE52A-1199-9E53-8506-BC57C571F2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E0AADD-D985-F7E8-C67E-B667ACFE6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BDBDCDA-FEFA-88EB-C43E-D91A0E7B5A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7F77CD-A709-1279-F009-FFC5F7D11A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21380E0-BAE5-3092-BD4D-1B325F4D66A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AAC51E-0283-A0FE-1617-2F7159C8A84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5C37D1-CCB9-5A86-16F3-DEE0D5628B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F6782E-B41B-FACE-532D-680C4B4EA30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C87FC467-5E16-8F85-22DA-8AE0ED92D563}"/>
              </a:ext>
            </a:extLst>
          </p:cNvPr>
          <p:cNvSpPr txBox="1"/>
          <p:nvPr/>
        </p:nvSpPr>
        <p:spPr>
          <a:xfrm>
            <a:off x="3137097" y="2568545"/>
            <a:ext cx="2700000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5400" b="1" dirty="0">
                <a:solidFill>
                  <a:srgbClr val="424D7B"/>
                </a:solidFill>
                <a:sym typeface="Sakkal Majalla"/>
              </a:rPr>
              <a:t>أَحْوالٌ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71133042-790A-864F-33BF-75CE752D5041}"/>
              </a:ext>
            </a:extLst>
          </p:cNvPr>
          <p:cNvSpPr txBox="1"/>
          <p:nvPr/>
        </p:nvSpPr>
        <p:spPr>
          <a:xfrm>
            <a:off x="827215" y="4299204"/>
            <a:ext cx="2700000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قَسَماتٌ</a:t>
            </a: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A4FA1CC4-9475-2A76-5354-0BC352EA1FCB}"/>
              </a:ext>
            </a:extLst>
          </p:cNvPr>
          <p:cNvSpPr txBox="1"/>
          <p:nvPr/>
        </p:nvSpPr>
        <p:spPr>
          <a:xfrm>
            <a:off x="5149449" y="4289455"/>
            <a:ext cx="2700000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أَهْوالٌ</a:t>
            </a:r>
            <a:endParaRPr sz="54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550399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97342-CE55-2B8E-43F6-DC0A0531F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EDD98F-8999-6E8C-740C-21EF52A0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DA0F26D-1CB4-812E-DD79-DE660BDB77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88B904-149A-5E89-04BB-229C78B9F4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BCF8B9-8D7F-50B9-DD4E-1337652B6E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32DACBE-2866-6AB2-2111-7C6766A17E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28F851-325E-47A1-5D93-911C2036E7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98744FC-ADA9-16BF-178E-3730E373F51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D2482E-7A9C-70F8-72DB-93605A146A6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C92248-EA18-CB8B-FDDD-84888A6A545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E189E8-FD2E-62A2-097A-49DF4C3E092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BCC976F9-C6A0-0764-06F6-7EC5F4FA19B4}"/>
              </a:ext>
            </a:extLst>
          </p:cNvPr>
          <p:cNvSpPr txBox="1"/>
          <p:nvPr/>
        </p:nvSpPr>
        <p:spPr>
          <a:xfrm>
            <a:off x="5913750" y="4968163"/>
            <a:ext cx="1681682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424D7B"/>
                </a:solidFill>
                <a:sym typeface="Sakkal Majalla"/>
              </a:rPr>
              <a:t>قَسَماتٌ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7A948C48-60AC-9946-3D5D-3172FE0250FC}"/>
              </a:ext>
            </a:extLst>
          </p:cNvPr>
          <p:cNvSpPr txBox="1"/>
          <p:nvPr/>
        </p:nvSpPr>
        <p:spPr>
          <a:xfrm>
            <a:off x="5913750" y="3572953"/>
            <a:ext cx="1681682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أَهْوالٌ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A94FE542-B3F1-938C-8C97-3E775875178A}"/>
              </a:ext>
            </a:extLst>
          </p:cNvPr>
          <p:cNvSpPr txBox="1"/>
          <p:nvPr/>
        </p:nvSpPr>
        <p:spPr>
          <a:xfrm>
            <a:off x="5927197" y="2304161"/>
            <a:ext cx="1681682" cy="71504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أَحْوالٌ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10EB319-F4F9-061E-F0F3-E4CDA9928AA9}"/>
              </a:ext>
            </a:extLst>
          </p:cNvPr>
          <p:cNvSpPr txBox="1"/>
          <p:nvPr/>
        </p:nvSpPr>
        <p:spPr>
          <a:xfrm>
            <a:off x="498202" y="3538901"/>
            <a:ext cx="4766415" cy="85125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sz="4400" b="1" dirty="0">
                <a:solidFill>
                  <a:srgbClr val="424D7B"/>
                </a:solidFill>
                <a:sym typeface="Sakkal Majalla"/>
              </a:rPr>
              <a:t>أُمورٌ شَديدَةٌ ومُخيفَةٌ.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4C85170-95EF-157F-7106-ABC379F80E0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334277" y="3569762"/>
            <a:ext cx="579473" cy="789529"/>
          </a:xfrm>
          <a:prstGeom prst="roundRect">
            <a:avLst/>
          </a:prstGeom>
          <a:noFill/>
        </p:spPr>
      </p:pic>
      <p:sp>
        <p:nvSpPr>
          <p:cNvPr id="37" name="Google Shape;452;p158">
            <a:extLst>
              <a:ext uri="{FF2B5EF4-FFF2-40B4-BE49-F238E27FC236}">
                <a16:creationId xmlns:a16="http://schemas.microsoft.com/office/drawing/2014/main" id="{607DD157-E535-C4B3-40D9-A62516945864}"/>
              </a:ext>
            </a:extLst>
          </p:cNvPr>
          <p:cNvSpPr txBox="1"/>
          <p:nvPr/>
        </p:nvSpPr>
        <p:spPr>
          <a:xfrm>
            <a:off x="498199" y="4968163"/>
            <a:ext cx="4766415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sz="4000" b="1" dirty="0">
                <a:solidFill>
                  <a:srgbClr val="424D7B"/>
                </a:solidFill>
                <a:sym typeface="Sakkal Majalla"/>
              </a:rPr>
              <a:t>مَلامِحُ </a:t>
            </a:r>
            <a:r>
              <a:rPr lang="ar-MA" sz="4000" b="1" dirty="0" err="1">
                <a:solidFill>
                  <a:srgbClr val="424D7B"/>
                </a:solidFill>
                <a:sym typeface="Sakkal Majalla"/>
              </a:rPr>
              <a:t>ٱلْوَجْهِ</a:t>
            </a:r>
            <a:r>
              <a:rPr lang="ar-MA" sz="4000" b="1" dirty="0">
                <a:solidFill>
                  <a:srgbClr val="424D7B"/>
                </a:solidFill>
                <a:sym typeface="Sakkal Majalla"/>
              </a:rPr>
              <a:t> وتَعابيرُهُ. </a:t>
            </a:r>
          </a:p>
        </p:txBody>
      </p:sp>
      <p:pic>
        <p:nvPicPr>
          <p:cNvPr id="38" name="Image 3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112265E-0331-1D55-8526-BEAF4740EA9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264616" y="4943900"/>
            <a:ext cx="649133" cy="789529"/>
          </a:xfrm>
          <a:prstGeom prst="roundRect">
            <a:avLst/>
          </a:prstGeom>
          <a:noFill/>
        </p:spPr>
      </p:pic>
      <p:sp>
        <p:nvSpPr>
          <p:cNvPr id="39" name="Google Shape;452;p158">
            <a:extLst>
              <a:ext uri="{FF2B5EF4-FFF2-40B4-BE49-F238E27FC236}">
                <a16:creationId xmlns:a16="http://schemas.microsoft.com/office/drawing/2014/main" id="{881C2036-D780-8608-5C5F-B38D675B998E}"/>
              </a:ext>
            </a:extLst>
          </p:cNvPr>
          <p:cNvSpPr txBox="1"/>
          <p:nvPr/>
        </p:nvSpPr>
        <p:spPr>
          <a:xfrm>
            <a:off x="511645" y="2236058"/>
            <a:ext cx="4766415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sz="4000" b="1" dirty="0">
                <a:solidFill>
                  <a:srgbClr val="424D7B"/>
                </a:solidFill>
                <a:sym typeface="Sakkal Majalla"/>
              </a:rPr>
              <a:t>أَوْضاعٌ وظُروفٌ تَتَغَيَّرُ مَعَ </a:t>
            </a:r>
            <a:r>
              <a:rPr lang="ar-MA" sz="4000" b="1" dirty="0" err="1">
                <a:solidFill>
                  <a:srgbClr val="424D7B"/>
                </a:solidFill>
                <a:sym typeface="Sakkal Majalla"/>
              </a:rPr>
              <a:t>ٱلْوَقْتِ</a:t>
            </a:r>
            <a:r>
              <a:rPr lang="ar-MA" sz="4000" b="1" dirty="0">
                <a:solidFill>
                  <a:srgbClr val="424D7B"/>
                </a:solidFill>
                <a:sym typeface="Sakkal Majalla"/>
              </a:rPr>
              <a:t>.</a:t>
            </a:r>
          </a:p>
        </p:txBody>
      </p:sp>
      <p:pic>
        <p:nvPicPr>
          <p:cNvPr id="40" name="Image 3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1AA662-B09D-DCE1-997E-7BA18B09148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325104" y="2268891"/>
            <a:ext cx="579473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738579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8E233-F4AB-3194-3BB7-8A3575F4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28550-B539-4451-738B-BA23AD87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06" y="757082"/>
            <a:ext cx="6925526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100" b="1" dirty="0">
                <a:cs typeface="Microsoft Uighur" panose="02000000000000000000" pitchFamily="2" charset="-78"/>
              </a:rPr>
              <a:t>نمر إلى الواجب المنزلي. من يقوم إلى السبورة ويلقي القصيدة بشكل معبر؟ الفائز من قدم أحسن إلقاء. 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D87609-F808-0462-20FE-E29329EC7C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60E379-A8EB-01FB-4004-46BA619C13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89E260-7544-A8C2-D13C-211FBD45F0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D20785-4862-ED93-5BBD-4C18CC3012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EC1AA14-7A85-B7DA-08DD-567D3892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62A387E-F9F2-D167-5D7D-9BF0784C956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15E623-F3AF-76B8-B893-69C995DA130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637C34-D059-6CCE-38B1-24325613F34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EA88C-6110-E750-7D1C-37792D32627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084BF4-A45B-BB4D-A275-825994FF8C0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7" t="3642" r="24492" b="6075"/>
          <a:stretch/>
        </p:blipFill>
        <p:spPr>
          <a:xfrm>
            <a:off x="613579" y="1691897"/>
            <a:ext cx="3805313" cy="4610232"/>
          </a:xfrm>
          <a:prstGeom prst="rect">
            <a:avLst/>
          </a:prstGeom>
        </p:spPr>
      </p:pic>
      <p:pic>
        <p:nvPicPr>
          <p:cNvPr id="4" name="Image 3" descr="Une image contenant texte, habits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6E6992E5-516D-B0F0-A27D-7146D8E757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932" y="1691898"/>
            <a:ext cx="3005637" cy="46102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479972-CDD3-F257-7CBE-912EF8B745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1889" y="3148781"/>
            <a:ext cx="2226443" cy="259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47148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AD60-330F-D646-6CBB-8FDC90E6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1739E-7D28-87F0-BB31-6622F28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خذوا كراساتكم الصفحة 54.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2EABB8-225D-EA54-A7E3-CFC77ABA52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6BFB30-09DC-8A5C-FC70-95D3ACFAE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134C01C-3BFA-9CDE-0005-F6C2018D8A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A5A856B-AF3C-DC2F-C506-E0B94AE65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EC8171C-81C4-ED51-4208-8A440CBFE2C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C314FD-92EA-7777-45C1-C442679E657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CD50F3-425D-C0F9-038F-B5322FCBBCF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1A71783-3DE0-25DB-86EB-268498E0D85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F7ADD7-D9A5-007F-A26B-6122713E48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habits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1A76F47-D2C0-5F8A-76AE-41EDB06929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2553" y="1476000"/>
            <a:ext cx="3608255" cy="502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94447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DABAB-6B67-E5C7-411E-14B00971E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B08589-F960-52BF-0CD9-E568E9C57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06" y="757082"/>
            <a:ext cx="6925526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من يقرأ مستحضرا الضوابط التالية؟ 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973FC7-5B10-4373-E143-FAF7186967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1F0746-E803-2C04-D6CB-BB71EDEFF9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FCE7E83-1BD2-3591-38A4-40A9D88A1C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0AF616-BF6B-7430-96AA-EAAA5ABF5C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29ECD5-3874-FDB3-0B87-13FBFC4F3C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6859EA5-9816-1420-F3E6-5A0B94ED84A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B12BAD-015C-529C-A18D-13FE513DB89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9080C9-457F-B21C-D754-3DDFB0E1F7E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AF4CE77-888C-4975-D294-8F4BB062CC2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829D016-AFA3-96F7-7D2C-30FCD8968F2A}"/>
              </a:ext>
            </a:extLst>
          </p:cNvPr>
          <p:cNvGrpSpPr/>
          <p:nvPr/>
        </p:nvGrpSpPr>
        <p:grpSpPr>
          <a:xfrm>
            <a:off x="613358" y="3374252"/>
            <a:ext cx="7742242" cy="584775"/>
            <a:chOff x="221753" y="2354115"/>
            <a:chExt cx="7742242" cy="584775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49A4C33C-D94D-862E-5BAA-A417CDB4CFD1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8F825CC-D7C9-CD50-EA8B-7ED69A86CF30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أَتَقَمَّصُ ٱلْمَشاعِرَ ٱلَّتي تُعَبِّرُ عَنْها كُلُّ عِبارَةٍ</a:t>
              </a:r>
              <a:r>
                <a:rPr lang="f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لِيَتَّضِحَ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ٱلْمَعْنى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EFAEA79-6660-2C60-C930-9760A2907AA7}"/>
              </a:ext>
            </a:extLst>
          </p:cNvPr>
          <p:cNvGrpSpPr/>
          <p:nvPr/>
        </p:nvGrpSpPr>
        <p:grpSpPr>
          <a:xfrm>
            <a:off x="613358" y="4396898"/>
            <a:ext cx="7742242" cy="584775"/>
            <a:chOff x="221753" y="2354115"/>
            <a:chExt cx="7742242" cy="58477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804F453D-226D-91C8-4134-9D41671EE818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0E95864-8E0B-7F63-D59B-95242F96E1C2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أَحْتَرِمُ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ٱلْإيقاعَ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83EFF83-47B4-41EF-5839-2B8B5C27A57C}"/>
              </a:ext>
            </a:extLst>
          </p:cNvPr>
          <p:cNvGrpSpPr/>
          <p:nvPr/>
        </p:nvGrpSpPr>
        <p:grpSpPr>
          <a:xfrm>
            <a:off x="291071" y="2313603"/>
            <a:ext cx="8064529" cy="1077218"/>
            <a:chOff x="-100534" y="2322169"/>
            <a:chExt cx="8064529" cy="1077218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AC33349D-3766-C102-B613-9923A52F6445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33F3EBA3-D709-DEC8-9DFE-71744B9C7DA9}"/>
                </a:ext>
              </a:extLst>
            </p:cNvPr>
            <p:cNvSpPr txBox="1"/>
            <p:nvPr/>
          </p:nvSpPr>
          <p:spPr>
            <a:xfrm>
              <a:off x="-100534" y="2322169"/>
              <a:ext cx="7596529" cy="107721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أَصِلُ قِراءَةَ ٱلْكَلِماتِ بَعْضِها بِبَعْضٍ (لا أَنْطِقُ هَمْزَةَ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ٱلْوَصْلِ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في وَسَطِ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ٱلْكَلامِ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)؛</a:t>
              </a:r>
            </a:p>
            <a:p>
              <a:pPr algn="r" rtl="1"/>
              <a:endParaRPr lang="fr-FR" sz="3200" dirty="0">
                <a:solidFill>
                  <a:srgbClr val="424D7B"/>
                </a:solidFill>
              </a:endParaRPr>
            </a:p>
          </p:txBody>
        </p:sp>
      </p:grpSp>
      <p:pic>
        <p:nvPicPr>
          <p:cNvPr id="31" name="Image 30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CC2A747B-5AE6-9ABB-197C-EF0E49CC6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74" y="1409198"/>
            <a:ext cx="685337" cy="78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7543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1085B-B9C4-81E3-7329-9C6C44182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69670-2C5E-3E19-35A6-C245464E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لنتذكر جماعة مضامين القصيدة . من يقرأ السؤال ثم يجيب عنه؟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6034FA-DA17-4DA0-6132-13C8CAB64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D29557-3D04-D793-8A0B-8A0ACC5E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A06003-D2FB-2E57-7369-88180E580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83ED95-751F-D9BD-9C56-BCA250DA2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30B739-F50B-17C2-B456-0530B6E3FA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E6E9D0-0F23-5C7D-1984-C0B4E33B10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E3C233-9F48-8F76-C7E1-CDAE8FBCCBC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56937-3D90-BF7D-9E07-6015A4EC56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DAB03D-DC17-D0CC-4C27-8A3ACDC975C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734B1C-D8EE-894A-2A16-F4782EA08F1B}"/>
              </a:ext>
            </a:extLst>
          </p:cNvPr>
          <p:cNvSpPr txBox="1"/>
          <p:nvPr/>
        </p:nvSpPr>
        <p:spPr>
          <a:xfrm>
            <a:off x="1256236" y="3007941"/>
            <a:ext cx="6367253" cy="1123712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عَمَّ يَتَحَدَّثُ ٱلشّاعِرُ في ٱلْقَصيدَةِ؟</a:t>
            </a:r>
            <a:endParaRPr lang="fr-FR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603801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46FFA-7301-F93C-5C6F-BC748CDF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5A48E-BD51-3A96-6121-48E9B8BC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D3D51-0EE9-6A72-1DA0-1FDEDE0A2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502288-B4D8-3BAD-84B9-C4DBF44A45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5FA2F3-3A67-A35A-3E71-04ED77EF2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6C95B9-ACAC-8662-F34E-B94226C96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F8E175-98FF-5AE9-AAE5-D7239CB12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5C05CA-BB40-CCEF-B954-958519873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F7CBD-3B8A-6169-F21E-333FD0E47A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74E190-DB22-268B-CA07-72AAD2AC24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29F15D-6D5A-1717-FD8D-2AF4A20F61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F0AE4C01-B7B1-0715-F01A-A06E4CD91A8B}"/>
              </a:ext>
            </a:extLst>
          </p:cNvPr>
          <p:cNvSpPr txBox="1"/>
          <p:nvPr/>
        </p:nvSpPr>
        <p:spPr>
          <a:xfrm>
            <a:off x="716108" y="3195284"/>
            <a:ext cx="7578089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4800" b="1" kern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بِمَ شَبَّهَ </a:t>
            </a:r>
            <a:r>
              <a:rPr lang="ar-MA" dirty="0" err="1"/>
              <a:t>ٱلشّاعِرُ</a:t>
            </a:r>
            <a:r>
              <a:rPr lang="ar-MA" dirty="0"/>
              <a:t> مَشاعِرَ </a:t>
            </a:r>
            <a:r>
              <a:rPr lang="ar-MA" dirty="0" err="1"/>
              <a:t>ٱلْإِنْسانِ</a:t>
            </a:r>
            <a:r>
              <a:rPr lang="ar-MA" dirty="0"/>
              <a:t> في ٱلْقَصيدَةِ؟</a:t>
            </a:r>
          </a:p>
        </p:txBody>
      </p:sp>
    </p:spTree>
    <p:extLst>
      <p:ext uri="{BB962C8B-B14F-4D97-AF65-F5344CB8AC3E}">
        <p14:creationId xmlns:p14="http://schemas.microsoft.com/office/powerpoint/2010/main" val="2736334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E7D5F-3D87-C5E4-BD2D-13D62E5DF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F3F072-2AA6-3E26-89BE-211F9D6AF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75D88F-8D30-5DD6-9DBB-5B6A17DE47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DC0BB7-89B1-8AB3-BB0B-CAA570A3F4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65C2A8-3B59-D000-CE18-2EEE27883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D845B4-98C5-7C56-107D-6249EE918E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C40CCC3-B0CA-417D-DD96-6CBDCD9C1E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9506D52-C071-6CA9-8568-AC0DE9C1630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6F010A-F9C6-48BB-7C55-62CDB508473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90054F-0110-C5CB-4EE0-EF7B0F9AC4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C4EF9E-AA8D-3AA6-4495-D309151806D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0503053-A4DD-D98B-844B-03F2EDC1AB80}"/>
              </a:ext>
            </a:extLst>
          </p:cNvPr>
          <p:cNvSpPr/>
          <p:nvPr/>
        </p:nvSpPr>
        <p:spPr>
          <a:xfrm>
            <a:off x="706098" y="3281508"/>
            <a:ext cx="7645902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 ٱلْمَشاعِرُ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ٱلْمَذْكورَةُ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ٱلْقَصيدَةِ؟</a:t>
            </a:r>
            <a:endParaRPr lang="ar-AE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427099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A5AC1-0D63-2E1D-9751-B14589B5B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540EF-EB27-8338-3E54-4DCD39824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1E7B2BF-9D6D-A499-504A-2811ED455B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C1F7540-8C70-BED4-F9D3-53A90D5F5CCB}"/>
              </a:ext>
            </a:extLst>
          </p:cNvPr>
          <p:cNvSpPr txBox="1"/>
          <p:nvPr/>
        </p:nvSpPr>
        <p:spPr>
          <a:xfrm>
            <a:off x="488124" y="4877650"/>
            <a:ext cx="7785913" cy="10215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>
              <a:solidFill>
                <a:srgbClr val="424D7C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B221B3-48C2-D8C4-2A9A-DF77FE197E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FDCD1C-5FB1-E4AE-417A-366FE37CFA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F7BF89-0602-2612-E1CA-F45FC60F99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952FCCC-92B8-CD54-B0B5-EC5710C069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021915A-80C3-BBC0-499E-8EA9AF1E88D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A3DB31-D43C-D254-4CFE-49ED770D86A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E9EC1E-0C96-4FE6-CADD-C65A413F82D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CE656E-C21A-6704-726E-D24987F5BAD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2558469-671C-EE46-DB99-85A034A2BF42}"/>
              </a:ext>
            </a:extLst>
          </p:cNvPr>
          <p:cNvSpPr txBox="1"/>
          <p:nvPr/>
        </p:nvSpPr>
        <p:spPr>
          <a:xfrm>
            <a:off x="1058918" y="3268215"/>
            <a:ext cx="7026164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عَلامَ يَدُلُّ عُنْوانُ ٱلْقَصيدَةِ «اَلْمَشاعِرُ أَحْوالٌ»؟</a:t>
            </a:r>
          </a:p>
        </p:txBody>
      </p:sp>
    </p:spTree>
    <p:extLst>
      <p:ext uri="{BB962C8B-B14F-4D97-AF65-F5344CB8AC3E}">
        <p14:creationId xmlns:p14="http://schemas.microsoft.com/office/powerpoint/2010/main" val="424784630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DE743-487A-472C-57FB-DE4F41114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ECB918-F886-317A-030C-F41CF3245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خذوا ألواحكم.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3AAB91-39DA-9C37-B32B-54EE164870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14079D-4EDD-F412-4FC1-4FD4730D2D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200644-F405-8D39-A52B-27317B3B7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44B2F5C-50CC-D369-B1BB-143F112B2D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B00C11-721F-9FB1-71AB-8F9F2D91B7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C99EF6F-7AAF-C5E8-5466-B8E52B72333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AACA1F-971D-1454-19AB-52E31AF29CC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824EA6-88DE-F2ED-CBFE-F556147296F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FAF70B-D633-1AE7-AA46-6BC4F076036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texte, capture d’écran, ordinateur, Ordinateur tablette&#10;&#10;Description générée automatiquement">
            <a:extLst>
              <a:ext uri="{FF2B5EF4-FFF2-40B4-BE49-F238E27FC236}">
                <a16:creationId xmlns:a16="http://schemas.microsoft.com/office/drawing/2014/main" id="{3BC02449-5C40-E62E-548E-27DE909EF4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6" t="27978" r="11393" b="26448"/>
          <a:stretch/>
        </p:blipFill>
        <p:spPr>
          <a:xfrm>
            <a:off x="2124636" y="1844861"/>
            <a:ext cx="4652682" cy="416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6756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899C8-62CD-F182-745A-18FB4D6BF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C1BD48-A882-F617-2816-AA100E765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أجيبوا عن السؤال التالي على ألواحكم.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30E29E-745C-7462-2974-A5674AE8A6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33527B-E360-3F41-093B-96365E10B7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A8CAC5-D290-DE3D-61AC-FAF0A1A30A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53C04B9-DA74-8EA8-3CE6-2308304B3E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3A0B18E-191E-63F0-585F-EFFA50C0BE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465F2A4-A03D-F7FB-C74C-F0AFBA1CA40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DB8C4D-4FF4-5880-9820-9DEC5B8B503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2E7CE8-D66F-B10D-C837-AE5A57614CA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161C40-D3AE-840D-FCD7-11FFE9862CD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50A2E3F-116A-A16F-BD3E-341810A0D35F}"/>
              </a:ext>
            </a:extLst>
          </p:cNvPr>
          <p:cNvSpPr txBox="1"/>
          <p:nvPr/>
        </p:nvSpPr>
        <p:spPr>
          <a:xfrm>
            <a:off x="792065" y="3415553"/>
            <a:ext cx="7426176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اِسْتَخْرِج(ي) مِنَ ٱلنَّصِّ مُفْرَداتٍ دالَّةً عَلى ٱلْفَرَحِ.</a:t>
            </a:r>
          </a:p>
        </p:txBody>
      </p:sp>
    </p:spTree>
    <p:extLst>
      <p:ext uri="{BB962C8B-B14F-4D97-AF65-F5344CB8AC3E}">
        <p14:creationId xmlns:p14="http://schemas.microsoft.com/office/powerpoint/2010/main" val="415672166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EEB9F-204B-05E1-B018-8323FD244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6B5A2A-0D96-BBA9-FF56-41FC4308E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11F244-6EE7-F64B-E97C-0590C93E76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7C8517-FDD4-823A-D182-BB29B2C43F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62C01F1-04D0-A690-3E87-029B1A00D3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505116-453E-FB82-BA4B-28FA3B770B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B0C9A2-9F57-DF25-188D-69D60B27C5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D1ACE7F-4991-C1DA-6C76-3420AB21B5C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760D55-6A72-F015-CDCD-59F0F47B12D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6A2FD1-8416-655B-5692-7E2F2451C80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45EFF6-FD8A-2418-51B7-58C6FF0C458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E6D6786-A41B-9158-6823-40D9AA555D14}"/>
              </a:ext>
            </a:extLst>
          </p:cNvPr>
          <p:cNvSpPr txBox="1"/>
          <p:nvPr/>
        </p:nvSpPr>
        <p:spPr>
          <a:xfrm>
            <a:off x="1058918" y="3429000"/>
            <a:ext cx="7426176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اِسْتَخْرِج(ي) مِنَ ٱلنَّصِّ مُفْرَداتٍ دالَّةً عَلى </a:t>
            </a:r>
            <a:r>
              <a:rPr lang="ar-MA" dirty="0" err="1"/>
              <a:t>ٱلْحُزْنِ</a:t>
            </a:r>
            <a:r>
              <a:rPr lang="ar-M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60853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5788A-B17A-A028-0E97-569281499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9695C2-F632-3AE5-0F74-FBE39D60E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نشاط الكلمات </a:t>
            </a:r>
            <a:r>
              <a:rPr lang="ar-MA" sz="2400" b="1" dirty="0" err="1">
                <a:cs typeface="Microsoft Uighur" panose="02000000000000000000" pitchFamily="2" charset="-78"/>
              </a:rPr>
              <a:t>المسجوعة</a:t>
            </a:r>
            <a:r>
              <a:rPr lang="ar-MA" sz="2400" b="1" dirty="0">
                <a:cs typeface="Microsoft Uighur" panose="02000000000000000000" pitchFamily="2" charset="-78"/>
              </a:rPr>
              <a:t>. أجيبوا على ألواحكم.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47E7D7-A8C7-A35B-2182-0291998B0A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581392-FFBD-7ED1-9198-505511EF9E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89A362C-FD2C-1B85-27A0-8337BA151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03D8757-5AC0-2B9E-F9C8-B4AF184CC3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CFD7833-B9EA-392A-0464-450D905442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C103A20-FEB1-68D0-A22E-A2B68E3608A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10F3AF-8001-371B-C94F-C2FBF5A6C0A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438E7E-98A5-523F-6DC0-67A466C23D6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C22238-6905-4B1C-667E-0BFB42D9B06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54E57E-A725-FE37-3ACC-E6EAD124420A}"/>
              </a:ext>
            </a:extLst>
          </p:cNvPr>
          <p:cNvSpPr txBox="1"/>
          <p:nvPr/>
        </p:nvSpPr>
        <p:spPr>
          <a:xfrm>
            <a:off x="929424" y="2985247"/>
            <a:ext cx="7426176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اِسْتَخْرِج(ي) مِنَ ٱلنَّصِّ مُفْرَداتٍ </a:t>
            </a:r>
            <a:r>
              <a:rPr lang="ar-MA" dirty="0" err="1"/>
              <a:t>مَسْجوعَةً</a:t>
            </a:r>
            <a:r>
              <a:rPr lang="ar-MA" dirty="0"/>
              <a:t> مَعَ كَلِمَةِ" </a:t>
            </a:r>
            <a:r>
              <a:rPr lang="ar-MA" dirty="0">
                <a:solidFill>
                  <a:srgbClr val="C00000"/>
                </a:solidFill>
              </a:rPr>
              <a:t>أَهْوال</a:t>
            </a:r>
            <a:r>
              <a:rPr lang="ar-MA" dirty="0"/>
              <a:t>ٌ".</a:t>
            </a:r>
          </a:p>
        </p:txBody>
      </p:sp>
    </p:spTree>
    <p:extLst>
      <p:ext uri="{BB962C8B-B14F-4D97-AF65-F5344CB8AC3E}">
        <p14:creationId xmlns:p14="http://schemas.microsoft.com/office/powerpoint/2010/main" val="413964287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56380-839E-C415-DD8D-9CE6808BA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4FA05-CF53-8C46-7B2E-B371FE5DD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DA6AFF-E7A9-E3CA-C2FF-5F67AD43EB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0E4271-081F-F716-8D0D-21E19867D6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3A22F2E-3552-3138-DFEA-E9D2C3025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A40F66-A5E8-705D-01FF-2E41126E63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1A7805-8BEF-E07A-55F7-6E6AE34BF0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C0EA62-F37F-C69E-EE31-AEDF97E2E28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64A560-6588-28D1-0524-DE6D995993C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88A6D4-2AB8-DB37-60AB-D4FD854C842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E78EB3-A99B-DC5C-1614-63811F62F8B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46619CA-4C1D-2F33-D312-B6337535A914}"/>
              </a:ext>
            </a:extLst>
          </p:cNvPr>
          <p:cNvSpPr txBox="1"/>
          <p:nvPr/>
        </p:nvSpPr>
        <p:spPr>
          <a:xfrm>
            <a:off x="792065" y="3052483"/>
            <a:ext cx="7426176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اِسْتَخْرِج(ي) مِنَ ٱلنَّصِّ مُفْرَداتٍ </a:t>
            </a:r>
            <a:r>
              <a:rPr lang="ar-MA" dirty="0" err="1"/>
              <a:t>مَسْجوعَةً</a:t>
            </a:r>
            <a:r>
              <a:rPr lang="ar-MA" dirty="0"/>
              <a:t> مَعَ كَلِمَةِ" </a:t>
            </a:r>
            <a:r>
              <a:rPr lang="ar-MA" dirty="0">
                <a:solidFill>
                  <a:srgbClr val="C00000"/>
                </a:solidFill>
              </a:rPr>
              <a:t>وَتَرا</a:t>
            </a:r>
            <a:r>
              <a:rPr lang="ar-MA" dirty="0"/>
              <a:t>".</a:t>
            </a:r>
          </a:p>
        </p:txBody>
      </p:sp>
    </p:spTree>
    <p:extLst>
      <p:ext uri="{BB962C8B-B14F-4D97-AF65-F5344CB8AC3E}">
        <p14:creationId xmlns:p14="http://schemas.microsoft.com/office/powerpoint/2010/main" val="303814677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EE7E8-331B-AF1E-1AF5-111B590BB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830600-D3C4-308F-717E-7ECCD32C8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04FDE8-462E-BDE5-F0BE-192D254F34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81E839-99B3-FD6E-FD94-524D405663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D83BBF2-E376-FA58-2FD9-BE4435BD73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DA742E2-5797-A598-5EB3-11F6A2DE1B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F49E619-57C4-749A-E3B3-BE70577760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313F67C-4860-3A74-A10E-16FB7FF7A4E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D88311-BC67-9CF4-60F7-33CBE3107D0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FA4AF8-0B25-95DE-4B18-191AEF3CD07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63B764-AF02-7C8E-09F2-72DA855E485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9A1EE34-D6C0-4046-A3CB-77B4E61EBA12}"/>
              </a:ext>
            </a:extLst>
          </p:cNvPr>
          <p:cNvSpPr txBox="1"/>
          <p:nvPr/>
        </p:nvSpPr>
        <p:spPr>
          <a:xfrm>
            <a:off x="929424" y="2864224"/>
            <a:ext cx="7426176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اِسْتَخْرِج(ي) مِنَ ٱلنَّصِّ مُفْرَدَةً </a:t>
            </a:r>
            <a:r>
              <a:rPr lang="ar-MA" dirty="0" err="1"/>
              <a:t>مَسْجوعَةً</a:t>
            </a:r>
            <a:r>
              <a:rPr lang="ar-MA" dirty="0"/>
              <a:t> مَعَ كَلِمَةِ" </a:t>
            </a:r>
            <a:r>
              <a:rPr lang="ar-MA" dirty="0">
                <a:solidFill>
                  <a:srgbClr val="C00000"/>
                </a:solidFill>
              </a:rPr>
              <a:t>ناظِرَةٌ</a:t>
            </a:r>
            <a:r>
              <a:rPr lang="ar-MA" dirty="0"/>
              <a:t>".</a:t>
            </a:r>
          </a:p>
        </p:txBody>
      </p:sp>
    </p:spTree>
    <p:extLst>
      <p:ext uri="{BB962C8B-B14F-4D97-AF65-F5344CB8AC3E}">
        <p14:creationId xmlns:p14="http://schemas.microsoft.com/office/powerpoint/2010/main" val="227514687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C2E9A-E7CC-04E3-3BA2-FB0931298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5E9FF2-53B5-3379-368D-617798E89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دراسة الصور الجمالية في النص. ما الأسلوب الذي وظفه الشاعر في البيت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546771-4435-969E-68F0-FF44138641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28E4F1-C1AB-159B-816E-3FEB312FEA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EE20A7-92AA-B112-3950-39A42C322F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349C615-0A09-2CF6-AE27-186137DABC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1C3301-4982-E8E6-BEE9-BDB3779088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D857D71-D891-7F8E-B1BF-C3A8C8F7ADE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DDBC49-86D6-0BFB-0DAB-170E9F2F2D5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B08E72-D708-8B93-4B12-0B7F7D26223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243D60-3980-3176-4303-4376954EB8C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D988A4-F63B-E43A-F27E-D5328C9F01A6}"/>
              </a:ext>
            </a:extLst>
          </p:cNvPr>
          <p:cNvSpPr txBox="1"/>
          <p:nvPr/>
        </p:nvSpPr>
        <p:spPr>
          <a:xfrm>
            <a:off x="981636" y="2772806"/>
            <a:ext cx="7476564" cy="1569660"/>
          </a:xfrm>
          <a:prstGeom prst="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ar-MA" dirty="0"/>
              <a:t>هِيَ ٱلْمَشاعِرُ أَلْوانٌ وَأَشْكالُ</a:t>
            </a:r>
            <a:endParaRPr lang="fr-FR" dirty="0"/>
          </a:p>
          <a:p>
            <a:r>
              <a:rPr lang="ar-MA" dirty="0"/>
              <a:t>                                  كَما ٱلطَّبيعَةُ حالاتٌ وَأَحْوالُ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169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F3A8E-D056-6CE8-9B55-085F831F5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D8EC75-2A7F-21F4-0AEA-5539774B0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أسلوب التشبيه.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FCF69A-2E53-BB86-DB3E-E6CDFEE8F1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A2F398-EDBA-75C9-919B-9771191573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434B35-E402-FAF2-E673-CD2AFEC444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D87EE7-9FC2-72EA-860F-7F1A2D0B54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0648A4-DC69-B7AB-4FAC-A51EE5B692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A634467-94BA-BBF1-03F7-971375E65C5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F5D492-CF75-4CE5-4B9B-71B47534697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46B42D-825D-DCB2-1402-4A029475571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A9E2-357D-F848-C175-BD02413D75D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32BB112-7FE9-EDE5-0ABB-941452566DF0}"/>
              </a:ext>
            </a:extLst>
          </p:cNvPr>
          <p:cNvSpPr txBox="1"/>
          <p:nvPr/>
        </p:nvSpPr>
        <p:spPr>
          <a:xfrm>
            <a:off x="930052" y="3848571"/>
            <a:ext cx="7476564" cy="1569660"/>
          </a:xfrm>
          <a:prstGeom prst="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ar-MA" dirty="0"/>
              <a:t>هِيَ ٱلْمَشاعِرُ أَلْوانٌ وَأَشْكالُ</a:t>
            </a:r>
            <a:endParaRPr lang="fr-FR" dirty="0"/>
          </a:p>
          <a:p>
            <a:r>
              <a:rPr lang="ar-MA" dirty="0"/>
              <a:t>                                    كَما ٱلطَّبيعَةُ حالاتٌ وَأَحْوالُ</a:t>
            </a:r>
            <a:endParaRPr lang="fr-FR" dirty="0"/>
          </a:p>
        </p:txBody>
      </p:sp>
      <p:sp>
        <p:nvSpPr>
          <p:cNvPr id="3" name="Phylactère : pensées 2">
            <a:extLst>
              <a:ext uri="{FF2B5EF4-FFF2-40B4-BE49-F238E27FC236}">
                <a16:creationId xmlns:a16="http://schemas.microsoft.com/office/drawing/2014/main" id="{CA3639E6-833B-2420-814C-D482C6DD5E76}"/>
              </a:ext>
            </a:extLst>
          </p:cNvPr>
          <p:cNvSpPr/>
          <p:nvPr/>
        </p:nvSpPr>
        <p:spPr>
          <a:xfrm>
            <a:off x="2894853" y="1879304"/>
            <a:ext cx="4379116" cy="1311247"/>
          </a:xfrm>
          <a:prstGeom prst="cloudCallout">
            <a:avLst>
              <a:gd name="adj1" fmla="val -19605"/>
              <a:gd name="adj2" fmla="val 13531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أُسْلوبُ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ٱلتَّشْبيهِ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681745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2AB97-690C-DC7A-CFCF-31EBC3323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C7E99A-83D8-FE73-E2A9-C5EA8A2E5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تتذكرون عناصر التشبيه التي تعلمتموها سابقا. من يحددها في البيت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89B44DC-69C2-7AB9-1B00-085008EE0B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BFF6952-9C2E-B4FC-7362-842B83FEC4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13A1C7-B17D-1C48-0A1B-4F88FB97E3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9A5BD8-33B7-94F1-E6D3-E09B161E83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2B0B719-31B1-1C2F-C1D1-10D4262076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8E32F41-9157-E79D-6CAD-46D272F6B8D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38E771-201E-012E-6805-C7F92F63CC0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AA2340-23F1-41AB-04EF-B1C5BA4D108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B78C31-3316-323E-743D-6F7378F7548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B0C8E25-E86B-C826-2729-8BA2E65704A2}"/>
              </a:ext>
            </a:extLst>
          </p:cNvPr>
          <p:cNvSpPr txBox="1"/>
          <p:nvPr/>
        </p:nvSpPr>
        <p:spPr>
          <a:xfrm>
            <a:off x="632373" y="2073559"/>
            <a:ext cx="7476564" cy="1569660"/>
          </a:xfrm>
          <a:prstGeom prst="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ar-MA" dirty="0"/>
              <a:t>هِيَ ٱلْمَشاعِرُ أَلْوانٌ وَأَشْكالُ</a:t>
            </a:r>
            <a:endParaRPr lang="fr-FR" dirty="0"/>
          </a:p>
          <a:p>
            <a:r>
              <a:rPr lang="ar-MA" dirty="0"/>
              <a:t>                                    كَما ٱلطَّبيعَةُ حالاتٌ وَأَحْوالُ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427A094-A82E-5EAF-AD75-8643C6D1351A}"/>
              </a:ext>
            </a:extLst>
          </p:cNvPr>
          <p:cNvSpPr txBox="1"/>
          <p:nvPr/>
        </p:nvSpPr>
        <p:spPr>
          <a:xfrm>
            <a:off x="7149571" y="4567424"/>
            <a:ext cx="1082523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اَلْمُشَبَّهُ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85DB71-B6FD-EEAB-B347-378D62C968FD}"/>
              </a:ext>
            </a:extLst>
          </p:cNvPr>
          <p:cNvSpPr txBox="1"/>
          <p:nvPr/>
        </p:nvSpPr>
        <p:spPr>
          <a:xfrm>
            <a:off x="2668217" y="4567423"/>
            <a:ext cx="1540841" cy="7150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اَلْمُشَبَّهُ بِهِ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3D00EAE-D130-C48F-A393-BE0D9E68D923}"/>
              </a:ext>
            </a:extLst>
          </p:cNvPr>
          <p:cNvSpPr txBox="1"/>
          <p:nvPr/>
        </p:nvSpPr>
        <p:spPr>
          <a:xfrm>
            <a:off x="4524824" y="4567423"/>
            <a:ext cx="2078972" cy="715089"/>
          </a:xfrm>
          <a:prstGeom prst="roundRect">
            <a:avLst/>
          </a:prstGeom>
          <a:solidFill>
            <a:srgbClr val="FFB3B3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أَداةُ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ٱلتَّشْبيهِ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0CBEF84-7B9E-31AF-37C0-B511EC39AFB2}"/>
              </a:ext>
            </a:extLst>
          </p:cNvPr>
          <p:cNvSpPr txBox="1"/>
          <p:nvPr/>
        </p:nvSpPr>
        <p:spPr>
          <a:xfrm>
            <a:off x="521755" y="4546204"/>
            <a:ext cx="1500534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وَجْهُ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ٱلشَّبَهِ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945894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B06A2-3C92-A405-E670-669F47D2C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C9598E-B378-06E4-00EE-B1AA5AC62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نصحح. من يقرأ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6D161F-D904-C4F8-FA5D-D2E036A1FD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77260B-D3A2-57AA-50F7-183974D65D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00CBED-4F5B-569C-2EB1-DB18A4C065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A7AFF1-B5A0-89F5-85E9-360845E893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82DF55E-601F-E1AC-5CA7-14ACE7F0CF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506C68C-C83C-23F0-9A38-8350E755206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50E4E4-D04C-F055-0D81-5729D70F919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B9B951-5F73-4428-64BC-C3EF98023A2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A5A4C9-EAA3-9913-3935-271E02E643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A86FEC-0276-98F1-7A73-44EF3AFEB868}"/>
              </a:ext>
            </a:extLst>
          </p:cNvPr>
          <p:cNvSpPr txBox="1"/>
          <p:nvPr/>
        </p:nvSpPr>
        <p:spPr>
          <a:xfrm>
            <a:off x="504370" y="1881723"/>
            <a:ext cx="7476564" cy="1200329"/>
          </a:xfrm>
          <a:prstGeom prst="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ar-MA" sz="3600" dirty="0"/>
              <a:t>هِيَ ٱلْمَشاعِرُ أَلْوانٌ وَأَشْكالُ</a:t>
            </a:r>
            <a:endParaRPr lang="fr-FR" sz="3600" dirty="0"/>
          </a:p>
          <a:p>
            <a:r>
              <a:rPr lang="ar-MA" sz="3600" dirty="0"/>
              <a:t>                                    كَما ٱلطَّبيعَةُ حالاتٌ وَأَحْوالُ</a:t>
            </a:r>
            <a:endParaRPr lang="fr-FR" sz="3600" dirty="0"/>
          </a:p>
        </p:txBody>
      </p:sp>
      <p:sp>
        <p:nvSpPr>
          <p:cNvPr id="11" name="Phylactère : pensées 10">
            <a:extLst>
              <a:ext uri="{FF2B5EF4-FFF2-40B4-BE49-F238E27FC236}">
                <a16:creationId xmlns:a16="http://schemas.microsoft.com/office/drawing/2014/main" id="{CB10D4CD-17B1-C002-CD9E-B5418F679BA6}"/>
              </a:ext>
            </a:extLst>
          </p:cNvPr>
          <p:cNvSpPr/>
          <p:nvPr/>
        </p:nvSpPr>
        <p:spPr>
          <a:xfrm>
            <a:off x="2297920" y="3120325"/>
            <a:ext cx="2149095" cy="1311247"/>
          </a:xfrm>
          <a:prstGeom prst="cloudCallout">
            <a:avLst>
              <a:gd name="adj1" fmla="val 188"/>
              <a:gd name="adj2" fmla="val 9634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اَلطَّبيعَةُ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Phylactère : pensées 11">
            <a:extLst>
              <a:ext uri="{FF2B5EF4-FFF2-40B4-BE49-F238E27FC236}">
                <a16:creationId xmlns:a16="http://schemas.microsoft.com/office/drawing/2014/main" id="{AF15E22A-A5BD-51BF-8519-60FE78AF42F7}"/>
              </a:ext>
            </a:extLst>
          </p:cNvPr>
          <p:cNvSpPr/>
          <p:nvPr/>
        </p:nvSpPr>
        <p:spPr>
          <a:xfrm>
            <a:off x="6754905" y="3234452"/>
            <a:ext cx="1918773" cy="1311247"/>
          </a:xfrm>
          <a:prstGeom prst="cloudCallout">
            <a:avLst>
              <a:gd name="adj1" fmla="val 188"/>
              <a:gd name="adj2" fmla="val 9634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اَلْمَشاعِرُ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21" name="Phylactère : pensées 20">
            <a:extLst>
              <a:ext uri="{FF2B5EF4-FFF2-40B4-BE49-F238E27FC236}">
                <a16:creationId xmlns:a16="http://schemas.microsoft.com/office/drawing/2014/main" id="{A38E2107-300C-8387-6413-DB759D828CCC}"/>
              </a:ext>
            </a:extLst>
          </p:cNvPr>
          <p:cNvSpPr/>
          <p:nvPr/>
        </p:nvSpPr>
        <p:spPr>
          <a:xfrm>
            <a:off x="5015754" y="3151094"/>
            <a:ext cx="1196788" cy="1311247"/>
          </a:xfrm>
          <a:prstGeom prst="cloudCallout">
            <a:avLst>
              <a:gd name="adj1" fmla="val 188"/>
              <a:gd name="adj2" fmla="val 9634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كَـ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22" name="Phylactère : pensées 21">
            <a:extLst>
              <a:ext uri="{FF2B5EF4-FFF2-40B4-BE49-F238E27FC236}">
                <a16:creationId xmlns:a16="http://schemas.microsoft.com/office/drawing/2014/main" id="{D3C8C112-8C2E-2B14-2F36-25A0484B525E}"/>
              </a:ext>
            </a:extLst>
          </p:cNvPr>
          <p:cNvSpPr/>
          <p:nvPr/>
        </p:nvSpPr>
        <p:spPr>
          <a:xfrm>
            <a:off x="470322" y="3245293"/>
            <a:ext cx="1580358" cy="1311247"/>
          </a:xfrm>
          <a:prstGeom prst="cloudCallout">
            <a:avLst>
              <a:gd name="adj1" fmla="val 188"/>
              <a:gd name="adj2" fmla="val 9634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اَلتَّنَوُّعُ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وَٱلْٱخْتِلافُ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B169F7-6174-9804-D9D5-6694E8844CA1}"/>
              </a:ext>
            </a:extLst>
          </p:cNvPr>
          <p:cNvSpPr txBox="1"/>
          <p:nvPr/>
        </p:nvSpPr>
        <p:spPr>
          <a:xfrm>
            <a:off x="7098138" y="4959344"/>
            <a:ext cx="1082523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اَلْمُشَبَّهُ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9B58A2-3B4F-E51B-219A-4EED76619C62}"/>
              </a:ext>
            </a:extLst>
          </p:cNvPr>
          <p:cNvSpPr txBox="1"/>
          <p:nvPr/>
        </p:nvSpPr>
        <p:spPr>
          <a:xfrm>
            <a:off x="2616784" y="4959343"/>
            <a:ext cx="1540841" cy="7150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اَلْمُشَبَّهُ بِهِ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8DEBF7B-FD2D-0556-4EFF-3A9B1BE93E66}"/>
              </a:ext>
            </a:extLst>
          </p:cNvPr>
          <p:cNvSpPr txBox="1"/>
          <p:nvPr/>
        </p:nvSpPr>
        <p:spPr>
          <a:xfrm>
            <a:off x="4473391" y="4959343"/>
            <a:ext cx="2078972" cy="715089"/>
          </a:xfrm>
          <a:prstGeom prst="roundRect">
            <a:avLst/>
          </a:prstGeom>
          <a:solidFill>
            <a:srgbClr val="FFB3B3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أَداةُ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ٱلتَّشْبيهِ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4AB058B-C07A-0C5C-E660-F6113E24188E}"/>
              </a:ext>
            </a:extLst>
          </p:cNvPr>
          <p:cNvSpPr txBox="1"/>
          <p:nvPr/>
        </p:nvSpPr>
        <p:spPr>
          <a:xfrm>
            <a:off x="470322" y="4938124"/>
            <a:ext cx="1500534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وَجْهُ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ٱلشَّبَهِ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116331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30051-E878-6D48-5969-788FB21EA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961A01-3C70-50A7-FE51-D6F28CDDF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ابحثوا في القصيدة عن بيت آخر يتضمن تشبيها.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B103D5-B66F-61B0-4041-E430AE154D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AC3704-7633-08DA-82BF-EFC8D004C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DA64E79-5C87-0D5B-0432-E8956EEB43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BAE1EB0-3C68-8CD2-3D69-1EA08AD15A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E98BB55-D45B-2CD7-2EB8-08A29923F9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361C92-A7BE-A72D-905C-5A4A93A7FF9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9751C6-143B-7076-D2B9-6423E6B7F1F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CF7723-6AD5-1126-5C93-6AE6AEEA839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7DFEDF-0ADD-4CE0-929E-2CD2E2EF82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3C378C6-B6DD-2AAA-5FA3-BA134AA180BD}"/>
              </a:ext>
            </a:extLst>
          </p:cNvPr>
          <p:cNvSpPr txBox="1"/>
          <p:nvPr/>
        </p:nvSpPr>
        <p:spPr>
          <a:xfrm>
            <a:off x="1084248" y="3307977"/>
            <a:ext cx="6840001" cy="830997"/>
          </a:xfrm>
          <a:prstGeom prst="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ar-MA" dirty="0"/>
              <a:t>أَبْحَثُ في ٱلْقَصيدَةِ عَنْ بَيْتٍ يَتَضَمَّنُ تَشْبيهاً.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782144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257C0-0522-5C4F-FCAA-9FA8310F7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3EABB2-A218-E77E-2286-A957C41D5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هذا بيت آخر . من يقرأ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DA9BD42-4FDA-02BF-AE79-DD23057C95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6DE06C-0548-50A7-2863-7F6CB8F58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5401F5-A2CB-863A-0115-9E40F5B31D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8E6D505-F96F-1C26-8421-EE61415176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DF1FB19-1ACA-CB1D-E6FF-5A436712CFB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04DEC4-886A-BFD2-9A27-65E25324D7C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1BC605-6754-C2E1-DABE-CC829E07B12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FAA10D-20F6-951D-4176-43A7BC3757D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0192B4-A431-33ED-7211-CDAC1A87A7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47ADB69-5092-5637-7B4C-41C490A24795}"/>
              </a:ext>
            </a:extLst>
          </p:cNvPr>
          <p:cNvSpPr txBox="1"/>
          <p:nvPr/>
        </p:nvSpPr>
        <p:spPr>
          <a:xfrm>
            <a:off x="766871" y="3429000"/>
            <a:ext cx="7476564" cy="1569660"/>
          </a:xfrm>
          <a:prstGeom prst="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ar-MA" dirty="0"/>
              <a:t>مَا لِلدَّواخِلِ في تَقَلُّبِها</a:t>
            </a:r>
          </a:p>
          <a:p>
            <a:pPr algn="r"/>
            <a:r>
              <a:rPr lang="ar-MA" dirty="0"/>
              <a:t>                                      مِثْل </a:t>
            </a:r>
            <a:r>
              <a:rPr lang="ar-MA" dirty="0" err="1"/>
              <a:t>ٱلْمَواسِمِ</a:t>
            </a:r>
            <a:r>
              <a:rPr lang="ar-MA" dirty="0"/>
              <a:t> أَحْدَثَتْ أَثَرا</a:t>
            </a:r>
          </a:p>
        </p:txBody>
      </p:sp>
    </p:spTree>
    <p:extLst>
      <p:ext uri="{BB962C8B-B14F-4D97-AF65-F5344CB8AC3E}">
        <p14:creationId xmlns:p14="http://schemas.microsoft.com/office/powerpoint/2010/main" val="43610210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5431-1B81-4127-6985-627992259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E4E59A-DEC0-2B5D-27D3-250D8DC6D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يحدد عناصر التشبيه في البيت؟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812452-184A-D37F-A3C5-C2BED240C5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E2108A-ADE6-C3C5-7F40-2C7B6E7F3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EEE5327-1F4A-B9CC-DA16-2F5C953A5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18138C7-3946-E7AC-8DFC-C914BFBB20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5E05D28-D1F2-6D71-B0B5-7130B01E51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9576745-918F-F4EE-10A6-87984E75B1C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260B99-64C9-5DF6-46B9-7FE9498DB8B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FF96E3-F387-C3FE-A0A9-CFD6407FFD1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F010AD-BEEF-3766-EAAF-F43ADD3AF3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9F3BA8F-0F4B-D1B6-8A8E-DB1F9D492AF3}"/>
              </a:ext>
            </a:extLst>
          </p:cNvPr>
          <p:cNvSpPr txBox="1"/>
          <p:nvPr/>
        </p:nvSpPr>
        <p:spPr>
          <a:xfrm>
            <a:off x="632373" y="2131104"/>
            <a:ext cx="7476564" cy="1569660"/>
          </a:xfrm>
          <a:prstGeom prst="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ar-MA" dirty="0"/>
              <a:t>مَا لِلدَّواخِلِ في تَقَلُّبِها</a:t>
            </a:r>
          </a:p>
          <a:p>
            <a:pPr algn="r"/>
            <a:r>
              <a:rPr lang="ar-MA" dirty="0"/>
              <a:t>                                      مِثْل </a:t>
            </a:r>
            <a:r>
              <a:rPr lang="ar-MA" dirty="0" err="1"/>
              <a:t>ٱلْمَواسِمِ</a:t>
            </a:r>
            <a:r>
              <a:rPr lang="ar-MA" dirty="0"/>
              <a:t> أَحْدَثَتْ أَثَرا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92688B4-2197-3602-9D73-009CAAC0C22B}"/>
              </a:ext>
            </a:extLst>
          </p:cNvPr>
          <p:cNvSpPr txBox="1"/>
          <p:nvPr/>
        </p:nvSpPr>
        <p:spPr>
          <a:xfrm>
            <a:off x="6794172" y="4609446"/>
            <a:ext cx="1130077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اَلْمُشَبَّهُ</a:t>
            </a:r>
            <a:endParaRPr lang="fr-FR" sz="36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D24D66-4ED1-79DC-42D1-966DBCF2DC3D}"/>
              </a:ext>
            </a:extLst>
          </p:cNvPr>
          <p:cNvSpPr txBox="1"/>
          <p:nvPr/>
        </p:nvSpPr>
        <p:spPr>
          <a:xfrm>
            <a:off x="3008104" y="4634499"/>
            <a:ext cx="1395588" cy="7150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اَلْمُشَبَّهُ بِهِ</a:t>
            </a:r>
            <a:endParaRPr lang="fr-FR" sz="36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4262590-02DF-084F-4575-121ACDFAE521}"/>
              </a:ext>
            </a:extLst>
          </p:cNvPr>
          <p:cNvSpPr txBox="1"/>
          <p:nvPr/>
        </p:nvSpPr>
        <p:spPr>
          <a:xfrm>
            <a:off x="4773316" y="4609447"/>
            <a:ext cx="1683042" cy="715089"/>
          </a:xfrm>
          <a:prstGeom prst="roundRect">
            <a:avLst/>
          </a:prstGeom>
          <a:solidFill>
            <a:srgbClr val="FFB3B3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أَداةُ </a:t>
            </a:r>
            <a:r>
              <a:rPr lang="ar-MA" sz="36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ٱلتَّشْبيهِ</a:t>
            </a:r>
            <a:endParaRPr lang="fr-FR" sz="36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87D0E5D-713C-9E29-EE9B-E4CBC715387B}"/>
              </a:ext>
            </a:extLst>
          </p:cNvPr>
          <p:cNvSpPr txBox="1"/>
          <p:nvPr/>
        </p:nvSpPr>
        <p:spPr>
          <a:xfrm>
            <a:off x="865762" y="4634499"/>
            <a:ext cx="1566450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وَجْهُ </a:t>
            </a:r>
            <a:r>
              <a:rPr lang="ar-MA" sz="36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ٱلشَّبَهِ</a:t>
            </a:r>
            <a:endParaRPr lang="fr-FR" sz="36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850325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6C991-DF21-FACF-022B-2903BF5E7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2F0C87-3BF5-933B-6D85-7FC5365AE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نصحح. من يقرأ؟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6B99A0A-EF7E-39C2-10E2-9844F8FC7B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34910B-8A2D-E8DC-DD10-3F1EC3E46D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174568-407C-7CD5-8E7E-9D05872C66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2F51D2-4558-FE36-C08C-BCB7689F66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F4A9F42-0D2D-F752-161C-060D84A87E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8A265B0-F8DE-534C-7788-C582076D2B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6D0863-5B8F-9EC9-F714-B135F0DC7AE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B33A08-EA8F-04F4-8581-572980EE851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458060-E47A-31C3-C7A3-6728ADD084F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Phylactère : pensées 11">
            <a:extLst>
              <a:ext uri="{FF2B5EF4-FFF2-40B4-BE49-F238E27FC236}">
                <a16:creationId xmlns:a16="http://schemas.microsoft.com/office/drawing/2014/main" id="{2867E409-5A84-5342-14A8-E77708C61478}"/>
              </a:ext>
            </a:extLst>
          </p:cNvPr>
          <p:cNvSpPr/>
          <p:nvPr/>
        </p:nvSpPr>
        <p:spPr>
          <a:xfrm>
            <a:off x="2324296" y="3120325"/>
            <a:ext cx="2149095" cy="1311247"/>
          </a:xfrm>
          <a:prstGeom prst="cloudCallout">
            <a:avLst>
              <a:gd name="adj1" fmla="val 188"/>
              <a:gd name="adj2" fmla="val 9634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اَلْمَواسِمُ</a:t>
            </a:r>
            <a:endParaRPr lang="fr-FR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Phylactère : pensées 20">
            <a:extLst>
              <a:ext uri="{FF2B5EF4-FFF2-40B4-BE49-F238E27FC236}">
                <a16:creationId xmlns:a16="http://schemas.microsoft.com/office/drawing/2014/main" id="{E746E40E-776E-5275-0486-18A7733ADE38}"/>
              </a:ext>
            </a:extLst>
          </p:cNvPr>
          <p:cNvSpPr/>
          <p:nvPr/>
        </p:nvSpPr>
        <p:spPr>
          <a:xfrm>
            <a:off x="6754905" y="3234452"/>
            <a:ext cx="1918773" cy="1311247"/>
          </a:xfrm>
          <a:prstGeom prst="cloudCallout">
            <a:avLst>
              <a:gd name="adj1" fmla="val 188"/>
              <a:gd name="adj2" fmla="val 9634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اَلدَّواخِلُ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Phylactère : pensées 21">
            <a:extLst>
              <a:ext uri="{FF2B5EF4-FFF2-40B4-BE49-F238E27FC236}">
                <a16:creationId xmlns:a16="http://schemas.microsoft.com/office/drawing/2014/main" id="{E08F11C4-3ACD-A8E3-381B-4AF2044BA17C}"/>
              </a:ext>
            </a:extLst>
          </p:cNvPr>
          <p:cNvSpPr/>
          <p:nvPr/>
        </p:nvSpPr>
        <p:spPr>
          <a:xfrm>
            <a:off x="5015754" y="3151094"/>
            <a:ext cx="1196788" cy="1311247"/>
          </a:xfrm>
          <a:prstGeom prst="cloudCallout">
            <a:avLst>
              <a:gd name="adj1" fmla="val 188"/>
              <a:gd name="adj2" fmla="val 9634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مِثْلَ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23" name="Phylactère : pensées 22">
            <a:extLst>
              <a:ext uri="{FF2B5EF4-FFF2-40B4-BE49-F238E27FC236}">
                <a16:creationId xmlns:a16="http://schemas.microsoft.com/office/drawing/2014/main" id="{15E9DA60-CA2E-A4F8-1338-002A6511F9CA}"/>
              </a:ext>
            </a:extLst>
          </p:cNvPr>
          <p:cNvSpPr/>
          <p:nvPr/>
        </p:nvSpPr>
        <p:spPr>
          <a:xfrm>
            <a:off x="470322" y="3245293"/>
            <a:ext cx="1580358" cy="1311247"/>
          </a:xfrm>
          <a:prstGeom prst="cloudCallout">
            <a:avLst>
              <a:gd name="adj1" fmla="val 188"/>
              <a:gd name="adj2" fmla="val 9634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اَلتَّقَلُّبُ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DB3CD01-B212-34CD-CCA7-D509ECA77CA0}"/>
              </a:ext>
            </a:extLst>
          </p:cNvPr>
          <p:cNvSpPr txBox="1"/>
          <p:nvPr/>
        </p:nvSpPr>
        <p:spPr>
          <a:xfrm>
            <a:off x="820631" y="1689734"/>
            <a:ext cx="6893660" cy="1200329"/>
          </a:xfrm>
          <a:prstGeom prst="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ar-MA" sz="3600" dirty="0"/>
              <a:t>مَا لِلدَّواخِلِ في تَقَلُّبِها</a:t>
            </a:r>
          </a:p>
          <a:p>
            <a:pPr algn="r"/>
            <a:r>
              <a:rPr lang="ar-MA" sz="3600" dirty="0"/>
              <a:t>                                                   مِثْل </a:t>
            </a:r>
            <a:r>
              <a:rPr lang="ar-MA" sz="3600" dirty="0" err="1"/>
              <a:t>ٱلْمَواسِمِ</a:t>
            </a:r>
            <a:r>
              <a:rPr lang="ar-MA" sz="3600" dirty="0"/>
              <a:t> أَحْدَثَتْ أَثَرا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9DDF78B-660C-480F-DE15-4405E57D518A}"/>
              </a:ext>
            </a:extLst>
          </p:cNvPr>
          <p:cNvSpPr txBox="1"/>
          <p:nvPr/>
        </p:nvSpPr>
        <p:spPr>
          <a:xfrm>
            <a:off x="7187193" y="4959344"/>
            <a:ext cx="1082523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اَلْمُشَبَّهُ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21C790D-9AA1-2865-2049-8E8D594F98A3}"/>
              </a:ext>
            </a:extLst>
          </p:cNvPr>
          <p:cNvSpPr txBox="1"/>
          <p:nvPr/>
        </p:nvSpPr>
        <p:spPr>
          <a:xfrm>
            <a:off x="2576465" y="5037165"/>
            <a:ext cx="1540841" cy="7150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اَلْمُشَبَّهُ بِهِ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BD9F56-9081-43A9-1AC9-250E3FB29C73}"/>
              </a:ext>
            </a:extLst>
          </p:cNvPr>
          <p:cNvSpPr txBox="1"/>
          <p:nvPr/>
        </p:nvSpPr>
        <p:spPr>
          <a:xfrm>
            <a:off x="4473391" y="4967309"/>
            <a:ext cx="2078972" cy="715089"/>
          </a:xfrm>
          <a:prstGeom prst="roundRect">
            <a:avLst/>
          </a:prstGeom>
          <a:solidFill>
            <a:srgbClr val="FFB3B3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أَداةُ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ٱلتَّشْبيهِ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81EB1F8-EF57-2134-2353-67721AC3E922}"/>
              </a:ext>
            </a:extLst>
          </p:cNvPr>
          <p:cNvSpPr txBox="1"/>
          <p:nvPr/>
        </p:nvSpPr>
        <p:spPr>
          <a:xfrm>
            <a:off x="719846" y="5054858"/>
            <a:ext cx="1500534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وَجْهُ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ٱلشَّبَهِ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7397237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1033F-BCE8-0910-BD64-4CBBA3ED9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127FE5-B940-5FB4-54A2-543C6C5D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يحدد عناصر التشبيه في المقطع التالي.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4CEE90-D278-538D-BB16-C8E04E0F00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A8A7AA-FD00-070C-D5B3-E3254D6EF8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80125FE-D6A2-D579-B77D-171DE1B35E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CFA99E5-DED1-8597-75B0-8AA9546CD2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36E8350-AE84-42BF-1336-7F47A725DF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21C024C-40C9-922F-562B-35BF60BE660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3860B8-F166-17C7-7926-0E2B581ED1B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0B5243-D9C0-15A0-AB3E-A436627B2E5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EBB270-729B-CF83-64DD-9E9279E30C4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2DDE4BD-F15E-76CB-4E77-3BBDBAAE77DD}"/>
              </a:ext>
            </a:extLst>
          </p:cNvPr>
          <p:cNvSpPr txBox="1"/>
          <p:nvPr/>
        </p:nvSpPr>
        <p:spPr>
          <a:xfrm>
            <a:off x="1405991" y="3539289"/>
            <a:ext cx="6332018" cy="830997"/>
          </a:xfrm>
          <a:prstGeom prst="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ٱلْمَشاعِرُ أَلْوانٌ وَأَشْكالُ.                      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608065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7A2E2-DC74-6BBE-2B29-63E8B4764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5DCF0A-78F2-3C03-1882-11DE986B3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نصحح. من يقرأ؟ لاحظوا أن أداة التشبيه غير مذكورة.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313309-8393-4A2A-B1F1-08E420D1D9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CF72B6-CB7B-20A3-F9D5-927B818C8B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F1DA293-CB01-555D-3446-90E5A7A475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AE9A37-E0BA-443B-434C-94AAD9AC1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F2FADB-508C-4DFF-42EC-8B3517C340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779AB6F-E32B-D253-4E12-02093C31491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F0FB0E-13D7-657D-E525-4EFCC0239AD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B845A2-2FB1-6303-C4E8-8C66B167F9C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B1FE72-66B0-7AE9-E78E-5CA6DD04A82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6642261-1699-D5D0-1151-99619852902A}"/>
              </a:ext>
            </a:extLst>
          </p:cNvPr>
          <p:cNvSpPr txBox="1"/>
          <p:nvPr/>
        </p:nvSpPr>
        <p:spPr>
          <a:xfrm>
            <a:off x="7098138" y="4959344"/>
            <a:ext cx="1082523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اَلْمُشَبَّهُ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F9C636-6554-05C8-EBDA-4E55A155C1DF}"/>
              </a:ext>
            </a:extLst>
          </p:cNvPr>
          <p:cNvSpPr txBox="1"/>
          <p:nvPr/>
        </p:nvSpPr>
        <p:spPr>
          <a:xfrm>
            <a:off x="2616784" y="4959343"/>
            <a:ext cx="1540841" cy="7150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اَلْمُشَبَّهُ بِهِ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BA28CC-461F-B98C-1D5B-9B7AB616CACA}"/>
              </a:ext>
            </a:extLst>
          </p:cNvPr>
          <p:cNvSpPr txBox="1"/>
          <p:nvPr/>
        </p:nvSpPr>
        <p:spPr>
          <a:xfrm>
            <a:off x="4473391" y="4959343"/>
            <a:ext cx="2078972" cy="715089"/>
          </a:xfrm>
          <a:prstGeom prst="roundRect">
            <a:avLst/>
          </a:prstGeom>
          <a:solidFill>
            <a:srgbClr val="FFB3B3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أَداةُ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ٱلتَّشْبيهِ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7288298-4587-DEE5-8937-85E7711B54A6}"/>
              </a:ext>
            </a:extLst>
          </p:cNvPr>
          <p:cNvSpPr txBox="1"/>
          <p:nvPr/>
        </p:nvSpPr>
        <p:spPr>
          <a:xfrm>
            <a:off x="470322" y="4938124"/>
            <a:ext cx="1500534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وَجْهُ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ٱلشَّبَهِ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Phylactère : pensées 11">
            <a:extLst>
              <a:ext uri="{FF2B5EF4-FFF2-40B4-BE49-F238E27FC236}">
                <a16:creationId xmlns:a16="http://schemas.microsoft.com/office/drawing/2014/main" id="{82ADD47B-B14E-E96B-74D0-05B691AF7C58}"/>
              </a:ext>
            </a:extLst>
          </p:cNvPr>
          <p:cNvSpPr/>
          <p:nvPr/>
        </p:nvSpPr>
        <p:spPr>
          <a:xfrm>
            <a:off x="2324296" y="3120325"/>
            <a:ext cx="2335253" cy="1311247"/>
          </a:xfrm>
          <a:prstGeom prst="cloudCallout">
            <a:avLst>
              <a:gd name="adj1" fmla="val 188"/>
              <a:gd name="adj2" fmla="val 9634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أَلْوانٌ / أَشْكالٌ</a:t>
            </a:r>
            <a:endParaRPr lang="fr-FR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Phylactère : pensées 20">
            <a:extLst>
              <a:ext uri="{FF2B5EF4-FFF2-40B4-BE49-F238E27FC236}">
                <a16:creationId xmlns:a16="http://schemas.microsoft.com/office/drawing/2014/main" id="{41C084DC-0D27-FADE-4C6E-9590EA3B2601}"/>
              </a:ext>
            </a:extLst>
          </p:cNvPr>
          <p:cNvSpPr/>
          <p:nvPr/>
        </p:nvSpPr>
        <p:spPr>
          <a:xfrm>
            <a:off x="6754905" y="3234452"/>
            <a:ext cx="1918773" cy="1311247"/>
          </a:xfrm>
          <a:prstGeom prst="cloudCallout">
            <a:avLst>
              <a:gd name="adj1" fmla="val 188"/>
              <a:gd name="adj2" fmla="val 9634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اَلْمَشاعِرُ</a:t>
            </a:r>
            <a:endParaRPr lang="fr-FR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Phylactère : pensées 21">
            <a:extLst>
              <a:ext uri="{FF2B5EF4-FFF2-40B4-BE49-F238E27FC236}">
                <a16:creationId xmlns:a16="http://schemas.microsoft.com/office/drawing/2014/main" id="{26066B5B-3603-E2B1-880E-B4E8EC83783A}"/>
              </a:ext>
            </a:extLst>
          </p:cNvPr>
          <p:cNvSpPr/>
          <p:nvPr/>
        </p:nvSpPr>
        <p:spPr>
          <a:xfrm>
            <a:off x="5015754" y="3151094"/>
            <a:ext cx="1196788" cy="1311247"/>
          </a:xfrm>
          <a:prstGeom prst="cloudCallout">
            <a:avLst>
              <a:gd name="adj1" fmla="val 188"/>
              <a:gd name="adj2" fmla="val 9634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؟ </a:t>
            </a:r>
            <a:endParaRPr lang="fr-FR" dirty="0"/>
          </a:p>
        </p:txBody>
      </p:sp>
      <p:sp>
        <p:nvSpPr>
          <p:cNvPr id="23" name="Phylactère : pensées 22">
            <a:extLst>
              <a:ext uri="{FF2B5EF4-FFF2-40B4-BE49-F238E27FC236}">
                <a16:creationId xmlns:a16="http://schemas.microsoft.com/office/drawing/2014/main" id="{577352F9-D288-202E-19BF-CDDDF13FE0FF}"/>
              </a:ext>
            </a:extLst>
          </p:cNvPr>
          <p:cNvSpPr/>
          <p:nvPr/>
        </p:nvSpPr>
        <p:spPr>
          <a:xfrm>
            <a:off x="470322" y="3245293"/>
            <a:ext cx="1580358" cy="1311247"/>
          </a:xfrm>
          <a:prstGeom prst="cloudCallout">
            <a:avLst>
              <a:gd name="adj1" fmla="val 188"/>
              <a:gd name="adj2" fmla="val 9634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اَلتَّنَوُّعُ</a:t>
            </a:r>
            <a:endParaRPr lang="fr-FR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0C01BA7-324F-C6B2-AB64-12F2264F83D2}"/>
              </a:ext>
            </a:extLst>
          </p:cNvPr>
          <p:cNvSpPr txBox="1"/>
          <p:nvPr/>
        </p:nvSpPr>
        <p:spPr>
          <a:xfrm>
            <a:off x="1307382" y="1964766"/>
            <a:ext cx="6332018" cy="830997"/>
          </a:xfrm>
          <a:prstGeom prst="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ٱلْمَشاعِرُ أَلْوانٌ وَأَشْكالُ.                       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066926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7F533-6D91-FBCE-050E-18C88E123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1D7E1F-720C-BA10-6AC3-52F582DEA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ابحثوا في النص عن مقاطع ورد فيها التشبيه دون أداة  على غرارا المثال السابق.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AC2BCB-3738-E9B2-E44E-C2801FC9A7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0A67E8-3E34-6FB7-1796-8D465E0B05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1FA247-B848-2E5F-90C4-244A8D833C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6AF7D86-3F58-A62B-09B4-22353859E4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363E77-B5C2-E02C-5D8E-FD1766A91D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887F4CE-6662-A345-1E9F-0F0D399915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0724B0-8816-8AA3-0D21-3ED4B69674C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AAF556-205F-C05C-0AB0-71DE3EB0BAB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9FAECA-0C47-0505-16C8-AA265DAB0BD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9284CBD-AA1B-EEAD-FA6A-218A70A4BCD0}"/>
              </a:ext>
            </a:extLst>
          </p:cNvPr>
          <p:cNvSpPr txBox="1"/>
          <p:nvPr/>
        </p:nvSpPr>
        <p:spPr>
          <a:xfrm>
            <a:off x="1400042" y="3108983"/>
            <a:ext cx="6332018" cy="830997"/>
          </a:xfrm>
          <a:prstGeom prst="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اَلْمَشاعِرُ أَلْوانٌ وَأَشْكالُ.                        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947642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E738E-ADE4-B504-F312-0FD3EF54B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9B530-E4BB-71CE-3B9A-42D91A43E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مثالان آخران. من يقرأ؟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8632717-0F3C-9B53-3927-982BDC74D2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792602-9BC3-A6CB-1B75-9B6B8698A9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59A3F0C-80C9-5F34-EF79-64AE7A1F1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01E77D-7AA0-DAC7-688F-FF88D9F85F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9523B3-FED2-D0EC-3978-C667559C40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C7AFD7-E976-5CD7-F630-B1D5AD9FB22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FF4C5B-F4D0-BAEE-B130-8EA75449060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0CCE4E-98E7-4A33-C5C1-1B84AA8DC93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AA3283-B6F7-0289-65DB-08C04CEC07F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30C9FC-E82E-7FBF-0560-23060E90B498}"/>
              </a:ext>
            </a:extLst>
          </p:cNvPr>
          <p:cNvSpPr txBox="1"/>
          <p:nvPr/>
        </p:nvSpPr>
        <p:spPr>
          <a:xfrm>
            <a:off x="1405991" y="2745912"/>
            <a:ext cx="6332018" cy="2123658"/>
          </a:xfrm>
          <a:prstGeom prst="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685800" indent="-685800" algn="r">
              <a:buFont typeface="Arial" panose="020B0604020202020204" pitchFamily="34" charset="0"/>
              <a:buChar char="•"/>
            </a:pPr>
            <a:r>
              <a:rPr lang="ar-MA" sz="6600" dirty="0"/>
              <a:t>اَلطَّبيعَةُ حالاتٌ وَأَحْوالُ.</a:t>
            </a:r>
          </a:p>
          <a:p>
            <a:pPr marL="685800" indent="-685800" algn="r">
              <a:buFont typeface="Arial" panose="020B0604020202020204" pitchFamily="34" charset="0"/>
              <a:buChar char="•"/>
            </a:pPr>
            <a:r>
              <a:rPr lang="ar-MA" sz="6600" dirty="0"/>
              <a:t>اَلْمَشاعِرُ أَفْراحٌ وَأَهْوالُ.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335077585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26E50-F5ED-E9A8-A0C1-4F9079974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1AF041-4A37-5DFD-4828-EC0D6F255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الآن . من يحاول أن يقدم  بيتا شعريا على غرار البيت التالي مستعملا أسلوب التشبيه.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329D4F-C8D0-607A-1027-12C2DD0759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83BB2C-B062-327F-1062-76C2CA74D6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451F61C-E044-B925-B099-3771B4A9B9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567E8E-B511-00F7-FAE8-2227A5F2AA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0D51D52-476E-1C9B-D40F-75EB136B84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283D192-0A82-CEFA-4EB5-CFF35E39C9C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351E50-2338-31B9-A1FF-68096E9DFBE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9E55E0-CCFD-1BF0-A757-DF1C1E85AFA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655991-E07A-8172-CE9C-0C2FA35AB02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F0A2C8B-A17D-0844-F2BC-EF7EB920CDEF}"/>
              </a:ext>
            </a:extLst>
          </p:cNvPr>
          <p:cNvSpPr txBox="1"/>
          <p:nvPr/>
        </p:nvSpPr>
        <p:spPr>
          <a:xfrm>
            <a:off x="952453" y="3006269"/>
            <a:ext cx="7476564" cy="1569660"/>
          </a:xfrm>
          <a:prstGeom prst="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ar-MA" dirty="0">
                <a:solidFill>
                  <a:srgbClr val="FF0000"/>
                </a:solidFill>
              </a:rPr>
              <a:t>هِيَ</a:t>
            </a:r>
            <a:r>
              <a:rPr lang="ar-MA" dirty="0"/>
              <a:t> ٱلْمَشاعِرُ أَلْوانٌ وَأَشْكالُ</a:t>
            </a:r>
            <a:endParaRPr lang="fr-FR" dirty="0"/>
          </a:p>
          <a:p>
            <a:r>
              <a:rPr lang="ar-MA" dirty="0"/>
              <a:t>                                  </a:t>
            </a:r>
            <a:r>
              <a:rPr lang="ar-MA" dirty="0">
                <a:solidFill>
                  <a:srgbClr val="FF0000"/>
                </a:solidFill>
              </a:rPr>
              <a:t>كَما</a:t>
            </a:r>
            <a:r>
              <a:rPr lang="ar-MA" dirty="0"/>
              <a:t> ٱلطَّبيعَةُ حالاتٌ وَأَحْوالُ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552052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28650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تراكيب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تحديد المفعول فيه في جملة.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المفعول فيه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في هذه الحصة ستتعرفون المفعول فيه وتتعلمون كيف تحددونه في جمل.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91340B-6F15-3211-7C97-3EAEEF419C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CEAEAB-8F16-B43F-C01E-65DF5482E0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F76979-7031-ADC8-8EB2-DBEAB7877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9A7497C-EC56-49C3-CE50-505220A9C3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3A4DA8-DC16-5FD8-0668-236C5EFDFB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FC205C6-755B-2308-FCEA-807F67FA5FB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C13E42-64F2-8187-7FB6-00FBB0C95E8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30DB68-A5F6-ECF9-CAE0-1786032B375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8C11DF-83CF-1D89-53A2-F774FB5DD5D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42865E-C63B-0572-488D-92D77DB44EC1}"/>
              </a:ext>
            </a:extLst>
          </p:cNvPr>
          <p:cNvSpPr txBox="1"/>
          <p:nvPr/>
        </p:nvSpPr>
        <p:spPr>
          <a:xfrm>
            <a:off x="2486616" y="2748064"/>
            <a:ext cx="4037073" cy="1600438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sz="8800" dirty="0"/>
              <a:t>اَلْمَفْعولُ فيهِ</a:t>
            </a:r>
            <a:endParaRPr lang="fr-FR" sz="8800" dirty="0"/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36EEC-C84C-FB7B-D877-3A4B7F2B9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81426C-049B-09DF-1B91-605170C4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انتبهوا إلى التعريف التالي للمفعول فيه. سأقرأ 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387E40-3B2E-EEE8-6776-FE3A6D0072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90E97FA-82A8-73B0-39D1-BEF8E3271BD8}"/>
              </a:ext>
            </a:extLst>
          </p:cNvPr>
          <p:cNvSpPr txBox="1"/>
          <p:nvPr/>
        </p:nvSpPr>
        <p:spPr>
          <a:xfrm>
            <a:off x="885217" y="3047060"/>
            <a:ext cx="7655669" cy="1736646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اَلْمَفْعولُ فيهِ </a:t>
            </a:r>
            <a:r>
              <a:rPr lang="ar-MA" dirty="0" err="1">
                <a:solidFill>
                  <a:srgbClr val="FF0000"/>
                </a:solidFill>
              </a:rPr>
              <a:t>ٱسمٌ</a:t>
            </a:r>
            <a:r>
              <a:rPr lang="ar-MA" dirty="0"/>
              <a:t> </a:t>
            </a:r>
            <a:r>
              <a:rPr lang="ar-MA" dirty="0">
                <a:solidFill>
                  <a:srgbClr val="FF0000"/>
                </a:solidFill>
              </a:rPr>
              <a:t>مَنْصوبٌ</a:t>
            </a:r>
            <a:r>
              <a:rPr lang="ar-MA" dirty="0"/>
              <a:t>، يَرِدُ في ٱلْجُمْلَةِ </a:t>
            </a:r>
            <a:r>
              <a:rPr lang="ar-MA" dirty="0" err="1"/>
              <a:t>ٱلْفِعْلِيَّةِ</a:t>
            </a:r>
            <a:r>
              <a:rPr lang="ar-MA" dirty="0"/>
              <a:t> لِبَيانِ </a:t>
            </a:r>
            <a:r>
              <a:rPr lang="ar-MA" dirty="0">
                <a:solidFill>
                  <a:srgbClr val="FF0000"/>
                </a:solidFill>
              </a:rPr>
              <a:t>مَكانِ</a:t>
            </a:r>
            <a:r>
              <a:rPr lang="ar-MA" dirty="0"/>
              <a:t> وُقوعِ </a:t>
            </a:r>
            <a:r>
              <a:rPr lang="ar-MA" dirty="0" err="1"/>
              <a:t>ٱلْفِعْلِ</a:t>
            </a:r>
            <a:r>
              <a:rPr lang="ar-MA" dirty="0"/>
              <a:t> أَوْ </a:t>
            </a:r>
            <a:r>
              <a:rPr lang="ar-MA" dirty="0">
                <a:solidFill>
                  <a:srgbClr val="FF0000"/>
                </a:solidFill>
              </a:rPr>
              <a:t>زَمانِ</a:t>
            </a:r>
            <a:r>
              <a:rPr lang="ar-MA" dirty="0"/>
              <a:t> وُقوعِهِ.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2F2A91-494C-2099-0505-AF8340CA84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FBAFAB-9486-7369-A777-9566CB92AF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13610C-34EE-B67D-A0CA-FA5907C5D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9ABF4D-8305-67FD-EE77-7C724A9C14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901CFF-9F31-260E-7A2D-849A2786691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5B307F-EC9B-97A1-029D-4B53E0F137C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967387-502A-A0B5-5246-EE2AF7A731A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6E1571-505C-2426-9180-CE4B7E6679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0973717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6FA7B-030E-A34E-CDE0-C6801E158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2CEE3E-5CF4-03BD-F24D-E7F86226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هذان مثالان. لاحظوا أن المفعول فيه اسم منصوب ويأتي لبيان زمان وقوع الفعل أو مكانه.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C6A4C5-460E-CC29-5259-93A83CD7EE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5730A54-11AA-20D0-0E81-054548F59F01}"/>
              </a:ext>
            </a:extLst>
          </p:cNvPr>
          <p:cNvSpPr txBox="1"/>
          <p:nvPr/>
        </p:nvSpPr>
        <p:spPr>
          <a:xfrm>
            <a:off x="982568" y="3128359"/>
            <a:ext cx="7704307" cy="1736646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447675" indent="-447675" algn="r">
              <a:buFont typeface="Arial" panose="020B0604020202020204" pitchFamily="34" charset="0"/>
              <a:buChar char="•"/>
            </a:pPr>
            <a:r>
              <a:rPr lang="ar-MA" dirty="0"/>
              <a:t>اِسْتَيْقَظَ </a:t>
            </a:r>
            <a:r>
              <a:rPr lang="ar-MA" dirty="0" err="1"/>
              <a:t>ٱلْجَدُّ</a:t>
            </a:r>
            <a:r>
              <a:rPr lang="ar-MA" dirty="0"/>
              <a:t> </a:t>
            </a:r>
            <a:r>
              <a:rPr lang="ar-MA" dirty="0">
                <a:solidFill>
                  <a:srgbClr val="FF0000"/>
                </a:solidFill>
              </a:rPr>
              <a:t>باكِراً.</a:t>
            </a:r>
          </a:p>
          <a:p>
            <a:pPr marL="447675" indent="-447675" algn="r">
              <a:buFont typeface="Arial" panose="020B0604020202020204" pitchFamily="34" charset="0"/>
              <a:buChar char="•"/>
            </a:pPr>
            <a:r>
              <a:rPr lang="ar-MA" dirty="0"/>
              <a:t>تَوَقَّفَتِ </a:t>
            </a:r>
            <a:r>
              <a:rPr lang="ar-MA" dirty="0" err="1"/>
              <a:t>ٱلْحافِلَةُ</a:t>
            </a:r>
            <a:r>
              <a:rPr lang="ar-MA" dirty="0"/>
              <a:t> </a:t>
            </a:r>
            <a:r>
              <a:rPr lang="ar-MA" dirty="0">
                <a:solidFill>
                  <a:srgbClr val="FF0000"/>
                </a:solidFill>
              </a:rPr>
              <a:t>أَمامَ</a:t>
            </a:r>
            <a:r>
              <a:rPr lang="ar-MA" dirty="0"/>
              <a:t> </a:t>
            </a:r>
            <a:r>
              <a:rPr lang="ar-MA" dirty="0" err="1"/>
              <a:t>ٱلْمَدْرَسَةِ</a:t>
            </a:r>
            <a:r>
              <a:rPr lang="ar-MA" dirty="0"/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A304C5-C1D8-A2B9-0979-8299AC6BEF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5B85BA-9417-849C-1250-6DAB70DD61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296665-8DBC-A91D-33A8-C17AFA73F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6FFE5C-B1DF-6851-1024-FC172510FB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620498-B31D-7D96-FCD2-918BB41B034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548054-0155-C44A-AD67-B2C2059B145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19CFDA-958E-BA5B-A085-DA5F42142EB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357290-7FE6-9604-7DB5-E95AA1D2B8C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Phylactère : pensées 12">
            <a:extLst>
              <a:ext uri="{FF2B5EF4-FFF2-40B4-BE49-F238E27FC236}">
                <a16:creationId xmlns:a16="http://schemas.microsoft.com/office/drawing/2014/main" id="{ED0DF567-1277-936A-FD12-413E4B778BCE}"/>
              </a:ext>
            </a:extLst>
          </p:cNvPr>
          <p:cNvSpPr/>
          <p:nvPr/>
        </p:nvSpPr>
        <p:spPr>
          <a:xfrm>
            <a:off x="632373" y="1519097"/>
            <a:ext cx="4202349" cy="1439694"/>
          </a:xfrm>
          <a:prstGeom prst="cloudCallout">
            <a:avLst>
              <a:gd name="adj1" fmla="val 61854"/>
              <a:gd name="adj2" fmla="val 83446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اِسْمٌ مَنْصوبٌ وَرَدَ في ٱلْجُمْلَةِ لِبَيانِ زَمانِ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ٱسْتيقاظِ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ٱلْجَدِّ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 نُسَمّيهِ أَيْضاً </a:t>
            </a:r>
            <a:r>
              <a:rPr lang="ar-MA" sz="2000" b="1" dirty="0">
                <a:solidFill>
                  <a:srgbClr val="C00000"/>
                </a:solidFill>
                <a:latin typeface="Dosis Medium" pitchFamily="2" charset="0"/>
                <a:cs typeface="Microsoft Uighur" panose="02000000000000000000" pitchFamily="2" charset="-78"/>
              </a:rPr>
              <a:t>ظَرْفَ زَمانٍ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  <a:endParaRPr lang="fr-FR" sz="20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sp>
        <p:nvSpPr>
          <p:cNvPr id="15" name="Phylactère : pensées 14">
            <a:extLst>
              <a:ext uri="{FF2B5EF4-FFF2-40B4-BE49-F238E27FC236}">
                <a16:creationId xmlns:a16="http://schemas.microsoft.com/office/drawing/2014/main" id="{FE4B7B6F-3255-4DBD-9241-CA37695CA47B}"/>
              </a:ext>
            </a:extLst>
          </p:cNvPr>
          <p:cNvSpPr/>
          <p:nvPr/>
        </p:nvSpPr>
        <p:spPr>
          <a:xfrm>
            <a:off x="782488" y="5122154"/>
            <a:ext cx="4555994" cy="1439694"/>
          </a:xfrm>
          <a:prstGeom prst="cloudCallout">
            <a:avLst>
              <a:gd name="adj1" fmla="val 53397"/>
              <a:gd name="adj2" fmla="val -86824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buNone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اِسْمٌ مَنْصوبٌ وَرَدَ في ٱلْجُمْلَةِ لِبَيانِ مَكانِ تَوَقُّفِ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ٱلْحافِلَةِ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 نُسَمّيهِ أَيْضاً </a:t>
            </a:r>
            <a:r>
              <a:rPr lang="ar-MA" sz="2000" b="1" dirty="0">
                <a:solidFill>
                  <a:srgbClr val="C00000"/>
                </a:solidFill>
                <a:latin typeface="Dosis Medium" pitchFamily="2" charset="0"/>
                <a:cs typeface="Microsoft Uighur" panose="02000000000000000000" pitchFamily="2" charset="-78"/>
              </a:rPr>
              <a:t>ظَرْفَ مَكانٍ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395817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1B29C-1748-7F47-9D89-E4F028867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3BC637-391C-1860-E19E-667744DCE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91" y="774000"/>
            <a:ext cx="699411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هذه أسماء يمكن استعمالها كمفعول فيه. من يقرأ؟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42E584-DA54-544D-2F1D-1DEEAF123E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367410-22E0-9F74-995A-E07AB6602F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BC3BE4-AF13-962B-46DC-9129523534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6A2971-8DE2-19A4-908C-DBDCC89533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2AC573-2F4F-6FA0-9EBC-1E741024B0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6F14F3E-D4A4-2042-27A3-B21D27B4994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580AD4-945A-B16E-7F1F-115645463C1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88D130-7CD1-641A-6756-0281C9E8D6B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2E8A93-6A67-0722-E1BB-CB2FBB25794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EDE5FA5-227C-9A34-53CD-5C75E36E77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854400"/>
              </p:ext>
            </p:extLst>
          </p:nvPr>
        </p:nvGraphicFramePr>
        <p:xfrm>
          <a:off x="1076626" y="2222305"/>
          <a:ext cx="6556422" cy="3195955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278551">
                  <a:extLst>
                    <a:ext uri="{9D8B030D-6E8A-4147-A177-3AD203B41FA5}">
                      <a16:colId xmlns:a16="http://schemas.microsoft.com/office/drawing/2014/main" val="2568602713"/>
                    </a:ext>
                  </a:extLst>
                </a:gridCol>
                <a:gridCol w="3277871">
                  <a:extLst>
                    <a:ext uri="{9D8B030D-6E8A-4147-A177-3AD203B41FA5}">
                      <a16:colId xmlns:a16="http://schemas.microsoft.com/office/drawing/2014/main" val="3850689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marR="90170" algn="ctr" rtl="1">
                        <a:lnSpc>
                          <a:spcPct val="107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 Medium" pitchFamily="2" charset="0"/>
                          <a:ea typeface="+mn-ea"/>
                          <a:cs typeface="Microsoft Uighur" panose="02000000000000000000" pitchFamily="2" charset="-78"/>
                        </a:rPr>
                        <a:t>ظَرْفُ زَمانٍ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 Medium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9017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 Medium" pitchFamily="2" charset="0"/>
                          <a:ea typeface="+mn-ea"/>
                          <a:cs typeface="Microsoft Uighur" panose="02000000000000000000" pitchFamily="2" charset="-78"/>
                        </a:rPr>
                        <a:t>ظَرْفُ مَكانٍ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 Medium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8460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74625" marR="90170" indent="0" algn="just" rtl="1">
                        <a:lnSpc>
                          <a:spcPct val="107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 Medium" pitchFamily="2" charset="0"/>
                          <a:ea typeface="+mn-ea"/>
                          <a:cs typeface="Microsoft Uighur" panose="02000000000000000000" pitchFamily="2" charset="-78"/>
                        </a:rPr>
                        <a:t>صَباحاً، مَساءً، ظُهْراً، لَيْلاً، يَوْماً، أُسْبوعاً، شَهْراً، سَنَةً، اَلْآنَ، غَداً، قَبْلَ، بَعْدَ، أَثْناءَ، حينَ، وَقْتاً، فَجْراً، عِشاءً، لَحْظَةً، فَتْرَةً، صَيْفاً، شِتاءً، رَبيعاً، خَريفاً، قَديماً، باكِراً، لاحِقاً...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 Medium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7313" marR="90170" indent="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 Medium" pitchFamily="2" charset="0"/>
                          <a:ea typeface="+mn-ea"/>
                          <a:cs typeface="Microsoft Uighur" panose="02000000000000000000" pitchFamily="2" charset="-78"/>
                        </a:rPr>
                        <a:t>فَوْقَ، تَحْتَ، بَيْنَ، أَمامَ، خَلْفَ، يَمينَ، يَسارَ، شِمالَ، جَنوبَ، شَرْقَ، غَرْبَ، حَوْلَ، داخِلَ، خارِجَ، خِلالَ، أَثْناءَ...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 Medium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5346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56568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C2315-DB67-BF47-2C96-8E343F495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F431D9-1AB3-CA13-5375-0668EC78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91" y="774000"/>
            <a:ext cx="699411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ينتج جملة تتضمن مفعولا فيه مستعملا إحدى المفردات الواردة في الجدول؟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E28F89-B0E2-C9CC-4913-16C36E75C6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B17269-5E84-764A-51E0-73CFB3AC36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4A73E8-6636-B8E2-2A4B-DB76253304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0865E25-5E90-9EB3-61A6-49C5A95AD9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9B05A4D-D3E5-170D-E08E-4DD56584BB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067B99-17C0-B312-7C2F-6858CFABE41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59674D-214A-13EB-D92E-5B7034F0717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AF50DE-3DC0-D31B-4E0E-78B8610E1DF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D0F38-DC6D-011A-F3CD-61F90DA6178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995541A-A984-99D4-CEC8-74A495F01A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023845"/>
              </p:ext>
            </p:extLst>
          </p:nvPr>
        </p:nvGraphicFramePr>
        <p:xfrm>
          <a:off x="1076626" y="2222305"/>
          <a:ext cx="6556422" cy="3195955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278551">
                  <a:extLst>
                    <a:ext uri="{9D8B030D-6E8A-4147-A177-3AD203B41FA5}">
                      <a16:colId xmlns:a16="http://schemas.microsoft.com/office/drawing/2014/main" val="2568602713"/>
                    </a:ext>
                  </a:extLst>
                </a:gridCol>
                <a:gridCol w="3277871">
                  <a:extLst>
                    <a:ext uri="{9D8B030D-6E8A-4147-A177-3AD203B41FA5}">
                      <a16:colId xmlns:a16="http://schemas.microsoft.com/office/drawing/2014/main" val="3850689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marR="90170" algn="ctr" rtl="1">
                        <a:lnSpc>
                          <a:spcPct val="107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 Medium" pitchFamily="2" charset="0"/>
                          <a:ea typeface="+mn-ea"/>
                          <a:cs typeface="Microsoft Uighur" panose="02000000000000000000" pitchFamily="2" charset="-78"/>
                        </a:rPr>
                        <a:t>ظَرْفُ زَمانٍ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 Medium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9017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 Medium" pitchFamily="2" charset="0"/>
                          <a:ea typeface="+mn-ea"/>
                          <a:cs typeface="Microsoft Uighur" panose="02000000000000000000" pitchFamily="2" charset="-78"/>
                        </a:rPr>
                        <a:t>ظَرْفُ مَكانٍ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 Medium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8460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74625" marR="90170" indent="0" algn="just" rtl="1">
                        <a:lnSpc>
                          <a:spcPct val="107000"/>
                        </a:lnSpc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 Medium" pitchFamily="2" charset="0"/>
                          <a:ea typeface="+mn-ea"/>
                          <a:cs typeface="Microsoft Uighur" panose="02000000000000000000" pitchFamily="2" charset="-78"/>
                        </a:rPr>
                        <a:t>صَباحاً، مَساءً، ظُهْراً، لَيْلاً، يَوْماً، أسْبوعاً، شَهْراً، سَنَةً، اَلْآنَ، غَداً، قَبْلَ، بَعْدَ، أَثْناءَ، حينَ، وَقْتاً، فَجْراً، عِشاءً، لَحْظَةً، فَتْرَةً، صَيْفاً، شِتاءً، رَبيعاً، خَريفاً، قَديماً، باكِراً، لاحِقاً...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 Medium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7313" marR="90170" indent="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 Medium" pitchFamily="2" charset="0"/>
                          <a:ea typeface="+mn-ea"/>
                          <a:cs typeface="Microsoft Uighur" panose="02000000000000000000" pitchFamily="2" charset="-78"/>
                        </a:rPr>
                        <a:t>فَوْقَ، تَحْتَ، بَيْنَ، أَمامَ، خَلْفَ، يَمينَ، يَسارَ، شِمالَ، جَنوبَ، شَرْقَ، غَرْبَ، حَوْلَ، داخِلَ، خارِجَ، خِلالَ، أَثْناءَ...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 Medium" pitchFamily="2" charset="0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5346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231937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C5B20-9C71-8DAB-A2F4-2248EFCEC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3ABC2C-EF05-8BFE-6871-B2720A714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الآن. انتبهوا معي كيف سأحدد المفعول فيه في الجملة التالية: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1D4B41-61B5-F3E4-7A35-241ED82EB2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11E4ED-BFCF-0579-ADC4-B85BF6284D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075443-36D5-5F92-71E3-BC067E91E0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4E3E7E-1473-53A0-D06D-4ABBB7D36A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846F74-40B8-43A6-185E-9CE8511831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98BA6DD-A407-3859-62F7-BEA8DE44514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90DF3D-C492-8773-B90D-A56E081D919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A59F51-FC40-3EB7-D755-C7A8C00C161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7661BD-99E5-3BD2-25A4-7B25E44A61A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C1386E6-2374-5AE2-EE96-C72EB551E5FC}"/>
              </a:ext>
            </a:extLst>
          </p:cNvPr>
          <p:cNvSpPr txBox="1"/>
          <p:nvPr/>
        </p:nvSpPr>
        <p:spPr>
          <a:xfrm>
            <a:off x="1104145" y="3243749"/>
            <a:ext cx="6802016" cy="10215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حَصَلَ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ٱلْمُتَفَوِّقُ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ٱلْجائِزَةِ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ٱلْحَفْلِ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276002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D89A0-547A-0292-A057-2C1E40850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7965A5-27C3-D0C4-FE26-A51E5274B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أولا، أقرأ الجملة ثم أحدد الفعل الوارد فيها.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66FACF-5CB5-60AF-09C8-38A3E8CF8F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7122A0-92BC-E7B4-DD14-61CDD4E8AA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07D21D-399B-9187-267B-F52E9B1F12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7CFB6-5273-0388-0DAC-8704851ED5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F90841B-86F6-A11F-1DB9-C4165E8468A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E1E191-9C92-196D-0D26-1DBAA9FDFF3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B56CCF-3E80-33F7-6340-42B8CA2811A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75BBBB-F305-7A89-E5DD-20C2569946B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D05E76-910D-3C10-25D1-0708B41756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9432DF4-CD43-C488-B105-3D0FCED2A0FA}"/>
              </a:ext>
            </a:extLst>
          </p:cNvPr>
          <p:cNvSpPr txBox="1"/>
          <p:nvPr/>
        </p:nvSpPr>
        <p:spPr>
          <a:xfrm>
            <a:off x="1298646" y="3409406"/>
            <a:ext cx="6802016" cy="102155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حَصَلَ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ٱلْمُتَفَوِّقُ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ٱلْجائِزَةِ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ٱلْحَفْلِ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544B10D3-8CDE-CF80-4D7D-19F6FBE48C64}"/>
              </a:ext>
            </a:extLst>
          </p:cNvPr>
          <p:cNvSpPr/>
          <p:nvPr/>
        </p:nvSpPr>
        <p:spPr>
          <a:xfrm>
            <a:off x="4455746" y="2232029"/>
            <a:ext cx="3778898" cy="810633"/>
          </a:xfrm>
          <a:prstGeom prst="wedgeEllipseCallout">
            <a:avLst>
              <a:gd name="adj1" fmla="val 24846"/>
              <a:gd name="adj2" fmla="val 9588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805074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0666C-4282-62DE-2A98-BB7D274F7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CFB326-43D5-1B50-FC85-D09058AAF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ثانيا، أحدد الاسم المنصوب الدال على الزمان أو المكان في الجملة.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5A338D-884B-8030-9B58-85EDCA7343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14259A-1593-AC15-F117-22EBC53A7E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EF962C-1CA8-4202-7DC2-8635F15DC0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9FCACD-21F0-3A4C-791A-A34D58C649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EFF1F62-E4E0-F698-D967-56537160C36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17F5CE-F8F8-F9E3-A14C-915AF7B0357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7970FC9-6856-E1C0-5127-4805731EC5B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CA9AD0-CDFF-BA89-F66E-0FCEB0C702E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A27A6C-899F-1235-0DA1-479CA6A77E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0A2F494-39B6-2CED-9E10-907D79EE75B4}"/>
              </a:ext>
            </a:extLst>
          </p:cNvPr>
          <p:cNvSpPr txBox="1"/>
          <p:nvPr/>
        </p:nvSpPr>
        <p:spPr>
          <a:xfrm>
            <a:off x="1298646" y="3409406"/>
            <a:ext cx="6802016" cy="102155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حَصَلَ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ٱلْمُتَفَوِّقُ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ٱلْجائِزَةِ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56B64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ٱلْحَفْلِ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B47DAA27-D385-D8B4-0D75-AC31D2F37948}"/>
              </a:ext>
            </a:extLst>
          </p:cNvPr>
          <p:cNvSpPr/>
          <p:nvPr/>
        </p:nvSpPr>
        <p:spPr>
          <a:xfrm>
            <a:off x="4455746" y="2232029"/>
            <a:ext cx="3778898" cy="810633"/>
          </a:xfrm>
          <a:prstGeom prst="wedgeEllipseCallout">
            <a:avLst>
              <a:gd name="adj1" fmla="val 24846"/>
              <a:gd name="adj2" fmla="val 9588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4721761E-176E-BEB2-641F-76BF180E6361}"/>
              </a:ext>
            </a:extLst>
          </p:cNvPr>
          <p:cNvSpPr/>
          <p:nvPr/>
        </p:nvSpPr>
        <p:spPr>
          <a:xfrm>
            <a:off x="442259" y="1800808"/>
            <a:ext cx="3084712" cy="1241853"/>
          </a:xfrm>
          <a:prstGeom prst="wedgeEllipseCallout">
            <a:avLst>
              <a:gd name="adj1" fmla="val 34643"/>
              <a:gd name="adj2" fmla="val 112826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اَلِاسْمُ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ٱلدّالُّ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ٱلزَّمانِ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8586184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94AA0-F180-D7E8-3461-51C4C0525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2976BE-542D-B9E1-B445-F4C26C102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ثالثا، إذا كان الاسم دالا على الزمان :أطرح السؤال : متى+ الفعل....؟ فإذا كان الاسم الدال على الزمان جوابا له، أقول أنه مفعول فيه ( ظرف زمان).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7743D47-59A8-08C0-63D1-04A22C7A08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1D6B6D-EE76-5E22-302A-09BBB59076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77DD17-DF66-5CC9-87FD-42BC177957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162AB2C-EA92-EE2E-FCE5-FCC0F44670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105BE4-CF0C-679B-44CC-B5BD77D239F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FFCD82-826B-9505-66E5-A5AAADDD603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F22C279-CBE1-A5D9-8B0D-0237F11C72E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BF3CCC6-B08E-EF60-E7E5-00AE5EBA6EE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72EAB-F168-6B07-36A8-F29C92291D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924F35-9B02-F4E6-0F3E-77AAC3FCAA63}"/>
              </a:ext>
            </a:extLst>
          </p:cNvPr>
          <p:cNvSpPr txBox="1"/>
          <p:nvPr/>
        </p:nvSpPr>
        <p:spPr>
          <a:xfrm>
            <a:off x="953829" y="4029691"/>
            <a:ext cx="6802016" cy="102155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حَصَلَ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ٱلْمُتَفَوِّقُ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ٱلْجائِزَةِ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ٱلْحَفْلِ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73F20656-0CCD-B25A-21C9-491EA917D9C1}"/>
              </a:ext>
            </a:extLst>
          </p:cNvPr>
          <p:cNvSpPr/>
          <p:nvPr/>
        </p:nvSpPr>
        <p:spPr>
          <a:xfrm>
            <a:off x="1353354" y="1905734"/>
            <a:ext cx="6307494" cy="1502228"/>
          </a:xfrm>
          <a:prstGeom prst="wedgeEllipseCallout">
            <a:avLst>
              <a:gd name="adj1" fmla="val -4058"/>
              <a:gd name="adj2" fmla="val 78610"/>
            </a:avLst>
          </a:prstGeom>
          <a:ln>
            <a:solidFill>
              <a:srgbClr val="0097B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حَصَلَ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ٱلْمُتَفَوِّقُ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ٱلْجائِزَةِ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Flèche : courbe vers la gauche 6">
            <a:extLst>
              <a:ext uri="{FF2B5EF4-FFF2-40B4-BE49-F238E27FC236}">
                <a16:creationId xmlns:a16="http://schemas.microsoft.com/office/drawing/2014/main" id="{F9540084-F356-3CD0-4AA9-686754F6FEF5}"/>
              </a:ext>
            </a:extLst>
          </p:cNvPr>
          <p:cNvSpPr/>
          <p:nvPr/>
        </p:nvSpPr>
        <p:spPr>
          <a:xfrm>
            <a:off x="7755845" y="2745488"/>
            <a:ext cx="502162" cy="195009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0DF1CB9A-A722-63C8-36D7-BEEA39200926}"/>
              </a:ext>
            </a:extLst>
          </p:cNvPr>
          <p:cNvSpPr/>
          <p:nvPr/>
        </p:nvSpPr>
        <p:spPr>
          <a:xfrm>
            <a:off x="461335" y="5396644"/>
            <a:ext cx="4110665" cy="1241853"/>
          </a:xfrm>
          <a:prstGeom prst="wedgeEllipseCallout">
            <a:avLst>
              <a:gd name="adj1" fmla="val 24964"/>
              <a:gd name="adj2" fmla="val -92291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مَفْعولٌ فيهِ: </a:t>
            </a:r>
            <a:r>
              <a:rPr lang="ar-MA" sz="36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ظَرْفُ زَمانٍ.</a:t>
            </a:r>
            <a:endParaRPr lang="fr-FR" sz="3600" b="1" dirty="0">
              <a:solidFill>
                <a:srgbClr val="3483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486966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880E3-7AEA-71A5-98ED-07091D0E0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665378-4407-14F0-5CF8-C62C90168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13" y="746375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الآن. سنحدد جماعة المفعول فيه الوارد في الجملة التالية: من يقرؤها ثم يحدد الفعل؟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6B5662-FE18-FC5E-F918-D65C841330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C41388-E2EE-A9F0-FE88-10E1A0B652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EC34EE-4BF7-A613-3364-55FEE203F5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46D133-E3E5-07A8-986B-D0336C2F06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67C8D40-5203-99C7-3230-CDC2E2BB32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2030C0F-C4D8-A04A-31DB-C68EAABB458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FE39E9-5B5E-1FBE-45E4-EFECF116522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3962E0-3B1E-0622-A7AA-3A8AEA18477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6E51D9-3130-6619-B45F-CB3C79CDA5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518E528-89E4-4518-BB9A-8AD6BAD34EB8}"/>
              </a:ext>
            </a:extLst>
          </p:cNvPr>
          <p:cNvSpPr txBox="1"/>
          <p:nvPr/>
        </p:nvSpPr>
        <p:spPr>
          <a:xfrm>
            <a:off x="626913" y="3429000"/>
            <a:ext cx="8069615" cy="102155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خَلْفَ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ٱلْإِمامِ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لِأَداءِ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ٱلصَّلاةِ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455687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A91B8-1F21-3FCB-1042-CC3A8B40D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472535-B53F-A566-7522-A960FF717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13" y="746375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نصحح. الفعل في الجملة هو: وقف.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EACCE0-9624-E64D-A58B-6B5996AAFA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134CFA-4495-8088-A8CB-D1E05FC39C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959E0B-A37A-93DA-877D-3C9E685DD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FE7DF6-11CC-1B74-35B8-923504BA18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830092-9E48-A723-1632-B8F063BF01F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A46EF6-3BE0-C103-6A71-49DADA227E9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56BD31-8560-9FE6-19AB-9A846DCFEDC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87B4F30-B049-3502-955E-B93CC621FD8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847413-139A-305F-3685-BBC2F9D3A6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7A52A07-6A85-75A0-7055-52F3951B451D}"/>
              </a:ext>
            </a:extLst>
          </p:cNvPr>
          <p:cNvSpPr txBox="1"/>
          <p:nvPr/>
        </p:nvSpPr>
        <p:spPr>
          <a:xfrm>
            <a:off x="436801" y="3865595"/>
            <a:ext cx="8035990" cy="102155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00B050"/>
                </a:solidFill>
              </a:rPr>
              <a:t>وَقَفَ</a:t>
            </a:r>
            <a:r>
              <a:rPr lang="ar-MA" dirty="0"/>
              <a:t> </a:t>
            </a:r>
            <a:r>
              <a:rPr lang="ar-MA" dirty="0" err="1"/>
              <a:t>ٱلْمُصَلّونَ</a:t>
            </a:r>
            <a:r>
              <a:rPr lang="ar-MA" dirty="0"/>
              <a:t> خَلْفَ </a:t>
            </a:r>
            <a:r>
              <a:rPr lang="ar-MA" dirty="0" err="1"/>
              <a:t>ٱلْإِمامِ</a:t>
            </a:r>
            <a:r>
              <a:rPr lang="ar-MA" dirty="0"/>
              <a:t> لِأَداءِ </a:t>
            </a:r>
            <a:r>
              <a:rPr lang="ar-MA" dirty="0" err="1"/>
              <a:t>ٱلصَّلاةِ</a:t>
            </a:r>
            <a:r>
              <a:rPr lang="ar-MA" dirty="0"/>
              <a:t>.</a:t>
            </a: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4F970C35-7E19-580E-7DA0-BEC1123EDE41}"/>
              </a:ext>
            </a:extLst>
          </p:cNvPr>
          <p:cNvSpPr/>
          <p:nvPr/>
        </p:nvSpPr>
        <p:spPr>
          <a:xfrm>
            <a:off x="4885859" y="2571634"/>
            <a:ext cx="3778898" cy="810633"/>
          </a:xfrm>
          <a:prstGeom prst="wedgeEllipseCallout">
            <a:avLst>
              <a:gd name="adj1" fmla="val 24846"/>
              <a:gd name="adj2" fmla="val 141921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780996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1D9D9-3503-73D7-AC8C-65F75776B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AC96D7-5F67-AD01-2CBF-B3B9C4EA5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13" y="746375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يحدد الاسم المنصوب الدال على الزمان أو المكان في الجملة؟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0219A1-9BA8-140C-23F7-FD8ABCADE7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A2746C-C68D-BA55-5B60-F5329721CE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36F44E-0A79-8566-FA0F-A3C673A8D0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1E2580-7D2C-8557-C0A1-C718B7D312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5B2F27D-1E36-94E7-54A6-3AB42A68EB8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BA19128-D75A-F964-C685-4D270C4177E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244A2B-963D-1410-2252-5B5AC14A325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99070A-70FB-BCD4-A0A1-54FECA41A5E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2EEC4C-1660-8BC9-903C-60B5CF4CCC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19F3E95-4200-9D76-B076-0CF6530E3646}"/>
              </a:ext>
            </a:extLst>
          </p:cNvPr>
          <p:cNvSpPr txBox="1"/>
          <p:nvPr/>
        </p:nvSpPr>
        <p:spPr>
          <a:xfrm>
            <a:off x="436801" y="3865595"/>
            <a:ext cx="7987352" cy="102155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خَلْفَ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ٱلْإِمامِ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لِأَداءِ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ٱلصَّلاةِ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90F2EA7D-005F-8649-7EA6-83C7BB6D63B1}"/>
              </a:ext>
            </a:extLst>
          </p:cNvPr>
          <p:cNvSpPr/>
          <p:nvPr/>
        </p:nvSpPr>
        <p:spPr>
          <a:xfrm>
            <a:off x="4885859" y="2571634"/>
            <a:ext cx="3778898" cy="810633"/>
          </a:xfrm>
          <a:prstGeom prst="wedgeEllipseCallout">
            <a:avLst>
              <a:gd name="adj1" fmla="val 24846"/>
              <a:gd name="adj2" fmla="val 141921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769052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88779-EA9B-F3F5-2146-E610B6D04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F313C3-2F0A-8EB0-7A91-2C631E95F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13" y="746375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الجملة تتضمن اسما دالا على المكان وهو : خلف.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2E63071-35E6-CD11-2E82-9DBC5FC3B3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9BCE878-C0BA-1445-7725-81BF322F72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158F1E-19C1-04D6-F80F-73438A4DD6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FE02A9-31AA-A3C5-7B38-7D5EE13AC1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236C2C8-A7DE-B39E-2EB8-02F050FB06C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C6887B-843C-C5A0-DE41-57AEAED7FA4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EA74657-62E5-84C9-5216-03DAB68AE2C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E4F064-9ECA-D257-38B2-316BEE6847C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2DB8FA-E963-6C66-B9E9-03D4BF29AC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18CA66D-9922-776E-79CB-67BDA80197C8}"/>
              </a:ext>
            </a:extLst>
          </p:cNvPr>
          <p:cNvSpPr txBox="1"/>
          <p:nvPr/>
        </p:nvSpPr>
        <p:spPr>
          <a:xfrm>
            <a:off x="626913" y="3435289"/>
            <a:ext cx="8011249" cy="102155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56B64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خَلْفَ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ٱلْإِمامِ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لِأَداءِ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ٱلصَّلاةِ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564F0A77-D6E0-E926-C0B9-521575FC334A}"/>
              </a:ext>
            </a:extLst>
          </p:cNvPr>
          <p:cNvSpPr/>
          <p:nvPr/>
        </p:nvSpPr>
        <p:spPr>
          <a:xfrm>
            <a:off x="4978803" y="1914164"/>
            <a:ext cx="3778898" cy="810633"/>
          </a:xfrm>
          <a:prstGeom prst="wedgeEllipseCallout">
            <a:avLst>
              <a:gd name="adj1" fmla="val 24846"/>
              <a:gd name="adj2" fmla="val 141921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20483788-07E9-B2BB-BACE-3923CAAE1C2E}"/>
              </a:ext>
            </a:extLst>
          </p:cNvPr>
          <p:cNvSpPr/>
          <p:nvPr/>
        </p:nvSpPr>
        <p:spPr>
          <a:xfrm>
            <a:off x="1348035" y="4776150"/>
            <a:ext cx="3084712" cy="1241853"/>
          </a:xfrm>
          <a:prstGeom prst="wedgeEllipseCallout">
            <a:avLst>
              <a:gd name="adj1" fmla="val 83947"/>
              <a:gd name="adj2" fmla="val -9379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دّالٌّ عَلى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077307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181C8-4136-FCFD-3771-85577F4E8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8E1B6E-D441-81B5-FB1A-DCB6DC28C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46375"/>
            <a:ext cx="714716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يطرح السؤال المناسب للتحقق من أن الاسم مفعول فيه ( ظرف المكان )؟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07F57D-85EB-33EA-1C61-DF3EF21DB2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BF30D6A-B318-F469-2557-96219A66CD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A2F2E1-BD7D-AC06-5073-44EDB33934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F512746-4CE1-1B3A-F050-EF6935A9C9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2DA5D22-6F93-65DB-FB29-EF473659C0D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BDE2698-91CC-C5AB-8C0F-0DBD0B29187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4AA877D-130A-186F-DC74-9E91E1837AE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999EE3A-995F-5631-E76C-8CF3C62DB7C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C16E91-189D-8F1B-3AA8-6AB3AE3A16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51B271F-0243-3D24-D529-5E39B28F33AD}"/>
              </a:ext>
            </a:extLst>
          </p:cNvPr>
          <p:cNvSpPr txBox="1"/>
          <p:nvPr/>
        </p:nvSpPr>
        <p:spPr>
          <a:xfrm>
            <a:off x="626913" y="3435289"/>
            <a:ext cx="7836071" cy="102155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56B64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خَلْفَ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ٱلْإِمامِ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لِأَداءِ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ٱلصَّلاةِ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0E1EA82E-6C68-168A-B1B4-413D4D276AC0}"/>
              </a:ext>
            </a:extLst>
          </p:cNvPr>
          <p:cNvSpPr/>
          <p:nvPr/>
        </p:nvSpPr>
        <p:spPr>
          <a:xfrm>
            <a:off x="4978803" y="1914164"/>
            <a:ext cx="3778898" cy="810633"/>
          </a:xfrm>
          <a:prstGeom prst="wedgeEllipseCallout">
            <a:avLst>
              <a:gd name="adj1" fmla="val 24846"/>
              <a:gd name="adj2" fmla="val 141921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336C415F-80D0-8FED-05D2-CCED98806A5A}"/>
              </a:ext>
            </a:extLst>
          </p:cNvPr>
          <p:cNvSpPr/>
          <p:nvPr/>
        </p:nvSpPr>
        <p:spPr>
          <a:xfrm>
            <a:off x="1348035" y="4776150"/>
            <a:ext cx="3084712" cy="1241853"/>
          </a:xfrm>
          <a:prstGeom prst="wedgeEllipseCallout">
            <a:avLst>
              <a:gd name="adj1" fmla="val 83947"/>
              <a:gd name="adj2" fmla="val -9379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دّالٌّ عَلى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69060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1003E-7398-6657-9F45-E81744F8B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DD172B-AAF4-7BC1-E460-0989EE5B8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46375"/>
            <a:ext cx="714716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يجيب عن السؤال؟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FEDBB3-B817-B94B-BCAC-55E202B85D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9ED0F8-212D-431A-570E-084EA4F5B6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F4EAEC-E9A0-ED62-F1F5-2FE4D07CC8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A264AC-AD6D-BD8F-3EA2-DC35A70674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66D6C1D-8F25-4FC9-2A09-14FAE4593DE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9D1A17-2F3D-B746-9627-1741F7FADFE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4A99B40-7514-CE4D-E2A1-723524A90B8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3A0560B-DBF3-6361-3E56-2776FC1F541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633555-A4B6-B627-9380-626DB48FE2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1DF500A-CEA0-AA1F-FB47-6FBA45AF1A29}"/>
              </a:ext>
            </a:extLst>
          </p:cNvPr>
          <p:cNvSpPr txBox="1"/>
          <p:nvPr/>
        </p:nvSpPr>
        <p:spPr>
          <a:xfrm>
            <a:off x="365462" y="3960277"/>
            <a:ext cx="7990598" cy="102155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خَلْفَ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ٱلْإِمامِ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لِأَداءِ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ٱلصَّلاةِ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3415DD98-A077-D3FF-76B8-F0684972908E}"/>
              </a:ext>
            </a:extLst>
          </p:cNvPr>
          <p:cNvSpPr/>
          <p:nvPr/>
        </p:nvSpPr>
        <p:spPr>
          <a:xfrm>
            <a:off x="1680623" y="1926772"/>
            <a:ext cx="6307494" cy="1502228"/>
          </a:xfrm>
          <a:prstGeom prst="wedgeEllipseCallout">
            <a:avLst>
              <a:gd name="adj1" fmla="val -6371"/>
              <a:gd name="adj2" fmla="val 64364"/>
            </a:avLst>
          </a:prstGeom>
          <a:ln>
            <a:solidFill>
              <a:srgbClr val="0097B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وَقَفَ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courbe vers la gauche 15">
            <a:extLst>
              <a:ext uri="{FF2B5EF4-FFF2-40B4-BE49-F238E27FC236}">
                <a16:creationId xmlns:a16="http://schemas.microsoft.com/office/drawing/2014/main" id="{31729EC9-F4AB-D158-C6AC-E155CFFE1BDD}"/>
              </a:ext>
            </a:extLst>
          </p:cNvPr>
          <p:cNvSpPr/>
          <p:nvPr/>
        </p:nvSpPr>
        <p:spPr>
          <a:xfrm>
            <a:off x="8201532" y="2601781"/>
            <a:ext cx="622717" cy="2066772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49235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2F65A-C48A-D388-8E95-04BA8AF5A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8332EE-DF77-9F31-84E2-B5346EC5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46375"/>
            <a:ext cx="7147162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لاحظوا أن الاسم المنصوب "خلف" يجيب عن السؤال المطروح. نقول إنه مفعول فيه: ظرف مكان.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A233B6-F58D-F9B2-A34A-A097B4914B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164951-5DDD-4453-1429-7CB8952FE2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80BA01-EF80-597A-C1AA-05B24BBD4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142DA7-B874-419E-92E4-FA7B2B15D1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C47A3F4-9B38-5EB3-1267-704535A5FD4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94B0BE-4E8B-5341-B290-F1F14C05CFB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34C295-FDA0-4F43-4390-24EF5FE6991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AA17D6-8FC0-97A3-25B0-210C11FA580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31D34C-9B47-B58B-9D95-FC42ED492A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0C98732-E07E-DB99-1F5C-2E8F67A06797}"/>
              </a:ext>
            </a:extLst>
          </p:cNvPr>
          <p:cNvSpPr txBox="1"/>
          <p:nvPr/>
        </p:nvSpPr>
        <p:spPr>
          <a:xfrm>
            <a:off x="365461" y="3960277"/>
            <a:ext cx="8165695" cy="102155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خَلْفَ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ٱلْإِمامِ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لِأَداءِ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ٱلصَّلاةِ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D435FF67-786F-8714-EA8D-3DE6599CD3E4}"/>
              </a:ext>
            </a:extLst>
          </p:cNvPr>
          <p:cNvSpPr/>
          <p:nvPr/>
        </p:nvSpPr>
        <p:spPr>
          <a:xfrm>
            <a:off x="1680623" y="1926772"/>
            <a:ext cx="6307494" cy="1502228"/>
          </a:xfrm>
          <a:prstGeom prst="wedgeEllipseCallout">
            <a:avLst>
              <a:gd name="adj1" fmla="val -6371"/>
              <a:gd name="adj2" fmla="val 64364"/>
            </a:avLst>
          </a:prstGeom>
          <a:ln>
            <a:solidFill>
              <a:srgbClr val="0097B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وَقَفَ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ٱلْمُصَلّونَ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courbe vers la gauche 15">
            <a:extLst>
              <a:ext uri="{FF2B5EF4-FFF2-40B4-BE49-F238E27FC236}">
                <a16:creationId xmlns:a16="http://schemas.microsoft.com/office/drawing/2014/main" id="{F26EA555-FBEE-971B-2958-4D6A18B5A890}"/>
              </a:ext>
            </a:extLst>
          </p:cNvPr>
          <p:cNvSpPr/>
          <p:nvPr/>
        </p:nvSpPr>
        <p:spPr>
          <a:xfrm>
            <a:off x="8374249" y="2677886"/>
            <a:ext cx="622717" cy="2066772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B8890319-3A5C-2B6E-49DC-5CCECAAACB0B}"/>
              </a:ext>
            </a:extLst>
          </p:cNvPr>
          <p:cNvSpPr/>
          <p:nvPr/>
        </p:nvSpPr>
        <p:spPr>
          <a:xfrm>
            <a:off x="2834262" y="5087660"/>
            <a:ext cx="3084712" cy="1241853"/>
          </a:xfrm>
          <a:prstGeom prst="wedgeEllipseCallout">
            <a:avLst>
              <a:gd name="adj1" fmla="val 24964"/>
              <a:gd name="adj2" fmla="val -92291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مَفْعولٌ فيهِ: </a:t>
            </a:r>
            <a:r>
              <a:rPr lang="ar-MA" sz="36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ظَرْفُ مَكانٍ.</a:t>
            </a:r>
            <a:endParaRPr lang="fr-FR" sz="3600" b="1" dirty="0">
              <a:solidFill>
                <a:srgbClr val="3483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220491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BE86D-88A6-EEF5-6809-F07A42759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88C81D-CB52-8DF6-28BE-5C3AF28FA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انتبهوا معي إلى الجمل التالية، من يقرؤها؟</a:t>
            </a:r>
          </a:p>
        </p:txBody>
      </p:sp>
      <p:pic>
        <p:nvPicPr>
          <p:cNvPr id="27" name="Espace réservé pour une image  2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216E6C-1263-72F2-55C4-722DD3F802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808F3F-986F-CB9A-D491-2FA4B7A238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1228390-4837-5077-7C23-23AB93BD27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1CA763F-9CA2-7584-31FE-2A5FF32292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62245D9-5D8B-3404-CB19-837D48624B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B5F1A6D-6341-0C16-12FA-D5AFF281F27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2B0C4FB-BA19-E241-D2A1-FEB5C50A8BC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1A20D3E-069D-A51B-35E9-948F7129FB1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C8F5C4E-9C9D-E780-3A52-58312DD5FE8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BFA4218-5E9F-755C-1982-F266FC728898}"/>
              </a:ext>
            </a:extLst>
          </p:cNvPr>
          <p:cNvSpPr txBox="1"/>
          <p:nvPr/>
        </p:nvSpPr>
        <p:spPr>
          <a:xfrm>
            <a:off x="1078027" y="2043973"/>
            <a:ext cx="6334976" cy="418838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فَوْقَ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ٱلطّاوِلَةِ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قُبَّعَةٌ زَرْقاءُ.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أُحِبُّ شَهْرَ رَمَضانَ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ٱلْكَريمَ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أُراجِعُ دُروسي مَساءَ كُلِّ يَوْمٍ.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مَساءٌ سَعيدٌ.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خَبَّأَ ٱلطِّفْلُ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ٱلْكُرَةَ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وَراءَ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ٱلْبابِ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27519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648D2-0A37-A388-C0AD-CE4012AB7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2752A4-F381-8B7B-EEFF-32C4F80E4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يقرأ الجمل التي تتضمن مفعولا فيه مع تحديد نوعه ( ظرف زمان أم ظرف مكان)؟</a:t>
            </a:r>
          </a:p>
        </p:txBody>
      </p:sp>
      <p:pic>
        <p:nvPicPr>
          <p:cNvPr id="27" name="Espace réservé pour une image  2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2AD7B6-77EC-99CB-2EFD-1A55A65D2D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375A6A4-BB1D-88A6-2C93-C0AAA2B1DC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B423EFA-815B-DB65-E776-4003BAA482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FFC62A1-44FC-B3F8-B9D6-B08F68C5E9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4FE5B2A-2446-900A-A7E0-60487EC2ED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B2A3CC3-D39B-C5B4-BDD4-23ABC91AF68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924698-B211-C32D-29E2-B1204859CF6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0F3CC4F-BD23-6579-BEB8-7AD6EFAD92C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B28EA84-EB91-8560-16ED-AEFABA731A0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08CD091-02B1-9912-8315-2CB6034A2FE1}"/>
              </a:ext>
            </a:extLst>
          </p:cNvPr>
          <p:cNvSpPr txBox="1"/>
          <p:nvPr/>
        </p:nvSpPr>
        <p:spPr>
          <a:xfrm>
            <a:off x="1187349" y="1985608"/>
            <a:ext cx="6334976" cy="418838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فَوْقَ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ٱلطّاوِلَةِ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قُبَّعَةٌ زَرْقاءُ.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أُحِبُّ شَهْرَ رَمَضانَ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ٱلْكَريمَ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أُراجِعُ دُروسي مَساءَ كُلِّ يَوْمٍ.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مَساءٌ سَعيدٌ.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خَبَّأَ ٱلطِّفْلُ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ٱلْكُرَةَ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وَراءَ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ٱلْبابِ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349114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8C2DA-15E9-B0D2-B52A-93EFCB2BB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CB9DC7-F86F-F75B-11E0-CFC45E2F3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نصحح جماعة . من يقرأ الجمل المكتوبة بلون أخضر؟ </a:t>
            </a:r>
          </a:p>
        </p:txBody>
      </p:sp>
      <p:pic>
        <p:nvPicPr>
          <p:cNvPr id="27" name="Espace réservé pour une image  2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CDB8AC-3F66-78BF-73B8-8D04665EAE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89690D3-9775-8E67-2FCA-2B81FD70AA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171C0DD-2B17-50D4-AC0B-AEF4DF3C23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8B98A20-6E64-4788-170E-4D8B7BCFE6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8EC9CDC-A28C-567D-44F8-1B13086D11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D996B65-275E-74F5-5DF8-2144FE83C62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BFFD54-6B3D-4D1B-0049-5246C5F6A1C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56130BD-4498-D51C-6D7B-110F87142EA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B1C4340-D950-24CE-EDFA-1135F5F4978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AAFBA2-E0F9-C1FF-26B8-773C4B53428A}"/>
              </a:ext>
            </a:extLst>
          </p:cNvPr>
          <p:cNvSpPr txBox="1"/>
          <p:nvPr/>
        </p:nvSpPr>
        <p:spPr>
          <a:xfrm>
            <a:off x="448082" y="1994782"/>
            <a:ext cx="7836071" cy="418838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u="sng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فَوْقَ</a:t>
            </a:r>
            <a:r>
              <a:rPr lang="ar-MA" sz="48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ٱلطّاوِلَةِ</a:t>
            </a:r>
            <a:r>
              <a:rPr lang="ar-MA" sz="48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قُبَّعَةٌ زَرْقاءُ.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أُحِبُّ شَهْرَ رَمَضانَ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ٱلْكَريمَ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أُراجِعُ دُروسي </a:t>
            </a:r>
            <a:r>
              <a:rPr lang="ar-MA" sz="4800" b="1" u="sng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مَساءَ</a:t>
            </a:r>
            <a:r>
              <a:rPr lang="ar-MA" sz="48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كُلِّ يَوْمٍ.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مَساءٌ سَعيدٌ.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خَبَّأَ ٱلطِّفْلُ </a:t>
            </a:r>
            <a:r>
              <a:rPr lang="ar-MA" sz="4800" b="1" dirty="0" err="1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ٱلْكُرَةَ</a:t>
            </a:r>
            <a:r>
              <a:rPr lang="ar-MA" sz="48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u="sng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وَراءَ</a:t>
            </a:r>
            <a:r>
              <a:rPr lang="ar-MA" sz="48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ٱلْبابِ</a:t>
            </a:r>
            <a:r>
              <a:rPr lang="ar-MA" sz="48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C365FCC5-ECCE-18EF-4EE0-D52CDAB19636}"/>
              </a:ext>
            </a:extLst>
          </p:cNvPr>
          <p:cNvSpPr/>
          <p:nvPr/>
        </p:nvSpPr>
        <p:spPr>
          <a:xfrm>
            <a:off x="3205457" y="1309861"/>
            <a:ext cx="4068512" cy="851061"/>
          </a:xfrm>
          <a:prstGeom prst="wedgeEllipseCallout">
            <a:avLst>
              <a:gd name="adj1" fmla="val 34341"/>
              <a:gd name="adj2" fmla="val 87088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مَفْعولٌ فيهِ: </a:t>
            </a:r>
            <a:r>
              <a:rPr lang="ar-MA" sz="36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ظَرْفُ مَكانٍ.</a:t>
            </a:r>
            <a:endParaRPr lang="fr-FR" sz="3600" b="1" dirty="0">
              <a:solidFill>
                <a:srgbClr val="3483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78FF212F-7B6F-B54F-54FF-E29C2F0C2C2B}"/>
              </a:ext>
            </a:extLst>
          </p:cNvPr>
          <p:cNvSpPr/>
          <p:nvPr/>
        </p:nvSpPr>
        <p:spPr>
          <a:xfrm>
            <a:off x="297605" y="5860673"/>
            <a:ext cx="4068512" cy="851061"/>
          </a:xfrm>
          <a:prstGeom prst="wedgeEllipseCallout">
            <a:avLst>
              <a:gd name="adj1" fmla="val 51879"/>
              <a:gd name="adj2" fmla="val -6153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مَفْعولٌ فيهِ: </a:t>
            </a:r>
            <a:r>
              <a:rPr lang="ar-MA" sz="36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ظَرْفُ مَكانٍ.</a:t>
            </a:r>
            <a:endParaRPr lang="fr-FR" sz="3600" b="1" dirty="0">
              <a:solidFill>
                <a:srgbClr val="3483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E0FA130A-B3CD-245E-146F-B65CA094AC14}"/>
              </a:ext>
            </a:extLst>
          </p:cNvPr>
          <p:cNvSpPr/>
          <p:nvPr/>
        </p:nvSpPr>
        <p:spPr>
          <a:xfrm>
            <a:off x="948396" y="4355490"/>
            <a:ext cx="4068512" cy="851061"/>
          </a:xfrm>
          <a:prstGeom prst="wedgeEllipseCallout">
            <a:avLst>
              <a:gd name="adj1" fmla="val 51879"/>
              <a:gd name="adj2" fmla="val -6153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مَفْعولٌ فيهِ: </a:t>
            </a:r>
            <a:r>
              <a:rPr lang="ar-MA" sz="3600" b="1" dirty="0">
                <a:solidFill>
                  <a:srgbClr val="3483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ظَرْفُ زَمانٍ.</a:t>
            </a:r>
            <a:endParaRPr lang="fr-FR" sz="3600" b="1" dirty="0">
              <a:solidFill>
                <a:srgbClr val="3483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453736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6E7A1-79D4-4BBE-6F23-C821C6509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CC4A8-2B7B-2B00-25B3-C94D9023A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يذكرنا بتعريف المفعول فيه وبنوعيه؟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269DE7A-C5BE-ADEF-A1F2-9E5EA1B2493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E8AC3A-E2D2-E599-A6E6-F150CFF078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920172-7EE3-FBA0-6587-E66F9E2C42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E41884-FB49-D474-31D0-1D7019578F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1E6AAEB-86FA-2594-E5B1-357D9B82F7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663AA6E-6AAF-EDBC-0140-B8F72FFBFCF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B75D0D-AF05-1133-F2A8-1A8D05C34CD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A2FEDD-0600-6634-DF4A-733CE0BC80A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97E283-0618-6551-8CEA-497D342532F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2FB01C-1D0A-2873-8A35-E4CF29226573}"/>
              </a:ext>
            </a:extLst>
          </p:cNvPr>
          <p:cNvSpPr txBox="1"/>
          <p:nvPr/>
        </p:nvSpPr>
        <p:spPr>
          <a:xfrm>
            <a:off x="946118" y="3290376"/>
            <a:ext cx="6840000" cy="1021556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ما تَعْريفُ </a:t>
            </a:r>
            <a:r>
              <a:rPr lang="ar-MA" dirty="0" err="1"/>
              <a:t>ٱلْمَفْعولِ</a:t>
            </a:r>
            <a:r>
              <a:rPr lang="ar-MA" dirty="0"/>
              <a:t> فيهِ؟ وَما نَوْعَيْهِ؟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7769231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E0975-B584-380F-A55E-60745C31F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C2611-F40C-90CE-C134-959755581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CC8849-C57B-572D-61AC-D522E38F544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ACE9B8-48EB-6022-AA8D-14DF505E64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93B91C-643A-2502-24B1-7BE1BE31B5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18F5F6-34E5-37BD-BD9A-3484AC7E45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927D978-8D92-537F-837A-FA485FF144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65CF347-9132-4EA7-DDFB-541CEA62B24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495B8F-D114-2AE5-70BD-B555BAB429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9BF122-FD42-E423-7791-510BECC71F4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60B2BA-11F0-52D4-933D-77F9DB568BF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7EC725-506D-42AA-3866-05539FDD2D7A}"/>
              </a:ext>
            </a:extLst>
          </p:cNvPr>
          <p:cNvSpPr txBox="1"/>
          <p:nvPr/>
        </p:nvSpPr>
        <p:spPr>
          <a:xfrm>
            <a:off x="687819" y="2443212"/>
            <a:ext cx="7628620" cy="2860358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اَلْمَفْعولُ فيهِ </a:t>
            </a:r>
            <a:r>
              <a:rPr lang="ar-MA" dirty="0" err="1"/>
              <a:t>ٱسمٌ</a:t>
            </a:r>
            <a:r>
              <a:rPr lang="ar-MA" dirty="0"/>
              <a:t> مَنْصوبٌ يُبَيِّنُ مَكانَ وُقوعِ </a:t>
            </a:r>
            <a:r>
              <a:rPr lang="ar-MA" dirty="0" err="1"/>
              <a:t>ٱلْفِعْلِ</a:t>
            </a:r>
            <a:r>
              <a:rPr lang="ar-MA" dirty="0"/>
              <a:t>( ظَرْفُ مَكانٍ)، أَوْ زَمانَ وُقوعِهِ (ظَرْفُ زَمانٍ).</a:t>
            </a:r>
          </a:p>
        </p:txBody>
      </p:sp>
    </p:spTree>
    <p:extLst>
      <p:ext uri="{BB962C8B-B14F-4D97-AF65-F5344CB8AC3E}">
        <p14:creationId xmlns:p14="http://schemas.microsoft.com/office/powerpoint/2010/main" val="278043359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9A906-BA02-6456-1EEB-4423617BB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F02454-4037-46AF-D6E2-1BE0B66D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يذكرنا بطريقة تحديد المفعول فيه في جملة؟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FE3CB0-F55F-31C8-A321-B91E9D0B454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3D5223-62DF-20F2-A2EC-281BC1302C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B931FD-B3C0-F0E7-228F-3D8C5E2187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85221D2-FA7A-B823-4B6A-471E6C5FE6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A0062A5-AD07-50E0-9092-0E87632B43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771F408-A965-2F73-45DB-DA5E3587F52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6098A1-DA8B-6CD9-1AD2-3A5C4FF436B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0AD0A6-5B76-9671-A5B6-0EF5BA34971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FE2CDF-F8F9-A2BF-D94C-A0A07D0F161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F43D610-EDC9-F710-C1FD-2DC955DB4B48}"/>
              </a:ext>
            </a:extLst>
          </p:cNvPr>
          <p:cNvSpPr txBox="1"/>
          <p:nvPr/>
        </p:nvSpPr>
        <p:spPr>
          <a:xfrm>
            <a:off x="757690" y="2900412"/>
            <a:ext cx="7628620" cy="1940957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ما </a:t>
            </a:r>
            <a:r>
              <a:rPr lang="ar-MA" dirty="0" err="1"/>
              <a:t>ٱلْخُطُواتُ</a:t>
            </a:r>
            <a:r>
              <a:rPr lang="ar-MA" dirty="0"/>
              <a:t> ٱلَّتي نَسْلُكُها لِتَحْديدِ </a:t>
            </a:r>
            <a:r>
              <a:rPr lang="ar-MA" dirty="0" err="1"/>
              <a:t>ٱلْمَفْعولِ</a:t>
            </a:r>
            <a:r>
              <a:rPr lang="ar-MA" dirty="0"/>
              <a:t> فيهِ في جُمْلَةٍ؟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729012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DFFC4-EC07-19D1-D7C0-7C0C04F69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35AB95-FE4A-2945-054D-4E5DD4274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F58E25B-EB84-94D6-C513-AD08CB2028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2AD3E9-521F-DB74-E623-C28DCD69CD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6830E1E-4813-7435-E2E4-B96A8DFB15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38FE20-2443-2942-0912-1A41C98143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7927921-F102-3849-454F-B3812809B3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A8FB1CB-6448-64BC-7B16-DEB150062D0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AC05B9-4C06-84F1-13BF-D68C02AF563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FFA34B-A25A-BEC1-FD05-B647EFDF7D2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908320-32DD-A1F1-1A9E-CA6ACD6221E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00E61C-7AD5-49C1-7EF6-3869A2233C55}"/>
              </a:ext>
            </a:extLst>
          </p:cNvPr>
          <p:cNvSpPr txBox="1"/>
          <p:nvPr/>
        </p:nvSpPr>
        <p:spPr>
          <a:xfrm>
            <a:off x="632372" y="1802738"/>
            <a:ext cx="7800527" cy="4869418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000" dirty="0"/>
              <a:t>1.	أُحَدِّدُ </a:t>
            </a:r>
            <a:r>
              <a:rPr lang="ar-MA" sz="4000" dirty="0" err="1"/>
              <a:t>ٱلْفِعْلَ</a:t>
            </a:r>
            <a:r>
              <a:rPr lang="ar-MA" sz="4000" dirty="0"/>
              <a:t> في ٱلْجُمْلَةِ؛</a:t>
            </a:r>
          </a:p>
          <a:p>
            <a:pPr marL="444500" indent="-444500"/>
            <a:r>
              <a:rPr lang="ar-MA" sz="4000" dirty="0"/>
              <a:t>2.	أُحَدِّدُ </a:t>
            </a:r>
            <a:r>
              <a:rPr lang="ar-MA" sz="4000" dirty="0" err="1"/>
              <a:t>ٱلِاسْمَ</a:t>
            </a:r>
            <a:r>
              <a:rPr lang="ar-MA" sz="4000" dirty="0"/>
              <a:t> </a:t>
            </a:r>
            <a:r>
              <a:rPr lang="ar-MA" sz="4000" dirty="0" err="1"/>
              <a:t>ٱلْمُفْرَدَ</a:t>
            </a:r>
            <a:r>
              <a:rPr lang="ar-MA" sz="4000" dirty="0"/>
              <a:t> </a:t>
            </a:r>
            <a:r>
              <a:rPr lang="ar-MA" sz="4000" dirty="0" err="1"/>
              <a:t>ٱلْمَنْصوبَ</a:t>
            </a:r>
            <a:r>
              <a:rPr lang="ar-MA" sz="4000" dirty="0"/>
              <a:t> </a:t>
            </a:r>
            <a:r>
              <a:rPr lang="ar-MA" sz="4000" dirty="0" err="1"/>
              <a:t>ٱلدّالَّ</a:t>
            </a:r>
            <a:r>
              <a:rPr lang="ar-MA" sz="4000" dirty="0"/>
              <a:t> عَلى </a:t>
            </a:r>
            <a:r>
              <a:rPr lang="ar-MA" sz="4000" dirty="0" err="1"/>
              <a:t>ٱلْمَكانِ</a:t>
            </a:r>
            <a:r>
              <a:rPr lang="ar-MA" sz="4000" dirty="0"/>
              <a:t> أَوِ </a:t>
            </a:r>
            <a:r>
              <a:rPr lang="ar-MA" sz="4000" dirty="0" err="1"/>
              <a:t>ٱلزَّمانِ</a:t>
            </a:r>
            <a:r>
              <a:rPr lang="ar-MA" sz="4000" dirty="0"/>
              <a:t> في ٱلْجُمْلَةِ؛ </a:t>
            </a:r>
          </a:p>
          <a:p>
            <a:pPr marL="444500" indent="-444500"/>
            <a:r>
              <a:rPr lang="ar-MA" sz="4000" dirty="0"/>
              <a:t>3.	إِذا كانَ هذا </a:t>
            </a:r>
            <a:r>
              <a:rPr lang="ar-MA" sz="4000" dirty="0" err="1"/>
              <a:t>ٱلِاسْمُ</a:t>
            </a:r>
            <a:r>
              <a:rPr lang="ar-MA" sz="4000" dirty="0"/>
              <a:t> جَواباً عَنِ ٱلسُّؤالِ: مَتى + </a:t>
            </a:r>
            <a:r>
              <a:rPr lang="ar-MA" sz="4000" dirty="0" err="1"/>
              <a:t>ٱلْفِعْلِ</a:t>
            </a:r>
            <a:r>
              <a:rPr lang="ar-MA" sz="4000" dirty="0"/>
              <a:t> ... فَهُوَ مَفْعولٌ فيهِ( ظَرْفُ زَمانٍ)؛ </a:t>
            </a:r>
          </a:p>
          <a:p>
            <a:pPr marL="444500" indent="-444500"/>
            <a:r>
              <a:rPr lang="ar-MA" sz="4000" dirty="0"/>
              <a:t>4.	إِذا كانَ هذا </a:t>
            </a:r>
            <a:r>
              <a:rPr lang="ar-MA" sz="4000" dirty="0" err="1"/>
              <a:t>ٱلِاسْمُ</a:t>
            </a:r>
            <a:r>
              <a:rPr lang="ar-MA" sz="4000" dirty="0"/>
              <a:t> جَواباً عَنِ ٱلسُّؤالِ: أَيْنَ + </a:t>
            </a:r>
            <a:r>
              <a:rPr lang="ar-MA" sz="4000" dirty="0" err="1"/>
              <a:t>ٱلْفِعْلِ</a:t>
            </a:r>
            <a:r>
              <a:rPr lang="ar-MA" sz="4000" dirty="0"/>
              <a:t> ...، فَهُوَ مَفْعولٌ فيهِ (ظَرْفُ مَكانٍ).</a:t>
            </a:r>
          </a:p>
        </p:txBody>
      </p:sp>
    </p:spTree>
    <p:extLst>
      <p:ext uri="{BB962C8B-B14F-4D97-AF65-F5344CB8AC3E}">
        <p14:creationId xmlns:p14="http://schemas.microsoft.com/office/powerpoint/2010/main" val="209901375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63541-4BA4-027E-97D4-776932E3D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78DD99-72C3-B4B2-E3A1-2ABD7F6F7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8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خذوا كراساتكم الصفحة ـــ 56 ـــ - أنجزوا نشاط « أتدرب مع زملائي» 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85832A-A103-1604-B332-27FA00DB5B8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ED0905-23E8-5995-4A13-E2E1C12D62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B5CE4F-E727-3B75-C99D-9B6D9A1FEC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CFEC456-9214-09F9-DB1B-20DFEFC7E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741BAA8-ADDC-00E6-DDBE-1BE8E94A92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E13E919-EF31-3C75-8FF7-62E0E91515F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DFAE7B-6ED6-16DA-C842-25379CB6C90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8D705D-3922-5DD7-975A-45E1F4F3D60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A9925D-8919-31A8-C595-C609971C465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46868D44-4796-4114-E174-63F9CBCE1C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06" y="1467663"/>
            <a:ext cx="78203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36553C-B201-57F9-64FA-23B2A6EBBB61}"/>
              </a:ext>
            </a:extLst>
          </p:cNvPr>
          <p:cNvSpPr txBox="1"/>
          <p:nvPr/>
        </p:nvSpPr>
        <p:spPr>
          <a:xfrm>
            <a:off x="1495307" y="4385699"/>
            <a:ext cx="62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رَكَّنَ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11" name="Image 10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6743889-2BEB-5F82-9E12-D6CCDBB815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021" y="1520936"/>
            <a:ext cx="3479495" cy="5337064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5DC3C12-D102-AD3A-0D6B-867E00D90292}"/>
              </a:ext>
            </a:extLst>
          </p:cNvPr>
          <p:cNvSpPr/>
          <p:nvPr/>
        </p:nvSpPr>
        <p:spPr>
          <a:xfrm>
            <a:off x="2709789" y="3809972"/>
            <a:ext cx="3554941" cy="1520786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2DE581A-F352-DBDF-B7DA-49945D81697A}"/>
              </a:ext>
            </a:extLst>
          </p:cNvPr>
          <p:cNvCxnSpPr>
            <a:cxnSpLocks/>
          </p:cNvCxnSpPr>
          <p:nvPr/>
        </p:nvCxnSpPr>
        <p:spPr>
          <a:xfrm>
            <a:off x="2120768" y="4755031"/>
            <a:ext cx="2050936" cy="366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1204760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C533A-B854-38B6-3D44-833F1569B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537996-B04D-8623-07FC-392070E2C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873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نصحح جماعة.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D7F460-140D-47D3-9694-F3E410F2E09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BEFF68-E42C-434F-71AB-0A60E40E79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67DBD0-5B17-5203-F83C-9162264E97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88B8CCA-A86B-1EC0-BA07-CFDF2A7AF5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6DFA73E-148B-63EE-2615-7358DBA270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419E10A-E119-68CF-8325-57DF4D9C84A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AC4A54-7079-23A4-4300-17543F037F3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1D3D80-760C-3009-E13B-C8AF3B01169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799090-9AF1-D546-2996-A6C8A9DE11A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78195E7-568D-61ED-8372-CA1A074B62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717" y="2169757"/>
            <a:ext cx="6934801" cy="345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23368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92385-451E-87D3-6CF6-0C516199B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422816-B1AA-F0D2-D740-077750CA9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صححوا على كراساتكم.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34E002-E7B8-8513-601A-0D96E5AD08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0157D3-0DA0-4435-6555-D2D955BCD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A7803D-1D43-AE4F-E95D-EFEA5B09B8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842627-9857-875C-B670-DB2A6F8D9F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0A9E48E-14D3-F683-E24C-D297D99D7C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EE4750F-90FB-D23C-6611-00470333076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C42FEB-7546-C7BD-83C2-D22E76D3C30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D60EA7-276F-15DD-F7E0-AA3019E693A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79BF25-6F6B-3E8A-3AB9-B8BE180F53A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4A9BCD9-626E-48BC-AA1E-F5A05EC849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717" y="2169756"/>
            <a:ext cx="6934801" cy="393224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2287BD7-BC10-C479-A5C9-F1BB26165A8D}"/>
              </a:ext>
            </a:extLst>
          </p:cNvPr>
          <p:cNvSpPr txBox="1"/>
          <p:nvPr/>
        </p:nvSpPr>
        <p:spPr>
          <a:xfrm>
            <a:off x="6267424" y="3041050"/>
            <a:ext cx="468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</a:rPr>
              <a:t>×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11B1CDA-B2FB-E759-D0B2-1BA912340F18}"/>
              </a:ext>
            </a:extLst>
          </p:cNvPr>
          <p:cNvSpPr txBox="1"/>
          <p:nvPr/>
        </p:nvSpPr>
        <p:spPr>
          <a:xfrm>
            <a:off x="6267424" y="3912344"/>
            <a:ext cx="468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</a:rPr>
              <a:t>×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71E2387-4731-7DC5-AFD7-AD114C8716FC}"/>
              </a:ext>
            </a:extLst>
          </p:cNvPr>
          <p:cNvSpPr txBox="1"/>
          <p:nvPr/>
        </p:nvSpPr>
        <p:spPr>
          <a:xfrm>
            <a:off x="4302813" y="5099504"/>
            <a:ext cx="332725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A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مَتى غادَرَ </a:t>
            </a:r>
            <a:r>
              <a:rPr lang="ar-SA" sz="28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ٱلْأَبُ</a:t>
            </a:r>
            <a:r>
              <a:rPr lang="ar-SA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ٱلْمَنْزِلَ</a:t>
            </a:r>
            <a:r>
              <a:rPr lang="ar-SA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28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8253226-88B8-8C1F-0D13-78BBE79E6DA4}"/>
              </a:ext>
            </a:extLst>
          </p:cNvPr>
          <p:cNvSpPr txBox="1"/>
          <p:nvPr/>
        </p:nvSpPr>
        <p:spPr>
          <a:xfrm>
            <a:off x="772106" y="5099504"/>
            <a:ext cx="332725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SA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أَيْنَ رَكَّنَ </a:t>
            </a:r>
            <a:r>
              <a:rPr lang="ar-SA" sz="28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ٱلسّائِقُ</a:t>
            </a:r>
            <a:r>
              <a:rPr lang="ar-SA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ٱلْحافِلَةَ</a:t>
            </a:r>
            <a:r>
              <a:rPr lang="ar-SA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28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138592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7AF64-43CC-285D-DAC6-470E5F18C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C7965-75D2-835F-E224-08D96B823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على الصفحة نفسها، أنجزوا السؤال الأول من النشاط "أنجز بمفردي".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65566C-1D05-E297-D6F2-E83CF5654DF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32653C-D1AB-6A7B-2B18-8D4EC19379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787790-358E-C7A5-B878-146DBE6D04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7910D9-C393-1588-5A5B-81966A90C0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16BED5-F92B-E6BE-7FFF-1D252E0E12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A9763C3-B586-5CEF-DB09-BD23B20B0B9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5FDE87-7BB2-507E-A6AC-67A8072E85C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C2DD9C-03DD-0071-7F8D-C5F7F92B707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AA4F7B-7AE4-705C-08D9-67159014F92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A36D23C-4923-C9D0-9BB0-881FCFB074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784" y="1374670"/>
            <a:ext cx="3479495" cy="533706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06D4FB-FA3E-81F4-B0B5-F4C9949E5AE3}"/>
              </a:ext>
            </a:extLst>
          </p:cNvPr>
          <p:cNvSpPr/>
          <p:nvPr/>
        </p:nvSpPr>
        <p:spPr>
          <a:xfrm>
            <a:off x="2616784" y="5204298"/>
            <a:ext cx="3435508" cy="719847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435274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329DD-1A8D-30DD-D9E5-F8CFAA8FB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BE43A7-C439-62A2-FFF2-693C3FCDE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نصحح جماعة.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715647-418D-7A79-1B4D-B85AA58CF2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C2D70E-DE2E-C81A-CC9B-C8FF1BF2E8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6B774C-072A-CF9B-611F-1B92621CD4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5DA19F-FC03-F6F1-99E7-5340988E0D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71789DF-ADDC-80EC-A59D-359872E31B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F54D943-C9DC-3DD4-FD7C-655C614766A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01187B-745E-C78A-70E8-77D7D888C8C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32C65E5-D3B5-CEE3-6DE2-24711FA8389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FFBF17-D81E-6745-9B8A-1D726382921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43149110-FD27-628D-2D01-1A178E39BF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8960" y="2811726"/>
            <a:ext cx="6226080" cy="248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6961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0C0F-FD99-5431-0C76-FAA4DADC5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4EC7A4-3DFD-DE90-D9EA-2A0F99400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 صححوا على كراساتكم.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2B8987-1450-E57C-5133-11D37FCF499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879D3A-949C-1146-A971-D57B4670DB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2FD013-3EA9-EDC0-3B0E-EFAE9F1FB3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C66D5F1-7FED-A4EB-AD7A-D981505596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682FE0-7381-9674-85E9-6369BEF748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E95E6B5-F166-C189-559C-E70E1351AEF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AD06604-008B-58E3-9DBE-6C5C88EC123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43A9A3F-4E5B-662F-91B2-31B0B173CF0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722B25-1BAE-7A61-BC87-96AB6DC9D89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C7FAADB9-6747-14D6-362B-3304F32793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8960" y="2811726"/>
            <a:ext cx="6226080" cy="2486415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A8AC4C32-B15D-1219-8CE1-55F98B5DB717}"/>
              </a:ext>
            </a:extLst>
          </p:cNvPr>
          <p:cNvCxnSpPr>
            <a:cxnSpLocks/>
          </p:cNvCxnSpPr>
          <p:nvPr/>
        </p:nvCxnSpPr>
        <p:spPr>
          <a:xfrm>
            <a:off x="2735391" y="4361685"/>
            <a:ext cx="49452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1E7247B-A7A5-AFDA-CB43-F98CCD52F131}"/>
              </a:ext>
            </a:extLst>
          </p:cNvPr>
          <p:cNvCxnSpPr>
            <a:cxnSpLocks/>
          </p:cNvCxnSpPr>
          <p:nvPr/>
        </p:nvCxnSpPr>
        <p:spPr>
          <a:xfrm>
            <a:off x="2021714" y="4292068"/>
            <a:ext cx="494522" cy="0"/>
          </a:xfrm>
          <a:prstGeom prst="line">
            <a:avLst/>
          </a:prstGeom>
          <a:ln w="57150">
            <a:solidFill>
              <a:srgbClr val="348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FA589C8-8F48-61B8-C7B0-EB47CE550346}"/>
              </a:ext>
            </a:extLst>
          </p:cNvPr>
          <p:cNvCxnSpPr>
            <a:cxnSpLocks/>
          </p:cNvCxnSpPr>
          <p:nvPr/>
        </p:nvCxnSpPr>
        <p:spPr>
          <a:xfrm>
            <a:off x="2021714" y="4385376"/>
            <a:ext cx="494522" cy="0"/>
          </a:xfrm>
          <a:prstGeom prst="line">
            <a:avLst/>
          </a:prstGeom>
          <a:ln w="57150">
            <a:solidFill>
              <a:srgbClr val="348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BD86E8A-EE80-B8D6-0170-29776D3E6146}"/>
              </a:ext>
            </a:extLst>
          </p:cNvPr>
          <p:cNvCxnSpPr>
            <a:cxnSpLocks/>
          </p:cNvCxnSpPr>
          <p:nvPr/>
        </p:nvCxnSpPr>
        <p:spPr>
          <a:xfrm>
            <a:off x="6071574" y="4361685"/>
            <a:ext cx="49452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F77AEC3-D6AF-E6C9-85DF-C7B13E8901A8}"/>
              </a:ext>
            </a:extLst>
          </p:cNvPr>
          <p:cNvCxnSpPr>
            <a:cxnSpLocks/>
          </p:cNvCxnSpPr>
          <p:nvPr/>
        </p:nvCxnSpPr>
        <p:spPr>
          <a:xfrm>
            <a:off x="6174117" y="5155416"/>
            <a:ext cx="49452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0865CA7-DE03-D7CA-58CE-B1EDE2DCF113}"/>
              </a:ext>
            </a:extLst>
          </p:cNvPr>
          <p:cNvCxnSpPr>
            <a:cxnSpLocks/>
          </p:cNvCxnSpPr>
          <p:nvPr/>
        </p:nvCxnSpPr>
        <p:spPr>
          <a:xfrm>
            <a:off x="3129838" y="5186437"/>
            <a:ext cx="49452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003F24D-CBB8-E0B8-4C6D-485EBF87A599}"/>
              </a:ext>
            </a:extLst>
          </p:cNvPr>
          <p:cNvCxnSpPr>
            <a:cxnSpLocks/>
          </p:cNvCxnSpPr>
          <p:nvPr/>
        </p:nvCxnSpPr>
        <p:spPr>
          <a:xfrm>
            <a:off x="2021714" y="5200706"/>
            <a:ext cx="494522" cy="0"/>
          </a:xfrm>
          <a:prstGeom prst="line">
            <a:avLst/>
          </a:prstGeom>
          <a:ln w="57150">
            <a:solidFill>
              <a:srgbClr val="348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636FF35-8400-2AD7-67C3-66C7F30D970E}"/>
              </a:ext>
            </a:extLst>
          </p:cNvPr>
          <p:cNvCxnSpPr>
            <a:cxnSpLocks/>
          </p:cNvCxnSpPr>
          <p:nvPr/>
        </p:nvCxnSpPr>
        <p:spPr>
          <a:xfrm>
            <a:off x="2021714" y="5294014"/>
            <a:ext cx="494522" cy="0"/>
          </a:xfrm>
          <a:prstGeom prst="line">
            <a:avLst/>
          </a:prstGeom>
          <a:ln w="57150">
            <a:solidFill>
              <a:srgbClr val="348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460127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من يذكرنا بطريقة تحديد المفعول فيه في جملة؟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5BE5EB-9A32-2BF3-C0BB-9AB1196599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0A2E86-A01A-14F7-2ADC-34B55B2758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E3DAE6-5A88-0B0D-33ED-0B6CBD6C39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D33FBB-37A4-7E05-509D-F2091D1BBA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431E146-0312-A7E2-C943-F8374342FC0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6A566E-F783-BFCE-6E98-C63F80201B7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984909-6975-0ABB-912D-8D6321F6D96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0BD0BC-7677-EE0D-101F-378204258F7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0819D9B-E854-45DD-B7E3-5090E70B81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EA63D05-2C28-FBAB-89A6-D96B3527B598}"/>
              </a:ext>
            </a:extLst>
          </p:cNvPr>
          <p:cNvSpPr txBox="1"/>
          <p:nvPr/>
        </p:nvSpPr>
        <p:spPr>
          <a:xfrm>
            <a:off x="933321" y="3007416"/>
            <a:ext cx="7277357" cy="1940957"/>
          </a:xfrm>
          <a:prstGeom prst="roundRect">
            <a:avLst/>
          </a:prstGeom>
          <a:noFill/>
          <a:ln w="19050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5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ar-MA" dirty="0"/>
              <a:t>ما </a:t>
            </a:r>
            <a:r>
              <a:rPr lang="ar-MA" dirty="0" err="1"/>
              <a:t>ٱلْخُطُواتُ</a:t>
            </a:r>
            <a:r>
              <a:rPr lang="ar-MA" dirty="0"/>
              <a:t> ٱلَّتي نَسْلُكُها لِتَحْديدِ </a:t>
            </a:r>
            <a:r>
              <a:rPr lang="ar-MA" dirty="0" err="1"/>
              <a:t>ٱلْمَفْعولِ</a:t>
            </a:r>
            <a:r>
              <a:rPr lang="ar-MA" dirty="0"/>
              <a:t> فيهِ في جُمْلَةٍ؟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FAABF-15A9-5853-8933-5D23D493F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BDFFA2F-0237-4EA5-FE12-FB15A9446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قوموا بحفظ قصيدة « المشاعر أحوال» استعدادا للحصة المقبلة.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981ABF-DD5B-9906-2E30-592A5048B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28B1FD13-8731-3B8F-89CA-B6AC83406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96" y="1309119"/>
            <a:ext cx="904240" cy="9042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F9EADC-29FE-841F-9C35-0D1A402925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CDAE75-C1B9-440B-EEDE-187D0DC65D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F556DA-02C8-FC8C-F310-20AB3DFAB1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94FF0C-358D-276C-DB1B-6251A4A6A6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5661EE1-A66F-3D15-FAF3-10FB5AE7BC4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BE4223-0743-850B-4978-3100DD1DD4B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4A444B-7532-B394-5CC7-AA7662E8C08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7E03BE-9DFD-65CA-8D81-C872004091A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pic>
        <p:nvPicPr>
          <p:cNvPr id="6" name="Image 5" descr="Une image contenant texte, habits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2C5ABC41-4DAC-8BE9-6471-A8DFE53564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469" y="1407361"/>
            <a:ext cx="3414094" cy="523674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3C69EC-B782-CC37-618B-592E416B75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2553" y="3098332"/>
            <a:ext cx="2529011" cy="294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546505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FC1EA3-BBB5-1D5E-BBF0-1E49C04770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574039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563CCD-C21D-E8D4-A38B-975819DA5E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3F6CE0-467B-277C-280F-543DDEEDE4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EED5F7-3AF0-8C5C-3CBB-568B90E6761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DED0E64-06A5-913B-875D-8FE2465DDA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0F60D0B-4C77-7689-D9B1-553785F0D74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02C5CC-BFDF-A32F-04CC-535BB46F88E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B9E0A9-DAD7-652B-0F2A-5ED4DB403BC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4F3C37-1C09-24BF-014D-4D0ADBB034A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8B5622-DA76-756B-8062-AB9348B062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4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717E34A-4F5D-AFA5-4E4C-06C45828A8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D69310F6-7813-8C44-034C-ABE0813D6B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530126-2315-D093-B1E8-1ED4E5CF60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0D440DB-0D0F-6661-0DEA-1085315C6CB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B8763AE-7AB4-2320-A029-65C12F810C2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54CEB6-ADAF-D2B9-4940-2E85B556D6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E123896-1C63-DFF0-304B-10365A55DF8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65B41A-D1D6-1623-C355-9A8ECDAA8F8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1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F6D94A-B258-216D-B90B-7E7697DCAC4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4BC726-C138-59A2-9106-6B847549B9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1891C4-5391-C06C-3B3B-A67DF1010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186" y="6101020"/>
            <a:ext cx="687394" cy="6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قراءة الحرف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صرف و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19502</TotalTime>
  <Words>2289</Words>
  <Application>Microsoft Office PowerPoint</Application>
  <PresentationFormat>Affichage à l'écran (4:3)</PresentationFormat>
  <Paragraphs>552</Paragraphs>
  <Slides>78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78</vt:i4>
      </vt:variant>
    </vt:vector>
  </HeadingPairs>
  <TitlesOfParts>
    <vt:vector size="111" baseType="lpstr">
      <vt:lpstr>Aptos</vt:lpstr>
      <vt:lpstr>Aptos Display</vt:lpstr>
      <vt:lpstr>Arial</vt:lpstr>
      <vt:lpstr>Calibri</vt:lpstr>
      <vt:lpstr>Dosis</vt:lpstr>
      <vt:lpstr>Dosis ExtraBold</vt:lpstr>
      <vt:lpstr>Dosis Medium</vt:lpstr>
      <vt:lpstr>Dosis SemiBold</vt:lpstr>
      <vt:lpstr>Microsoft Himalaya</vt:lpstr>
      <vt:lpstr>Microsoft Uighur</vt:lpstr>
      <vt:lpstr>Modern Love</vt:lpstr>
      <vt:lpstr>Sakkal Majalla</vt:lpstr>
      <vt:lpstr>Wingdings</vt:lpstr>
      <vt:lpstr>00_Env-Enseignant</vt:lpstr>
      <vt:lpstr>5_Conception personnalisée</vt:lpstr>
      <vt:lpstr>3_Conception personnalisée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1_01- نشاط اعتيادي</vt:lpstr>
      <vt:lpstr>افتتاح الحصة</vt:lpstr>
      <vt:lpstr>نشاط اعتيادي</vt:lpstr>
      <vt:lpstr>قراءة الحرف3</vt:lpstr>
      <vt:lpstr>صرف وتحويل</vt:lpstr>
      <vt:lpstr>اختتام الحصة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من يذكرنا بها؟</vt:lpstr>
      <vt:lpstr>ضعوا الكراسة والدفتر واللوحة في القمطر.</vt:lpstr>
      <vt:lpstr>في هذه الحصة ستكتبون فقرة للتعريف بفن من الفنون الجميلة.</vt:lpstr>
      <vt:lpstr>خذوا دفاتر البحث، وحاولوا كتابة فقرة للتعريف بفن من اختياركم مستعملين الأساليب التالية.</vt:lpstr>
      <vt:lpstr>من يقرأ إنتاجه؟ الفائز من قدم تعريفا جيدا بلغة سليمة. </vt:lpstr>
      <vt:lpstr>الفائزون في هذه الحصة هم ........................................................................... </vt:lpstr>
      <vt:lpstr>Présentation PowerPoint</vt:lpstr>
      <vt:lpstr>نبدأ حصتنا بتذكر معاني بعض المفردات من القصيدة. من يختار مفردة ويقدم معناها؟ </vt:lpstr>
      <vt:lpstr>نتذكر جماعة. من يقرأ؟</vt:lpstr>
      <vt:lpstr>نمر إلى الواجب المنزلي. من يقوم إلى السبورة ويلقي القصيدة بشكل معبر؟ الفائز من قدم أحسن إلقاء. </vt:lpstr>
      <vt:lpstr>خذوا كراساتكم الصفحة 54.</vt:lpstr>
      <vt:lpstr> من يقرأ مستحضرا الضوابط التالية؟ </vt:lpstr>
      <vt:lpstr>لنتذكر جماعة مضامين القصيدة . من يقرأ السؤال ثم يجيب عنه؟ </vt:lpstr>
      <vt:lpstr>Présentation PowerPoint</vt:lpstr>
      <vt:lpstr>Présentation PowerPoint</vt:lpstr>
      <vt:lpstr>Présentation PowerPoint</vt:lpstr>
      <vt:lpstr>خذوا ألواحكم. </vt:lpstr>
      <vt:lpstr>أجيبوا عن السؤال التالي على ألواحكم. </vt:lpstr>
      <vt:lpstr>Présentation PowerPoint</vt:lpstr>
      <vt:lpstr>ننتقل إلى نشاط الكلمات المسجوعة. أجيبوا على ألواحكم. </vt:lpstr>
      <vt:lpstr>Présentation PowerPoint</vt:lpstr>
      <vt:lpstr>Présentation PowerPoint</vt:lpstr>
      <vt:lpstr>ننتقل إلى دراسة الصور الجمالية في النص. ما الأسلوب الذي وظفه الشاعر في البيت التالي؟</vt:lpstr>
      <vt:lpstr>أسلوب التشبيه.</vt:lpstr>
      <vt:lpstr>تتذكرون عناصر التشبيه التي تعلمتموها سابقا. من يحددها في البيت التالي؟</vt:lpstr>
      <vt:lpstr>نصحح. من يقرأ</vt:lpstr>
      <vt:lpstr>ابحثوا في القصيدة عن بيت آخر يتضمن تشبيها.</vt:lpstr>
      <vt:lpstr>هذا بيت آخر . من يقرأ </vt:lpstr>
      <vt:lpstr>من يحدد عناصر التشبيه في البيت؟ </vt:lpstr>
      <vt:lpstr>نصحح. من يقرأ؟ </vt:lpstr>
      <vt:lpstr>من يحدد عناصر التشبيه في المقطع التالي. </vt:lpstr>
      <vt:lpstr>نصحح. من يقرأ؟ لاحظوا أن أداة التشبيه غير مذكورة.</vt:lpstr>
      <vt:lpstr>ابحثوا في النص عن مقاطع ورد فيها التشبيه دون أداة  على غرارا المثال السابق. </vt:lpstr>
      <vt:lpstr>مثالان آخران. من يقرأ؟ </vt:lpstr>
      <vt:lpstr>الآن . من يحاول أن يقدم  بيتا شعريا على غرار البيت التالي مستعملا أسلوب التشبيه.</vt:lpstr>
      <vt:lpstr>Présentation PowerPoint</vt:lpstr>
      <vt:lpstr>في هذه الحصة ستتعرفون المفعول فيه وتتعلمون كيف تحددونه في جمل. </vt:lpstr>
      <vt:lpstr>انتبهوا إلى التعريف التالي للمفعول فيه. سأقرأ . </vt:lpstr>
      <vt:lpstr>هذان مثالان. لاحظوا أن المفعول فيه اسم منصوب ويأتي لبيان زمان وقوع الفعل أو مكانه.</vt:lpstr>
      <vt:lpstr>هذه أسماء يمكن استعمالها كمفعول فيه. من يقرأ؟ </vt:lpstr>
      <vt:lpstr>من ينتج جملة تتضمن مفعولا فيه مستعملا إحدى المفردات الواردة في الجدول؟ </vt:lpstr>
      <vt:lpstr>الآن. انتبهوا معي كيف سأحدد المفعول فيه في الجملة التالية:</vt:lpstr>
      <vt:lpstr>أولا، أقرأ الجملة ثم أحدد الفعل الوارد فيها. </vt:lpstr>
      <vt:lpstr>ثانيا، أحدد الاسم المنصوب الدال على الزمان أو المكان في الجملة. </vt:lpstr>
      <vt:lpstr>ثالثا، إذا كان الاسم دالا على الزمان :أطرح السؤال : متى+ الفعل....؟ فإذا كان الاسم الدال على الزمان جوابا له، أقول أنه مفعول فيه ( ظرف زمان). </vt:lpstr>
      <vt:lpstr>الآن. سنحدد جماعة المفعول فيه الوارد في الجملة التالية: من يقرؤها ثم يحدد الفعل؟ </vt:lpstr>
      <vt:lpstr>نصحح. الفعل في الجملة هو: وقف.</vt:lpstr>
      <vt:lpstr>من يحدد الاسم المنصوب الدال على الزمان أو المكان في الجملة؟ </vt:lpstr>
      <vt:lpstr>الجملة تتضمن اسما دالا على المكان وهو : خلف.</vt:lpstr>
      <vt:lpstr>من يطرح السؤال المناسب للتحقق من أن الاسم مفعول فيه ( ظرف المكان )؟</vt:lpstr>
      <vt:lpstr>من يجيب عن السؤال؟  </vt:lpstr>
      <vt:lpstr>لاحظوا أن الاسم المنصوب "خلف" يجيب عن السؤال المطروح. نقول إنه مفعول فيه: ظرف مكان.</vt:lpstr>
      <vt:lpstr>انتبهوا معي إلى الجمل التالية، من يقرؤها؟</vt:lpstr>
      <vt:lpstr>من يقرأ الجمل التي تتضمن مفعولا فيه مع تحديد نوعه ( ظرف زمان أم ظرف مكان)؟</vt:lpstr>
      <vt:lpstr>نصحح جماعة . من يقرأ الجمل المكتوبة بلون أخضر؟ </vt:lpstr>
      <vt:lpstr>من يذكرنا بتعريف المفعول فيه وبنوعيه؟</vt:lpstr>
      <vt:lpstr>نتذكر جماعة. من يقرأ؟ </vt:lpstr>
      <vt:lpstr>من يذكرنا بطريقة تحديد المفعول فيه في جملة؟</vt:lpstr>
      <vt:lpstr>نتذكر جماعة. من يقرأ؟</vt:lpstr>
      <vt:lpstr> خذوا كراساتكم الصفحة ـــ 56 ـــ - أنجزوا نشاط « أتدرب مع زملائي» .</vt:lpstr>
      <vt:lpstr> نصحح جماعة. </vt:lpstr>
      <vt:lpstr> صححوا على كراساتكم. </vt:lpstr>
      <vt:lpstr>على الصفحة نفسها، أنجزوا السؤال الأول من النشاط "أنجز بمفردي".</vt:lpstr>
      <vt:lpstr>نصحح جماعة. </vt:lpstr>
      <vt:lpstr> صححوا على كراساتكم.</vt:lpstr>
      <vt:lpstr>اختتام الحصة</vt:lpstr>
      <vt:lpstr>من يذكرنا بطريقة تحديد المفعول فيه في جملة؟</vt:lpstr>
      <vt:lpstr>قوموا بحفظ قصيدة « المشاعر أحوال» استعدادا للحصة المقبلة.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251</cp:revision>
  <dcterms:created xsi:type="dcterms:W3CDTF">2023-09-20T21:35:22Z</dcterms:created>
  <dcterms:modified xsi:type="dcterms:W3CDTF">2026-02-22T11:58:54Z</dcterms:modified>
</cp:coreProperties>
</file>