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3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6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9"/>
  </p:notesMasterIdLst>
  <p:handoutMasterIdLst>
    <p:handoutMasterId r:id="rId80"/>
  </p:handoutMasterIdLst>
  <p:sldIdLst>
    <p:sldId id="2147482710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08" r:id="rId29"/>
    <p:sldId id="2147482719" r:id="rId30"/>
    <p:sldId id="2147482509" r:id="rId31"/>
    <p:sldId id="2147482642" r:id="rId32"/>
    <p:sldId id="2147482458" r:id="rId33"/>
    <p:sldId id="2147482693" r:id="rId34"/>
    <p:sldId id="2147482635" r:id="rId35"/>
    <p:sldId id="2147482707" r:id="rId36"/>
    <p:sldId id="2147482467" r:id="rId37"/>
    <p:sldId id="2147482511" r:id="rId38"/>
    <p:sldId id="2147482512" r:id="rId39"/>
    <p:sldId id="2147482637" r:id="rId40"/>
    <p:sldId id="2147482643" r:id="rId41"/>
    <p:sldId id="2147482645" r:id="rId42"/>
    <p:sldId id="2147482518" r:id="rId43"/>
    <p:sldId id="2147482720" r:id="rId44"/>
    <p:sldId id="2147482644" r:id="rId45"/>
    <p:sldId id="2147482522" r:id="rId46"/>
    <p:sldId id="2147482638" r:id="rId47"/>
    <p:sldId id="2147482712" r:id="rId48"/>
    <p:sldId id="2147482639" r:id="rId49"/>
    <p:sldId id="2147482640" r:id="rId50"/>
    <p:sldId id="2147482646" r:id="rId51"/>
    <p:sldId id="2147482647" r:id="rId52"/>
    <p:sldId id="2147482648" r:id="rId53"/>
    <p:sldId id="2147482714" r:id="rId54"/>
    <p:sldId id="2147482734" r:id="rId55"/>
    <p:sldId id="2147482715" r:id="rId56"/>
    <p:sldId id="2147482480" r:id="rId57"/>
    <p:sldId id="2147482723" r:id="rId58"/>
    <p:sldId id="2147482725" r:id="rId59"/>
    <p:sldId id="2147482726" r:id="rId60"/>
    <p:sldId id="2147482727" r:id="rId61"/>
    <p:sldId id="2147482694" r:id="rId62"/>
    <p:sldId id="2147482466" r:id="rId63"/>
    <p:sldId id="2147482722" r:id="rId64"/>
    <p:sldId id="2147482737" r:id="rId65"/>
    <p:sldId id="2147482739" r:id="rId66"/>
    <p:sldId id="2147482738" r:id="rId67"/>
    <p:sldId id="2147482732" r:id="rId68"/>
    <p:sldId id="2147482740" r:id="rId69"/>
    <p:sldId id="2147482733" r:id="rId70"/>
    <p:sldId id="2147482741" r:id="rId71"/>
    <p:sldId id="2147482704" r:id="rId72"/>
    <p:sldId id="2147482553" r:id="rId73"/>
    <p:sldId id="2147482651" r:id="rId74"/>
    <p:sldId id="2147482576" r:id="rId75"/>
    <p:sldId id="2147482705" r:id="rId76"/>
    <p:sldId id="2147482706" r:id="rId77"/>
    <p:sldId id="2147482671" r:id="rId78"/>
  </p:sldIdLst>
  <p:sldSz cx="9144000" cy="6858000" type="screen4x3"/>
  <p:notesSz cx="6858000" cy="9144000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Microsoft Uighur" panose="02000000000000000000" pitchFamily="2" charset="-78"/>
      <p:regular r:id="rId85"/>
      <p:bold r:id="rId86"/>
    </p:embeddedFont>
    <p:embeddedFont>
      <p:font typeface="Modern Love" panose="04090805081005020601" pitchFamily="82" charset="0"/>
      <p:regular r:id="rId87"/>
    </p:embeddedFont>
    <p:embeddedFont>
      <p:font typeface="Sakkal Majalla" panose="02000000000000000000" pitchFamily="2" charset="-78"/>
      <p:regular r:id="rId88"/>
      <p:bold r:id="rId8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424D7C"/>
    <a:srgbClr val="424D7B"/>
    <a:srgbClr val="565F88"/>
    <a:srgbClr val="FFFFFF"/>
    <a:srgbClr val="F7FBFB"/>
    <a:srgbClr val="F3F8F9"/>
    <a:srgbClr val="7F7F7F"/>
    <a:srgbClr val="48B2DC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6" autoAdjust="0"/>
    <p:restoredTop sz="95005" autoAdjust="0"/>
  </p:normalViewPr>
  <p:slideViewPr>
    <p:cSldViewPr snapToGrid="0">
      <p:cViewPr varScale="1">
        <p:scale>
          <a:sx n="71" d="100"/>
          <a:sy n="71" d="100"/>
        </p:scale>
        <p:origin x="1128" y="2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7.fntdata"/><Relationship Id="rId61" Type="http://schemas.openxmlformats.org/officeDocument/2006/relationships/slide" Target="slides/slide42.xml"/><Relationship Id="rId82" Type="http://schemas.openxmlformats.org/officeDocument/2006/relationships/font" Target="fonts/font2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8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1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1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1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0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5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43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8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4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4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91.xml"/><Relationship Id="rId7" Type="http://schemas.openxmlformats.org/officeDocument/2006/relationships/image" Target="../media/image2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8.png"/><Relationship Id="rId11" Type="http://schemas.openxmlformats.org/officeDocument/2006/relationships/image" Target="../media/image22.gif"/><Relationship Id="rId5" Type="http://schemas.openxmlformats.org/officeDocument/2006/relationships/image" Target="../media/image18.png"/><Relationship Id="rId10" Type="http://schemas.openxmlformats.org/officeDocument/2006/relationships/image" Target="../media/image31.png"/><Relationship Id="rId4" Type="http://schemas.openxmlformats.org/officeDocument/2006/relationships/image" Target="../media/image43.png"/><Relationship Id="rId9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1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56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684B0C-D92B-95FD-2429-4B7376B1B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0943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أساليب. 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–(20)د.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-1-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362933" y="2122576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القصيدة بطلاقة و أفهمها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483558" y="3380220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المشاعر أحوال 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القصيدة.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المشاعر أحوال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270721" y="2950518"/>
            <a:ext cx="6696000" cy="890781"/>
            <a:chOff x="1378266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8266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التعريف شفهيا  بفن من الفنون الجميلة.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81031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قصيدة " المشاعر أحوال" بشكل مع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بر</a:t>
              </a: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وفهمها فهما عاما.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33400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قصيدة " المشاعر أحوال"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A0EA21-C2A4-DF8E-4445-ECB4141140A1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4" name="Image 13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C7217CB-5909-45AE-7560-6F8FC761FE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 14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014449-81F8-C8A5-3A92-F3340FEFD7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A8F28062-CE0D-1A64-F418-4BE0786D2DC2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7" name="Image 16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27E631-0B45-35B3-A55C-3967F38B4B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FE43F3-C73E-F862-8795-12ABB3A6D5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E3A4157-5AE5-97C8-42D0-9619534BD4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265006FC-690B-6BF1-2C57-D7DD9EBF34A1}"/>
              </a:ext>
            </a:extLst>
          </p:cNvPr>
          <p:cNvSpPr txBox="1">
            <a:spLocks/>
          </p:cNvSpPr>
          <p:nvPr/>
        </p:nvSpPr>
        <p:spPr>
          <a:xfrm>
            <a:off x="1663501" y="4463439"/>
            <a:ext cx="4698960" cy="6836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6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ستُعَرفون  شفهيا بالفنون الجميلة.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1160588" y="2259393"/>
            <a:ext cx="6839856" cy="1587863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أَتَقَمَّصُ دَوْرَ أَحَدِ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وَأُعَرِّفُ بِنَفْسي.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334CD0-AD11-D8DF-B113-001A35B9F3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15" y="3919038"/>
            <a:ext cx="3753301" cy="27519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873221-62A1-0111-A075-42A1F1D3D1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56799"/>
            <a:ext cx="4179600" cy="24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55E1B-C767-AC7D-FE86-845FE289A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0FAC9-109B-39C1-C46E-CE4E2CD7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الفقرة التالية سنتعرف على النح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ت. من يقرأ؟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0E7C123-70E7-49A8-A4C9-E70E8290A4C0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E87392-F826-CEE4-0AA5-A776A9F0D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D25332-6C6F-73CA-6A5C-8A91A53467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BE27A6-300E-2AAB-801B-48DF88FDEC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6E3A02-AB23-E32F-7802-E2475565C9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490D60-0A56-948F-708A-8DE9623B8BB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1A43D7-F64E-7E8C-43B2-0C4F3462E9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FF44BA-1F13-66AA-21B5-04CF5240457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9EB6E2-1612-81C0-3924-63EA8A8121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6DF845-6FED-B61E-C2D8-59A599470E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C5FEDE-7A52-66A8-0F88-6FB848AF819E}"/>
              </a:ext>
            </a:extLst>
          </p:cNvPr>
          <p:cNvSpPr txBox="1"/>
          <p:nvPr/>
        </p:nvSpPr>
        <p:spPr>
          <a:xfrm>
            <a:off x="738589" y="2042616"/>
            <a:ext cx="7617011" cy="378565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أَنَا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ٱلنَّحْتُ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اَلْفَنُّ ٱلَّذي يُحَوِّلُ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ٱلْمادَّةَ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ٱلصُّلْبَةَ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أَعْمالٍ خالِدَةٍ. أَسْتَخْدِمُ أَدَواتٍ بَسيطَةً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كَٱلْإِزْميلِ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وَٱلْمِطْرَقَةِ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لِنَحْتِ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ٱلْحَجَرِ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وَسَكاكينَ خاصَّةٍ لِتَشْكيلِ ٱلطّينِ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وَٱلْخَشَبِ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بِٱلْإِضافَةِ إِلى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ٱلْمَبارِدِ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لِصَقْلِ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ٱلسُّطوحِ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وَتَنْعيمِها. أُنْتِجُ مَنْحوتاتٍ فَنِّيَّةً تُزَيِّنُ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ٱلْمَتاحِفَ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وَٱلْحَدائِقَ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إِضافَةً إِلى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ٱلنُّقوشِ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ٱلْبارِزَةِ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وَٱلْأَبْوابِ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900525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 منكم يختار فنا من الفنون الجميلة، واستعدوا للتعريف بها شفهيا على غرار المثال التالي. انتبهوا إلى الأساليب المستعملة.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CFD526-BA83-71B0-8127-DF1DA11BF718}"/>
              </a:ext>
            </a:extLst>
          </p:cNvPr>
          <p:cNvSpPr txBox="1"/>
          <p:nvPr/>
        </p:nvSpPr>
        <p:spPr>
          <a:xfrm>
            <a:off x="763494" y="2388348"/>
            <a:ext cx="7617011" cy="378565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ٱلنَّحْتُ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اَلْفَنُّ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يُحَوِّلُ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ٱلْمادَّةَ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ٱلصُّلْبَةَ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أَعْمالٍ خالِدَةٍ. 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أَسْتَخْدِمُ أَدَواتٍ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بَسيطَةً </a:t>
            </a:r>
            <a:r>
              <a:rPr lang="ar-MA" sz="40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َٱلْإِزْميلِ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وَٱلْمِطْرَقَةِ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لِنَحْتِ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ٱلْحَجَرِ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سَكاكينَ خاصَّةٍ لِتَشْكيلِ ٱلطّينِ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وَٱلْخَشَبِ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ٱلْمَبارِدِ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لِصَقْلِ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ٱلسُّطوحِ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وَتَنْعيمِها. </a:t>
            </a:r>
            <a:r>
              <a:rPr lang="ar-MA" sz="4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أُنْتِجُ مَنْحوتاتٍ فَنِّيَّةً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تُزَيِّنُ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ٱلْمَتاحِفَ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وَٱلْحَدائِقَ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إِضافَةً إِلى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ٱلنُّقوشِ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ٱلْبارِزَةِ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وَٱلْأَبْوابِ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5078421-9BE2-020D-8854-D45BC640E9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12" y="1445539"/>
            <a:ext cx="792000" cy="91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D0417-2350-E559-2F82-9C5BC49F4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233230-5DA1-4D54-1234-72C2E5B2B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708" y="797341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حدث باسترسال للتعريف بالفن الذي اختاره؟ الفائز من قدم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تعريفا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جيد وبلغة سليمة.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2782288-4442-5C12-3018-1CC42BEC96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713496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C3EEFD-7879-0CFE-84EB-182A2094A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071AB4-16BB-F0A2-46B6-A388B8F079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DE87-DA67-74B3-EDFE-73B57EB6A2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60A1C8-ACEB-6AC2-D131-42DF42455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8B23E94-B5D7-A7C1-35D0-14F5E2210D5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6B8F97-56F9-00C6-4572-520364C8909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C4C67C-AC31-4EFB-EE1C-6CD6FC3D50C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FE2D14-E22E-6F06-4E60-45CC40F9309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18729B-61FA-9D8D-15FF-24560DECB423}"/>
              </a:ext>
            </a:extLst>
          </p:cNvPr>
          <p:cNvSpPr/>
          <p:nvPr/>
        </p:nvSpPr>
        <p:spPr>
          <a:xfrm>
            <a:off x="1534160" y="2710179"/>
            <a:ext cx="6153700" cy="1587863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 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737897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9C1C0-F0C3-D271-54D1-D4BDBE7C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4F8FE-3046-4FDF-F77C-FA049451A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147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هو ..........................................................................</a:t>
            </a: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AD48B3-0B4A-BE7C-AFF5-8A5E444E57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6201C7-6842-AFE2-AE6A-1EA231323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2B29CE-1F20-5482-EDC2-4B59F99C51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4F0242-70C2-F831-DC63-AAC75B05FD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FA9521-0D29-3C1B-44A0-370A27B3329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D2D5478-7F8A-AB54-E0C9-1A55EFB37AA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B7EE8-BFE4-FF9C-8E0B-FCACD797A6E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D90111-98D5-98EF-0AE3-91F0383C65E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C1E96D-8F89-4DB2-F9FC-A4BFCE7259B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F9E557-5FA8-A6F2-BF29-88A6D3053D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B62BB46-2723-165C-A7FD-5413E3632BF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93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القصيدة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</a:t>
            </a:r>
            <a:r>
              <a:rPr lang="ar-MA" sz="2800" b="1" dirty="0">
                <a:cs typeface="Microsoft Uighur" panose="02000000000000000000" pitchFamily="2" charset="-78"/>
              </a:rPr>
              <a:t>ا</a:t>
            </a:r>
            <a:r>
              <a:rPr lang="tzm-Arab-MA" sz="2800" b="1" dirty="0">
                <a:cs typeface="Microsoft Uighur" panose="02000000000000000000" pitchFamily="2" charset="-78"/>
              </a:rPr>
              <a:t>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517926" y="1777877"/>
            <a:ext cx="2653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المشاعر أحوال(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قصيدة بعنوان « 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المشاعر أحوال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القصيدة.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ٱلْقَصيدَةِ.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القصيدة.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3137097" y="2568545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5400" b="1" dirty="0">
                <a:solidFill>
                  <a:srgbClr val="424D7B"/>
                </a:solidFill>
                <a:sym typeface="Sakkal Majalla"/>
              </a:rPr>
              <a:t>أَحْوالٌ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A44B5446-D938-10E0-A659-249505D8E25E}"/>
              </a:ext>
            </a:extLst>
          </p:cNvPr>
          <p:cNvSpPr txBox="1"/>
          <p:nvPr/>
        </p:nvSpPr>
        <p:spPr>
          <a:xfrm>
            <a:off x="827215" y="4299204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قَسَماتٌ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CE4AF16-0FC0-34DA-AD30-744F5B31AB16}"/>
              </a:ext>
            </a:extLst>
          </p:cNvPr>
          <p:cNvSpPr txBox="1"/>
          <p:nvPr/>
        </p:nvSpPr>
        <p:spPr>
          <a:xfrm>
            <a:off x="5149449" y="4289455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أَهْوالٌ</a:t>
            </a:r>
            <a:endParaRPr sz="54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أحوال »؟ ثم آخر يركبها في جملة مفيدة أو يقدم مرادفها.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392400" y="3603898"/>
            <a:ext cx="5234146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أَوْضاعٌ وظُروفٌ تَتَغَيَّرُ مَعَ </a:t>
            </a:r>
            <a:r>
              <a:rPr lang="ar-MA" b="1" dirty="0" err="1">
                <a:solidFill>
                  <a:srgbClr val="424D7B"/>
                </a:solidFill>
              </a:rPr>
              <a:t>ٱلْوَقْتِ</a:t>
            </a:r>
            <a:r>
              <a:rPr lang="ar-MA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6700351" y="3263379"/>
            <a:ext cx="2051249" cy="16003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أَحْوالٌ</a:t>
            </a:r>
          </a:p>
          <a:p>
            <a:r>
              <a:rPr lang="ar-MA" sz="4000" b="1" dirty="0">
                <a:solidFill>
                  <a:srgbClr val="C00000"/>
                </a:solidFill>
                <a:sym typeface="Sakkal Majalla"/>
              </a:rPr>
              <a:t>(جَمْعُ حالٍ)</a:t>
            </a:r>
            <a:r>
              <a:rPr lang="ar-MA" sz="4000" b="1" dirty="0">
                <a:solidFill>
                  <a:srgbClr val="424D7C"/>
                </a:solidFill>
                <a:sym typeface="Sakkal Majalla"/>
              </a:rPr>
              <a:t> </a:t>
            </a:r>
            <a:endParaRPr sz="4000" b="1" dirty="0">
              <a:solidFill>
                <a:srgbClr val="424D7C"/>
              </a:solidFill>
              <a:sym typeface="Calibri"/>
            </a:endParaRP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774435" y="3635113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2E92E-1A97-00AD-BD78-F2EBB86CE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41B9F-4A4C-9316-7A2E-AF46CBB3D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81" y="789637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« أهوال »؟ ثم آخر يركبها في جملة مفيدة أو يقدم ضدها.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79CD0C-A0AE-9ED7-CBB3-A2707CEEC5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6336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4293FB-11F3-D0DC-AE15-BAA2E8F47B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0EFD0B-4FAB-AEDA-9B5D-EAB07BB2C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8DF5BF-F6D8-F6E8-DA4B-00E84BAAF5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443A30-EC82-26D5-1287-CF25E3438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2CF8BA-1C43-A832-3AC1-AE629CAA14F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09382A-65F0-1E5F-2C50-B0AF3388812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865795-B67B-9DCE-C76F-CC27366ABC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51CAB8-EE1E-7D71-E86B-CC213F41B46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1E795F00-4BA8-45DE-8F82-2B767E4981A1}"/>
              </a:ext>
            </a:extLst>
          </p:cNvPr>
          <p:cNvSpPr txBox="1"/>
          <p:nvPr/>
        </p:nvSpPr>
        <p:spPr>
          <a:xfrm>
            <a:off x="406401" y="3522829"/>
            <a:ext cx="476641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b="1" dirty="0">
                <a:solidFill>
                  <a:srgbClr val="424D7B"/>
                </a:solidFill>
                <a:sym typeface="Sakkal Majalla"/>
              </a:rPr>
              <a:t>أُمورٌ شَديدَةٌ ومُخيفَةٌ.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8F26EEAE-CAE8-69A8-BFCB-F14A5CC5C726}"/>
              </a:ext>
            </a:extLst>
          </p:cNvPr>
          <p:cNvSpPr txBox="1"/>
          <p:nvPr/>
        </p:nvSpPr>
        <p:spPr>
          <a:xfrm>
            <a:off x="6158161" y="3234450"/>
            <a:ext cx="253736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ym typeface="Sakkal Majalla"/>
              </a:rPr>
              <a:t>أَهْوالٌ</a:t>
            </a:r>
          </a:p>
          <a:p>
            <a:r>
              <a:rPr lang="ar-MA" sz="4800" dirty="0">
                <a:sym typeface="Sakkal Majalla"/>
              </a:rPr>
              <a:t>جَمْعُ هَوْلٍ </a:t>
            </a:r>
            <a:endParaRPr lang="ar-MA" sz="4800" dirty="0">
              <a:sym typeface="Calibri"/>
            </a:endParaRP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D3E788-FE9B-3F80-E735-DE6290AE486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172817" y="3570199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038043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E3BEC-01E7-124A-9BBB-37ADC9CC6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4A260E-A9AA-2450-BFF1-5FDAD6551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0" y="789637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قسمات » ؟ ثم آخر يركبها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BBA964-0F6F-CDC2-E8EC-1847ECB824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E2B706-D7B4-716C-7159-937A98A65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2C5A84-0F09-80F7-34D0-3CE4DBE37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E93B93-628E-2262-0BC9-E7036695FC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C61076-1093-B0B4-1351-8D26F5E456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C2B487-1D82-3307-6B91-9DB1E90C721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308F4B-CAAA-9FAF-821D-160DD0ADDAF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38CBB3-CF12-9201-44DE-9E092043EC1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7F0FC-23C2-F30B-E675-B6646BE8888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E3EA77F1-0A22-A5E6-1E22-133DF3FAD172}"/>
              </a:ext>
            </a:extLst>
          </p:cNvPr>
          <p:cNvSpPr txBox="1"/>
          <p:nvPr/>
        </p:nvSpPr>
        <p:spPr>
          <a:xfrm>
            <a:off x="778678" y="3403129"/>
            <a:ext cx="4615506" cy="11236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6000" b="1" dirty="0">
                <a:solidFill>
                  <a:srgbClr val="424D7B"/>
                </a:solidFill>
                <a:sym typeface="Sakkal Majalla"/>
              </a:rPr>
              <a:t>مَلامِحُ </a:t>
            </a:r>
            <a:r>
              <a:rPr lang="ar-MA" sz="6000" b="1" dirty="0" err="1">
                <a:solidFill>
                  <a:srgbClr val="424D7B"/>
                </a:solidFill>
                <a:sym typeface="Sakkal Majalla"/>
              </a:rPr>
              <a:t>ٱلْوَجْهِ</a:t>
            </a:r>
            <a:r>
              <a:rPr lang="ar-MA" sz="6000" b="1" dirty="0">
                <a:solidFill>
                  <a:srgbClr val="424D7B"/>
                </a:solidFill>
                <a:sym typeface="Sakkal Majalla"/>
              </a:rPr>
              <a:t> وتَعابيرُهُ. 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F8CE9C0A-B57B-752A-F2F8-474E26AB3987}"/>
              </a:ext>
            </a:extLst>
          </p:cNvPr>
          <p:cNvSpPr txBox="1"/>
          <p:nvPr/>
        </p:nvSpPr>
        <p:spPr>
          <a:xfrm>
            <a:off x="6419237" y="2994508"/>
            <a:ext cx="2407301" cy="1940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ym typeface="Sakkal Majalla"/>
              </a:rPr>
              <a:t>قَسَماتٌ</a:t>
            </a:r>
          </a:p>
          <a:p>
            <a:r>
              <a:rPr lang="ar-MA" sz="5400" dirty="0">
                <a:sym typeface="Sakkal Majalla"/>
              </a:rPr>
              <a:t>جَمْعُ قَسَمَةٍ </a:t>
            </a:r>
            <a:endParaRPr lang="ar-MA" sz="5400" dirty="0">
              <a:sym typeface="Calibri"/>
            </a:endParaRP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B21F578-7E9B-C7D0-7FAE-C5F0089D1E4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442723" y="3570199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321309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71DF34C1-A2D6-5D9F-6742-CACD90C001F6}"/>
              </a:ext>
            </a:extLst>
          </p:cNvPr>
          <p:cNvSpPr txBox="1"/>
          <p:nvPr/>
        </p:nvSpPr>
        <p:spPr>
          <a:xfrm>
            <a:off x="3137097" y="2568545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5400" b="1" dirty="0">
                <a:solidFill>
                  <a:srgbClr val="424D7B"/>
                </a:solidFill>
                <a:sym typeface="Sakkal Majalla"/>
              </a:rPr>
              <a:t>أَحْوالٌ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0B26D9C6-D26B-5CF7-3011-1BB7DCFA706C}"/>
              </a:ext>
            </a:extLst>
          </p:cNvPr>
          <p:cNvSpPr txBox="1"/>
          <p:nvPr/>
        </p:nvSpPr>
        <p:spPr>
          <a:xfrm>
            <a:off x="827215" y="4299204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قَسَماتٌ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93C1D323-315C-82C0-7BA0-D62187712464}"/>
              </a:ext>
            </a:extLst>
          </p:cNvPr>
          <p:cNvSpPr txBox="1"/>
          <p:nvPr/>
        </p:nvSpPr>
        <p:spPr>
          <a:xfrm>
            <a:off x="5149449" y="4289455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أَهْوالٌ</a:t>
            </a:r>
            <a:endParaRPr sz="54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68" y="828000"/>
            <a:ext cx="727562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-54-. 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A955916E-C43B-8BEB-0842-C55253F1B1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53" y="1584000"/>
            <a:ext cx="3414094" cy="523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74000"/>
            <a:ext cx="708318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Espace réservé du texte 22">
            <a:extLst>
              <a:ext uri="{FF2B5EF4-FFF2-40B4-BE49-F238E27FC236}">
                <a16:creationId xmlns:a16="http://schemas.microsoft.com/office/drawing/2014/main" id="{443BAA9C-7D54-FAE2-0732-FB8E842D5A09}"/>
              </a:ext>
            </a:extLst>
          </p:cNvPr>
          <p:cNvSpPr txBox="1">
            <a:spLocks/>
          </p:cNvSpPr>
          <p:nvPr/>
        </p:nvSpPr>
        <p:spPr>
          <a:xfrm>
            <a:off x="3607495" y="3656987"/>
            <a:ext cx="5235879" cy="11154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أُحَدِّدُ تَوَقُّعي حَوْل مَضْمونِ ٱلنَّصِّ.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8F5E40C8-55A6-9F17-9EEB-8DBDF6D4A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740305"/>
            <a:ext cx="3048240" cy="475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ٱلْقَصيدَةَ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32CD3-CB2E-D553-DD92-F14B193CF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C68229-D2A6-BBBF-6E54-123CB6FB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77" y="804984"/>
            <a:ext cx="708318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اقرؤوا القصيدة قراءة صامتة وحاولوا التحقق من توقعاتكم.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296EB7-5862-CA1A-0125-EE2DC4C6BC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4D9FCE-DF2F-5660-4846-4A8606100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7DF59-1F76-48F5-49D6-42CE4A6AD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D0EB84-F2EC-15FE-A5A2-A6871BB578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B3A7A8-3692-D135-A3D2-1624223684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0A7EF8-A737-D8E7-6504-E6627BBABFD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48F086-E286-1A34-3016-97C751345D3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A4EA4-6DAF-5624-4B30-63BA731F5FC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6FD486-3BCD-4FCF-25BE-4AC6A2BD949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950CA1C6-974C-3F68-8D5B-CA1CABDA93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469" y="1407361"/>
            <a:ext cx="3414094" cy="523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656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57" y="797312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سنقرأ القصيدة. 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 أولا بعض توجيهات القراءة التعبيرية. من يقرؤها؟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9EA59F-5AB9-CF1A-8BB8-930134F519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6672" y="703664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D57B729-B6D7-CF0A-044D-EE3214B6750D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C993F6A-FEC9-849E-03E6-D60B701C3BC0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BEA7BC1-FD0C-3ED2-66C4-F765714E8430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623F18B-2CE2-FEED-A4AA-7678081F394D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C566AF76-4F4A-86FD-AF0E-A55FBE81F1E4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D949C4B-49F9-A448-4E93-97A865638BCA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F017F63-044C-4405-7D9D-FBEB2D8E4B08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82070C84-4A84-F0F7-6FB8-EEE8F725CCA3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E1F9732-9C9D-7A14-6B91-72A1C6113FED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قِراءَةَ ٱلْكَلِماتِ بَعْضِها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D759F-963A-F6BC-C891-D769597D8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6B8CF5-E480-3461-5B9A-7FEEF050F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21" y="81412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النص. ضعوا أصابعكم تحت كل كلمة أقرؤها.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AFAF70-7F24-7EDD-4C6B-D94A54355E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0FC7F8-9934-083C-5628-2FAD936B0E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99038C-76A1-73EF-1776-69B33112D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E9A10C-2694-BD55-612B-FEED8D16E0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004B36-D690-5677-8CA7-C7D0E20622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3F5C9D-3E43-4E92-6140-BF7682AE316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D9630A-E728-3C71-E933-664D1A62FD5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0D5D9-9209-C3EA-277F-CFC3DD9D0E1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907E74-9D7F-7D77-14CB-42D0A31E9B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39F4D2AB-6FE5-A534-89E3-1849511E6C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469" y="1407361"/>
            <a:ext cx="3414094" cy="523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2456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8E959-12E7-DC1C-152F-FB3FA929A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A4FFC-A908-9D96-FF55-7484889C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77" y="804984"/>
            <a:ext cx="708318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هامسة وتدربوا على إلقائها بشكل معبر.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203FC-5974-64B5-4CB6-D7696332C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0AD230-F698-CF82-7EB8-3C9695DAF0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48AC79-C9A0-C231-AD9F-145AB068E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AD015D-D3B8-31B4-0D12-2A11207520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866BB0-A211-E21F-C050-9678BE5645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57FDDB-A620-D54B-F9DD-21DA1E20E7D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B3EFA-0806-2C85-5124-F767679E779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AC7E69-CF89-04F3-5634-1012D24F170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E4BC50-7DEF-2672-5335-E327555D65C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F92C710C-5FB1-E5B7-014F-7C31B941DB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469" y="1407361"/>
            <a:ext cx="3414094" cy="523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8227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بشكل معبر مستحضرا الضوابط التالية؟ سنحدد صاحب أحسن إلقاء.</a:t>
            </a: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F25186-AD03-882B-46F8-ABFD4CF2FF02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C609D0C-BF10-0C6F-929F-DB28D9C71FDF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9DDCCC5-1E39-0879-2023-A7B9538E7A0F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2E809D4-1432-D9CF-D00C-431FC2B11D39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468C6E3-E4A9-CE97-39DC-156D675B02E7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90ABE12-3F16-1565-F521-3D78585E218E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16C121EB-C948-A44F-6420-8ADBF5BBC730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5970BBA-AF3B-5C9E-CE8F-700BD97F51A0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4D1DC8A4-AA5C-CB6F-2F3C-15430C55D2DB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قِراءَةَ ٱلْكَلِماتِ بَعْضِها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408815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1B6C-C133-E2C4-4E9B-63F152A75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D4A92A-594B-5A1C-69E4-AE29B53D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" y="805965"/>
            <a:ext cx="7118168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أسئلة الفهم العام. من يقرأ السؤال ثم يجيب عنه؟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الجواب بشكل تفاعلي بين التلاميذ. )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546F59-2494-F039-3C34-8DA7189590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DD01A0-E792-50F7-12E2-39754E7DC27E}"/>
              </a:ext>
            </a:extLst>
          </p:cNvPr>
          <p:cNvSpPr/>
          <p:nvPr/>
        </p:nvSpPr>
        <p:spPr>
          <a:xfrm>
            <a:off x="1160109" y="1661413"/>
            <a:ext cx="7607555" cy="159207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ar-AE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21A9DB-56B1-38B0-D358-68FF2CD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AEE35-4263-2250-0273-AEDD793F4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34330B-05A6-F848-25FA-280E7C81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DE4EEF-9052-7B03-1984-A4E8868EC6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49EE62-C9AE-2060-2CA9-EE2323979E2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79A31D-F9F2-856D-70AD-2906ABE949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50116-7358-8AEF-30E6-ECDDCE59C99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702FE2-61B9-A307-B6FE-E46A7812CF9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A2C1058F-AE59-0B59-8096-0DD06C0B8844}"/>
              </a:ext>
            </a:extLst>
          </p:cNvPr>
          <p:cNvSpPr txBox="1"/>
          <p:nvPr/>
        </p:nvSpPr>
        <p:spPr>
          <a:xfrm>
            <a:off x="1213189" y="3059493"/>
            <a:ext cx="674281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كَمْ عَدَدُ أَبْياتِ ٱلْقَصيدَةِ</a:t>
            </a:r>
            <a:r>
              <a:rPr lang="ar-AE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5185394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67DBE-DED3-E08E-AE46-5540CF8F6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C0A91-CA89-CD4D-F002-85CFE76C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09" y="789636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91B9D0-993E-AF95-EA10-5F0A67D472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9A417D-162D-27AF-8C9B-82F362E38E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14BCE7-4104-D7E2-2954-D45740BF0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C8F0C5-9BA5-7D6F-2DB2-14C4069FA0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D31888-2535-85A0-E7C3-376CA2E9A4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C56503F-7DD3-A951-2DCC-A1510511AB1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CB68C0-E1BC-0175-A5B0-1204F3CB107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BCD905-0D5E-9E24-5A51-F26133859E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17C523-07B7-215B-53DD-8C35CE6A0FD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11421D3C-A287-EE1A-B5F0-CFDD00778671}"/>
              </a:ext>
            </a:extLst>
          </p:cNvPr>
          <p:cNvSpPr txBox="1"/>
          <p:nvPr/>
        </p:nvSpPr>
        <p:spPr>
          <a:xfrm>
            <a:off x="827215" y="3162555"/>
            <a:ext cx="7331265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ٱلْمَوْضوعُ ٱلَّذي تَتَحَدَّثُ عَنْهُ ٱلْقَصيدَةُ؟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74253775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EB376-CABA-7FAB-A75F-1E8BDE50B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05774E-CE5E-B468-E247-23487621E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23" y="789637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D57216-7316-B431-75BA-8489F12932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8E3FB4-ED42-F918-EBFF-0EDED4B6C1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BAE347-37DB-4D1B-53C2-3C077561B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0EDF0D-88D3-3B0E-E4E9-A22ECA4F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C08616-BECB-A8E2-810B-C46472E06F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C09858-0864-208E-CFE8-6BD00D328DC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9B39A5-2593-2892-1B4C-90F87749F5A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6B0AE-00F8-04EF-5664-625EECEB6D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542D69-76F0-B151-0FFE-DDF70AD215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4A538DA8-F037-18D6-01A6-BEEE1A90C2FA}"/>
              </a:ext>
            </a:extLst>
          </p:cNvPr>
          <p:cNvSpPr txBox="1"/>
          <p:nvPr/>
        </p:nvSpPr>
        <p:spPr>
          <a:xfrm>
            <a:off x="773911" y="3156373"/>
            <a:ext cx="7578089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بِمَ شَبَّهَ </a:t>
            </a:r>
            <a:r>
              <a:rPr lang="ar-MA" dirty="0" err="1"/>
              <a:t>ٱلشّاعِرُ</a:t>
            </a:r>
            <a:r>
              <a:rPr lang="ar-MA" dirty="0"/>
              <a:t> مَشاعِرَ </a:t>
            </a:r>
            <a:r>
              <a:rPr lang="ar-MA" dirty="0" err="1"/>
              <a:t>ٱلْإِنْسانِ</a:t>
            </a:r>
            <a:r>
              <a:rPr lang="ar-MA" dirty="0"/>
              <a:t> في ٱلْقَصيدَةِ؟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33429694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3C292-EC5D-8403-8E5C-1F45E4AE8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17C43-69E9-9699-9146-2E80AF0F1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C4391E-C152-6BAD-B00C-2685DAC17C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F075A5-2871-5908-F988-4F724292D717}"/>
              </a:ext>
            </a:extLst>
          </p:cNvPr>
          <p:cNvSpPr/>
          <p:nvPr/>
        </p:nvSpPr>
        <p:spPr>
          <a:xfrm>
            <a:off x="706098" y="3281508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ٱلْمَشاعِرُ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ٱلْمَذْكورَةُ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ٱلْقَصيدَةِ؟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CD88CE-585E-E672-DAAE-5C08318C3D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98E42C-EE74-6D9D-15A0-01CFDC8CD0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5F3E34-864E-69C5-617E-F82902F89D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0D6F9D-B3F9-798B-4F23-918A55835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2FA785-7683-23E3-F32B-00E5EE1250E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C86AE3-9336-0F15-34A4-12D7AAD638E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D256F9-311B-A6D3-BCC0-B0B63644E07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78C3A5-CDD7-EE83-F990-89D9709DF6A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8890776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8A5E7-B8D9-0BA8-DE7A-957716256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34F90A-CBD8-FDC1-34E1-977DAD72F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-55-. أجيبوا عن الأسئلة المحددة على الشريحة. 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AA2335-81B4-810B-A9C5-892F8E3B6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C674B2-4DAD-EB93-C8BD-D1F69A5FCA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064C97-A4FC-5E02-731A-86AE18A77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C680F9-6844-3333-8C67-E6ED09C8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BEE409-8B5F-3C64-31D6-B3EF49DDFF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AD8FC1-EDEB-B7FE-1E5B-859C5645E47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828C55-A5C6-C53E-0069-38EB41F1BFC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F1F5B-7AC4-B797-35DF-09D0FF831AD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C42770-A063-5B4A-D926-E03C0E2C298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242DF7F6-C3F9-D8A1-C2AB-0EAA3F35A29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46108" y="1484313"/>
            <a:ext cx="792000" cy="792000"/>
          </a:xfrm>
          <a:prstGeom prst="rect">
            <a:avLst/>
          </a:prstGeom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83FD2DE-F96A-B018-A4A4-6D011C2B2A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485" y="1417965"/>
            <a:ext cx="3200734" cy="53736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ED0A31-F0C9-FF80-BABC-7349F16449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4574" y="3347248"/>
            <a:ext cx="3231646" cy="89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1656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3414F-A867-40FC-4288-2FA51469D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8B04FF-650C-98CA-ECBC-9C22901EC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E7B5A-F4B3-BA04-9947-13F4F63BCD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0B2A00-FB78-E68D-0BDD-9462FB599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B3D81A-7505-07C8-D336-3D51522EB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052480-A5E1-8036-E7E6-4B647F0E08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562F53-2CC9-5A98-6791-8104C36237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A83FAC7-2B79-CAC8-2F09-9EC6B5DA472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73B208-CAEC-33C0-9C87-300AFCCB015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DCC05E-635A-576B-8761-D098069CB45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528140-F5E8-B364-32AD-2BF16DCC63C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4CBE6D2F-A946-5D83-FA31-88D2517EEA2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46108" y="1484313"/>
            <a:ext cx="792000" cy="792000"/>
          </a:xfrm>
          <a:prstGeom prst="rect">
            <a:avLst/>
          </a:prstGeom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061A01B-FBB8-30C2-B276-3C349D57FA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8125" y="2092960"/>
            <a:ext cx="6384781" cy="372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0595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55F7A-EAF2-57E1-B718-EE1F57493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F9D043-45CF-8B0A-43D4-7A9417A80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252EB8-018F-0C0B-0445-E24AA3A83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A2D939-AC5E-3191-5656-909734736E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A55D0D-0933-75AC-AA84-5FF01A0BF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0DB9C2-E938-5A9F-3BD1-77C769588A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548E1E-A6FC-FD75-F93D-79FE1272C4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6E9DD2-81C9-F4D7-E037-93EDC578C2C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6DAA0E-3DA6-42D1-204A-D4262DC2BFC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ABE990-5A54-B5B2-DC48-4EBDCDFA244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591A23-676E-CA67-AE35-04878731D24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2F45C1-0B76-B1E2-2EE4-2B994B275819}"/>
              </a:ext>
            </a:extLst>
          </p:cNvPr>
          <p:cNvSpPr txBox="1"/>
          <p:nvPr/>
        </p:nvSpPr>
        <p:spPr>
          <a:xfrm>
            <a:off x="572971" y="2208053"/>
            <a:ext cx="7998057" cy="3600986"/>
          </a:xfrm>
          <a:prstGeom prst="rect">
            <a:avLst/>
          </a:prstGeom>
          <a:solidFill>
            <a:schemeClr val="bg1"/>
          </a:solidFill>
          <a:ln w="127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اَلشُّعُورُ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يَتَحَدَّثُ عَنْهُ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ٱلْمَقْطَعُ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ٱلْأَوَّلُ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ٱلْحُزْنُ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(كَما تَدُلُّ عَلَيْهِ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ٱلعباراتُ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شَحُبَتْ قَسَمَاتُهُ وَتَجَهَّمَتْ كَدَرا-وَتَساقَطَتْ أَوْراقُ بَسْمَتِهِ)</a:t>
            </a:r>
            <a:endParaRPr lang="ar-MA" sz="2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شُعورُ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يُقابِلُ فَصْلَ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ٱلرَّبيعِ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ٱلْفَرَحُ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وَٱلْبَهْجَةُ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شَبَّهَ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ٱلشّاعِرُ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بِٱلطَّبيعَةِ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لِيُوَضِّحَ تَقَلُّبَ مَشاعِرِهِ، إِذْ يوجَدُ شَبَهٌ بَيْنَهُما؛ فَمَشاعِرُ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ٱلإِنْسانِ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تتَقَلَّبُ كَما تَتَقَلَّبُ أَحْوالُ ٱلطَّبيعَةِ.</a:t>
            </a:r>
          </a:p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قَدْ تُعَبِّرُ ٱلطَّبيعَةُ عَنْ حُزْنِها بِتَغَيُّرِ حالِها إِلى صَمْتِ أوْ تَساقُطِ أَوراقِ أَشْجارِها ...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530292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الأضداد. خذوا ألواحكم. الفائز من استطاع تحديد أكبر عدد من الأضداد.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1905942" y="295234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ٱلْأَضْدادِ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2018452" y="2956657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اَلْحُزْنُ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endParaRPr lang="a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أَهْوالٌ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endParaRPr lang="a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كَدَرٌ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endParaRPr lang="a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رَسَتْ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معلومات من القصيدة.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895595" y="1771950"/>
            <a:ext cx="32032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المشاعر أحوال(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القراءة. من يحاول إلقاء القصيدة محترما الضوابط التالية: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0D0CF4B-BEF9-68D0-525B-08AB8BB8EB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46108" y="1484313"/>
            <a:ext cx="792000" cy="792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B318E15-1BB1-85C3-0CE0-534C933E3024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702A8D6-B87C-CD30-C333-1DDB3DCC1F94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252638-4E29-F766-4C04-E393931F21BD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قِراءَةَ ٱلْكَلِماتِ بَعْضِها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B74761-45C5-D35E-E5D5-20407D918D8D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B6A6943-8A7D-05FA-9F16-E96D1A89DEE9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5E0334E-0E5B-50E6-F994-131AF2F66B5F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ADA9BB7-E492-81A9-9DB9-FA13F0526050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AD4F2E4-6D62-11E5-992E-7B7FE6417B3D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1EB5C06-4364-A08A-4ED2-DFD786678E6C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F1F40-16DA-EF62-436A-EC6678EDC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88AB0-4056-A748-189F-5CFB9DB65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أسئلة تذكر مضامين القصيدة. من يجيب عن السؤال التالي: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C61375-D690-01E3-576F-296BC18D44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6DA1D4-F926-D282-C88D-FA9B35F0A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73CD54-CE67-0312-8609-BDF95C90A5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86E4B9-0D30-7A96-CEE1-2B7BB9C785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C20A5D-6ED9-AC89-F971-463B112C7BF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8753C3-81A9-9DC7-ED4E-8927C1D9A3F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7CF17F-C5B0-5EB9-081E-A6EDF315EF2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0DD047-2B72-052A-F3D9-6EBF8A004AB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EEAA86-5EF3-36D0-B647-6D15EDA2B7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A8C348-E22D-D443-2BBE-43ACD441494C}"/>
              </a:ext>
            </a:extLst>
          </p:cNvPr>
          <p:cNvSpPr/>
          <p:nvPr/>
        </p:nvSpPr>
        <p:spPr>
          <a:xfrm>
            <a:off x="706098" y="3281508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ٱلْمَظاهِرُ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ٱلطَّبيعِيَّةُ ٱلَّتي تُوافِقُ حالَةَ ٱلْفَرَحِ؟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15777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61211-92E1-ED7C-82D1-90F1E2E95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FF4D70-406B-BEAB-DE85-15538766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9F2B1-FB0C-5FD7-36D3-2E7F094F30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BE5C83-45A6-AAFD-DD8C-1384D2630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B63CC3-8ACC-A0BA-A992-5920415AE1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BA3D1E-3D94-DB1A-DF48-CAF420EFF4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DEB213-5A9F-C24B-69C9-4E97060BCC2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AF0302-A5CE-441F-52A2-B8D92F9F673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A6CA6-3176-8B03-969A-4F87FDCB3585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DEE138-69B7-3D27-8C77-ADABCBDDF1D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3A5F71-D62C-324F-7835-9470639D54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1419C2-6EF8-9A37-2647-4D576601CDCF}"/>
              </a:ext>
            </a:extLst>
          </p:cNvPr>
          <p:cNvSpPr/>
          <p:nvPr/>
        </p:nvSpPr>
        <p:spPr>
          <a:xfrm>
            <a:off x="706098" y="3281508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ٱلْمَظاهِرُ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ٱلطَّبيعِيَّةُ ٱلَّتي تُوافِقُ حالَةَ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ٱلْحُزْنِ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152006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6AA36-913C-0F4F-3D00-75ABB667F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C25CA-EED8-F745-9E5A-2E47287C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6D0138-3903-CAF2-F066-5CE2B2686E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6E8B40-9D8C-8AFF-3B4B-BE41661A6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E175DA-088B-49A6-8356-991D3F801F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99ED86-8378-CC2F-15E1-C9D0D08FB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5A0A55-EECD-A2C6-8DE1-0327728867C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B2A599-94CB-3FA4-B424-03C0B2AF9D2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B75C7B-DD5C-46E7-121B-4D3BF34BB52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847E41-CF13-65FC-E1B3-14DF0E70341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33C65F-7DBD-6BDF-912A-674DB5E939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DA650A-7BAD-0543-4193-E4E32D29C406}"/>
              </a:ext>
            </a:extLst>
          </p:cNvPr>
          <p:cNvSpPr/>
          <p:nvPr/>
        </p:nvSpPr>
        <p:spPr>
          <a:xfrm>
            <a:off x="706098" y="3281508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ٱلصُّوَرُ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ٱلَّتي توحي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بِٱلْخَوْفِ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وَٱلْخَطَرِ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692135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BDA72-B6E7-D73F-0E38-1B19D2D47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A05A63-8A3D-A54D-82BF-E18B2EC42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E2DD95-3B4F-B523-1C26-D9F64A7253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048435-FD5F-BF74-AD56-DE9105448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C0F761-ACD0-050C-F3A2-A70C9CEE4F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689318-4A44-3570-EFA8-833FF4577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592E2B-01D3-293D-8A9C-811D6C8A519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04ED97-6744-AADC-813D-2E0ED6DCAE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BB6E6D-4044-D645-790A-42D4ADC9BF4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6AD80A-D3BC-B6B3-FC44-21F41FEB80A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D79A01-EF6E-4D7E-8A19-5F0E9F5FFB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22BEFE2-CE36-8A17-B7ED-535662E00447}"/>
              </a:ext>
            </a:extLst>
          </p:cNvPr>
          <p:cNvSpPr/>
          <p:nvPr/>
        </p:nvSpPr>
        <p:spPr>
          <a:xfrm>
            <a:off x="706098" y="3281508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علام يَدُلُّ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ٱحْمِرارُ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ٱلْوَجْناتِ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ٱلنَّصِّ؟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659295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4D8A1-7E58-67B8-6544-55F3BD5E9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B12571-99A3-FFB1-A6A6-0D72570B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وكراساتكم الصفحة- 55- وأجيبوا عن الأسئلة المحددة على الشريحة التالية: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E79C82-0DDC-47AE-7985-E0B76C565D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09FA9-B075-48AB-235C-46FFA85074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088B13-8EF6-A3D8-6D20-DF1BD92D0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D07BE5-6E26-C19E-4BF3-F4062C434D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97FEE1-050E-2B8A-7F3D-402C5B3040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CF9401E-0C09-4D02-5F93-F36B10244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D0AFA6-D1B8-F2D8-4A10-3C83FC18226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BD22B5-6ED4-12C8-3FB9-B2D6B11641F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AE523D-ACAA-38B9-F12F-8C589AD08CB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38588D1-77E9-FC9E-28E5-40983E3D3B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485" y="1417965"/>
            <a:ext cx="3200734" cy="53736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A7C0415-7DB2-D01E-5815-BEAF1929A0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4573" y="4275238"/>
            <a:ext cx="3231646" cy="103844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6079FD-B8C2-0055-4FD9-132AD648D4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4573" y="5892799"/>
            <a:ext cx="3231646" cy="28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7679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C7EE6-7EFB-3828-4DAB-2578AD4F3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D003C1-3E8D-1D68-E84C-2C61B2DC0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9167B9-198A-563D-5B5F-C241AE1B6C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5249BA-0107-9C2D-F875-45D4233D9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7E64BB-D98A-9834-D83C-7DEA1EC92B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7A728F-18D3-9D39-ABDF-1E59DB22CA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86614D-17AF-9630-1020-37F70712CE9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44FFDA-D5C4-53FF-0784-7DB3F28E66B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09B4A1-DF26-ABB0-713D-8272E1A1E8A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173D1-1550-7FE9-8D31-D0047E8C7BB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90CE0A-CFC7-1EC1-F493-8DF7473CDD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D20EFCC-1EBF-CA17-1F92-BCDB342D16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120" y="1840093"/>
            <a:ext cx="7081520" cy="28030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5AB2B9-3DD2-4658-656F-2CB0635604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120" y="5011383"/>
            <a:ext cx="7214129" cy="8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65305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EDE53-6E48-5272-67BD-A3FD39C3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27FF5C-9DF1-568F-C2C9-88C2C673D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047DA0-51B4-432F-B8F4-4BC4472D9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2A947D-4CD1-22A0-55F8-F0BCF4EA1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533F6A-AEB1-B710-039E-937A0C1116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F108F7-C6B0-AA2A-861F-23C6BF1BB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79E5BA-044C-D5BE-3080-8C60AE4C33B3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5919A5-7191-9A17-5705-0E7B0ECCA72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2E8532-3BFE-500F-E025-29CA5FC6399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98F727-C9DB-0A44-4287-91D1A05D496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F0F2F-06BE-D8E6-DBA0-755033D4DC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FC8BA98-55CF-CF5F-A883-3F8C8073F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891435"/>
              </p:ext>
            </p:extLst>
          </p:nvPr>
        </p:nvGraphicFramePr>
        <p:xfrm>
          <a:off x="2004223" y="2042339"/>
          <a:ext cx="5394664" cy="259080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2697332">
                  <a:extLst>
                    <a:ext uri="{9D8B030D-6E8A-4147-A177-3AD203B41FA5}">
                      <a16:colId xmlns:a16="http://schemas.microsoft.com/office/drawing/2014/main" val="187168088"/>
                    </a:ext>
                  </a:extLst>
                </a:gridCol>
                <a:gridCol w="2697332">
                  <a:extLst>
                    <a:ext uri="{9D8B030D-6E8A-4147-A177-3AD203B41FA5}">
                      <a16:colId xmlns:a16="http://schemas.microsoft.com/office/drawing/2014/main" val="1962832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اَلْمَشاعِرُ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أَحْوالُ ٱلطَّبيعَةِ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1084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اَلْٱبْتِهاجُ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وَٱلْفَرَحُ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وَٱلسَّعادَةُ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اَلرَّبيعُ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4216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اَلْأَمَلُ وَتَحْقيقُ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ٱلْأَحْلامِ</a:t>
                      </a:r>
                      <a:endParaRPr lang="a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اَلصَّيْفُ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895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اَلْحُزْنُ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وَٱلذُّبولُ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وَٱلْيَأْسُ</a:t>
                      </a:r>
                      <a:endParaRPr lang="a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اَلْخَريفُ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99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اَلْبُكاءُ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وَٱلْخَوْفُ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وَٱلْقَلَقُ</a:t>
                      </a:r>
                      <a:endParaRPr lang="a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اَلشِّتاءُ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6038382"/>
                  </a:ext>
                </a:extLst>
              </a:tr>
            </a:tbl>
          </a:graphicData>
        </a:graphic>
      </p:graphicFrame>
      <p:sp>
        <p:nvSpPr>
          <p:cNvPr id="13" name="Rectangle 1">
            <a:extLst>
              <a:ext uri="{FF2B5EF4-FFF2-40B4-BE49-F238E27FC236}">
                <a16:creationId xmlns:a16="http://schemas.microsoft.com/office/drawing/2014/main" id="{2D48FC43-795D-2AE8-AA82-7D10E47F8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3337739"/>
            <a:ext cx="862422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7A730B-BEA3-5755-1D1E-010A73ACCF47}"/>
              </a:ext>
            </a:extLst>
          </p:cNvPr>
          <p:cNvSpPr txBox="1"/>
          <p:nvPr/>
        </p:nvSpPr>
        <p:spPr>
          <a:xfrm>
            <a:off x="464862" y="4810444"/>
            <a:ext cx="71526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تُشيرُ ٱلْعِبارَةُ إِلى تَنَوُّعِ ٱلْمَشاعِرِ (فَرَحٌ، حُزْنٌ، خَوْفٌ، أَمَلٌ...)، كَما أَنَّ طُرُقَ ٱلتَّعْبيرِ عَنْها مُخْتَلِفَةٌ، فَقَدْ تَظْهَرُ في صورَةِ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ٱبْتِسامَةٍ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دَمْعَةٍ أَوْ شُحوبٍ أَوِ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ٱحْمِرارٍ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93D87F1-BB98-4397-31E2-E414F45C82E1}"/>
              </a:ext>
            </a:extLst>
          </p:cNvPr>
          <p:cNvSpPr/>
          <p:nvPr/>
        </p:nvSpPr>
        <p:spPr>
          <a:xfrm>
            <a:off x="7622888" y="1859280"/>
            <a:ext cx="464472" cy="4064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B0F0"/>
                </a:solidFill>
              </a:rPr>
              <a:t>5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9BD09BE-42FB-D000-0ED4-2951B51E7F46}"/>
              </a:ext>
            </a:extLst>
          </p:cNvPr>
          <p:cNvSpPr/>
          <p:nvPr/>
        </p:nvSpPr>
        <p:spPr>
          <a:xfrm>
            <a:off x="7628639" y="4823244"/>
            <a:ext cx="464472" cy="4064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B0F0"/>
                </a:solidFill>
              </a:rPr>
              <a:t>6</a:t>
            </a:r>
            <a:endParaRPr lang="fr-F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82615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3B221-F47A-5E3A-07C6-DA82558AA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95897E-E154-9F99-7CE1-DD13EA830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لنناقش جماعة جواب السؤال التاسع.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7555C9-3CFC-9673-2EF9-4C6A63FA47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5FC2B0-B401-025D-8579-83C1DF6D3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EC4CE4-8EDD-1C1A-87DC-480D915620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C218DD-7C68-2D54-1593-C19D704260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021A210-FCFB-1155-8F94-1D37C422379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BF520C-B391-2EC9-9878-C25C2DE3592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07CFC6-ADD7-DD1F-3FF4-6AD9AA7A14F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FFF3A1-5B88-0090-213A-FF596E049A2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9CF9E2-490B-645A-3204-9286D8082F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31369107-8E17-55A9-2F0A-A8B15FD00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3337739"/>
            <a:ext cx="862422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6573EA-A54E-CF0D-F0D9-9607C80210D5}"/>
              </a:ext>
            </a:extLst>
          </p:cNvPr>
          <p:cNvSpPr txBox="1"/>
          <p:nvPr/>
        </p:nvSpPr>
        <p:spPr>
          <a:xfrm>
            <a:off x="1162763" y="2300644"/>
            <a:ext cx="6309610" cy="146423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تَتَّفِق(ين) مَعَ تَشْبيهِ ٱلْقَصيدَةِ لِمَشاعِرِ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بِأَحْوالِ ٱلطَّبيعَةِ؟ عَلِّلْ(ي) جَوابَك.</a:t>
            </a:r>
            <a:endParaRPr lang="fr-FR" sz="2800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5CB6FE5-1A7D-D510-74FA-9CFE22C6CC74}"/>
              </a:ext>
            </a:extLst>
          </p:cNvPr>
          <p:cNvSpPr/>
          <p:nvPr/>
        </p:nvSpPr>
        <p:spPr>
          <a:xfrm>
            <a:off x="7516765" y="2829559"/>
            <a:ext cx="464472" cy="4064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B0F0"/>
                </a:solidFill>
              </a:rPr>
              <a:t>9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E407A5-C51C-7204-AF7D-8C9BCFAA3CC1}"/>
              </a:ext>
            </a:extLst>
          </p:cNvPr>
          <p:cNvSpPr txBox="1"/>
          <p:nvPr/>
        </p:nvSpPr>
        <p:spPr>
          <a:xfrm>
            <a:off x="694944" y="4821775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8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8CEEC4FC-DD77-F666-09FC-AEBE211CE0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703198" y="4634682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DA5C9E1-28E0-B717-2A59-1CE6826B5651}"/>
              </a:ext>
            </a:extLst>
          </p:cNvPr>
          <p:cNvSpPr txBox="1"/>
          <p:nvPr/>
        </p:nvSpPr>
        <p:spPr>
          <a:xfrm>
            <a:off x="5921602" y="4855827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</a:t>
            </a:r>
            <a:endParaRPr lang="fr-FR" sz="4000" b="1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6710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3578" y="609637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يميز قراءة القصيدة الشعرية؟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ضَوابِطُ ٱلْقِراءَةِ ٱلشِّعْرِيَّةِ؟ 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38C1C-DB3B-631D-13FA-0E7ADD316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CE2106-DAF5-5E5F-A247-2CF0013673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BD7BB388-DB25-4387-9D78-DD931CDB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21" y="781473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الأشياء التي تحدث عنها الشاعر في القصيدة؟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4FE487D-F5C3-61EE-168D-117EEAFC5465}"/>
              </a:ext>
            </a:extLst>
          </p:cNvPr>
          <p:cNvSpPr/>
          <p:nvPr/>
        </p:nvSpPr>
        <p:spPr>
          <a:xfrm>
            <a:off x="749049" y="3265128"/>
            <a:ext cx="7645902" cy="114054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ٱلأَشْياءُ ٱلَّتي تَحَدَّثَ عَنْها ٱلشّاعِرُ فـي ٱلْقَصيدَةِ؟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B4DE4D-8E19-C77F-A51B-92C39F87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6E52D4-A849-1BB3-4541-E49B81D6E4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0308F-4040-ADBD-7AA3-5EFF4935A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1153D2-28F5-F4FB-563B-5EC1B5B63D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EC9533-2821-4484-8EEC-63C7CC0793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2B7FFE-B66B-75EA-A3C5-B5B890ABC6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0634CD-D2D7-0683-9DCF-206EE66D7C9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C0394B-0817-4AB9-5419-04BFC1CD0B1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958918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قوموا بحفظ القصيدة وتدربوا على إلقائها بشكل معبر استعدادا للحصة المقبل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85F589-E981-1658-D4E7-4FC8D9BAF6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2" name="Espace réservé pour une image  10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289D346D-7D74-2441-FD87-D5CF725348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215" y="1476000"/>
            <a:ext cx="792000" cy="792000"/>
          </a:xfrm>
          <a:prstGeom prst="rect">
            <a:avLst/>
          </a:prstGeom>
        </p:spPr>
      </p:pic>
      <p:pic>
        <p:nvPicPr>
          <p:cNvPr id="24" name="Image 23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D3BDB4C0-3923-3368-A1BF-08FC6ACD87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469" y="1407361"/>
            <a:ext cx="3414094" cy="523674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3ADDDA7-7A16-B437-E5C2-2EA088608D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553" y="3098332"/>
            <a:ext cx="2529011" cy="294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09E05-2EF4-9677-012E-A5AB1F11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36227-7286-B443-BC41-8B070DFFE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20" y="814129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BE5187A-8475-4D98-48E4-9DAC0BB16E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8782-6203-7C5B-6014-4CCF4E8ACC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2" name="Image 11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3CF04B56-E501-EE4B-DAFB-FD6AD59242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40" y="1029403"/>
            <a:ext cx="804225" cy="8042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2CB926-F9BF-3D05-5AA5-DA8C287771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E77115-AE7B-5C0A-DD98-0FB8682B7F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F6BCE4-3B10-5DA0-9B59-10FC3599FE6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2D865C-B8B4-A13E-D22A-DE502CEDF3F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857371-54A6-1EBD-0393-05C6358E24A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9010F9-2680-8AC0-F141-9CEEE3362D4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797A83-840E-5109-21EC-F2A18AF5EDE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FD757B-3DC8-9168-BCC5-30DCD57759E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598DA2C-0378-C033-2EAC-0B15AD6890B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35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18218</TotalTime>
  <Words>1647</Words>
  <Application>Microsoft Office PowerPoint</Application>
  <PresentationFormat>Affichage à l'écran (4:3)</PresentationFormat>
  <Paragraphs>383</Paragraphs>
  <Slides>59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59</vt:i4>
      </vt:variant>
    </vt:vector>
  </HeadingPairs>
  <TitlesOfParts>
    <vt:vector size="89" baseType="lpstr">
      <vt:lpstr>Aptos Display</vt:lpstr>
      <vt:lpstr>Dosis</vt:lpstr>
      <vt:lpstr>Aptos</vt:lpstr>
      <vt:lpstr>Microsoft Uighur</vt:lpstr>
      <vt:lpstr>Modern Love</vt:lpstr>
      <vt:lpstr>Dosis Medium</vt:lpstr>
      <vt:lpstr>Arial</vt:lpstr>
      <vt:lpstr>Dosis ExtraBold</vt:lpstr>
      <vt:lpstr>Wingdings</vt:lpstr>
      <vt:lpstr>Calibri</vt:lpstr>
      <vt:lpstr>Sakkal Majalla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ضعوا الكراسة والدفتر واللوحة في القمطر.</vt:lpstr>
      <vt:lpstr> افتتاح الحصة</vt:lpstr>
      <vt:lpstr>حاولوا الالتزام بهذه السلوكات. من يذكرنا بها؟</vt:lpstr>
      <vt:lpstr>ضعوا الكراسة والدفتر واللوحة في القمطر.</vt:lpstr>
      <vt:lpstr>في هذه الحصة ستُعَرفون  شفهيا بالفنون الجميلة.</vt:lpstr>
      <vt:lpstr> في الفقرة التالية سنتعرف على النحت. من يقرأ؟ </vt:lpstr>
      <vt:lpstr>كل منكم يختار فنا من الفنون الجميلة، واستعدوا للتعريف بها شفهيا على غرار المثال التالي. انتبهوا إلى الأساليب المستعملة.</vt:lpstr>
      <vt:lpstr>من يتحدث باسترسال للتعريف بالفن الذي اختاره؟ الفائز من قدم تعريفا جيد وبلغة سليمة. </vt:lpstr>
      <vt:lpstr>الفائز هو ..........................................................................</vt:lpstr>
      <vt:lpstr>قراءة</vt:lpstr>
      <vt:lpstr> سندرس قصيدة بعنوان « المشاعر أحوال». سنبدأ بنشاط أستعد لفهم القصيدة. </vt:lpstr>
      <vt:lpstr>هذه مفردات ستساعدكم على فهم القصيدة. من يقرأ ؟ </vt:lpstr>
      <vt:lpstr>من يقرأ معنى كلمة «أحوال »؟ ثم آخر يركبها في جملة مفيدة أو يقدم مرادفها.</vt:lpstr>
      <vt:lpstr>من يقرأ معنى كلمة « أهوال »؟ ثم آخر يركبها في جملة مفيدة أو يقدم ضدها. </vt:lpstr>
      <vt:lpstr>من يقرأ معنى كلمة « قسمات » ؟ ثم آخر يركبها في جملة مفيدة. </vt:lpstr>
      <vt:lpstr>من يختار كلمة ويقدم معناها؟ </vt:lpstr>
      <vt:lpstr>خذوا كراساتكم الصفحة رقم -54-. </vt:lpstr>
      <vt:lpstr>حاولوا بشكل ثنائي بناء توقع حول مضمون النص من خلال العنوان والصور المرفقة به.</vt:lpstr>
      <vt:lpstr>من يقرأ التوقع؟ ما الذي جعلكما تتوقعان ذلك؟ </vt:lpstr>
      <vt:lpstr>اقرؤوا القصيدة قراءة صامتة وحاولوا التحقق من توقعاتكم.</vt:lpstr>
      <vt:lpstr>من يقرأ توقعه؟ ثم يوضح لزملائه كيف تمكن من التحقق منه. </vt:lpstr>
      <vt:lpstr>سنقرأ القصيدة. نتذكر أولا بعض توجيهات القراءة التعبيرية. من يقرؤها؟</vt:lpstr>
      <vt:lpstr>سأقرأ النص. ضعوا أصابعكم تحت كل كلمة أقرؤها.</vt:lpstr>
      <vt:lpstr>اقرؤوا النص قراءة هامسة وتدربوا على إلقائها بشكل معبر.</vt:lpstr>
      <vt:lpstr>من يقرأ بشكل معبر مستحضرا الضوابط التالية؟ سنحدد صاحب أحسن إلقاء.</vt:lpstr>
      <vt:lpstr>ننتقل إلى أسئلة الفهم العام. من يقرأ السؤال ثم يجيب عنه؟ (مناقشة الجواب بشكل تفاعلي بين التلاميذ. ) </vt:lpstr>
      <vt:lpstr>Présentation PowerPoint</vt:lpstr>
      <vt:lpstr>Présentation PowerPoint</vt:lpstr>
      <vt:lpstr>Présentation PowerPoint</vt:lpstr>
      <vt:lpstr>خذوا كراساتكم الصفحة رقم -55-. أجيبوا عن الأسئلة المحددة على الشريحة. </vt:lpstr>
      <vt:lpstr>نصحح جماعة. </vt:lpstr>
      <vt:lpstr>صححوا على كراساتكم. </vt:lpstr>
      <vt:lpstr>قبل أن نواصل، سنلعب لعبة الأضداد. خذوا ألواحكم. الفائز من استطاع تحديد أكبر عدد من الأضداد.</vt:lpstr>
      <vt:lpstr>اكتبوا على ألواحكم ضد الكلمة التالية. بعد رفع الألواح يتم إقصاء أصحاب الإجابات الخاطئة.</vt:lpstr>
      <vt:lpstr>Présentation PowerPoint</vt:lpstr>
      <vt:lpstr>Présentation PowerPoint</vt:lpstr>
      <vt:lpstr>Présentation PowerPoint</vt:lpstr>
      <vt:lpstr>Présentation PowerPoint</vt:lpstr>
      <vt:lpstr>نواصل القراءة. من يحاول إلقاء القصيدة محترما الضوابط التالية: </vt:lpstr>
      <vt:lpstr>ننتقل إلى أسئلة تذكر مضامين القصيدة. من يجيب عن السؤال التالي:</vt:lpstr>
      <vt:lpstr>Présentation PowerPoint</vt:lpstr>
      <vt:lpstr>Présentation PowerPoint</vt:lpstr>
      <vt:lpstr>Présentation PowerPoint</vt:lpstr>
      <vt:lpstr>خذوا دفاتر القسم وكراساتكم الصفحة- 55- وأجيبوا عن الأسئلة المحددة على الشريحة التالية:</vt:lpstr>
      <vt:lpstr>نصحح جماعة. </vt:lpstr>
      <vt:lpstr>صححوا على دفاتركم.</vt:lpstr>
      <vt:lpstr>لنناقش جماعة جواب السؤال التاسع.</vt:lpstr>
      <vt:lpstr>اختتام الحصة</vt:lpstr>
      <vt:lpstr>ما الذي يميز قراءة القصيدة الشعرية؟</vt:lpstr>
      <vt:lpstr>ما الأشياء التي تحدث عنها الشاعر في القصيدة؟ </vt:lpstr>
      <vt:lpstr>قوموا بحفظ القصيدة وتدربوا على إلقائها بشكل معبر استعدادا للحصة المقبلة.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212</cp:revision>
  <dcterms:created xsi:type="dcterms:W3CDTF">2023-09-20T21:35:22Z</dcterms:created>
  <dcterms:modified xsi:type="dcterms:W3CDTF">2026-02-22T11:57:09Z</dcterms:modified>
</cp:coreProperties>
</file>