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3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4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6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7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8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19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0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4030" r:id="rId2"/>
    <p:sldMasterId id="2147484006" r:id="rId3"/>
    <p:sldMasterId id="2147483681" r:id="rId4"/>
    <p:sldMasterId id="2147483689" r:id="rId5"/>
    <p:sldMasterId id="2147483694" r:id="rId6"/>
    <p:sldMasterId id="2147483705" r:id="rId7"/>
    <p:sldMasterId id="2147483714" r:id="rId8"/>
    <p:sldMasterId id="2147483809" r:id="rId9"/>
    <p:sldMasterId id="2147483753" r:id="rId10"/>
    <p:sldMasterId id="2147483764" r:id="rId11"/>
    <p:sldMasterId id="2147483775" r:id="rId12"/>
    <p:sldMasterId id="2147483860" r:id="rId13"/>
    <p:sldMasterId id="2147483786" r:id="rId14"/>
    <p:sldMasterId id="2147483820" r:id="rId15"/>
    <p:sldMasterId id="2147483843" r:id="rId16"/>
    <p:sldMasterId id="2147483878" r:id="rId17"/>
    <p:sldMasterId id="2147483901" r:id="rId18"/>
    <p:sldMasterId id="2147483924" r:id="rId19"/>
    <p:sldMasterId id="2147483947" r:id="rId20"/>
    <p:sldMasterId id="2147483686" r:id="rId21"/>
  </p:sldMasterIdLst>
  <p:notesMasterIdLst>
    <p:notesMasterId r:id="rId93"/>
  </p:notesMasterIdLst>
  <p:handoutMasterIdLst>
    <p:handoutMasterId r:id="rId94"/>
  </p:handoutMasterIdLst>
  <p:sldIdLst>
    <p:sldId id="2147482712" r:id="rId22"/>
    <p:sldId id="2147482649" r:id="rId23"/>
    <p:sldId id="2147482462" r:id="rId24"/>
    <p:sldId id="2147482382" r:id="rId25"/>
    <p:sldId id="2147482616" r:id="rId26"/>
    <p:sldId id="2147482691" r:id="rId27"/>
    <p:sldId id="2147482445" r:id="rId28"/>
    <p:sldId id="2147482453" r:id="rId29"/>
    <p:sldId id="2147482692" r:id="rId30"/>
    <p:sldId id="2147482450" r:id="rId31"/>
    <p:sldId id="2147482521" r:id="rId32"/>
    <p:sldId id="2147482522" r:id="rId33"/>
    <p:sldId id="2147482526" r:id="rId34"/>
    <p:sldId id="2147482707" r:id="rId35"/>
    <p:sldId id="2147482694" r:id="rId36"/>
    <p:sldId id="2147482619" r:id="rId37"/>
    <p:sldId id="2147482713" r:id="rId38"/>
    <p:sldId id="2147482759" r:id="rId39"/>
    <p:sldId id="2147482760" r:id="rId40"/>
    <p:sldId id="2147482715" r:id="rId41"/>
    <p:sldId id="2147482716" r:id="rId42"/>
    <p:sldId id="2147482638" r:id="rId43"/>
    <p:sldId id="2147482761" r:id="rId44"/>
    <p:sldId id="2147482729" r:id="rId45"/>
    <p:sldId id="2147482730" r:id="rId46"/>
    <p:sldId id="2147482731" r:id="rId47"/>
    <p:sldId id="2147482732" r:id="rId48"/>
    <p:sldId id="2147482745" r:id="rId49"/>
    <p:sldId id="2147482744" r:id="rId50"/>
    <p:sldId id="2147482758" r:id="rId51"/>
    <p:sldId id="2147482743" r:id="rId52"/>
    <p:sldId id="2147482733" r:id="rId53"/>
    <p:sldId id="2147482762" r:id="rId54"/>
    <p:sldId id="2147482763" r:id="rId55"/>
    <p:sldId id="2147482734" r:id="rId56"/>
    <p:sldId id="2147482642" r:id="rId57"/>
    <p:sldId id="2147482765" r:id="rId58"/>
    <p:sldId id="2147482766" r:id="rId59"/>
    <p:sldId id="2147482746" r:id="rId60"/>
    <p:sldId id="2147482767" r:id="rId61"/>
    <p:sldId id="2147482768" r:id="rId62"/>
    <p:sldId id="2147482769" r:id="rId63"/>
    <p:sldId id="2147482747" r:id="rId64"/>
    <p:sldId id="2147482749" r:id="rId65"/>
    <p:sldId id="2147482695" r:id="rId66"/>
    <p:sldId id="2147482452" r:id="rId67"/>
    <p:sldId id="2147482621" r:id="rId68"/>
    <p:sldId id="2147482708" r:id="rId69"/>
    <p:sldId id="2147482620" r:id="rId70"/>
    <p:sldId id="2147482709" r:id="rId71"/>
    <p:sldId id="2147482622" r:id="rId72"/>
    <p:sldId id="2147482710" r:id="rId73"/>
    <p:sldId id="2147482722" r:id="rId74"/>
    <p:sldId id="2147482753" r:id="rId75"/>
    <p:sldId id="2147482754" r:id="rId76"/>
    <p:sldId id="2147482770" r:id="rId77"/>
    <p:sldId id="2147482755" r:id="rId78"/>
    <p:sldId id="2147482627" r:id="rId79"/>
    <p:sldId id="2147482772" r:id="rId80"/>
    <p:sldId id="2147482775" r:id="rId81"/>
    <p:sldId id="2147482756" r:id="rId82"/>
    <p:sldId id="2147482774" r:id="rId83"/>
    <p:sldId id="2147482773" r:id="rId84"/>
    <p:sldId id="2147482636" r:id="rId85"/>
    <p:sldId id="2147482704" r:id="rId86"/>
    <p:sldId id="2147482518" r:id="rId87"/>
    <p:sldId id="2147482568" r:id="rId88"/>
    <p:sldId id="2147482757" r:id="rId89"/>
    <p:sldId id="2147482484" r:id="rId90"/>
    <p:sldId id="2147482705" r:id="rId91"/>
    <p:sldId id="2147482706" r:id="rId92"/>
  </p:sldIdLst>
  <p:sldSz cx="9144000" cy="6858000" type="screen4x3"/>
  <p:notesSz cx="6858000" cy="9144000"/>
  <p:embeddedFontLst>
    <p:embeddedFont>
      <p:font typeface="Dosis" pitchFamily="2" charset="0"/>
      <p:regular r:id="rId95"/>
      <p:bold r:id="rId96"/>
    </p:embeddedFont>
    <p:embeddedFont>
      <p:font typeface="Dosis ExtraBold" pitchFamily="2" charset="0"/>
      <p:bold r:id="rId97"/>
    </p:embeddedFont>
    <p:embeddedFont>
      <p:font typeface="Dosis Medium" pitchFamily="2" charset="0"/>
      <p:regular r:id="rId98"/>
    </p:embeddedFont>
    <p:embeddedFont>
      <p:font typeface="Microsoft Uighur" panose="02000000000000000000" pitchFamily="2" charset="-78"/>
      <p:regular r:id="rId99"/>
      <p:bold r:id="rId100"/>
    </p:embeddedFont>
    <p:embeddedFont>
      <p:font typeface="Modern Love" panose="04090805081005020601" pitchFamily="82" charset="0"/>
      <p:regular r:id="rId101"/>
    </p:embeddedFont>
    <p:embeddedFont>
      <p:font typeface="Sakkal Majalla" panose="02000000000000000000" pitchFamily="2" charset="-78"/>
      <p:regular r:id="rId102"/>
      <p:bold r:id="rId10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1979" userDrawn="1">
          <p15:clr>
            <a:srgbClr val="A4A3A4"/>
          </p15:clr>
        </p15:guide>
        <p15:guide id="4" orient="horz" pos="2750" userDrawn="1">
          <p15:clr>
            <a:srgbClr val="A4A3A4"/>
          </p15:clr>
        </p15:guide>
        <p15:guide id="5" pos="385" userDrawn="1">
          <p15:clr>
            <a:srgbClr val="A4A3A4"/>
          </p15:clr>
        </p15:guide>
        <p15:guide id="6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424D7C"/>
    <a:srgbClr val="424D7B"/>
    <a:srgbClr val="00ACA4"/>
    <a:srgbClr val="F0F9FE"/>
    <a:srgbClr val="FFFFFF"/>
    <a:srgbClr val="818488"/>
    <a:srgbClr val="565F88"/>
    <a:srgbClr val="B1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10" autoAdjust="0"/>
    <p:restoredTop sz="86433"/>
  </p:normalViewPr>
  <p:slideViewPr>
    <p:cSldViewPr snapToGrid="0">
      <p:cViewPr varScale="1">
        <p:scale>
          <a:sx n="75" d="100"/>
          <a:sy n="75" d="100"/>
        </p:scale>
        <p:origin x="1136" y="30"/>
      </p:cViewPr>
      <p:guideLst>
        <p:guide pos="4626"/>
        <p:guide orient="horz" pos="709"/>
        <p:guide orient="horz" pos="1979"/>
        <p:guide orient="horz" pos="2750"/>
        <p:guide pos="385"/>
        <p:guide pos="5284"/>
      </p:guideLst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6" Type="http://schemas.openxmlformats.org/officeDocument/2006/relationships/slideMaster" Target="slideMasters/slideMaster16.xml"/><Relationship Id="rId107" Type="http://schemas.openxmlformats.org/officeDocument/2006/relationships/tableStyles" Target="tableStyle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9.xml"/><Relationship Id="rId95" Type="http://schemas.openxmlformats.org/officeDocument/2006/relationships/font" Target="fonts/font1.fntdata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font" Target="fonts/font9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91" Type="http://schemas.openxmlformats.org/officeDocument/2006/relationships/slide" Target="slides/slide70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handoutMaster" Target="handoutMasters/handout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font" Target="fonts/font3.fntdata"/><Relationship Id="rId10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font" Target="fonts/font6.fntdata"/><Relationship Id="rId10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0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0.png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0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0.png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2" name="Espace réservé pour une image  20">
            <a:extLst>
              <a:ext uri="{FF2B5EF4-FFF2-40B4-BE49-F238E27FC236}">
                <a16:creationId xmlns:a16="http://schemas.microsoft.com/office/drawing/2014/main" id="{791A2E4C-A224-FCF7-A319-23BD50CEBC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70632"/>
            <a:ext cx="721074" cy="72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51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1C2A3DB-7D6A-51BB-17AD-9357BCC579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62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حصة اليوم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حصة اليوم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حصة اليوم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حصة اليوم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حصة اليوم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حصة اليوم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</a:t>
            </a:r>
            <a:r>
              <a:rPr kumimoji="0" lang="f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حصة اليوم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حصص الأسبوع التربوي الأول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حصص الأسبوع التربوي الأول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حصص الأسبوع التربوي الأول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حصص الأسبوع التربوي الأول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حصص الأسبوع التربوي الأول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EB7141-C4E8-63E3-E7B2-D19B12885CF6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7EF74D-09CF-07AC-69FF-7F1DEB13F5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BCF690F-549E-0199-7F2E-C76B96466CB5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</a:t>
            </a: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061FC4DF-EB84-0B6E-A20F-0CDC56439E8C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3ED1B002-BC30-F4D2-758E-6BAE9521DB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3CA78516-1049-D03C-798B-57A96B1EAC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B0DD0F9-3459-2364-072C-EC4C2537E3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037CE08C-F004-956B-D2E9-52111C1050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8EFDA8AA-A985-0961-12A0-6554CF04D8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BEB9F0D-0385-BD3E-AE68-12C9D1D91D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0BC8677F-29C7-D9A3-78D7-5D2A52DD6C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C9D2268-C8A9-6F7A-2A69-91D7D76FB9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E7006E70-64B4-02C4-D9CA-11579F3310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46A68083-1CEB-CA9C-F640-44784C0BAD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7EC7A92-BFDF-D8BB-7EF4-4EAF06B95A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A44D093-EF12-3DC0-954A-9017BA011F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377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</a:t>
            </a: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0764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A229B-3395-4592-F52C-05B4DA1C7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CCFEC7-6867-CA1A-226E-49435CDF8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AA4274-9401-D0C1-DE17-78563CADC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829630-E66A-5A96-77DA-CF971ED9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7FC370-B924-E63C-1858-4184DC32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606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FDF83-6034-26D5-3A05-C8A3169A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640691-91D0-B2E5-2E47-49AA38EB1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E6AB48-1227-64E8-DC6E-529766CC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44C028-5301-1EDE-BC9C-27AE2C10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0A289-D81A-04BE-9F43-87281EEB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399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FB5F5-53A4-B1C6-C89B-3277F3E60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D544C4-3097-96B6-018D-C94DB227B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B596B2-84B0-223E-17D7-41FF93425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5147C4-6E21-E43E-3B3E-D322A1D5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50115F-DBD9-643B-0934-8B4197E89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9366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EB7EB-9329-893E-579C-2864F5DA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B56A3-518F-0910-42D4-24B181F64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2DC077-04B2-AF81-4633-185680C45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6AC155-418C-C0AE-6106-4B7D38B19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8800A4-1196-15E5-A7A2-BE9E82D93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A98811-6EB3-460B-26D6-1FB6C13F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565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6A5F1D-9436-B00D-27AB-914E0CE30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20453E-8FFB-B2F0-7FF7-DD1EF6F0B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5F6D26-E1B2-6FD5-E7DE-019D39481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A79E79-C423-7F6C-2EF6-B7DCC14E5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EA56CFB-D071-D698-9AEF-D2989BA1E5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83B9D5-AC21-3432-E25D-BC6A6D1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A736C-FA07-5375-7F0A-7A2C1F27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04C4D9-1F79-1E64-4079-EDA7B896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6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53635-26D8-B440-3BCB-BB0DBE69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A45BF7E-DCE3-8C19-EF39-FADD4CE5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D55F87-6B84-4701-B070-75C388D2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EDCEDD-D73B-B907-FB71-701D5F0E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0285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5C7BB14-D050-D560-EF89-562F07B61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28C91F-68DE-BC4A-7CCA-3B1359EDA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E80819-5A95-01A7-4B2D-ABF4EB1D9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4134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D36B7-8C5E-A545-4CF8-8C930AF77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AB7F5D-C921-68EF-63E5-D63E99D89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BBD36A-6C6D-4A45-26F2-11439E7FD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CD5FAF-B10B-FB2D-440C-DADAA021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6FDEAB-BD0D-78C9-F7A4-283FB69DB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B966C4-905C-82DF-B7D2-F56DB435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005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3774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0A605-8730-F047-0969-3DE539AB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AFF550-1384-D85A-493E-8374C270D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87A8BE-785B-5808-9A04-F272F9CD9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967D1C-A8C8-8990-786A-A9EF35121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76BF03-B2B1-156A-BD49-AFD83B00D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2547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54E4C79-D8D8-3452-DACD-C1B342FA46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730D62-CECF-7ED6-7917-69CDE5E12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1F72CC-33C4-B651-F748-542424B2A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23C749-0997-E63E-C92D-307D75CC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EEC5A-EA46-8852-2E7E-EDEFDBF6C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329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212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63617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2252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41454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246360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368590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57447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3344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34282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982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17166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76951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067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63862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50902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91324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1768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93232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67678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84063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9964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796750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 userDrawn="1">
  <p:cSld name="1_Disposition personnalisé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0318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99594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89" y="11617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930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83273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481802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heme" Target="../theme/them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64.xml"/><Relationship Id="rId7" Type="http://schemas.openxmlformats.org/officeDocument/2006/relationships/image" Target="../media/image11.jp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theme" Target="../theme/theme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65.xml"/><Relationship Id="rId9" Type="http://schemas.openxmlformats.org/officeDocument/2006/relationships/image" Target="../media/image1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16.png"/><Relationship Id="rId10" Type="http://schemas.openxmlformats.org/officeDocument/2006/relationships/image" Target="../media/image11.jpg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6.xml"/><Relationship Id="rId14" Type="http://schemas.openxmlformats.org/officeDocument/2006/relationships/image" Target="../media/image1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77.xml"/><Relationship Id="rId7" Type="http://schemas.openxmlformats.org/officeDocument/2006/relationships/theme" Target="../theme/theme7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79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3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8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12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1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12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15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6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13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6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4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16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5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28.xml"/><Relationship Id="rId21" Type="http://schemas.openxmlformats.org/officeDocument/2006/relationships/image" Target="../media/image18.png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21.pn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image" Target="../media/image20.png"/><Relationship Id="rId10" Type="http://schemas.openxmlformats.org/officeDocument/2006/relationships/slideLayout" Target="../slideLayouts/slideLayout135.xml"/><Relationship Id="rId19" Type="http://schemas.openxmlformats.org/officeDocument/2006/relationships/image" Target="../media/image7.bin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image" Target="../media/image19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4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7.xml"/><Relationship Id="rId15" Type="http://schemas.openxmlformats.org/officeDocument/2006/relationships/image" Target="../media/image12.png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image" Target="../media/image1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26" Type="http://schemas.openxmlformats.org/officeDocument/2006/relationships/image" Target="../media/image18.png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5" Type="http://schemas.openxmlformats.org/officeDocument/2006/relationships/image" Target="../media/image17.png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5.xml"/><Relationship Id="rId28" Type="http://schemas.openxmlformats.org/officeDocument/2006/relationships/image" Target="../media/image20.pn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Relationship Id="rId27" Type="http://schemas.openxmlformats.org/officeDocument/2006/relationships/image" Target="../media/image1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image" Target="../media/image7.bin"/><Relationship Id="rId3" Type="http://schemas.openxmlformats.org/officeDocument/2006/relationships/slideLayout" Target="../slideLayouts/slideLayout176.xml"/><Relationship Id="rId21" Type="http://schemas.openxmlformats.org/officeDocument/2006/relationships/image" Target="../media/image19.png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image" Target="../media/image21.png"/><Relationship Id="rId10" Type="http://schemas.openxmlformats.org/officeDocument/2006/relationships/slideLayout" Target="../slideLayouts/slideLayout183.xml"/><Relationship Id="rId19" Type="http://schemas.openxmlformats.org/officeDocument/2006/relationships/image" Target="../media/image17.png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20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18" Type="http://schemas.openxmlformats.org/officeDocument/2006/relationships/slideLayout" Target="../slideLayouts/slideLayout229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214.xml"/><Relationship Id="rId21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17" Type="http://schemas.openxmlformats.org/officeDocument/2006/relationships/slideLayout" Target="../slideLayouts/slideLayout228.xml"/><Relationship Id="rId25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13.xml"/><Relationship Id="rId16" Type="http://schemas.openxmlformats.org/officeDocument/2006/relationships/slideLayout" Target="../slideLayouts/slideLayout227.xml"/><Relationship Id="rId20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2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16.xml"/><Relationship Id="rId15" Type="http://schemas.openxmlformats.org/officeDocument/2006/relationships/slideLayout" Target="../slideLayouts/slideLayout226.xml"/><Relationship Id="rId23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21.xml"/><Relationship Id="rId19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Relationship Id="rId22" Type="http://schemas.openxmlformats.org/officeDocument/2006/relationships/slideLayout" Target="../slideLayouts/slideLayout233.xml"/><Relationship Id="rId27" Type="http://schemas.openxmlformats.org/officeDocument/2006/relationships/image" Target="../media/image7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21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46.xml"/><Relationship Id="rId19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Relationship Id="rId22" Type="http://schemas.openxmlformats.org/officeDocument/2006/relationships/slideLayout" Target="../slideLayouts/slideLayout25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18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slideLayout" Target="../slideLayouts/slideLayout27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20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23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68.xml"/><Relationship Id="rId19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Relationship Id="rId22" Type="http://schemas.openxmlformats.org/officeDocument/2006/relationships/slideLayout" Target="../slideLayouts/slideLayout28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4" Type="http://schemas.openxmlformats.org/officeDocument/2006/relationships/image" Target="../media/image1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978" r:id="rId4"/>
    <p:sldLayoutId id="2147483979" r:id="rId5"/>
    <p:sldLayoutId id="2147483721" r:id="rId6"/>
    <p:sldLayoutId id="2147483678" r:id="rId7"/>
    <p:sldLayoutId id="2147483734" r:id="rId8"/>
    <p:sldLayoutId id="2147483735" r:id="rId9"/>
    <p:sldLayoutId id="2147483736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71" r:id="rId23"/>
    <p:sldLayoutId id="2147483980" r:id="rId24"/>
    <p:sldLayoutId id="2147483976" r:id="rId2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8D02A1-7E58-82AB-BECF-8EB554A1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84AA0C-5C95-CBFE-13DC-68771698E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894BD6-66E0-BA10-B75F-8E2C6ADF3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DB376A-F881-4C2E-AAB6-5165B89F993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78AFFC-57DE-8960-FAD0-715877AB5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8A3C66-FF2C-F3DB-CED3-323940561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70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049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  <p:sldLayoutId id="2147484023" r:id="rId17"/>
    <p:sldLayoutId id="2147484024" r:id="rId18"/>
    <p:sldLayoutId id="2147484025" r:id="rId19"/>
    <p:sldLayoutId id="2147484026" r:id="rId20"/>
    <p:sldLayoutId id="2147484027" r:id="rId21"/>
    <p:sldLayoutId id="2147484028" r:id="rId22"/>
    <p:sldLayoutId id="21474840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73" r:id="rId23"/>
    <p:sldLayoutId id="2147483981" r:id="rId24"/>
    <p:sldLayoutId id="2147484042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404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5.bin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09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36.png"/><Relationship Id="rId10" Type="http://schemas.openxmlformats.org/officeDocument/2006/relationships/image" Target="../media/image29.gif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0.png"/><Relationship Id="rId11" Type="http://schemas.openxmlformats.org/officeDocument/2006/relationships/image" Target="../media/image41.png"/><Relationship Id="rId5" Type="http://schemas.openxmlformats.org/officeDocument/2006/relationships/image" Target="../media/image19.png"/><Relationship Id="rId10" Type="http://schemas.openxmlformats.org/officeDocument/2006/relationships/image" Target="../media/image40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34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25.png"/><Relationship Id="rId4" Type="http://schemas.openxmlformats.org/officeDocument/2006/relationships/image" Target="../media/image42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8.png"/><Relationship Id="rId7" Type="http://schemas.openxmlformats.org/officeDocument/2006/relationships/image" Target="../media/image4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48.png"/><Relationship Id="rId4" Type="http://schemas.openxmlformats.org/officeDocument/2006/relationships/image" Target="../media/image28.png"/><Relationship Id="rId9" Type="http://schemas.openxmlformats.org/officeDocument/2006/relationships/image" Target="../media/image29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50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8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diagramData" Target="../diagrams/data1.xml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0" Type="http://schemas.microsoft.com/office/2007/relationships/diagramDrawing" Target="../diagrams/drawing1.xml"/><Relationship Id="rId4" Type="http://schemas.openxmlformats.org/officeDocument/2006/relationships/image" Target="../media/image19.png"/><Relationship Id="rId9" Type="http://schemas.openxmlformats.org/officeDocument/2006/relationships/diagramColors" Target="../diagrams/colors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7.png"/><Relationship Id="rId7" Type="http://schemas.openxmlformats.org/officeDocument/2006/relationships/diagramData" Target="../diagrams/data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11" Type="http://schemas.microsoft.com/office/2007/relationships/diagramDrawing" Target="../diagrams/drawing2.xml"/><Relationship Id="rId5" Type="http://schemas.openxmlformats.org/officeDocument/2006/relationships/image" Target="../media/image19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8.png"/><Relationship Id="rId9" Type="http://schemas.openxmlformats.org/officeDocument/2006/relationships/diagramQuickStyle" Target="../diagrams/quickStyle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17.png"/><Relationship Id="rId7" Type="http://schemas.openxmlformats.org/officeDocument/2006/relationships/diagramData" Target="../diagrams/data3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11" Type="http://schemas.microsoft.com/office/2007/relationships/diagramDrawing" Target="../diagrams/drawing3.xml"/><Relationship Id="rId5" Type="http://schemas.openxmlformats.org/officeDocument/2006/relationships/image" Target="../media/image19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18.png"/><Relationship Id="rId9" Type="http://schemas.openxmlformats.org/officeDocument/2006/relationships/diagramQuickStyle" Target="../diagrams/quickStyle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2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4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42.png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7.png"/><Relationship Id="rId5" Type="http://schemas.openxmlformats.org/officeDocument/2006/relationships/image" Target="../media/image54.png"/><Relationship Id="rId10" Type="http://schemas.openxmlformats.org/officeDocument/2006/relationships/image" Target="../media/image29.gif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457B67-ED73-E91A-CB7C-F0CEAC352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EFB5B5B-C412-B99D-D01A-74A8853C5F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</a:t>
            </a:r>
            <a:r>
              <a:rPr lang="ar-MA"/>
              <a:t>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/>
              <a:t>توجيهات </a:t>
            </a:r>
            <a:r>
              <a:rPr lang="ar-MA" dirty="0"/>
              <a:t>و </a:t>
            </a:r>
            <a:r>
              <a:rPr lang="ar-MA"/>
              <a:t>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/>
              <a:t>المرور بين الصفوف للمساعدة </a:t>
            </a:r>
            <a:r>
              <a:rPr lang="ar-MA" dirty="0"/>
              <a:t>و </a:t>
            </a:r>
            <a:r>
              <a:rPr lang="ar-MA"/>
              <a:t>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</a:t>
            </a:r>
            <a:r>
              <a:rPr lang="ar-MA"/>
              <a:t>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/>
              <a:t>نهاية الشريط، المرور إلى الشريحة الموالية</a:t>
            </a:r>
            <a:r>
              <a:rPr lang="fr-FR" dirty="0"/>
              <a:t>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</a:t>
            </a:r>
            <a:r>
              <a:rPr lang="ar-MA">
                <a:solidFill>
                  <a:srgbClr val="424D7B"/>
                </a:solidFill>
              </a:rPr>
              <a:t>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نشاط اعتيادي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أساليب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 . 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3-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حصة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+ دعم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–(20)د.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</a:t>
            </a:r>
            <a:r>
              <a:rPr lang="ar-MA" sz="4000">
                <a:solidFill>
                  <a:srgbClr val="424D7B"/>
                </a:solidFill>
              </a:rPr>
              <a:t>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أساليب نقل الأخبار 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785196" y="3380220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3" y="4525100"/>
            <a:ext cx="5472000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التراث الفني المغربي.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187F0B4-C451-AE1A-0B32-824CF19FAD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803622" y="4737196"/>
            <a:ext cx="424748" cy="540000"/>
          </a:xfrm>
          <a:prstGeom prst="rect">
            <a:avLst/>
          </a:prstGeom>
        </p:spPr>
      </p:pic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506482" y="2192613"/>
            <a:ext cx="6173094" cy="120011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نقل أخبار عن مصادرها بأساليب مناسبة.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 باسترسال للتعبير عن فن من الفنون الجميلة.</a:t>
              </a:r>
            </a:p>
          </p:txBody>
        </p:sp>
      </p:grpSp>
      <p:sp>
        <p:nvSpPr>
          <p:cNvPr id="5" name="TextBox 9">
            <a:extLst>
              <a:ext uri="{FF2B5EF4-FFF2-40B4-BE49-F238E27FC236}">
                <a16:creationId xmlns:a16="http://schemas.microsoft.com/office/drawing/2014/main" id="{829403E2-0622-826F-2F50-A008F166F2F0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المتعلمين </a:t>
            </a:r>
            <a:r>
              <a:rPr lang="ar-MA" sz="32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بكم، سنبدأ </a:t>
            </a:r>
            <a:r>
              <a:rPr lang="ar-MA" sz="2400" b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حصة اللغة العربية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C94562-EF9B-0A79-1970-A52C49F4E0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62E9970F-DE98-4759-56D3-46F8FAF0A7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4" r="-6244"/>
          <a:stretch>
            <a:fillRect/>
          </a:stretch>
        </p:blipFill>
        <p:spPr>
          <a:xfrm>
            <a:off x="173633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E60F3FA8-9849-037F-D835-4C08A1F999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848" y="1848490"/>
            <a:ext cx="6996640" cy="39354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28A927-EED3-060F-4850-809E07517B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2B3FB8-9625-E828-732E-9B316C1289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08E10B-608C-1FF7-3C68-94D7C3D6DD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495A6D-EA62-C997-D0FD-563FE08DA58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7939619-9DBA-5D83-E133-7CA05D84CB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8B4F5B-1DD3-93DB-9EF4-359628E28E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18070-1C32-8A40-4183-2D49C63A49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E1E1AE-447E-1473-3906-0089BAE37A8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39DB474-0859-DA31-3019-C6951FDDE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2373" y="6195405"/>
            <a:ext cx="500996" cy="50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267" y="81953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155295-E08E-C18B-E91C-527147125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75FB4F-841D-25EB-F793-A6289A1B90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332E6B-83D0-543A-7DE2-11A5C0E8FA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C07F2C-7865-F5C7-7C44-E0F0EFC394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B0416D2-BFE2-BA79-26F4-4ACFA66C39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354A2C-5CA6-B9D9-016D-6ACED998AD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6557E6-4651-7D63-A37E-21A8E08330B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AEEA80-9E8E-1F04-7A22-EABE361ABB7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748FF8-AD33-BB16-FD2E-3CAFB61B7A3E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7E308AE-6E18-58E9-1AC0-589235A3EF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869A22-8776-A4D0-49F3-5E95807A67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A643D5D-D143-6F31-D21A-BB4C67C07907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B6421-4730-40B6-E836-6D74ECA796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8007C3-371A-0FE7-FA71-6E5C8EB14E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 1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F048407-2EA8-D89D-B5DA-44232FD746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1EDD81CB-4E77-7EF3-0227-5BE9C5D7A548}"/>
              </a:ext>
            </a:extLst>
          </p:cNvPr>
          <p:cNvSpPr txBox="1">
            <a:spLocks/>
          </p:cNvSpPr>
          <p:nvPr/>
        </p:nvSpPr>
        <p:spPr>
          <a:xfrm>
            <a:off x="1663501" y="4463439"/>
            <a:ext cx="4698960" cy="68360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6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69111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775" y="748251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بنشاط الطلاقة. من يذكرنا بضوابط القراءة بطلاقة؟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06CAD6-55FE-4BB3-F9BB-28157BFB30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0EFEA8-C1E6-42BE-EED9-2AF75D4612A5}"/>
              </a:ext>
            </a:extLst>
          </p:cNvPr>
          <p:cNvSpPr/>
          <p:nvPr/>
        </p:nvSpPr>
        <p:spPr>
          <a:xfrm>
            <a:off x="1764702" y="2786863"/>
            <a:ext cx="5466946" cy="1284273"/>
          </a:xfrm>
          <a:prstGeom prst="round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ضَوابِطُ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924253-6DCE-C161-D831-A325D6B93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2101F2-F185-39AE-A608-77B2BC56E6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8A0819-862F-77A5-E4A6-9ACB4CC04C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F4A977-7AE4-3907-2894-5FA55BEA4D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120632-13BD-6022-2898-5D70A87AC2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DCDC67-1795-7A06-CCA6-59ACFA36377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1EA249-EA7D-8F7F-B68B-88BABB8E5F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F673F9-9296-D6C1-6C0F-7FF252145D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6E966-F7B3-F94B-42C1-D0D43E1D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8910651-1D3C-F469-4F24-0F6CF2F2D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 الفائز من لم يرتكب أي خطأ.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DEC303-890D-07AE-4BDD-ABDF43B808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50F7D9-7E68-4D24-9182-89DFC2CA7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57ED4F-E60B-5F9F-459D-E50FBAB61D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DAEDB2-7CFD-E327-75E4-3D464DA5CA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25441E-6AAA-89D4-DDC8-08ED35FD1B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FE2FBE-96CC-2A35-3D73-6111D1ADE0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EF780F-AE3C-4569-26B8-DD28AFA4814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5632B6-5EA2-9835-8B9D-2E523C2AE29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60CB16-372C-9BDB-BE60-D67263A498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2C6D190-56BB-22E7-3069-2EE2160961D3}"/>
              </a:ext>
            </a:extLst>
          </p:cNvPr>
          <p:cNvSpPr txBox="1"/>
          <p:nvPr/>
        </p:nvSpPr>
        <p:spPr>
          <a:xfrm>
            <a:off x="502122" y="1745193"/>
            <a:ext cx="8126311" cy="457048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يُعَدُّ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ٱلشِّعْرُ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ٱلْعَرَبِيُّ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أَسْمى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ٱلْأَدَبِيَّةِ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أَبْدَعَتْها قَريحَةُ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فَهُوَ ديوانُ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ٱلْعَرَبِ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ٱلْخالِدُ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وَخِزانَةُ حِكْمَتِهِمْ، وَسِجِلُّ مَجْدِهِمْ وَبُطولاتِهِمْ. تَتَجَلّى قيمَتُهُ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ٱلْإِبْداعِيَّةُ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رَوْعَةِ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ٱلصُّوَرِ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ٱلشِّعْرِيَّةِ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ٱلْأَخّاذَةِ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وَسِحْرِ ٱلتَّعْبيرِ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ٱلْمُتَفَرِّدِ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يَنْسُجُ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ٱلشّاعِرُ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بِمَهارَةٍ فائِقَةٍ مِنَ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ٱلْأَلْفاظِ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ٱلْمُنْتَقاةِ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وَٱلْمَعاني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ٱلْعَميقَةِ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لَوْحاتٍ مُوسيقِيَّةً آسِرَةً تَأْخُذُ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بِٱلْأَلْبابِ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وَتَسْتَوْلي عَلى ٱلْمَشاعِرِ. أَمّا قيمَتُهُ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ٱلْفَنِّيَّةُ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فَتَنْبَثِقُ مِنْ ثَراءِ أَوْزانِهِ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ٱلْمُتَعَدِّدَةِ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وَإِحْكامِ قَوافيهِ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ٱلرَّنّانَةِ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وَبَراعَةِ أَساليبِهِ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ٱلْبَلاغِيَّةِ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تُضْفي عَلَيْهِ حُلَّةً فَريدَةً تُمَيِّزُهُ عَنْ سائِرِ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ٱلْآدابِ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وَلِلشِّعْرِ أَهَمِّيَّةٌ كَبيرَةٌ في ٱلتَّواصُلِ بَيْنَ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فَهُوَ يُعَبِّرُ عَنِ ٱلْمَشاعِرِ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وَٱلْأَفْكارِ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بِطَريقَةٍ جَميلَةٍ وَمُؤَثِّرَةٍ تَصِلُ إِلى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وَكَثيراً ما يَسْتَعينُ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ٱلْخُطَباءُ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وَٱلْمُتَحَدِّثونَ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بِأَبْياتِ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ٱلشِّعْرِ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خُطَبِهِمْ وَحِواراتِهِمْ لِتَوْضيحِ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ٱلْمَعاني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وَإِقْناعِ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ٱلْمُستَمِعينَ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وَبِهذا يُصْبِحُ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ٱلشِّعْرُ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جِسْراً يَرْبِطُ بَيْنَ ٱلْأَجْيالِ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ٱلْمُخْتَلِفَةِ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وَمَصْدَراً غَنِيّاً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بِٱلْحِكْمَةِ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وَٱلْمَعْرِفَةِ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يَسْتَفيدُ مِنْهُ </a:t>
            </a:r>
            <a:r>
              <a:rPr lang="ar-MA" sz="29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29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زَمانٍ وَمَكانٍ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059183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939E8-C4F2-E914-76EB-BD968B32F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306F9-3447-7E3B-5BB0-547636109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الحصة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هم ...........................................................................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B84F3C1-A6A3-5664-5BF0-E27828DC6F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5A0081-9020-E572-4CD4-5919A92F9D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8EA946-DDA6-AB5B-C85B-888F71FC52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AACC4D-99C6-C10E-82AA-C07ADE6FE7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4279F5-FE43-BBFD-88F0-2BE095F4EE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8CB7B6-3EE5-EE7A-4D3D-F943B11BE03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42BE64-7476-ADA9-D1AA-C3E3DC0D71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EDE6AE-9097-ED4F-AEE9-15AD2337568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FA10A0-838B-6331-A563-E3B14380F26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22A391-6CB2-C128-1183-95C1C4E43FC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4523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E535E-DD52-8FE6-AB5C-8D7F42144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1779CA5-21F8-4572-9C10-AA0B13A5D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أجيبوا عن السؤال التالي على دفاتر البحث؟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300461-BFDE-E11C-7925-29421CF225F0}"/>
              </a:ext>
            </a:extLst>
          </p:cNvPr>
          <p:cNvSpPr txBox="1"/>
          <p:nvPr/>
        </p:nvSpPr>
        <p:spPr>
          <a:xfrm>
            <a:off x="694942" y="5526428"/>
            <a:ext cx="7602751" cy="575572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حَدِّد(ي) ٱلْفِكْرَةَ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ٱلْعامَّةَ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لِلنَّصِّ.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667BED-115C-3BC7-9592-61C86D1453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9C90B7-F875-3A75-3454-EAED55BC3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D3BCEB-415E-5C97-7743-39EEAFC18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A7C05-DEC5-EC53-4AA1-A579A86A80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453AF4-3AEE-D597-4587-CF88A52419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35434B-2A0E-C412-7674-BA622D3B9F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AE04D0-391A-74A8-561C-3B67E067B9A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161A30-E65B-06BB-221E-3C6874F90F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FC6A31-3912-614A-023A-5679AE5669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0433BF6-0E49-0F42-3ED2-C703FB1E0F2D}"/>
              </a:ext>
            </a:extLst>
          </p:cNvPr>
          <p:cNvSpPr txBox="1"/>
          <p:nvPr/>
        </p:nvSpPr>
        <p:spPr>
          <a:xfrm>
            <a:off x="518318" y="1819042"/>
            <a:ext cx="7956000" cy="3515439"/>
          </a:xfrm>
          <a:prstGeom prst="roundRect">
            <a:avLst>
              <a:gd name="adj" fmla="val 6229"/>
            </a:avLst>
          </a:prstGeom>
          <a:noFill/>
          <a:ln w="19050">
            <a:solidFill>
              <a:srgbClr val="00B0F0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73050" algn="just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يُعَدُّ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ٱلشِّعْرُ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ٱلْعَرَبِيُّ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أَسْمى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ٱلْأَدَبِيَّةِ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أَبْدَعَتْها قَريحَةُ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فَهُوَ ديوانُ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ٱلْعَرَبِ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ٱلْخالِدُ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وَخِزانَةُ حِكْمَتِهِمْ، وَسِجِلُّ مَجْدِهِمْ وَبُطولاتِهِمْ. تَتَجَلّى قيمَتُهُ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ٱلْإِبْداعِيَّةُ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رَوْعَةِ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ٱلصُّوَرِ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ٱلشِّعْرِيَّةِ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ٱلْأَخّاذَةِ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وَسِحْرِ ٱلتَّعْبيرِ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ٱلْمُتَفَرِّدِ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يَنْسُجُ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ٱلشّاعِرُ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بِمَهارَةٍ فائِقَةٍ مِنَ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ٱلْأَلْفاظِ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ٱلْمُنْتَقاةِ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وَٱلْمَعاني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ٱلْعَميقَةِ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لَوْحاتٍ مُوسيقِيَّةً آسِرَةً تَأْخُذُ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بِٱلْأَلْبابِ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وَتَسْتَوْلي عَلى ٱلْمَشاعِرِ. أَمّا قيمَتُهُ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ٱلْفَنِّيَّةُ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فَتَنْبَثِقُ مِنْ ثَراءِ أَوْزانِهِ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ٱلْمُتَعَدِّدَةِ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وَإِحْكامِ قَوافيهِ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ٱلرَّنّانَةِ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وَبَراعَةِ أَساليبِهِ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ٱلْبَلاغِيَّةِ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تُضْفي عَلَيْهِ حُلَّةً فَريدَةً تُمَيِّزُهُ عَنْ سائِرِ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ٱلْآدابِ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273050" algn="just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وَلِلشِّعْرِ أَهَمِّيَّةٌ كَبيرَةٌ في ٱلتَّواصُلِ بَيْنَ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فَهُوَ يُعَبِّرُ عَنِ ٱلْمَشاعِرِ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وَٱلْأَفْكارِ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بِطَريقَةٍ جَميلَةٍ وَمُؤَثِّرَةٍ تَصِلُ إِلى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وَكَثيراً ما يَسْتَعينُ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ٱلْخُطَباءُ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وَٱلْمُتَحَدِّثونَ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بِأَبْياتِ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ٱلشِّعْرِ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خُطَبِهِمْ وَحِواراتِهِمْ لِتَوْضيحِ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ٱلْمَعاني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وَإِقْناعِ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ٱلْمُستَمِعينَ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وَبِهذا يُصْبِحُ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ٱلشِّعْرُ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جِسْراً يَرْبِطُ بَيْنَ ٱلْأَجْيالِ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ٱلْمُخْتَلِفَةِ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وَمَصْدَراً غَنِيّاً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بِٱلْحِكْمَةِ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وَٱلْمَعْرِفَةِ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يَسْتَفيدُ مِنْهُ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زَمانٍ وَمَكانٍ.</a:t>
            </a:r>
          </a:p>
        </p:txBody>
      </p:sp>
    </p:spTree>
    <p:extLst>
      <p:ext uri="{BB962C8B-B14F-4D97-AF65-F5344CB8AC3E}">
        <p14:creationId xmlns:p14="http://schemas.microsoft.com/office/powerpoint/2010/main" val="286489339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FA18F-E718-6466-FFB2-C0D749B9C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3010CA-8651-D96E-C852-4C37D07D8E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6D28888-6E0B-D621-3CB9-8DCCAB4D0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التي صاغها؟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69C697-6118-AC5D-EB7E-CE7E365435AA}"/>
              </a:ext>
            </a:extLst>
          </p:cNvPr>
          <p:cNvSpPr txBox="1"/>
          <p:nvPr/>
        </p:nvSpPr>
        <p:spPr>
          <a:xfrm>
            <a:off x="2104236" y="3206473"/>
            <a:ext cx="5214025" cy="919401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ٱلْعامَّةُ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لِلنَّصِّ.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CA8B99-AB6F-E9A7-07B5-40C0EA9C6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86610F-1D9E-AF86-8D70-562C8B0D42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FCC3FE-A073-5FEF-FF79-B2CE7DCF55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07A229-0733-2CCC-FB28-15536994A3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4B03B9-5EAA-215A-4E4B-78970DAA89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2628F9-B110-19A3-6257-049A8295409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B11F64-1875-6C11-DDEE-FB2DF6AC3CA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30EC3-7A9E-8622-C66A-4E5F37E85B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155817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>
                <a:solidFill>
                  <a:srgbClr val="424D7B"/>
                </a:solidFill>
              </a:rPr>
              <a:t>أساليب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3319369" y="2559861"/>
            <a:ext cx="3641644" cy="328566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28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468782-DBBE-7511-11BA-752F463F7F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49995" y="2168483"/>
            <a:ext cx="687176" cy="69186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FCBA784-7981-BA6C-F085-5A66DD9E8C7B}"/>
              </a:ext>
            </a:extLst>
          </p:cNvPr>
          <p:cNvSpPr txBox="1"/>
          <p:nvPr/>
        </p:nvSpPr>
        <p:spPr>
          <a:xfrm>
            <a:off x="4572000" y="1743534"/>
            <a:ext cx="2273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أساليب نقل الخبر </a:t>
            </a:r>
          </a:p>
        </p:txBody>
      </p:sp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0257C-D215-6D7F-1713-F88526D1C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D0A1D-0514-9EDC-9681-1ECA5314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18742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أساليب تساعدكم على نقل الأخبار عن مصادرها . من يذكرنا أولا بمعنى الخبر ؟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95A8CC-775F-7D6C-EA28-773090CCA7E4}"/>
              </a:ext>
            </a:extLst>
          </p:cNvPr>
          <p:cNvSpPr txBox="1"/>
          <p:nvPr/>
        </p:nvSpPr>
        <p:spPr>
          <a:xfrm>
            <a:off x="1827123" y="3255870"/>
            <a:ext cx="5076569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B"/>
                </a:solidFill>
              </a:rPr>
              <a:t>ما ٱلْمَقْصودُ </a:t>
            </a:r>
            <a:r>
              <a:rPr lang="ar-MA" sz="4800" dirty="0" err="1">
                <a:solidFill>
                  <a:srgbClr val="424D7B"/>
                </a:solidFill>
              </a:rPr>
              <a:t>بِٱلْخَبَرِ</a:t>
            </a:r>
            <a:r>
              <a:rPr lang="ar-MA" sz="4800" dirty="0">
                <a:solidFill>
                  <a:srgbClr val="424D7B"/>
                </a:solidFill>
              </a:rPr>
              <a:t>؟</a:t>
            </a:r>
            <a:endParaRPr lang="fr-FR" sz="4800" dirty="0">
              <a:solidFill>
                <a:srgbClr val="424D7B"/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C586BC-F0A6-27A8-99B6-0F419E778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815DCD-BC12-B9C1-CFB0-3ADE0D015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B154FB8-12E7-D80F-EE6F-065E286916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EAA0AA-B862-5E36-739B-AE5A16C59A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EDADEC-B79F-BC34-E7FA-D1E466D168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1C469B-5F3F-AC47-BD39-24E509481E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6D358C2-FA9A-FF94-BC28-8B439FA4A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09B5B4-2A37-7D6E-072D-2EDAEAA6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077778-EFC8-C0BD-AFAE-A6F18F0B0A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864252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3ABEC-0F3F-F25F-6D3B-BCD0C9073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D7BC2-32B4-BF5F-8D4F-CAA1D7A3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26F92D-50F2-FF19-8A69-71062D668CAE}"/>
              </a:ext>
            </a:extLst>
          </p:cNvPr>
          <p:cNvSpPr txBox="1"/>
          <p:nvPr/>
        </p:nvSpPr>
        <p:spPr>
          <a:xfrm>
            <a:off x="993232" y="2385580"/>
            <a:ext cx="6931017" cy="3166824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اَلْخَبَر هُوَ مَعْلوماتٌ حَوْلَ حَدَثٍ أَوْ ظاهِرَةٍ يَتِمُّ تَبْليغُها لِلْغَيْرِ بِشَكْلٍ شَفَهِيٍّ أَوْ كِتابِيٍّ.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F82895-6296-E2E5-049D-E7CCD115FB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79D686-274A-98A6-BCEA-452DDF2409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E5955F-18F7-5593-ABD3-F418EA41977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47126A-598F-F68A-D08E-22F327582FA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14B618-32AB-0AAC-7E75-27C060DC02F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4D55D3E-DF10-2BAD-7070-15FEFF6E0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0B93D82-1BC2-92B4-6BD6-2C7AEE4079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26D57-67A0-0C64-DE9F-538D85B8CC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247F67E-CF65-4390-0ED9-237C14D0C6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597011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A8CA6-53DD-2B17-13D7-CB8C8289E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D3FDBF-1748-C1A4-9A96-B9C52DDEA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أين نحصل على الأخبار؟ أو ما مصادر الأخبار؟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4BFFE0-C600-F4C7-0914-5A1036AC5847}"/>
              </a:ext>
            </a:extLst>
          </p:cNvPr>
          <p:cNvSpPr txBox="1"/>
          <p:nvPr/>
        </p:nvSpPr>
        <p:spPr>
          <a:xfrm>
            <a:off x="1410511" y="3165468"/>
            <a:ext cx="6513738" cy="1123712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مَنْ يَذْكُرُ بَعْضَ مَصادِرِ ٱلْأَخْبارِ؟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E15BCC8-3FFA-A050-3F74-6AF9BA139B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ECC7E52-7105-C608-C0E4-9E4A1C2980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3C4C5-9B8F-B9AD-D885-C4D969C17BE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FDEAFB-9B98-A5E0-D8AB-DE6DE6B5C0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CEF6E7-20F5-7655-7A1D-20E8D194651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A89599A-3CA4-4F94-B5F0-D96BFC50B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6E727A-6E9E-2D24-A40A-C26B7FE488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0D1A998-5BAE-31FA-850D-2743897CA0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054F38-EEDB-050A-8472-5663FC27C5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788725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2E1D1-1223-C43C-F7B8-5F14A5DF5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4CCD1-C803-D3E3-C717-480D926FA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مصادر أخرى. من يقرأ؟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2089AB-A42F-9A79-3C7F-8FC6220DA14E}"/>
              </a:ext>
            </a:extLst>
          </p:cNvPr>
          <p:cNvSpPr txBox="1"/>
          <p:nvPr/>
        </p:nvSpPr>
        <p:spPr>
          <a:xfrm>
            <a:off x="2006375" y="1791776"/>
            <a:ext cx="4718065" cy="3847862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marL="571500" indent="-571500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تَصْريحُ شَخْصٍ؛</a:t>
            </a:r>
          </a:p>
          <a:p>
            <a:pPr marL="571500" indent="-571500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 جَرائِدُ؛</a:t>
            </a:r>
          </a:p>
          <a:p>
            <a:pPr marL="571500" indent="-571500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 إِنْتِرْنِت؛</a:t>
            </a:r>
          </a:p>
          <a:p>
            <a:pPr marL="571500" indent="-571500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 مَوْقِعٌ إِخْبارِيٌّ؛ </a:t>
            </a:r>
          </a:p>
          <a:p>
            <a:pPr marL="571500" indent="-571500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نَشْرَةٌ إِخْبارِيَّةٌ، ...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FDDA89-A432-D252-8977-5659D89B53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183C351-DA28-C12F-0392-9EF1A1512E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7F6A77-2FCE-F1E9-B537-2471104CC4F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C5B1B0-4014-3ECB-EBDB-AC9823D464B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CA8803-8BF8-714B-9CA5-7A1B8D7CAE4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9D351BD-5595-207D-EF2D-B561AE9AF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4C4B2C2-2EAD-9EC3-C359-F74787190D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425CC-1AB7-BF38-6D62-12A34ABE98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C86064-A9E3-15EE-B57D-C9751817F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9547986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82455-1BC1-07C5-4F10-064BEBF5F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E33D31-554A-F1AE-C3BD-F95CA246B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بالخبر الذي قدمه مذيع الإذاعة المدرسية؟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840304-C181-7B02-6DF9-B0AA6738A7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A05D56C-DE55-2707-BAF7-4E8D4A1995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DC09B1-66A5-D1A2-965E-EFB9007A0ED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58B14D-5D19-FB87-3E4F-687EF6CCFB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A65877-5E7F-C4CF-A84A-A6A06E6234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72CFB1F-4442-CA3F-9348-48CD0D7A7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A452B4-CE08-E465-00AE-86D0CBDB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ABD304E-315D-6462-5FCA-C6142A7900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2D3282C-4E93-8A9B-3EB8-82FAC5C0ED85}"/>
              </a:ext>
            </a:extLst>
          </p:cNvPr>
          <p:cNvSpPr txBox="1"/>
          <p:nvPr/>
        </p:nvSpPr>
        <p:spPr>
          <a:xfrm>
            <a:off x="1061054" y="2709153"/>
            <a:ext cx="6931017" cy="21452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ما </a:t>
            </a:r>
            <a:r>
              <a:rPr lang="ar-MA" dirty="0" err="1">
                <a:solidFill>
                  <a:srgbClr val="424D7B"/>
                </a:solidFill>
              </a:rPr>
              <a:t>ٱلْخَبَرُ</a:t>
            </a:r>
            <a:r>
              <a:rPr lang="ar-MA" dirty="0">
                <a:solidFill>
                  <a:srgbClr val="424D7B"/>
                </a:solidFill>
              </a:rPr>
              <a:t> ٱلَّذي قَدَّمَهُ مُذيعُ </a:t>
            </a:r>
            <a:r>
              <a:rPr lang="ar-MA" dirty="0" err="1">
                <a:solidFill>
                  <a:srgbClr val="424D7B"/>
                </a:solidFill>
              </a:rPr>
              <a:t>ٱلْإِذاعَةِ</a:t>
            </a:r>
            <a:r>
              <a:rPr lang="ar-MA" dirty="0">
                <a:solidFill>
                  <a:srgbClr val="424D7B"/>
                </a:solidFill>
              </a:rPr>
              <a:t> </a:t>
            </a:r>
            <a:r>
              <a:rPr lang="ar-MA" dirty="0" err="1">
                <a:solidFill>
                  <a:srgbClr val="424D7B"/>
                </a:solidFill>
              </a:rPr>
              <a:t>ٱلْمَدْرَسِيَّةِ</a:t>
            </a:r>
            <a:r>
              <a:rPr lang="ar-MA" dirty="0">
                <a:solidFill>
                  <a:srgbClr val="424D7B"/>
                </a:solidFill>
              </a:rPr>
              <a:t>؟</a:t>
            </a:r>
            <a:endParaRPr lang="fr-FR" dirty="0">
              <a:solidFill>
                <a:srgbClr val="424D7B"/>
              </a:solidFill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E3473E-4A56-3600-9428-3F06D38D7E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052643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002B3-8A41-6827-CAB6-F77B5F843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BCA67-6883-B64F-D029-68B017E3F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جماعة.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3CA4305-3559-E286-3512-1C68E5AD93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BFDAFF9-D125-EB25-11C2-2B6D8110A7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E534DF-4CDA-340F-0BE4-5C9BA94415D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178AD9-1465-9F96-899F-685AE57FB85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778FB0-3263-F9B1-89D3-F05376A8C1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534C895-8929-3364-080B-71B64E921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1A1CFC3-F2F5-8830-A04B-611AB767DE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DC2BC90-3FB7-AB67-C54B-C588F5004E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55B54EC-29EB-281E-07CC-7EB4BFB3D4CA}"/>
              </a:ext>
            </a:extLst>
          </p:cNvPr>
          <p:cNvSpPr/>
          <p:nvPr/>
        </p:nvSpPr>
        <p:spPr>
          <a:xfrm>
            <a:off x="945408" y="2615873"/>
            <a:ext cx="6840000" cy="23462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نَظَّمَتِ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يَوْماً ثَقافِيّاً حَوْلَ أَبي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DD9200-EF6D-E4AF-C877-6B1304020A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385685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9C236-07BB-9B2B-5041-E3C0824EF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65A9A6-7225-4E22-A038-62502A34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. سأستعمل أساليب لنقل الخبر عن مصدره.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15F813-DD1A-D7A1-F8AD-AC673D38D2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620D6D2-B158-3908-83E5-E83364B7D8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D20BE0-4632-1259-489B-6924510BA10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44D27D-94B2-23CD-CE81-390EC80AF1C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A79DC7-EA1E-729B-33FF-7C36898896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DDC02E0-E9F4-67DF-5876-803B2F030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1EDA992-FF08-15C0-015A-D80FC40DB3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C1DCFF-7946-9266-1717-2889E48F26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FE15EBD-13EC-1E5D-C72A-F7F768E9698E}"/>
              </a:ext>
            </a:extLst>
          </p:cNvPr>
          <p:cNvSpPr/>
          <p:nvPr/>
        </p:nvSpPr>
        <p:spPr>
          <a:xfrm>
            <a:off x="1169217" y="2936885"/>
            <a:ext cx="6840000" cy="23462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نَظَّمَتِ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يَوْماً ثَقافِيّاً حَوْلَ أَبي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4C04E5-3410-2613-FDED-6E162BCD06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3375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435DE-3801-F93B-330C-603A7A27D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1E6E8-7398-40D2-1345-BDBDCC175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مصدر الخبر أو قائله بالإجابة عن السؤال التالي: من أصدر الخبر أو من هو قائله؟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33EDBA-89CF-0E38-411A-DF2A7B2A4B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2CE9DCE-6E6E-96F3-18DA-E336262377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7473CD-F323-4425-1CE6-7258437C2E8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D3881A-DBEB-2869-A571-B173F2BFCD5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64A1C9-EFED-4FEA-957E-5C4C037A46E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BAC1387-7E35-60CB-753A-383F9501E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1C56838-2051-E0B1-094B-B3E668A6EB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C6EA75-8203-7CC9-3D44-1C7B2B059A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64971EE-9FE3-1245-5AFB-8C46BEF97DD6}"/>
              </a:ext>
            </a:extLst>
          </p:cNvPr>
          <p:cNvSpPr/>
          <p:nvPr/>
        </p:nvSpPr>
        <p:spPr>
          <a:xfrm>
            <a:off x="1030183" y="2732605"/>
            <a:ext cx="6840000" cy="23462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نَظَّمَتِ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يَوْماً ثَقافِيّاً حَوْلَ أَبي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BE8E67-DE65-441A-74B3-4B7AA11BBE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2860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77515-AFAC-F498-C4E1-EB215D725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E2E42-F1F0-DC2D-CFB2-7E00A9936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 عن السؤال : التلميذ عدنان مذيع الإذاعة المدرسية هو من أصدر الخبر 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52FFB74-8030-6AD4-0030-09F03D33BF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4F53D5B-EE7D-2914-C0CF-E23B163F85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2F1F43-8F65-FD7D-E773-6B8BF75BD7B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19D508-BB90-08D0-6F53-E8C3804553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0E839E-D895-3861-9FCA-7E1DB8C2C3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ECFE2F8-B75E-890E-EE66-AE2559B8E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999D5AB-66A9-CAA8-881E-249A81F0AE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FB8F24-4814-6B8A-19FB-70942E3C19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DC642CB4-48D7-36E1-EEA5-AD37687151DC}"/>
              </a:ext>
            </a:extLst>
          </p:cNvPr>
          <p:cNvSpPr/>
          <p:nvPr/>
        </p:nvSpPr>
        <p:spPr>
          <a:xfrm>
            <a:off x="1324944" y="2267011"/>
            <a:ext cx="6346511" cy="2323977"/>
          </a:xfrm>
          <a:prstGeom prst="cloudCallout">
            <a:avLst>
              <a:gd name="adj1" fmla="val -7457"/>
              <a:gd name="adj2" fmla="val 72136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اَلتِّلْميذُ عَدْنانُ مُذيعُ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ٱلْإِذاعَةِ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ٱلْمَدْرَسِيَّةِ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مَنْ أَعْلَنَ عَنِ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A54E88-08FA-6551-E5AD-3F35ACD20E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626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B8919-508E-C74D-9E2D-E09F1491F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254973-0E2B-55B8-D20B-4BD424D77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أصوغ جملة لنقل الخبر عن مصدره مستعملا أسلوبا مناسبا. مثلا ‘’أخبر ‘’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7F9F97B-B67F-0FDC-0AA0-0432551735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AFB699C-CE0F-1EF8-D844-F5C39D2B9F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E8FA7E-CE23-77F8-84BA-E8F25FB3895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BC3892-64D3-F981-F502-4A9A9141B6B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BC015E-DF6D-F1F8-C9ED-3AE026A415B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C10C62D-5182-DADB-540F-FADB85439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D7B6B5-BF4C-6B84-6693-50CF366C74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58C843-1426-C4F6-0864-87784FEB9F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68F672-EC95-ED28-9275-015C892F04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554D92-24A1-D34B-1258-21D21B4E62DF}"/>
              </a:ext>
            </a:extLst>
          </p:cNvPr>
          <p:cNvSpPr txBox="1"/>
          <p:nvPr/>
        </p:nvSpPr>
        <p:spPr>
          <a:xfrm>
            <a:off x="838626" y="2276970"/>
            <a:ext cx="7357553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أَخْبَرَ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مُذيعُ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ٱلْإِذاعَةِ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ٱلْمَدْرَسِيَّةِ أَنَّ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نَظَّمَتْ يَوْماً ثَقافِيّاً حَوْلَ أَبي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24306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D4900-903C-0F32-74CC-3421232F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CFF600-E01D-D447-1C2F-1BBED82DA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لنقل الخبر عن مصدره، يمكن أن نستعمل أساليب أخرى من قبيل : تناقلت وسائل الإعلام أن ...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123366-0E43-C716-B618-DCD384743A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09098DE-45B2-BDC1-15E4-B925A4A4EC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AF36F6-8B08-0921-5584-6DECEAA191E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9442D8-A458-8A45-84F0-A6E15280DCC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5BA193-F147-53FB-F016-C24DCE83F62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F54D270-C6E1-1EC0-E037-E2F5E1D20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15111E-DA7C-FE62-EBCE-5C3235882D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70CE24-7B10-4448-5765-ABE6AA040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C32528B-9B55-B951-7664-AFDC600A4F22}"/>
              </a:ext>
            </a:extLst>
          </p:cNvPr>
          <p:cNvSpPr txBox="1"/>
          <p:nvPr/>
        </p:nvSpPr>
        <p:spPr>
          <a:xfrm>
            <a:off x="486383" y="2618346"/>
            <a:ext cx="7869677" cy="234957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تَناقَلَتْ وَسائِلُ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ٱلْإِعْلامِ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أَنَّ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نَظَّمَتْ يَوْماً ثَقافِيّاً حَوْلَ أَبي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1D5A13-6FCB-BF19-73B9-78B836FB3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1691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8499D-76E7-2C29-310A-B36E63738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6D3A0C-CFAE-43A5-1A55-EDE30D824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أقول أيضا: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C979140-C566-A581-44D3-192B452752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BFF9E1B-95F8-E34B-BE1C-2392B915C5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2698BA-B38A-78BA-DE67-D3E9E7B966D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F61A97-3419-7B00-AE76-F12056E07FE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48C5AE-B69A-85A5-7A3C-AFE0F3AEA02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D26B970-790C-1FAE-B39F-9BE1A4510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CAFEA6-74BE-4229-94DF-B0C74C748B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7BD942B-4BFD-55DF-1323-281D3F5682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096C05-7AE0-BC80-1958-6C7BB0DB972C}"/>
              </a:ext>
            </a:extLst>
          </p:cNvPr>
          <p:cNvSpPr txBox="1"/>
          <p:nvPr/>
        </p:nvSpPr>
        <p:spPr>
          <a:xfrm>
            <a:off x="893223" y="2610751"/>
            <a:ext cx="7357553" cy="234957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ذَكَرَتْ مَصادِرُ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أَنَّ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نَظَّمَتْ يَوْماً ثَقافِيّاً حَوْلَ أَبي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F3C7D6-680C-DEB8-64AC-A15BE5C643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133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91590-3198-F66A-B18D-99B838B52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AD0FC-4C1C-7110-A11F-DC2932E6A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سنحاول جماعة نقل المعلومة التالية عن مصدرها. من يقرأ؟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3AA50A-1024-4EAC-4847-18D9DAF8D5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E6EBC47-E9E6-8654-94DF-B7A3B87485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D8D189-246B-653F-510A-DE5CD9D4C86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162E8F-9B0E-1140-015B-1954DA21143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2879CE-1549-7197-1923-222EA638864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6F32EF9-C6E1-DBA8-1861-6A5ABEE0D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F08B9C6-0035-4951-D780-D731161AD0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433418A-09B0-4C0A-2AC5-7A72AD62ED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1FD69E-3B0A-5EAA-2A75-49B2F480E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5EE7D4-0413-32DD-C9DE-B806ED7C429C}"/>
              </a:ext>
            </a:extLst>
          </p:cNvPr>
          <p:cNvSpPr txBox="1"/>
          <p:nvPr/>
        </p:nvSpPr>
        <p:spPr>
          <a:xfrm>
            <a:off x="563693" y="2329503"/>
            <a:ext cx="7893137" cy="2349579"/>
          </a:xfrm>
          <a:prstGeom prst="wedgeRoundRectCallout">
            <a:avLst>
              <a:gd name="adj1" fmla="val 31650"/>
              <a:gd name="adj2" fmla="val 63680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مُزاوَلَةُ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ٱلرِّياضَةِ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لِمُدَّةِ ساعَةٍ يَوْمِيّاً تُقَلِّلُ مِنْ خَطَرِ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ٱلْإصابَةِ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بِأَمْراضِ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ٱلْقَلْبِ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7107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2928B-9277-E886-0852-BED6032CE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AF7975-81E2-9C7D-841F-49E747E60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نظركم، من يمكن أن يقول هذه المعلومة؟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6519E3-9EC8-DC19-8EA1-C77D207910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4322C87-2094-3A75-2E1E-3C12C35B73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99C64F-2842-06B9-8B72-5634E455AD3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DDE6D9-3ED9-D371-7096-6EF568FF7DD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3066DC-3563-B78C-D9EC-380BE28474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3A2C61C-69ED-152A-DBF9-6BDA95D7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75BC3CB-8BAD-2265-AA7B-825E4C99EC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583A62-C038-F9CB-F09D-B4DAD0D7BE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DF931C-4EC8-D232-A844-C558486E0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139E055C-33EB-AB8D-DD79-C5C0CDCC5845}"/>
              </a:ext>
            </a:extLst>
          </p:cNvPr>
          <p:cNvSpPr/>
          <p:nvPr/>
        </p:nvSpPr>
        <p:spPr>
          <a:xfrm>
            <a:off x="910280" y="2677377"/>
            <a:ext cx="7463969" cy="1894115"/>
          </a:xfrm>
          <a:prstGeom prst="cloudCallou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أَصْدَرَ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ٱلْمَعْلومَةَ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مَنْ هُوَ قائِلُها؟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853520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CC3A8-458E-9B6F-79CC-1DBDBD057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2522E6-9D6D-CCFA-BC20-F7C944DBF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43D80DA-C69E-93B7-4FBC-03F3E33300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4FBB87-3681-E0D5-3EBA-0AADE2FEA6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9D7C05-A830-5679-5176-2A2CF39028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E0A7C7-803C-30E3-C580-093BD415135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38CBB6-8C88-3363-77DD-BE30FC5A202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22CE087-37F8-CE14-A1EE-802EFDC2FE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07ED567-AD1D-EC56-8462-139DCBB1E8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4D40211-2FBA-722A-9BBB-BD0E7F07F0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1F768E-7A45-0F8D-340A-EDF9F14AA8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Phylactère : pensées 7">
            <a:extLst>
              <a:ext uri="{FF2B5EF4-FFF2-40B4-BE49-F238E27FC236}">
                <a16:creationId xmlns:a16="http://schemas.microsoft.com/office/drawing/2014/main" id="{83FC9264-9815-7BF3-53CF-BF0A3DF73FF7}"/>
              </a:ext>
            </a:extLst>
          </p:cNvPr>
          <p:cNvSpPr/>
          <p:nvPr/>
        </p:nvSpPr>
        <p:spPr>
          <a:xfrm>
            <a:off x="840015" y="2435133"/>
            <a:ext cx="7463969" cy="2323977"/>
          </a:xfrm>
          <a:prstGeom prst="cloudCallout">
            <a:avLst>
              <a:gd name="adj1" fmla="val -7457"/>
              <a:gd name="adj2" fmla="val 72136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اَلطَّبيبُ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مَنْ أَصْدَرَ ٱلْمَعْلومَةَ.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395702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FB28E-5332-9317-A5B0-153B06973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F46904-5269-74ED-8518-5321F491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نصوغ جملة لنقل المعلومة عن مصدرها. من يحاول مستعملا أسلوبا مناسبا؟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6A9366-72F8-B132-B8AF-557A1D6018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7FBB072-32B0-B17D-6ADC-D5CA32C3F9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09FE0E-6727-7358-5F3D-7092E54FADC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E82B06-5372-DEDC-7F66-C69A8503BC5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95D23D-25F9-A748-AED5-BE6FBD9BBC5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9340961-85CE-4ADC-AE59-C1E0E8CDD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58DC243-2738-79E7-3CA6-507DF4552D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F9DFED9-8976-DBCB-9033-60A92D3EE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534A71-FEC4-A69B-4DD3-C4ECCA61A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CE94F38-7365-DA0D-F600-39BB86B99E6C}"/>
              </a:ext>
            </a:extLst>
          </p:cNvPr>
          <p:cNvSpPr txBox="1"/>
          <p:nvPr/>
        </p:nvSpPr>
        <p:spPr>
          <a:xfrm>
            <a:off x="563693" y="2329503"/>
            <a:ext cx="7893137" cy="2349579"/>
          </a:xfrm>
          <a:prstGeom prst="wedgeRoundRectCallout">
            <a:avLst>
              <a:gd name="adj1" fmla="val 31650"/>
              <a:gd name="adj2" fmla="val 63680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مُزاوَلَةُ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ٱلرِّياضَةِ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لِمُدَّةِ ساعَةٍ يَوْمِيّاً تُقَلِّلُ مِنْ خَطَرِ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ٱلْإصابَةِ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بِأَمْراضِ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ٱلْقَلْبِ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0122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A8192-37F3-D1B3-AB03-6FFC83806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38D67C-92DF-2656-8D51-A0434FDD8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5195E2-7490-BF79-B561-26480878BB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EC982DF-6CDD-E869-705D-97CCB14655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45C868-6C91-1079-57E6-F8F3A713E4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B1860D-6C71-896F-E466-97365AE7D22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CCD50F-14B0-EA63-7352-8B2D42C4D94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B0342E3-CDE1-405C-B7F6-F3A1487E2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B128D9-A9F4-0885-8555-6BD9531979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240A8E-5F81-C586-DCA8-87A316DE68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681D52-676B-D4E1-3F07-409CCBE228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FB5F393-E630-F43B-3E24-4B72D80B1880}"/>
              </a:ext>
            </a:extLst>
          </p:cNvPr>
          <p:cNvSpPr txBox="1"/>
          <p:nvPr/>
        </p:nvSpPr>
        <p:spPr>
          <a:xfrm>
            <a:off x="893223" y="2198816"/>
            <a:ext cx="7357553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صَرَّحَ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ٱلطَّبيبُ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بِأَنَّ مُزاوَلَةَ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ٱلرِّياضَةِ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لِمُدَّةِ ساعَةٍ يَوْمِيّاً تُقَلِّلُ مِنْ خَطَرِ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ٱلْإصابَةِ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بِأَمْراضِ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ٱلْقَلْبِ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372594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2223-F6B6-BC40-E718-308AB10B9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6D0C7-0C2D-5BFE-8DA1-D9269311F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نقول أيضا: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7B67B3-D980-638F-7407-7F37CBEF60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418C9C-BA49-8082-5A1E-EA19D6599E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6C557E-2054-161E-1B86-CBAA9165501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51EE50-027E-4D47-3995-3A3C48A8D1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AD66D4-E3C3-6195-0452-C40AB429D6B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9F19CA3-3CDC-8273-B970-7DC530152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26B9053-2FD2-4CA8-9D73-FA2ED06665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CDE48B3-589F-865D-C772-63B35B43F1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F78343-5C88-6D76-816F-99FD7E4E3349}"/>
              </a:ext>
            </a:extLst>
          </p:cNvPr>
          <p:cNvSpPr txBox="1"/>
          <p:nvPr/>
        </p:nvSpPr>
        <p:spPr>
          <a:xfrm>
            <a:off x="857527" y="2469894"/>
            <a:ext cx="7516722" cy="31668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حِوارٍ مَعَ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ٱلطَّبيبِ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أَكَّدَ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مُزاوَلَةَ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ٱلرِّياضَةِ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لِمُدَّةِ ساعَةٍ يَوْمِيّاً تُقَلِّلُ مِنْ خَطَرِ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ٱلْإصابَةِ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بِأَمْراضِ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ٱلْقَلْبِ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B59F3B-3DE8-E7DB-7642-18F707DC7E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87548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0903D-0050-187E-F027-DCABE8ED5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8BFAF-F3CC-A342-2BE4-100C4393F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نقول أيضا: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4A24C16-8ABA-4D3A-E582-FC38F219F7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CA19AFA-8B9B-88F1-39E5-38747CFE3A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3E2050-DFF7-B353-D9B4-8A43396502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32B6D1-5ADE-440B-C108-0FDFC024AEB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AAC8D8-9C9D-5425-7390-2769F2C72B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4820BD8-120C-55EB-533E-B23F8F8B8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E8681F-50F5-F71E-1CCD-2725173258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F098DC-2C38-5347-506E-C5309D3168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94900BA-B27D-5C8C-C3BD-D83F8D08730A}"/>
              </a:ext>
            </a:extLst>
          </p:cNvPr>
          <p:cNvSpPr txBox="1"/>
          <p:nvPr/>
        </p:nvSpPr>
        <p:spPr>
          <a:xfrm>
            <a:off x="825666" y="2417850"/>
            <a:ext cx="7357553" cy="31668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لِقاءٍ مَعَ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ٱلطَّبيبِ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أَشارَ إِلى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مُزاوَلَةَ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ٱلرِّياضَةِ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لِمُدَّةِ ساعَةٍ يَوْمِيّاً تُقَلِّلُ مِنْ خَطَرِ الْإصابَةِ بِأَمْراضِ الْقَلْبِ.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FE46C4-39DE-073A-3289-3713B5D0FF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222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9AD9B-88D2-706E-1FBC-6C3F4F6E0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199EEC-BC1A-2566-598B-749BD4B4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0" y="756000"/>
            <a:ext cx="7251481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أساليب أخرى يمكن اعتمادها لنقل الأخبار عن مصادرها. من يقرأ؟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C59B51-75AA-64A1-9956-1362F1E256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231C6B5-8944-65C8-561A-AB97C7F9A6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D8570D-6CD9-27CB-1576-181BE6ABD8E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77BB3C-42FC-2DDA-BD21-ECEA73477F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50544E-F2F3-A52D-7D7B-1C6216788F5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453EF20-7E0E-3C23-F116-9F13DCF2F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172FA4-3ECE-B57E-F4DA-A19F512581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B19A0C-F436-3C0B-5007-317AFC3B30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C45178-E105-85F8-BB15-CD4A65DD03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B72BFC4-C365-F400-D3B7-4859F2BD6DB6}"/>
              </a:ext>
            </a:extLst>
          </p:cNvPr>
          <p:cNvSpPr txBox="1">
            <a:spLocks/>
          </p:cNvSpPr>
          <p:nvPr/>
        </p:nvSpPr>
        <p:spPr>
          <a:xfrm>
            <a:off x="1120351" y="1926337"/>
            <a:ext cx="5890359" cy="400453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36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94782176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A53F7-9158-F2D9-6389-F5DDCEF01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6D5DA-7916-6EA6-800D-7B27A09AE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استعمال أحد الأساليب التالية لنقل الخبر عن مصدره؟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1BFD73-B2F1-4EB7-CFCA-8412A50E5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F3FCB44-3442-1BA9-857F-4E7178442E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D0C063-10E5-B180-E4FC-47D908B093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3F7815-91A7-5826-1A42-6241D3C55A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D6C4A5-9034-25CA-ECA2-2FAA430EFE4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B2440C6-D546-92BA-381A-1B23C5738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78FDF19-24B9-9C02-B2BC-EF3A26A3E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898C2C-3ADF-9A41-354D-44D4AC8F3E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C7F2896-05F6-2527-3752-BB9292CDD037}"/>
              </a:ext>
            </a:extLst>
          </p:cNvPr>
          <p:cNvSpPr txBox="1">
            <a:spLocks/>
          </p:cNvSpPr>
          <p:nvPr/>
        </p:nvSpPr>
        <p:spPr>
          <a:xfrm>
            <a:off x="595830" y="3312895"/>
            <a:ext cx="3340870" cy="317542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24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85582C-2262-E260-4C21-3D90AF38551D}"/>
              </a:ext>
            </a:extLst>
          </p:cNvPr>
          <p:cNvSpPr txBox="1"/>
          <p:nvPr/>
        </p:nvSpPr>
        <p:spPr>
          <a:xfrm>
            <a:off x="1324944" y="1608332"/>
            <a:ext cx="4354155" cy="1464231"/>
          </a:xfrm>
          <a:prstGeom prst="wedgeRoundRectCallout">
            <a:avLst>
              <a:gd name="adj1" fmla="val 12484"/>
              <a:gd name="adj2" fmla="val 49524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FF0000"/>
                </a:solidFill>
              </a:rPr>
              <a:t>اَلْخَبَرُ: 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اِفْتِتاحُ مَكْتَبَةٍ جَديدَةٍ في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ٱلْمَدْرَسَةِ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3D4AE7-02DD-FA92-32A0-5B5F5860AE62}"/>
              </a:ext>
            </a:extLst>
          </p:cNvPr>
          <p:cNvSpPr txBox="1"/>
          <p:nvPr/>
        </p:nvSpPr>
        <p:spPr>
          <a:xfrm>
            <a:off x="5313365" y="3429179"/>
            <a:ext cx="3340869" cy="783193"/>
          </a:xfrm>
          <a:prstGeom prst="wedgeRoundRectCallout">
            <a:avLst>
              <a:gd name="adj1" fmla="val -44081"/>
              <a:gd name="adj2" fmla="val -88479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FF0000"/>
                </a:solidFill>
              </a:rPr>
              <a:t>اَلْمَصْدَرُ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: إِدارَةُ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ٱلْمَدْرَسَةِ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509FDE-282E-005B-DF15-74A7F7F5B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7346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294A-46B5-2A75-5C1A-5935B7BE3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B7E9C-2FE0-FABD-439E-69C8302A6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آخر. من يحاول؟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A9ADDD-F9AD-E828-56F6-9DC4D877CE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F92428E-9D1C-A5D4-0E7E-0050359FBF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933814-6E3D-AC46-9684-4F2243B6426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3FC62C-38DB-605C-2724-9860BF48C8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9C0AB5-F3B3-9879-0C21-0C051A257E7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FD115A-CAB8-3E7F-F031-CF75F8332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55B5361-4B40-3E11-3024-CB3B363A92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D383FE-E192-9D51-141C-91357749ED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AE6968C-7073-0400-A244-4F33178F1C3A}"/>
              </a:ext>
            </a:extLst>
          </p:cNvPr>
          <p:cNvSpPr txBox="1">
            <a:spLocks/>
          </p:cNvSpPr>
          <p:nvPr/>
        </p:nvSpPr>
        <p:spPr>
          <a:xfrm>
            <a:off x="595830" y="3326859"/>
            <a:ext cx="3234806" cy="316146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24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556BFC-95E7-19EC-278A-2D223C8288A8}"/>
              </a:ext>
            </a:extLst>
          </p:cNvPr>
          <p:cNvSpPr txBox="1"/>
          <p:nvPr/>
        </p:nvSpPr>
        <p:spPr>
          <a:xfrm>
            <a:off x="1324944" y="1608332"/>
            <a:ext cx="4354155" cy="1464231"/>
          </a:xfrm>
          <a:prstGeom prst="wedgeRoundRectCallout">
            <a:avLst>
              <a:gd name="adj1" fmla="val 12484"/>
              <a:gd name="adj2" fmla="val 49524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FF0000"/>
                </a:solidFill>
              </a:rPr>
              <a:t>اَلْخَبَرُ: 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فَوْزُ فَريقِ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ٱلْمَدْرَسَةِ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بِبُطولَةِ كُرَةِ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ٱلْقَدَمِ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E2010E-BB5A-BC9C-9DF9-6ACC441E5983}"/>
              </a:ext>
            </a:extLst>
          </p:cNvPr>
          <p:cNvSpPr txBox="1"/>
          <p:nvPr/>
        </p:nvSpPr>
        <p:spPr>
          <a:xfrm>
            <a:off x="5313365" y="3429179"/>
            <a:ext cx="3340869" cy="1464231"/>
          </a:xfrm>
          <a:prstGeom prst="wedgeRoundRectCallout">
            <a:avLst>
              <a:gd name="adj1" fmla="val -44081"/>
              <a:gd name="adj2" fmla="val -88479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FF0000"/>
                </a:solidFill>
              </a:rPr>
              <a:t>اَلْمَصْدَرُ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: مَوْقِعُ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ٱلْمَدْرَسَةِ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ٱلْإِلِكْتُرونِيُّ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13BB23-B15A-0B3A-47F1-20DFD0EFE0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3545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901D9-FD6D-B181-10A2-E94A289ED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90DEA-6C1A-5BCF-B6CA-D10E881B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يقترح خبرا آخر ويعبر عن مصدره 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10C014-E121-55B8-79A1-8D2B04A0EB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F3E6E7F-BA3E-A590-FD86-1C41120276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F87DB7-F71E-6A21-E0C4-BC3938B9EDB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2EC5C3-2057-7B7E-6228-776EDD37FC7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B09298-A6C6-7A0F-7C2F-D310811884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1F6FC78-F7A1-6B3B-D7A3-1B8E00CF9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D85A9D-8971-49BA-CC44-BCABA5DF2E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A7A8C2-925E-EFB4-5FD2-938DCD3104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705CCC8-DD5C-FBC5-CECF-45CF88B6B7A8}"/>
              </a:ext>
            </a:extLst>
          </p:cNvPr>
          <p:cNvSpPr txBox="1">
            <a:spLocks/>
          </p:cNvSpPr>
          <p:nvPr/>
        </p:nvSpPr>
        <p:spPr>
          <a:xfrm>
            <a:off x="2411332" y="1991192"/>
            <a:ext cx="3908152" cy="372867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32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037ED04-BA1C-0112-1A02-2D1ACEF982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482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79F96-B32A-E356-2AB7-89753A56C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8EF76-8158-7447-7CCC-CCE73B417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828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-52-؟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07B129-66F4-661C-C952-A7E9416A6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FF6DF7D-2BFE-EC02-B312-7243535444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5180C2-D6ED-F2E1-9BCE-9B45A47C9E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F2263A-2794-5D08-8AEB-5407134382B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19CE69-CC77-F27F-A61D-C2D974349F1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2F4FC8C-B7D6-B6ED-632A-B1F674904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512E044-54C6-7F0A-CD0B-38D662096B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3931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F68043-A924-759E-BBB3-C34C6B8BBA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616506-4DD2-C1AD-F822-6CA1811152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960DD256-6C68-9B1C-7268-C5BC34454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85" y="1481409"/>
            <a:ext cx="3438380" cy="527400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8FA361-9D5D-7A19-95E4-3F3E9563D292}"/>
              </a:ext>
            </a:extLst>
          </p:cNvPr>
          <p:cNvSpPr/>
          <p:nvPr/>
        </p:nvSpPr>
        <p:spPr>
          <a:xfrm flipV="1">
            <a:off x="2647586" y="4118409"/>
            <a:ext cx="3438380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468807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DE292-F300-7D76-6A54-74717EF66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AF34C-E0D5-7B7B-9731-6970C8E9A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828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سننجز شفاهيا النشاط الأول من مقطع " أتدرب مع زملائي". من يقرأ التعليمة؟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4FCB699-F6B9-3144-865F-039E47EDD1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3334652-FDED-41D5-F2E3-EC35E3BFDE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26AC4A-8DC7-ABA9-0588-66C5E2A17EF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C77D0F-12AF-7E26-C3E8-6DB3CBA279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3883A7-B6B5-B4F0-C614-E7C3AD03045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FB8FBDA-8328-542E-E439-C78DC0822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0211D3-331A-C555-F226-68CECC30FE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3931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275023A-1952-EBE7-A699-453230A3DF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0DBEC568-3562-1991-37F4-FBA7D691C2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5628" y="2470825"/>
            <a:ext cx="6484555" cy="2655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268BDD-DE3C-BD4A-E321-D952C6D5D7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3852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D5B0F-F528-D6E2-DF3B-F80D2E4BC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43E9D7-9E3D-B426-0555-8D024BB71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828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مستعملا أساليب أخرى؟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9037E6E-6A8A-6CAA-43AA-79BBDF633D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B372DF1-A6CA-BE7F-A7C6-7F206B6275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4ECEAA-D280-4BCE-B0D6-FAE275CBBDE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7EB993-47A3-5B3D-3729-DB82D15D9F3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EA9643-1546-ED9F-2AEF-0A75C88FC4A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17848E3-292C-84DA-2320-2495E1CAD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8E4514F-3A04-046C-74FA-FFE6F1682F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3931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27B9A5-0EC1-C65A-1D81-C260BE9F2A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CFEDDDCA-340D-50A3-45B4-21AE4AA6C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7739" y="1848227"/>
            <a:ext cx="6484555" cy="2655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C9CC7A-3AC3-D392-BCC1-6EBF74BAD566}"/>
              </a:ext>
            </a:extLst>
          </p:cNvPr>
          <p:cNvSpPr txBox="1">
            <a:spLocks/>
          </p:cNvSpPr>
          <p:nvPr/>
        </p:nvSpPr>
        <p:spPr>
          <a:xfrm>
            <a:off x="595830" y="4503879"/>
            <a:ext cx="2614298" cy="222234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18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F47D1-667E-9329-8C98-B63491E374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5676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4311C-764F-4B22-FFCF-C5FF3D8DE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3C46AF-9B37-34D8-1D89-9F78B3697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828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على كراساتكم النشاط الثاني.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A40D13-CD63-E45C-5E2A-E04533CFAE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712DD8-9F7A-606E-26B8-77296C05A9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D173F-E136-C71F-E8F7-F344AF013A0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A72BF9-B773-318D-4C91-C193853B2B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CB4FF5-D687-B3C6-6B50-FE38B18E92B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C7934AC-72FC-BFDE-230B-230FABFF5C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EAB3741-BD59-7A31-9879-13C1ED00AD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3931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AB1888-0C41-FB2E-5C5E-18E5BA73F9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4F7D98-A6B8-A59D-9D18-C5C8BA728E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4CE24653-824E-FFD4-5992-D613E1158D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45" y="1396404"/>
            <a:ext cx="578636" cy="665925"/>
          </a:xfrm>
          <a:prstGeom prst="rect">
            <a:avLst/>
          </a:prstGeom>
        </p:spPr>
      </p:pic>
      <p:pic>
        <p:nvPicPr>
          <p:cNvPr id="4" name="Image 3" descr="Une image contenant text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557092EA-F45D-06C7-B2A9-95AD76990E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206" y="1452227"/>
            <a:ext cx="3438380" cy="527400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12C3DD7-9E3B-2FFC-4228-619CCD0A6135}"/>
              </a:ext>
            </a:extLst>
          </p:cNvPr>
          <p:cNvSpPr/>
          <p:nvPr/>
        </p:nvSpPr>
        <p:spPr>
          <a:xfrm flipV="1">
            <a:off x="2802206" y="4624248"/>
            <a:ext cx="3438380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96638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EEBDA-C23A-A9B4-4F53-B5ACD7209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E3A7BD-BB4C-E14B-3A29-8E1CE6CF8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828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جماعة.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BC4A95-1BAC-48E0-91A7-415C28614B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A1E4C4B-9030-13E8-40B7-5C58CF50CF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A857F7-E6E7-8C3E-A1E4-974FDB98C0E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CF621F-D568-EAF3-966A-68FAC3CD5F2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598CDE-E69A-201C-A74C-916B7B4B716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FAF37C-FE50-B87C-E273-4FA3F650D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0D2C177-C89F-10E8-C1CA-6F50B898E4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3931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58AC50-2529-5E88-3E89-DD4BDE55A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D504F4-D570-8419-FFF4-A25616FC45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13183"/>
            <a:ext cx="900000" cy="900000"/>
          </a:xfrm>
        </p:spPr>
      </p:pic>
      <p:pic>
        <p:nvPicPr>
          <p:cNvPr id="4" name="Image 3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CDBCA187-2EC0-D9F9-D1D2-194B9C4F48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249" y="2638128"/>
            <a:ext cx="6840000" cy="2682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198748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50530-60F1-A41A-D544-1F8583DAF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089609-39E2-8B05-9539-187B51164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828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3881BB-15C9-7D47-4068-A3B081387A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4A7926-DAB7-7142-7D2F-A1B027ADEF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8F8025-A294-4CD2-9F65-FC8881C1A7B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DAEC3A-4C23-AA70-0CEC-756E8D7D5AB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815197-AA14-B830-AD38-0042CA3CAD6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B686276-C65A-7497-18E9-66820DD9D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A59284-78C7-1005-3964-A9E59FF7F0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3931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2860A0-980B-B6C0-2092-0D3333BD1E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43F325-DFE6-CA76-8E3F-A0DD5FCD1AC3}"/>
              </a:ext>
            </a:extLst>
          </p:cNvPr>
          <p:cNvSpPr txBox="1"/>
          <p:nvPr/>
        </p:nvSpPr>
        <p:spPr>
          <a:xfrm>
            <a:off x="787940" y="1710125"/>
            <a:ext cx="7136309" cy="4622542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تَناقَلَتْ وَسائِلُ </a:t>
            </a:r>
            <a:r>
              <a:rPr lang="ar-S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ٱلْإِعْلامِ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/جاءَ في إِعْلانٍ رَسْمِيٍّ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أَنَّ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ٱلْمُسْتَشْفى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ٱلْمَحَلِّيَّ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ٱستَقْبَلَ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خَمْسَ حالاتٍ مِنَ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ٱلتَّسَمُّمِ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وَفي 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لِقاءٍ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/ حِوارٍ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ٱلصَّحافَةِ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صَرَّحَ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مُديرُ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ٱلْمُسْتَشْفى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ٱلْحالَةَ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ٱلصِّحِّيَّةَ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لِجَميعِ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ٱلْمَرْضى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مُسْتَقِرَّةٌ. كَما 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أَكَّدَ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تَناوُلَ رَقائِق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ٱلْبَطاطِسِ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ٱلْمُعَلَّبَةِ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ٱلسَّبَبَ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لِهذا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ٱلتَّسَمُّمِ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EDD9AB3-72E9-AE3D-ECCB-57670A6049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4973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>
                <a:solidFill>
                  <a:srgbClr val="424D7B"/>
                </a:solidFill>
              </a:rPr>
              <a:t>استماع </a:t>
            </a:r>
            <a:r>
              <a:rPr lang="ar-MA" dirty="0">
                <a:solidFill>
                  <a:srgbClr val="424D7B"/>
                </a:solidFill>
              </a:rPr>
              <a:t>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5" y="2472366"/>
            <a:ext cx="5871065" cy="1368307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تذكير؛ 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التحدث باسترسال لتقديم فن من الفنون الجميلة.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8EB0DFC-9E1B-05EC-D378-0EE9375C15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53598" y="1966748"/>
            <a:ext cx="572538" cy="72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مناقشة نص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«التراث الفني المغربي».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1C495F-8577-B7B1-EA59-468CBFDB9898}"/>
              </a:ext>
            </a:extLst>
          </p:cNvPr>
          <p:cNvSpPr txBox="1"/>
          <p:nvPr/>
        </p:nvSpPr>
        <p:spPr>
          <a:xfrm>
            <a:off x="1485278" y="3056848"/>
            <a:ext cx="6173444" cy="1328023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اَلتُّراثُ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ٱلْفَنِّيُّ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ٱلْمَغْرِبِيُّ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4296DE-3E51-CCCE-B219-D1E857910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6905C-B577-1BCE-82CA-8FFB78EED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2D823-BC3C-8236-11C9-E4217A358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نتذكر، في البداية، معاني المفردات التالية. من يختار مفردة ويقدم معناها؟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763DB4-9042-9A48-405B-ABC4BDF64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30E4C8-F165-752D-94BA-5ACFE28190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385D208-638A-FB13-38A7-A0291A385D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9F2BB7-0674-7C0A-FC4E-A72B0B4CED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812B4-BF14-A144-C4B3-47095A03B4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773987-7EE1-C3DE-A4EB-FD126FD6CBD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E3A5F1-0FC9-1D50-E749-894E458696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4F786A-046F-A678-37AA-DC0677716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770EE0-0A98-E3CE-7B72-C500D38298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E3D2CF6-05EF-E780-2875-16DD3A09C247}"/>
              </a:ext>
            </a:extLst>
          </p:cNvPr>
          <p:cNvSpPr txBox="1"/>
          <p:nvPr/>
        </p:nvSpPr>
        <p:spPr>
          <a:xfrm>
            <a:off x="5485856" y="2447874"/>
            <a:ext cx="2460668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اَلْأَهازيجُ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A36E4390-F50D-6C9D-93EA-1EB36413339C}"/>
              </a:ext>
            </a:extLst>
          </p:cNvPr>
          <p:cNvSpPr txBox="1"/>
          <p:nvPr/>
        </p:nvSpPr>
        <p:spPr>
          <a:xfrm>
            <a:off x="819194" y="2509644"/>
            <a:ext cx="2671467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اَلْفُلْكْلورُ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B93C8332-CA6B-859F-0B7E-EF2081E98A11}"/>
              </a:ext>
            </a:extLst>
          </p:cNvPr>
          <p:cNvSpPr txBox="1"/>
          <p:nvPr/>
        </p:nvSpPr>
        <p:spPr>
          <a:xfrm>
            <a:off x="3402370" y="4610985"/>
            <a:ext cx="2339259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اَلذّاكِرَةُ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016617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1377C-7C94-0CB6-FA08-23F5DACF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B23446-AD52-FA3C-6612-4D91D9701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5BA3BF-AA9D-0916-0AD1-EB66C3DEDB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BB3B7E27-6DD0-1413-350E-25EB0444711A}"/>
              </a:ext>
            </a:extLst>
          </p:cNvPr>
          <p:cNvSpPr txBox="1"/>
          <p:nvPr/>
        </p:nvSpPr>
        <p:spPr>
          <a:xfrm>
            <a:off x="494623" y="1661526"/>
            <a:ext cx="4885164" cy="146418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sz="4000" dirty="0">
                <a:sym typeface="Sakkal Majalla"/>
              </a:rPr>
              <a:t>تَخْزينُ وَحِفْظُ </a:t>
            </a:r>
            <a:r>
              <a:rPr lang="ar-MA" sz="4000" dirty="0" err="1">
                <a:sym typeface="Sakkal Majalla"/>
              </a:rPr>
              <a:t>ٱلْمَعْلوماتِ</a:t>
            </a:r>
            <a:r>
              <a:rPr lang="ar-MA" sz="4000" dirty="0">
                <a:sym typeface="Sakkal Majalla"/>
              </a:rPr>
              <a:t> </a:t>
            </a:r>
            <a:r>
              <a:rPr lang="ar-MA" sz="4000" dirty="0" err="1">
                <a:sym typeface="Sakkal Majalla"/>
              </a:rPr>
              <a:t>وَٱلْأَفْكارِ</a:t>
            </a:r>
            <a:r>
              <a:rPr lang="ar-MA" sz="4000" dirty="0">
                <a:sym typeface="Sakkal Majalla"/>
              </a:rPr>
              <a:t> </a:t>
            </a:r>
            <a:r>
              <a:rPr lang="ar-MA" sz="4000" dirty="0" err="1">
                <a:sym typeface="Sakkal Majalla"/>
              </a:rPr>
              <a:t>وَٱلْعاداتِ</a:t>
            </a:r>
            <a:r>
              <a:rPr lang="ar-MA" sz="4000" dirty="0">
                <a:sym typeface="Sakkal Majalla"/>
              </a:rPr>
              <a:t>.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F1AD64E1-38FC-9DC6-8295-C5CF8E91E9D5}"/>
              </a:ext>
            </a:extLst>
          </p:cNvPr>
          <p:cNvSpPr txBox="1"/>
          <p:nvPr/>
        </p:nvSpPr>
        <p:spPr>
          <a:xfrm>
            <a:off x="547360" y="5038673"/>
            <a:ext cx="4910451" cy="146418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sz="4000" dirty="0">
                <a:sym typeface="Sakkal Majalla"/>
              </a:rPr>
              <a:t>اَلْقِصَصُ </a:t>
            </a:r>
            <a:r>
              <a:rPr lang="ar-MA" sz="4000" dirty="0" err="1">
                <a:sym typeface="Sakkal Majalla"/>
              </a:rPr>
              <a:t>وَٱلْأَغاني</a:t>
            </a:r>
            <a:r>
              <a:rPr lang="ar-MA" sz="4000" dirty="0">
                <a:sym typeface="Sakkal Majalla"/>
              </a:rPr>
              <a:t> </a:t>
            </a:r>
            <a:r>
              <a:rPr lang="ar-MA" sz="4000" dirty="0" err="1">
                <a:sym typeface="Sakkal Majalla"/>
              </a:rPr>
              <a:t>وَٱلْعادَاتُ</a:t>
            </a:r>
            <a:r>
              <a:rPr lang="ar-MA" sz="4000" dirty="0">
                <a:sym typeface="Sakkal Majalla"/>
              </a:rPr>
              <a:t> </a:t>
            </a:r>
            <a:r>
              <a:rPr lang="ar-MA" sz="4000" dirty="0" err="1">
                <a:sym typeface="Sakkal Majalla"/>
              </a:rPr>
              <a:t>وَٱلْحِرَفُ</a:t>
            </a:r>
            <a:r>
              <a:rPr lang="ar-MA" sz="4000" dirty="0">
                <a:sym typeface="Sakkal Majalla"/>
              </a:rPr>
              <a:t> </a:t>
            </a:r>
            <a:r>
              <a:rPr lang="ar-MA" sz="4000" dirty="0" err="1">
                <a:sym typeface="Sakkal Majalla"/>
              </a:rPr>
              <a:t>ٱلتَّقْليدِيَّةَ</a:t>
            </a:r>
            <a:r>
              <a:rPr lang="ar-MA" sz="4000" dirty="0">
                <a:sym typeface="Sakkal Majalla"/>
              </a:rPr>
              <a:t> </a:t>
            </a:r>
            <a:r>
              <a:rPr lang="ar-MA" sz="4000" dirty="0" err="1">
                <a:sym typeface="Sakkal Majalla"/>
              </a:rPr>
              <a:t>ٱلْمُتَوارَثَةُ</a:t>
            </a:r>
            <a:r>
              <a:rPr lang="ar-MA" sz="4000" dirty="0">
                <a:sym typeface="Sakkal Majalla"/>
              </a:rPr>
              <a:t> عَبْرَ ٱلْأَجْيالِ. </a:t>
            </a: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75458216-BF83-2904-BC7B-D26FB4C1FE8A}"/>
              </a:ext>
            </a:extLst>
          </p:cNvPr>
          <p:cNvSpPr txBox="1"/>
          <p:nvPr/>
        </p:nvSpPr>
        <p:spPr>
          <a:xfrm>
            <a:off x="519075" y="3280961"/>
            <a:ext cx="4898905" cy="146418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sz="4000" dirty="0">
                <a:sym typeface="Sakkal Majalla"/>
              </a:rPr>
              <a:t>أَغانٍ أَوْ أَلْحانٌ شَعْبِيَّةٌ تُرَدَّدُ في مُناسَباتٍ مُعَيَّنَةٍ.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8F4FBB3-DCAC-C147-C2BB-D329A0D22E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058D75C-7156-4770-41DE-7922CD8242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C9D473-B543-7896-F261-3ED61C9B655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953C84-8FF6-1AFE-616E-3AE64C82D3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2DE03-E82A-7AC4-1DEA-0AB60430C3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90528EC-C23A-3AE6-1B2E-07D2D5E5F7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3448949-9CD5-4CF9-303A-DAC6F0018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AF3EF28-935D-12BF-AF88-EE7680DBE2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8071F55-C5D7-E154-E6A8-D77C4FAE598F}"/>
              </a:ext>
            </a:extLst>
          </p:cNvPr>
          <p:cNvSpPr txBox="1"/>
          <p:nvPr/>
        </p:nvSpPr>
        <p:spPr>
          <a:xfrm>
            <a:off x="6610182" y="3553376"/>
            <a:ext cx="1919779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اَلْأَهازيجُ 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1CB005E6-8E6B-1AA2-7C85-618FF251D299}"/>
              </a:ext>
            </a:extLst>
          </p:cNvPr>
          <p:cNvSpPr txBox="1"/>
          <p:nvPr/>
        </p:nvSpPr>
        <p:spPr>
          <a:xfrm>
            <a:off x="6610182" y="1975438"/>
            <a:ext cx="184339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اَلذّاكِرَةُ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B903B56C-24C8-B29A-03F8-FF807B719D45}"/>
              </a:ext>
            </a:extLst>
          </p:cNvPr>
          <p:cNvSpPr txBox="1"/>
          <p:nvPr/>
        </p:nvSpPr>
        <p:spPr>
          <a:xfrm>
            <a:off x="6676861" y="5221393"/>
            <a:ext cx="1919779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اَلْفُلْكْلورُ 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DDF9BA0-493B-CAFB-DFA1-DAB93D519AB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624853" y="2040351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028477E-47B9-24B4-08B7-2590FBBDA94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554788" y="3674276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65A4067-0607-589C-929F-F3133FFD0FD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673925" y="5308201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2957173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3F0E6-2650-609A-3F6F-C457DB9EC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A5E2-3E73-578F-E6C8-DBA0EA2A5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إلى النص كي تسترجعوا أفكاره.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E48526-9DFE-EE1E-DCAF-20223E46FD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8941B2-AEFB-46CE-6A7E-69C7DC607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02398E-5ED3-60F1-E3FA-72DD30F08B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C957CA-1BB7-893E-8E4F-B25314D0DD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334B3E-6760-E05A-1476-95670086514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015E23-F748-E052-A07F-C26DA9A7D7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BA53520-A716-C5FC-A2EA-DA6EEAC654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DA8618-DF34-5891-8B0D-49FEE9A0F7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6F402C-BE0E-86FA-4FAC-A8BB8792256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EF8E28-905B-757B-BD52-27D411DCE8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329" y="6040818"/>
            <a:ext cx="679395" cy="679395"/>
          </a:xfrm>
          <a:prstGeom prst="rect">
            <a:avLst/>
          </a:prstGeom>
        </p:spPr>
      </p:pic>
      <p:pic>
        <p:nvPicPr>
          <p:cNvPr id="3" name="WhatsApp Video 2026-02-14 at 09.31.28 (1)">
            <a:hlinkClick r:id="" action="ppaction://media"/>
            <a:extLst>
              <a:ext uri="{FF2B5EF4-FFF2-40B4-BE49-F238E27FC236}">
                <a16:creationId xmlns:a16="http://schemas.microsoft.com/office/drawing/2014/main" id="{0A7057AE-894C-2477-887A-DB2552FBE0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9027" y="1865552"/>
            <a:ext cx="7266429" cy="45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649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47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F2A39-ADB2-3D62-E565-D820D18C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490F44-3E43-71E5-CDF6-34EB9512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الأفكار التي علقت في أذهانكم حول موضوع النص؟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267899-492C-88E5-11AF-EDA27A299EE3}"/>
              </a:ext>
            </a:extLst>
          </p:cNvPr>
          <p:cNvSpPr txBox="1"/>
          <p:nvPr/>
        </p:nvSpPr>
        <p:spPr>
          <a:xfrm>
            <a:off x="1620226" y="2867144"/>
            <a:ext cx="5490364" cy="112371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أَتَذَكَّرُ أَفْكارَ ٱلنَّصِّ.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684C09-C09D-57AF-5D7D-41BC0A00C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975FA-9A5F-5883-1D42-7DB7297032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98FFD4-FE0F-3821-3289-EB8B8EBAC3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D91900-3B1A-ADA1-1171-96708740CB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07A861-D523-CF52-1F3E-97E91A1E378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F90240-225C-0D60-6607-630AEF9B68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43BAEE4-392E-719A-330D-BB0F7C3A1B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4FDF07-0BE2-9352-4C22-29E4AC6F2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469AD5-851E-52E4-38E0-25D380CE93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296013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21139-6B22-0E8A-891B-4C6077B1C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B3B72-9A2E-C555-0B7B-FF6FEC36D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الفكرة الرئيسة التي ناقشها النص؟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18C9A3-C1BF-3409-0FB7-9A563593C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D928AD-E87D-F866-3F43-8670B0FCB4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55B2C6A-5A77-6420-AC7F-616BD07407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035BA5-59AB-4AA6-6BAE-725D5DD8455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164AAE-035E-E0A0-5A1B-B17C00062C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C90D87-A3A3-3055-4744-BC03DFE070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42DA3F6-27BD-8F59-388F-79558F6390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50BDBFC-1719-5B1D-144E-9B2DCAF783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F62DA8F-2B92-465B-8703-88B7E0E392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B70513-1806-0977-A1F2-2132F47FC7B6}"/>
              </a:ext>
            </a:extLst>
          </p:cNvPr>
          <p:cNvSpPr txBox="1"/>
          <p:nvPr/>
        </p:nvSpPr>
        <p:spPr>
          <a:xfrm>
            <a:off x="1030184" y="3246522"/>
            <a:ext cx="6839999" cy="10215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ٱلْفِكْرَةُ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ناقَشَها ٱلنَّصُّ؟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899461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63BD7-0C89-6993-1FE2-22FCC65B1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6DDE3-F8C3-D6CB-11E0-D7F373436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ناقش النص الفكرة الرئيسة التالية . من يقرؤها؟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1D47A7-1E78-2319-7AB7-4E814528C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8DAF09-19C5-1046-A9FD-A55CF4BBB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2118CD0-74D0-5C0F-4980-D9D5BD3481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2051B3-A645-110A-63DE-8A58CE61DA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BF9996-F8EF-4ABE-17E3-EA43417721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102635-BB43-5580-84FD-9392A602E0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8E1DEE-085A-1D2A-BAE0-9175181EB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918D3A-F944-48C7-50B8-35CBCCA7D5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10AC31C-D495-5665-CD14-5C67AA01B1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4889CB-AD1A-A7BD-D739-36938273D2E3}"/>
              </a:ext>
            </a:extLst>
          </p:cNvPr>
          <p:cNvSpPr txBox="1"/>
          <p:nvPr/>
        </p:nvSpPr>
        <p:spPr>
          <a:xfrm>
            <a:off x="841247" y="2377118"/>
            <a:ext cx="7692651" cy="3166824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اَلتُّراثُ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ٱلْفَنِّيُّ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ٱلْمَغْرِبِيُّ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غَنِيٌّ وَمُتَنَوِّعٌ، وَيَعْكِسُ هُوِيَّةَ ٱلْمَغارِبَةِ وَتَمَسُّكَهُمْ بِحَضارَتِهِمُ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ٱلْعَريقَةِ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105240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76281-356D-6C3F-FCA2-19163E1D0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B204C-5345-314D-E582-B25063917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لتفسير الفكرة وتوضيحها أكثر. سنجيب جماعة عن الأسئلة التالية. من يجيب عن السؤال التالي؟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C96ED0-B63E-A5A5-7914-1F723CA024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1261D9-89B6-41A1-3D45-4BC76008A1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ABECC5-B6E2-5855-5B09-CEEB3E8E097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50629F-8887-3A88-0499-E6B6199F6FC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03408F-2997-517A-82DF-3FBBF0453E2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8E3EA6-3E36-01F4-098A-15F094AF37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8E1FD85-35C4-6FFE-431F-2C1A3D4551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1C9CEF-E0A6-4531-BD2B-821ED2310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7259D2-B34A-0EE8-0197-2B717F419657}"/>
              </a:ext>
            </a:extLst>
          </p:cNvPr>
          <p:cNvSpPr txBox="1"/>
          <p:nvPr/>
        </p:nvSpPr>
        <p:spPr>
          <a:xfrm>
            <a:off x="1033814" y="2853027"/>
            <a:ext cx="7076372" cy="214526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أَنْواعُ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يَشْمَلُها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ٱلتُّراثُ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ٱلْفَنِّيُّ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DCE7DC8-F3EB-137C-4315-FEDE40520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1629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B03AA-B91E-8C78-F3D2-F2DA00E21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D1EC7-ED69-51D9-ECDD-63CAD7D31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endParaRPr lang="ar-MA" sz="20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E8E9983-7CB8-21C1-A770-B6493BCA59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4A7BC20-EB10-B328-29FE-A9D702408A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4A02AE-4ACA-5193-8418-48D8155F76D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40C83E-971B-45E6-3091-10DF0CD0D7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4AB240-F7D6-309F-55C2-949CD1FECA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E60E974-A48E-2828-D577-5C33458D1F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3162E71-144A-B891-DB9B-EE05A76E4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718747-60A8-901A-82A0-1F55C304C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BDACFD-043D-50D0-1C4F-3839AB373C0E}"/>
              </a:ext>
            </a:extLst>
          </p:cNvPr>
          <p:cNvSpPr txBox="1"/>
          <p:nvPr/>
        </p:nvSpPr>
        <p:spPr>
          <a:xfrm>
            <a:off x="1324944" y="2821218"/>
            <a:ext cx="6171629" cy="214526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ٱلْحِرَفُ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ٱلتَّقْليدِيَّةُ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ٱلْمَذْكورَةُ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ٱلنَّصِّ؟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8118C4-BB7E-1590-3CC8-9D191422DE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4239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A5F21-D230-E0BB-7B81-3587F4C6B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F50C37-C2FC-F704-90FB-B4A31028C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-53-. أنجزوا النشاط الأول من مقطع " أستعد للتحدث" 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8F4C8EE-F9FE-BE38-0192-9A30990518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677F61-5EE2-440A-0841-99FE3E266D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69274A-16A7-F3C2-C7A8-D1410450C8E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E9F585-6916-8D2F-0BD0-7555F37BE4E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43D9D6-0CD6-CE55-2407-1249B1E34E6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C6E34FF-E039-9C16-24B4-CDDF5B736F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2450CE5-EDBD-7F37-3E01-7B6A2E76C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315EAD6-3F75-40C9-193E-5A73EAE71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2C42CA-60DB-3735-33F4-72F95641DE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Police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9FEB4B96-B702-5A4A-F4DC-FD41856AB9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990" y="1584000"/>
            <a:ext cx="3004019" cy="460775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3D1206-20E7-11A0-21BC-D86EA20F0C1C}"/>
              </a:ext>
            </a:extLst>
          </p:cNvPr>
          <p:cNvSpPr/>
          <p:nvPr/>
        </p:nvSpPr>
        <p:spPr>
          <a:xfrm flipV="1">
            <a:off x="3069989" y="2402729"/>
            <a:ext cx="3004019" cy="7587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379089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82FA4-F1A0-66ED-47F3-C8B7BE72A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D7D4AA-1EC6-830F-D660-D72EE33FB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2EF3EFE-C0AE-8294-31F0-35EACB08A4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D8FD702-CFC8-5EF4-3D19-8A3B59225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7719DA-B39D-BED0-A990-572A7102512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AE8E84-D1E7-69DA-27C6-7B2743ADE20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C3FE48-A1E7-7A57-5BC9-DA1F2F799A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F4294C9-3581-73DB-4697-EEEE811F44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5A91413-19BC-2CEF-64DB-EF527C767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ED038C-7AEA-2B61-0605-91F3A48A26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AB105F6-8834-5CFB-CEF5-DD4EDD90FD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857" y="2231136"/>
            <a:ext cx="7327392" cy="271427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8E0888-858D-6D38-76DE-CE3E358743A8}"/>
              </a:ext>
            </a:extLst>
          </p:cNvPr>
          <p:cNvSpPr txBox="1"/>
          <p:nvPr/>
        </p:nvSpPr>
        <p:spPr>
          <a:xfrm>
            <a:off x="1113501" y="2911270"/>
            <a:ext cx="16828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اَلطَّرَبُ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ٱلْأَنْدَلُسِيُّ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اَلْموسيقى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ٱلْكْناوِيَّةُ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اَلطَّقْطوقَةُ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ٱلْجَبَلِيَّةُ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اَلطَّرَبُ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ٱلْحَسّانِيُّ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1A4E00-2052-A3E3-4F61-7276089F751D}"/>
              </a:ext>
            </a:extLst>
          </p:cNvPr>
          <p:cNvSpPr txBox="1"/>
          <p:nvPr/>
        </p:nvSpPr>
        <p:spPr>
          <a:xfrm>
            <a:off x="2863030" y="3157490"/>
            <a:ext cx="16828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Font typeface="Arial" panose="020B0604020202020204" pitchFamily="34" charset="0"/>
              <a:buChar char="•"/>
              <a:tabLst>
                <a:tab pos="174625" algn="l"/>
                <a:tab pos="273050" algn="l"/>
                <a:tab pos="360363" algn="l"/>
              </a:tabLst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أَحْواشَ 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أَحيدوسَ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43BFC35-2443-C138-6721-DDC8A7D4A91E}"/>
              </a:ext>
            </a:extLst>
          </p:cNvPr>
          <p:cNvSpPr txBox="1"/>
          <p:nvPr/>
        </p:nvSpPr>
        <p:spPr>
          <a:xfrm>
            <a:off x="6554126" y="2844931"/>
            <a:ext cx="16828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 indent="-1746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اَلْأَقْواسُ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ٱلْمُزَخْرَفَةُ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174625" indent="-1746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اَلْأَبْوابُ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ٱلْخَشَبِيَّةُ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ٱلْمَنْقوشَةُ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174625" indent="-1746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اَلزَّخْرَفَةُ عَلى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وَٱلْخَشَبِ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B22F8A7A-E7E5-BE59-012D-A80A5FCF2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399" y="2957435"/>
            <a:ext cx="146393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SA" altLang="fr-FR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لْخُطوطُ </a:t>
            </a:r>
            <a:r>
              <a:rPr lang="ar-SA" altLang="fr-FR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ٱلْهَنْدَسِيَّةُ</a:t>
            </a:r>
            <a:r>
              <a:rPr lang="ar-SA" altLang="fr-FR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ٱلدَّقيقَةُ</a:t>
            </a:r>
            <a:r>
              <a:rPr lang="fr-FR" altLang="fr-FR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اَلرَّسْمُ</a:t>
            </a:r>
            <a:r>
              <a:rPr lang="ar-SA" altLang="fr-FR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altLang="fr-FR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ٱلْأَطْباقِ</a:t>
            </a:r>
            <a:r>
              <a:rPr lang="ar-SA" altLang="fr-FR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وَٱلْقُدورِ</a:t>
            </a:r>
            <a:r>
              <a:rPr lang="ar-SA" altLang="fr-FR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ٱلْفَخّارِيَّةِ</a:t>
            </a:r>
            <a:r>
              <a:rPr lang="fr-FR" altLang="fr-FR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alt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78237E-7487-D3B4-B6F0-30FA8AC711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03051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A74B7-B48B-3DFF-A17D-7643EA0E2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552F30-1562-6CBB-D429-DDE97C77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الثاني. أنجزوه بسرعة.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1328794-A3F9-13D0-8929-A464147301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B6545F-DE41-116B-6895-2044800066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9FC74A-D307-5DFB-937A-EDB5CF62AEB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BC7ECA-8A95-D978-8512-53F58757AFA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D80173-B414-E0F2-7D7F-A6ECDFD3CB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2AE6BA3-5877-73A3-70BA-6D51B9DBFF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90D6C44-D061-3A7D-49F5-84E73B797F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B4E99E8-7F3D-C7DD-0617-EFCB95F542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D081FF-88F2-A1DF-6DF4-1B764BC3DB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Police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E58F2E50-E1B8-2023-F3B4-C3556B5955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990" y="1584000"/>
            <a:ext cx="3004019" cy="460775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54CD80-3A4E-B341-0CB6-1E70EF2030F3}"/>
              </a:ext>
            </a:extLst>
          </p:cNvPr>
          <p:cNvSpPr/>
          <p:nvPr/>
        </p:nvSpPr>
        <p:spPr>
          <a:xfrm flipV="1">
            <a:off x="3097533" y="3129117"/>
            <a:ext cx="3004019" cy="8786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020368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01181-FFEA-5CEE-FF0B-7F61F24A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9C307-2C79-BE90-88F9-3A82E13AD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774000"/>
            <a:ext cx="69260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يحدد المعجم المميز للنجارة؟ (تناقش الأجوبة قبل الانتقال إلى ما يميز النحت ثم المشترك بينهما).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796814-C399-48A0-EDF7-F07A7C3D8B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C5F1773-5C1C-7EE9-F288-6AA996024A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8B4784-1679-5698-53BB-D40D2EA2F0C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8B2C80-3887-29D2-4A74-71CE168585B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934131-B1E0-9987-75B8-3C6F5DB779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03B68C4-4072-2F3C-E0E6-54B8B7CAD2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60A884-16A5-A1E8-C4FE-B766FEECB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E00F0-2131-887B-E6FD-1AF53EEF7A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7551105-1B5D-1BB7-6418-5FCD2475F412}"/>
              </a:ext>
            </a:extLst>
          </p:cNvPr>
          <p:cNvGraphicFramePr/>
          <p:nvPr/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18ADE48-6762-54BA-BF8A-8A0B1A8428E9}"/>
              </a:ext>
            </a:extLst>
          </p:cNvPr>
          <p:cNvSpPr/>
          <p:nvPr/>
        </p:nvSpPr>
        <p:spPr>
          <a:xfrm>
            <a:off x="907871" y="1978149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اَلنَّحْتُ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9534E02-0A15-AE42-E4CC-43DC33106C1A}"/>
              </a:ext>
            </a:extLst>
          </p:cNvPr>
          <p:cNvSpPr/>
          <p:nvPr/>
        </p:nvSpPr>
        <p:spPr>
          <a:xfrm>
            <a:off x="6466762" y="1978149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اَلنِّجارَةُ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24C758-E0A0-7B2A-74E8-06A5D3526E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2665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70236-B7B2-4097-F9E0-BA7D7E510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40372-58A8-384C-0D13-99BE66233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774000"/>
            <a:ext cx="69260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300AF2C-3B8B-233B-9838-F24DC3C6F2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938CDD-D479-CFCE-F489-C847320A26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D0F470-4BFE-EE0A-4B8F-E81230AB16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726454-4207-9577-402D-43892BE3DEA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9D7D10-0B82-D8D9-CCCB-0D1572DE59E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8B81CD-EF07-DB74-4069-0EBEF81C5DE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C86E961-A94B-37CA-ADA8-375E2E5A5F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69276BD-3EFB-451A-E1C2-E9BB78FBA4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1EB1F8-F2F9-6BB7-E83A-2DEFF77C8E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3B30ADF0-E880-54B1-785D-5D6A5AACE0F1}"/>
              </a:ext>
            </a:extLst>
          </p:cNvPr>
          <p:cNvGraphicFramePr/>
          <p:nvPr/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77A21658-E7A4-1746-EA89-B21197976BBF}"/>
              </a:ext>
            </a:extLst>
          </p:cNvPr>
          <p:cNvSpPr txBox="1"/>
          <p:nvPr/>
        </p:nvSpPr>
        <p:spPr>
          <a:xfrm>
            <a:off x="3469971" y="3075390"/>
            <a:ext cx="179087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اَلنَّقْشُ؛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اَلزَّخْرَفَةُ؛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اَلدِّقَّةُ؛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اَلْإِبْداعُ؛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اَلْمَهارَةُ؛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تُحَفٌ فَنِّيَّةٌ ...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239641-B04B-4237-C123-9E96E0ADAB39}"/>
              </a:ext>
            </a:extLst>
          </p:cNvPr>
          <p:cNvSpPr txBox="1"/>
          <p:nvPr/>
        </p:nvSpPr>
        <p:spPr>
          <a:xfrm>
            <a:off x="4572000" y="2500008"/>
            <a:ext cx="241411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حِرْفَةٌ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اَلْخَشَبُ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اَلْقَطْعُ؛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اَلتَّلْميعُ؛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اَلتَّرْكيبُ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اَلطِّلاءُ؛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اَلنَّجّارُ؛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اَلْأَثاثُ...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F651D4-8861-45FD-9FF9-8AE7429A302D}"/>
              </a:ext>
            </a:extLst>
          </p:cNvPr>
          <p:cNvSpPr txBox="1"/>
          <p:nvPr/>
        </p:nvSpPr>
        <p:spPr>
          <a:xfrm>
            <a:off x="806212" y="2723952"/>
            <a:ext cx="262529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فَنٌّ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اَلْحَجَرُ؛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اَلرُّخامُ؛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اَلتَّشْكيلُ؛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اَلصَّقْلُ؛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اَلنَّحّاتُ؛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اَلْمُجَسَّماتُ...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16E102-E524-5B9B-E23A-AA8C7D99F9E0}"/>
              </a:ext>
            </a:extLst>
          </p:cNvPr>
          <p:cNvSpPr/>
          <p:nvPr/>
        </p:nvSpPr>
        <p:spPr>
          <a:xfrm>
            <a:off x="907871" y="1978149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اَلنَّحْتُ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B6E2F07-FE85-1747-2780-F2BD4F6D64F3}"/>
              </a:ext>
            </a:extLst>
          </p:cNvPr>
          <p:cNvSpPr/>
          <p:nvPr/>
        </p:nvSpPr>
        <p:spPr>
          <a:xfrm>
            <a:off x="6466762" y="1978149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اَلنِّجارَةُ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974188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60C84-D818-56A4-70F5-3D08D4D2B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A3EDBF-D702-21FB-5F0B-B1CD37AB7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774000"/>
            <a:ext cx="69260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يتحدث باسترسال لإبراز أوجه التشابه والاختلاف بين النجارة والنحت؟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C9CF73-7758-6468-092F-5E17FF9052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00A9A2-5098-9290-365E-6A42C7DD1E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A106276-6F16-4992-BAB2-480CDFE156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620093-EF8C-2CD2-E9D8-C60E135618B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A70209-924B-3EB4-D05B-EA810D62470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CB6EA4-E258-EEA2-BDC9-E13C3519A4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C8A653D-93F6-53B0-1E87-58FEF65E46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AC139D-1169-9A31-694E-BA07FFB70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16E6F0-85C3-66CB-E64F-71583ABD86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F942AF03-82FE-8845-1C91-87B6F2EBD2BF}"/>
              </a:ext>
            </a:extLst>
          </p:cNvPr>
          <p:cNvGraphicFramePr/>
          <p:nvPr/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E628F63F-433D-5488-1B0C-7C171C85401E}"/>
              </a:ext>
            </a:extLst>
          </p:cNvPr>
          <p:cNvSpPr txBox="1"/>
          <p:nvPr/>
        </p:nvSpPr>
        <p:spPr>
          <a:xfrm>
            <a:off x="3469971" y="3075390"/>
            <a:ext cx="179087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اَلنَّقْشُ؛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اَلزَّخْرَفَةُ؛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اَلدِّقَّةُ؛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اَلْإِبْداعُ؛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اَلْمَهارَةُ؛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تُحَفٌ فَنِّيَّةٌ ...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8DA42F6-A262-8022-9595-8A99847982C0}"/>
              </a:ext>
            </a:extLst>
          </p:cNvPr>
          <p:cNvSpPr txBox="1"/>
          <p:nvPr/>
        </p:nvSpPr>
        <p:spPr>
          <a:xfrm>
            <a:off x="4572000" y="2500008"/>
            <a:ext cx="241411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حِرْفَةٌ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اَلْخَشَبُ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اَلْقَطْعُ؛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اَلتَّلْميعُ؛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اَلتَّرْكيبُ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اَلطِّلاءُ؛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اَلنَّجّارُ؛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اَلْأَثاثُ...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013D6C2-D996-E0E8-333F-199B7FE25069}"/>
              </a:ext>
            </a:extLst>
          </p:cNvPr>
          <p:cNvSpPr txBox="1"/>
          <p:nvPr/>
        </p:nvSpPr>
        <p:spPr>
          <a:xfrm>
            <a:off x="806212" y="2723952"/>
            <a:ext cx="262529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فَنٌّ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اَلْحَجَرُ؛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اَلرُّخامُ؛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اَلتَّشْكيلُ؛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اَلصَّقْلُ؛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اَلنَّحّاتُ؛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اَلْمُجَسَّماتُ...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0A331B1-2531-9E3D-C2E7-E91AFD21642C}"/>
              </a:ext>
            </a:extLst>
          </p:cNvPr>
          <p:cNvSpPr/>
          <p:nvPr/>
        </p:nvSpPr>
        <p:spPr>
          <a:xfrm>
            <a:off x="907871" y="1978149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اَلنَّحْتُ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820BF42-4F6A-A605-2EBF-D55A881573BE}"/>
              </a:ext>
            </a:extLst>
          </p:cNvPr>
          <p:cNvSpPr/>
          <p:nvPr/>
        </p:nvSpPr>
        <p:spPr>
          <a:xfrm>
            <a:off x="6466762" y="1978149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اَلنِّجارَةُ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605642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0A5D1-C4B5-674C-3A9B-22113824E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718E2B-80E3-46E6-C876-27CDE63AC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15" y="782030"/>
            <a:ext cx="69106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مناقشة الفكرة التالية :" النجارة فن ."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3F88FB-F23F-EBF4-46EB-04E6A60684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F458F67-8C4E-558B-97B8-A9BFBAA912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493C2DA-A74C-2217-0967-068DB9939F1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0CE61C-1783-D38E-8B6E-63714DBDAD1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9FF5D9-1E30-B5C2-3417-86CDDD0D757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E0AB52-2D3D-4816-2786-30AC8C90B1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142977-6EBF-164E-512B-1E293A6807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7FB0063-C732-9BBC-0824-00AB6914E2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D75F9BC-FFEA-53F0-7D16-7C250F693A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BFA3651-70FB-D20D-FD60-205521E3E990}"/>
              </a:ext>
            </a:extLst>
          </p:cNvPr>
          <p:cNvSpPr txBox="1"/>
          <p:nvPr/>
        </p:nvSpPr>
        <p:spPr>
          <a:xfrm>
            <a:off x="5921602" y="4855827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C250A1E-7BB6-E0D2-5568-E12EF96EB097}"/>
              </a:ext>
            </a:extLst>
          </p:cNvPr>
          <p:cNvSpPr txBox="1"/>
          <p:nvPr/>
        </p:nvSpPr>
        <p:spPr>
          <a:xfrm>
            <a:off x="694944" y="4821775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23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B0FC543B-495C-391B-C54B-D7D7639314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816371" y="4670038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39668AB-9FA9-E8AE-57D9-8E76C7E48595}"/>
              </a:ext>
            </a:extLst>
          </p:cNvPr>
          <p:cNvSpPr txBox="1"/>
          <p:nvPr/>
        </p:nvSpPr>
        <p:spPr>
          <a:xfrm>
            <a:off x="1324944" y="2764988"/>
            <a:ext cx="6173444" cy="1328023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اَلنِّجارَةُ فَنٌّ. 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502499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88B03-9A82-DA62-5183-65C0F1F67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404212-25E5-DBDB-F50E-E0247135E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352" y="774000"/>
            <a:ext cx="69106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الأخير. من يقرأ التعليمة؟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6CBB3E-1448-2BC1-406B-2C50BE2AF3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3391E5-9FE6-0727-A375-28DE2DA045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F7A1687-014E-D898-E7B3-6121CD42FA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10681C-065D-4815-5AF1-254BB298BF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BC0EBA-9582-CD12-B0A0-FC62DC0444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9C911B-F86E-F7D7-20EA-C68B7D8485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CDC750-28B9-8A6F-CA78-EA1C18B903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CDFF28-3039-B292-8E9D-1E411243F1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19EF3C-F652-15B5-BE37-58B9377558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capture d’écran, Police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24999BA6-8B88-F6DB-F157-37D16E431E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990" y="1584000"/>
            <a:ext cx="3004019" cy="460775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6E6303B-DF54-8557-901D-964AC62FF263}"/>
              </a:ext>
            </a:extLst>
          </p:cNvPr>
          <p:cNvSpPr/>
          <p:nvPr/>
        </p:nvSpPr>
        <p:spPr>
          <a:xfrm flipV="1">
            <a:off x="3069989" y="4007791"/>
            <a:ext cx="3004019" cy="8754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513619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9B7EA-7A8E-F94A-FADF-E8D5F79BA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A10CA-6FE7-1FCE-E098-FABCB7A43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352" y="774000"/>
            <a:ext cx="69106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الأفكار على كراساتكم واستعدوا للتحدث باسترسال.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DE9A73-D2BB-204B-715C-756AD0E376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F4594B-99C7-5F7F-ECC9-7433E1EB03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A6ABBB0-0D4B-8121-CC57-F2A31AFACE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3EA6EA-9DA9-D379-6820-D8684AADC9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A5F094-88A7-1744-B765-1247202DAC4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751178-A2EA-95BF-9FDD-9080CBF5EBF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D300252-D58B-C416-EEA2-F0C0C6F819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70EB5F-1CE9-20D7-C11A-24A9B1F8C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8A5022B-45CC-04FB-1E53-749F8F9CFD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610D7551-716B-3B49-429E-C0029CEAD2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1386000"/>
            <a:ext cx="792000" cy="830886"/>
          </a:xfrm>
          <a:prstGeom prst="rect">
            <a:avLst/>
          </a:prstGeom>
        </p:spPr>
      </p:pic>
      <p:pic>
        <p:nvPicPr>
          <p:cNvPr id="4" name="Image 3" descr="Une image contenant texte, capture d’écran, Police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1E917480-6A06-8DD8-781F-1535F1D93C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990" y="1584000"/>
            <a:ext cx="3004019" cy="460775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C6D4256-EEAF-095F-589A-28279712F9D9}"/>
              </a:ext>
            </a:extLst>
          </p:cNvPr>
          <p:cNvSpPr/>
          <p:nvPr/>
        </p:nvSpPr>
        <p:spPr>
          <a:xfrm flipV="1">
            <a:off x="3069989" y="4007791"/>
            <a:ext cx="3004019" cy="8754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27200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8D105-BC86-23A2-5D5B-8F099EB5B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045E6-0574-A487-47D0-557DA21DD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يتحدث باسترسال؟ </a:t>
            </a:r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كل محاولة وفق الضوابط التالية ومطالبة التلاميذ بتسجيل النتيجة على كراساتهم).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BC4483-597C-99AB-77C2-C4BE98C99F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82FA8F-3C33-8CB5-4A94-09F0F662D9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F5D9463-2EF4-D0ED-9DC1-C692D2F778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E13F3B-003C-760A-3B17-7E8D2FB4DF5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8C485-A69A-736E-EBA7-A4EC7D96F66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CCF3CB-B446-C724-3A78-7F65530A9AA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2E190D-024A-94C6-A5E3-90BE7153EA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8D29D4-2A17-D524-5A3E-CF0067090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65CE33-2E1C-D6CB-60A2-82764665AC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D0D7019-BE89-61AF-C95F-E671FF09D8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181" y="2424227"/>
            <a:ext cx="7556523" cy="329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038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64A58B-3081-F13C-E162-95546B71E6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C0D8827E-5850-D5A5-7C6F-32ADA4A2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نستعملها لنقل الأخبار عن مصادرها؟ </a:t>
            </a:r>
            <a:endParaRPr lang="fr-FR" sz="22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B6E7F6-F2C3-D57A-FC67-606AF0B7967D}"/>
              </a:ext>
            </a:extLst>
          </p:cNvPr>
          <p:cNvSpPr txBox="1"/>
          <p:nvPr/>
        </p:nvSpPr>
        <p:spPr>
          <a:xfrm>
            <a:off x="939166" y="3002280"/>
            <a:ext cx="6931017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B"/>
                </a:solidFill>
              </a:rPr>
              <a:t>ما </a:t>
            </a:r>
            <a:r>
              <a:rPr lang="ar-MA" sz="4800" dirty="0" err="1">
                <a:solidFill>
                  <a:srgbClr val="424D7B"/>
                </a:solidFill>
              </a:rPr>
              <a:t>ٱلْأَساليبُ</a:t>
            </a:r>
            <a:r>
              <a:rPr lang="ar-MA" sz="4800" dirty="0">
                <a:solidFill>
                  <a:srgbClr val="424D7B"/>
                </a:solidFill>
              </a:rPr>
              <a:t> ٱلَّتي نَسْتَعْمِلُها لِنَقْلِ ٱلْأَخْبارِ عَنْ مَصادِرِها؟</a:t>
            </a:r>
            <a:endParaRPr lang="fr-FR" sz="48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92888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09021-4131-0DB5-A4FE-98A983289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3">
            <a:extLst>
              <a:ext uri="{FF2B5EF4-FFF2-40B4-BE49-F238E27FC236}">
                <a16:creationId xmlns:a16="http://schemas.microsoft.com/office/drawing/2014/main" id="{19AE8C91-CAA3-1D8A-9F68-0EC088DD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الأفكار التي وردت في النص السماعي" التراث الفني المغربي"؟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67EBDE-A906-552A-CD34-D604707222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FEA8B6-005B-5666-4DDB-7708788F6D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A266FB-7638-1D2A-7F3B-D86303FA0D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88B9B1-C707-DEC7-FE9D-B7D9589FB97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CC40B1-FFC5-A4A8-9F43-BB693551676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D58822-B2A1-A117-1170-1322620861B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3CC75A-2480-43F1-F447-152B44EB2C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4C4E3C-878B-777A-791A-F32DF64406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10F5CA-348E-B0BC-681D-8A43B4678E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F1C4DC9-0C96-C1BA-A47F-88FD918B1F38}"/>
              </a:ext>
            </a:extLst>
          </p:cNvPr>
          <p:cNvSpPr/>
          <p:nvPr/>
        </p:nvSpPr>
        <p:spPr>
          <a:xfrm>
            <a:off x="901920" y="2978255"/>
            <a:ext cx="7162310" cy="22065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أَهَمُّ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وَرَدَتْ في نَصِّ «اَلتُّراثُ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ٱلْفَنِّيُّ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ٱلْمَغْرِبِيُّ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»؟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3178772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1A8A4-7039-38FE-CCF2-E1B9C3DF0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3">
            <a:extLst>
              <a:ext uri="{FF2B5EF4-FFF2-40B4-BE49-F238E27FC236}">
                <a16:creationId xmlns:a16="http://schemas.microsoft.com/office/drawing/2014/main" id="{91CC6125-06D8-EEA4-1A12-EC6FCA1DA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نشاط "أنجزوا بمفردي" وأنجزوه في المنزل.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61DA49-21FD-107E-EA09-785879CD05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BBAB39-8938-9CE2-79B1-227129B10F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26B70E-6489-F731-89CA-F9F4C669E2E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27144F-B46A-DD43-ED9D-1E14CB09148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7664AC-C098-4A38-D76B-76C7FE42779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CCD8605-A4D8-508D-873D-A4993AC9E7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B9E7BCC-38D3-81A1-C22E-715A284255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9D9067-EAB9-6276-A7BD-08AD8D7E5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76B81844-C66E-8DCA-189E-A295BA69C7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85" y="1481409"/>
            <a:ext cx="3438380" cy="5274000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892D9C2-7AD8-3740-3866-CAB59AE7B4BD}"/>
              </a:ext>
            </a:extLst>
          </p:cNvPr>
          <p:cNvSpPr/>
          <p:nvPr/>
        </p:nvSpPr>
        <p:spPr>
          <a:xfrm flipV="1">
            <a:off x="2647586" y="5567830"/>
            <a:ext cx="3438380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455F5F-F46B-E792-71F9-D2100868A1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18204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A0434C8-2170-6832-EE53-279CA538DC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767811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235E55-B7D9-E2BB-FC1E-E9537E048F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41C6B8-F593-9AD0-4CF6-1C2E024441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815AF8-8A8B-063E-CA7A-C96F888F608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C7DD8B-51D4-95F5-75BF-56B5AF6FA1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041AB2-242E-0BD7-512C-0672FCA17A7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936AAF-1C90-4CFC-B822-F650823C80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7DAA4A-C43A-7F2C-64CF-A3F83664AE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E0C509-DDE6-C2DE-E7D9-08179C8020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DD214-F1F9-72F5-52C0-68CDA25C5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B69BB2F-9F82-95A5-92E3-FC13816A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B532B4-8962-F7B6-2446-6963CF69DC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56A475F4-F61B-2DAA-9ED6-59F2C93F6E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976165-A650-BA08-EF40-068D2CBF8F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05EC69-C774-1A23-A9CC-61C9D1BE7E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EA4B0F-8E76-43D4-6390-E92A18B2625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3C217-18A4-F049-769E-37A9DFB5FDA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8B7501-F26D-B167-1E3D-0213B028CA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CBDFA0-05CC-AFE2-18B2-4FA6404F38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DF23BB-2675-B0D1-9739-06F08AC6CDC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3222CA-F905-744A-1F55-6F4D5D2F17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5BCD2AA-78F5-2D42-5510-E32E7B01E5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329" y="6040818"/>
            <a:ext cx="679395" cy="67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35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على </a:t>
            </a:r>
            <a:r>
              <a:rPr kumimoji="0" lang="ar-MA" sz="36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صفحة اليوم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من </a:t>
            </a:r>
            <a:r>
              <a:rPr kumimoji="0" lang="ar-MA" sz="36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مذكرة الأستاذ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تقديرك </a:t>
              </a:r>
              <a:r>
                <a:rPr kumimoji="0" lang="ar-MA" sz="3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لنسبة التحكم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في </a:t>
              </a:r>
              <a:r>
                <a:rPr kumimoji="0" lang="ar-MA" sz="3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هدف الدرس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18792</TotalTime>
  <Words>2302</Words>
  <Application>Microsoft Office PowerPoint</Application>
  <PresentationFormat>Affichage à l'écran (4:3)</PresentationFormat>
  <Paragraphs>526</Paragraphs>
  <Slides>71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71</vt:i4>
      </vt:variant>
    </vt:vector>
  </HeadingPairs>
  <TitlesOfParts>
    <vt:vector size="104" baseType="lpstr">
      <vt:lpstr>Sakkal Majalla</vt:lpstr>
      <vt:lpstr>Times New Roman</vt:lpstr>
      <vt:lpstr>Modern Love</vt:lpstr>
      <vt:lpstr>Dosis</vt:lpstr>
      <vt:lpstr>Aptos</vt:lpstr>
      <vt:lpstr>Arial</vt:lpstr>
      <vt:lpstr>Wingdings</vt:lpstr>
      <vt:lpstr>Microsoft Uighur</vt:lpstr>
      <vt:lpstr>Dosis ExtraBold</vt:lpstr>
      <vt:lpstr>Dosis Medium</vt:lpstr>
      <vt:lpstr>Aptos Display</vt:lpstr>
      <vt:lpstr>Calibri</vt:lpstr>
      <vt:lpstr>00_Env-Enseignant</vt:lpstr>
      <vt:lpstr>Conception personnalisée</vt:lpstr>
      <vt:lpstr>1_قراءة الحصة 1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ضعوا الكراسة والدفتر واللوحة في القمطر.</vt:lpstr>
      <vt:lpstr>حاولوا الالتزام بهذه السلوكات. من يذكرنا بها؟</vt:lpstr>
      <vt:lpstr>نبدأ حصتنا بنشاط الطلاقة. من يذكرنا بضوابط القراءة بطلاقة؟</vt:lpstr>
      <vt:lpstr>من يقرأ ؟ الفائز من لم يرتكب أي خطأ.</vt:lpstr>
      <vt:lpstr>الفائزون في هذه الحصة هم ........................................................................... </vt:lpstr>
      <vt:lpstr>بعد قراءتكم للنص، أجيبوا عن السؤال التالي على دفاتر البحث؟</vt:lpstr>
      <vt:lpstr>من يقرأ الفكرة التي صاغها؟</vt:lpstr>
      <vt:lpstr>Présentation PowerPoint</vt:lpstr>
      <vt:lpstr>ستتعلمون أساليب تساعدكم على نقل الأخبار عن مصادرها . من يذكرنا أولا بمعنى الخبر ؟ </vt:lpstr>
      <vt:lpstr>من يقرأ؟</vt:lpstr>
      <vt:lpstr>من أين نحصل على الأخبار؟ أو ما مصادر الأخبار؟ </vt:lpstr>
      <vt:lpstr>هذه مصادر أخرى. من يقرأ؟</vt:lpstr>
      <vt:lpstr>من يذكرنا بالخبر الذي قدمه مذيع الإذاعة المدرسية؟</vt:lpstr>
      <vt:lpstr>لنتذكر جماعة. من يقرأ؟</vt:lpstr>
      <vt:lpstr>انتبهوا معي . سأستعمل أساليب لنقل الخبر عن مصدره.</vt:lpstr>
      <vt:lpstr>أحدد مصدر الخبر أو قائله بالإجابة عن السؤال التالي: من أصدر الخبر أو من هو قائله؟</vt:lpstr>
      <vt:lpstr>أجيب عن السؤال : التلميذ عدنان مذيع الإذاعة المدرسية هو من أصدر الخبر . </vt:lpstr>
      <vt:lpstr>ثالثا، أصوغ جملة لنقل الخبر عن مصدره مستعملا أسلوبا مناسبا. مثلا ‘’أخبر ‘’</vt:lpstr>
      <vt:lpstr>لنقل الخبر عن مصدره، يمكن أن نستعمل أساليب أخرى من قبيل : تناقلت وسائل الإعلام أن ... </vt:lpstr>
      <vt:lpstr>يمكن أن أقول أيضا: </vt:lpstr>
      <vt:lpstr>سنحاول جماعة نقل المعلومة التالية عن مصدرها. من يقرأ؟ </vt:lpstr>
      <vt:lpstr>في نظركم، من يمكن أن يقول هذه المعلومة؟</vt:lpstr>
      <vt:lpstr>نصحح جماعة. </vt:lpstr>
      <vt:lpstr>نصوغ جملة لنقل المعلومة عن مصدرها. من يحاول مستعملا أسلوبا مناسبا؟ </vt:lpstr>
      <vt:lpstr>هذا مقترح آخر. من يقرأ؟</vt:lpstr>
      <vt:lpstr>يمكن أن نقول أيضا: </vt:lpstr>
      <vt:lpstr>يمكن أن نقول أيضا: </vt:lpstr>
      <vt:lpstr>هذه أساليب أخرى يمكن اعتمادها لنقل الأخبار عن مصادرها. من يقرأ؟</vt:lpstr>
      <vt:lpstr>من يحاول استعمال أحد الأساليب التالية لنقل الخبر عن مصدره؟ </vt:lpstr>
      <vt:lpstr>هذا مثال آخر. من يحاول؟ </vt:lpstr>
      <vt:lpstr>من يقترح خبرا آخر ويعبر عن مصدره ؟</vt:lpstr>
      <vt:lpstr>خذوا كراساتكم الصفحة -52-؟</vt:lpstr>
      <vt:lpstr>سننجز شفاهيا النشاط الأول من مقطع " أتدرب مع زملائي". من يقرأ التعليمة؟ </vt:lpstr>
      <vt:lpstr>من يحاول مستعملا أساليب أخرى؟</vt:lpstr>
      <vt:lpstr>أنجزوا على كراساتكم النشاط الثاني. </vt:lpstr>
      <vt:lpstr> نصحح جماعة. </vt:lpstr>
      <vt:lpstr>هذا مقترح آخر. من يقرأ؟ </vt:lpstr>
      <vt:lpstr>Présentation PowerPoint</vt:lpstr>
      <vt:lpstr>ستواصلون مناقشة نص «التراث الفني المغربي». </vt:lpstr>
      <vt:lpstr>نتذكر، في البداية، معاني المفردات التالية. من يختار مفردة ويقدم معناها؟</vt:lpstr>
      <vt:lpstr>نصحح جماعة. من يقرأ ؟</vt:lpstr>
      <vt:lpstr>استمعوا إلى النص كي تسترجعوا أفكاره. </vt:lpstr>
      <vt:lpstr>ما الأفكار التي علقت في أذهانكم حول موضوع النص؟ </vt:lpstr>
      <vt:lpstr>ما الفكرة الرئيسة التي ناقشها النص؟</vt:lpstr>
      <vt:lpstr>ناقش النص الفكرة الرئيسة التالية . من يقرؤها؟ </vt:lpstr>
      <vt:lpstr>لتفسير الفكرة وتوضيحها أكثر. سنجيب جماعة عن الأسئلة التالية. من يجيب عن السؤال التالي؟</vt:lpstr>
      <vt:lpstr>Présentation PowerPoint</vt:lpstr>
      <vt:lpstr>خذوا كراساتكم الصفحة رقم -53-. أنجزوا النشاط الأول من مقطع " أستعد للتحدث" . </vt:lpstr>
      <vt:lpstr>نصحح. من يقرأ؟ </vt:lpstr>
      <vt:lpstr>ننتقل إلى النشاط الثاني. أنجزوه بسرعة. </vt:lpstr>
      <vt:lpstr>نصحح. من يحدد المعجم المميز للنجارة؟ (تناقش الأجوبة قبل الانتقال إلى ما يميز النحت ثم المشترك بينهما).</vt:lpstr>
      <vt:lpstr>هذه مقترحات أخرى. من يقرأ؟ </vt:lpstr>
      <vt:lpstr>من يتحدث باسترسال لإبراز أوجه التشابه والاختلاف بين النجارة والنحت؟ </vt:lpstr>
      <vt:lpstr>ننتقل إلى مناقشة الفكرة التالية :" النجارة فن ."</vt:lpstr>
      <vt:lpstr>ننتقل إلى النشاط الأخير. من يقرأ التعليمة؟ </vt:lpstr>
      <vt:lpstr>سجلوا الأفكار على كراساتكم واستعدوا للتحدث باسترسال. </vt:lpstr>
      <vt:lpstr>من يتحدث باسترسال؟ (مناقشة كل محاولة وفق الضوابط التالية ومطالبة التلاميذ بتسجيل النتيجة على كراساتهم).</vt:lpstr>
      <vt:lpstr>اختتام الحصة</vt:lpstr>
      <vt:lpstr>من يذكرنا بالأساليب التي نستعملها لنقل الأخبار عن مصادرها؟ </vt:lpstr>
      <vt:lpstr>من يذكرنا بأهم الأفكار التي وردت في النص السماعي" التراث الفني المغربي"؟</vt:lpstr>
      <vt:lpstr>ضعوا علامة أمام نشاط "أنجزوا بمفردي" وأنجزوه في المنزل.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232</cp:revision>
  <dcterms:created xsi:type="dcterms:W3CDTF">2023-09-20T21:35:22Z</dcterms:created>
  <dcterms:modified xsi:type="dcterms:W3CDTF">2026-02-22T11:55:07Z</dcterms:modified>
</cp:coreProperties>
</file>