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96"/>
  </p:notesMasterIdLst>
  <p:handoutMasterIdLst>
    <p:handoutMasterId r:id="rId97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0" r:id="rId31"/>
    <p:sldId id="2147482755" r:id="rId32"/>
    <p:sldId id="2147482756" r:id="rId33"/>
    <p:sldId id="2147482779" r:id="rId34"/>
    <p:sldId id="2147482780" r:id="rId35"/>
    <p:sldId id="2147482754" r:id="rId36"/>
    <p:sldId id="2147482712" r:id="rId37"/>
    <p:sldId id="2147482781" r:id="rId38"/>
    <p:sldId id="2147482782" r:id="rId39"/>
    <p:sldId id="2147482783" r:id="rId40"/>
    <p:sldId id="2147482711" r:id="rId41"/>
    <p:sldId id="2147482784" r:id="rId42"/>
    <p:sldId id="2147482752" r:id="rId43"/>
    <p:sldId id="2147482785" r:id="rId44"/>
    <p:sldId id="2147482786" r:id="rId45"/>
    <p:sldId id="2147482703" r:id="rId46"/>
    <p:sldId id="2147482794" r:id="rId47"/>
    <p:sldId id="2147482704" r:id="rId48"/>
    <p:sldId id="2147482787" r:id="rId49"/>
    <p:sldId id="2147482788" r:id="rId50"/>
    <p:sldId id="2147482789" r:id="rId51"/>
    <p:sldId id="2147482790" r:id="rId52"/>
    <p:sldId id="2147482791" r:id="rId53"/>
    <p:sldId id="2147482705" r:id="rId54"/>
    <p:sldId id="2147482792" r:id="rId55"/>
    <p:sldId id="2147482799" r:id="rId56"/>
    <p:sldId id="2147482800" r:id="rId57"/>
    <p:sldId id="2147482795" r:id="rId58"/>
    <p:sldId id="2147482801" r:id="rId59"/>
    <p:sldId id="2147482802" r:id="rId60"/>
    <p:sldId id="2147482803" r:id="rId61"/>
    <p:sldId id="2147482804" r:id="rId62"/>
    <p:sldId id="2147482729" r:id="rId63"/>
    <p:sldId id="2147482771" r:id="rId64"/>
    <p:sldId id="2147482772" r:id="rId65"/>
    <p:sldId id="2147482773" r:id="rId66"/>
    <p:sldId id="2147482805" r:id="rId67"/>
    <p:sldId id="2147482806" r:id="rId68"/>
    <p:sldId id="2147482737" r:id="rId69"/>
    <p:sldId id="2147482807" r:id="rId70"/>
    <p:sldId id="2147482809" r:id="rId71"/>
    <p:sldId id="2147482810" r:id="rId72"/>
    <p:sldId id="2147482808" r:id="rId73"/>
    <p:sldId id="2147482811" r:id="rId74"/>
    <p:sldId id="2147482820" r:id="rId75"/>
    <p:sldId id="2147482812" r:id="rId76"/>
    <p:sldId id="2147482813" r:id="rId77"/>
    <p:sldId id="2147482814" r:id="rId78"/>
    <p:sldId id="2147482815" r:id="rId79"/>
    <p:sldId id="2147482816" r:id="rId80"/>
    <p:sldId id="2147482817" r:id="rId81"/>
    <p:sldId id="2147482818" r:id="rId82"/>
    <p:sldId id="2147482819" r:id="rId83"/>
    <p:sldId id="2147482821" r:id="rId84"/>
    <p:sldId id="2147482822" r:id="rId85"/>
    <p:sldId id="2147482830" r:id="rId86"/>
    <p:sldId id="2147482826" r:id="rId87"/>
    <p:sldId id="2147482828" r:id="rId88"/>
    <p:sldId id="2147482829" r:id="rId89"/>
    <p:sldId id="2147482827" r:id="rId90"/>
    <p:sldId id="2147482740" r:id="rId91"/>
    <p:sldId id="2147482666" r:id="rId92"/>
    <p:sldId id="2147482742" r:id="rId93"/>
    <p:sldId id="2147482744" r:id="rId94"/>
    <p:sldId id="2147482745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B1EDEA"/>
    <a:srgbClr val="56B64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71" autoAdjust="0"/>
    <p:restoredTop sz="94610"/>
  </p:normalViewPr>
  <p:slideViewPr>
    <p:cSldViewPr snapToGrid="0">
      <p:cViewPr varScale="1">
        <p:scale>
          <a:sx n="71" d="100"/>
          <a:sy n="71" d="100"/>
        </p:scale>
        <p:origin x="100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91" Type="http://schemas.openxmlformats.org/officeDocument/2006/relationships/slide" Target="slides/slide77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slide" Target="slides/slide79.xml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844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8.png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2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2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5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8.png"/><Relationship Id="rId7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2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6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5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6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5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0484243-6341-D64A-6BA7-32C30FFCB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5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(50)د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(20)د.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النقش على خشب العرعار حرفة أم فن؟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060" y="385360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76452" y="43200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الحذاء الضاحك.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600166" y="3956313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إثرائية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9" name="Image 18" descr="Une image contenant symbole, cercle, Graphique, logo&#10;&#10;Le contenu généré par l’IA peut être incorrect.">
            <a:extLst>
              <a:ext uri="{FF2B5EF4-FFF2-40B4-BE49-F238E27FC236}">
                <a16:creationId xmlns:a16="http://schemas.microsoft.com/office/drawing/2014/main" id="{295F2F72-63AD-81E5-015A-176DC8E68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31" y="2188717"/>
            <a:ext cx="568458" cy="654407"/>
          </a:xfrm>
          <a:prstGeom prst="rect">
            <a:avLst/>
          </a:prstGeom>
        </p:spPr>
      </p:pic>
      <p:pic>
        <p:nvPicPr>
          <p:cNvPr id="21" name="Image 20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D4B7643-03E9-B8F4-CBF2-510FD26B9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29" y="3817703"/>
            <a:ext cx="633163" cy="7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89382" y="5002004"/>
            <a:ext cx="7581730" cy="890781"/>
            <a:chOff x="1142290" y="4869600"/>
            <a:chExt cx="6883287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4869600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2290" y="5162928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أقصوصة " الحذاء الضاحك" وفهم مضامينها.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636012"/>
            <a:ext cx="8069051" cy="890781"/>
            <a:chOff x="879567" y="1647669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647669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1953151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النقش على خشب العرعار حرفة أم فن؟"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5673" y="3830599"/>
            <a:ext cx="7375439" cy="890781"/>
            <a:chOff x="1329577" y="195147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195147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2083" y="223464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النقش على خشب العرعار حرفة أم فن؟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-50-.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2" name="Image 1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59C240-E8BA-1899-9493-84EF0693CF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222" y="1693469"/>
            <a:ext cx="3108960" cy="489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80C455-7731-B662-8564-F62FF6F19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190" y="1510589"/>
            <a:ext cx="3108960" cy="48971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2190" y="4262120"/>
            <a:ext cx="3108960" cy="94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43DD3AD-5839-1369-F935-0982ECA96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504" y="2570480"/>
            <a:ext cx="7589521" cy="1955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841525" y="2455896"/>
            <a:ext cx="7460950" cy="2800767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بَلْ هُوَ مادَّةٌ أَوَّلِيَّةٌ لِنَقْشِ لَوْحاتٍ فَنِّيَّةٍ بِأَيْدي حِرَفِيّينَ مُبْدِعينَ في مَصْنَعٍ تَقْليدِيٍّ.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يَمْتَزِجُ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ٱلنَّحْتُ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بِٱلزَّخْرَفَةِ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وَٱلْأَلْوانِ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ٱمْتِزاجاً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مُتَناسِقاً لِتَحْويلِ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ٱلْخَشَبِ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تُحَفٍ فَنِّيَّةٍ.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02EDC70-8A06-B849-AE14-497D82E22E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02" y="1584000"/>
            <a:ext cx="3408818" cy="48971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45C9F4-F578-E90C-CE9F-59DA68785F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7999" y="2255520"/>
            <a:ext cx="2865121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460D05B-CC1C-A1EE-1308-7FE7FD9FC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67" y="1693469"/>
            <a:ext cx="3408818" cy="4897120"/>
          </a:xfrm>
          <a:prstGeom prst="rect">
            <a:avLst/>
          </a:prstGeom>
        </p:spPr>
      </p:pic>
      <p:pic>
        <p:nvPicPr>
          <p:cNvPr id="17" name="Image 1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5914FE1-3D13-90C1-245F-179D70262A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93" y="1693469"/>
            <a:ext cx="3192674" cy="489712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695D1-00D9-D157-C5A1-D9E5D32104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616" y="2174240"/>
            <a:ext cx="2744894" cy="26212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9906A7-4868-9D27-6B44-6BBA440844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4867" y="5374640"/>
            <a:ext cx="3356513" cy="72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617A54-4E54-6E04-99EA-D89D6E3BE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67" y="1693469"/>
            <a:ext cx="3408818" cy="4897120"/>
          </a:xfrm>
          <a:prstGeom prst="rect">
            <a:avLst/>
          </a:prstGeom>
        </p:spPr>
      </p:pic>
      <p:pic>
        <p:nvPicPr>
          <p:cNvPr id="17" name="Image 1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13BF285-28CB-63A4-4350-A39AB8BCB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93" y="1693469"/>
            <a:ext cx="3192674" cy="489712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8B41E-4284-1702-2F28-E2117A92D8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3616" y="2174240"/>
            <a:ext cx="2744894" cy="26212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4C7666-9D1B-3142-1E10-C4CCEA9F74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4867" y="5374640"/>
            <a:ext cx="3356513" cy="72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E4E3-8C1B-4434-43FF-D4EEC8AB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66380-178D-66A8-F735-14A78E1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 أسئلة المعجم.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B60D-D7BD-78C4-190D-3A9D955F02E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7B69E-7B99-D70A-F4C7-17D6967647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32BF9-C60A-4C65-231C-C79E6F88EA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462FA0-9C76-499C-0BD4-BA5E18CB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25B53-6010-997B-15F4-869B1AF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B1C11-4D4E-B643-17F9-D3F2A7252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23C68-27A8-57F1-6A9F-99AFB5464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7DF8A7-5D3D-6065-09C5-90D541E86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825" y="2074224"/>
            <a:ext cx="8122350" cy="1124592"/>
          </a:xfrm>
          <a:prstGeom prst="rect">
            <a:avLst/>
          </a:prstGeom>
        </p:spPr>
      </p:pic>
      <p:pic>
        <p:nvPicPr>
          <p:cNvPr id="22" name="Image 2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39CD6A7-5398-EB56-5635-0DBAC834BA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3256029"/>
            <a:ext cx="7965440" cy="284597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2C9CED9-72D1-C350-6E66-DC0B3C1D6945}"/>
              </a:ext>
            </a:extLst>
          </p:cNvPr>
          <p:cNvSpPr txBox="1"/>
          <p:nvPr/>
        </p:nvSpPr>
        <p:spPr>
          <a:xfrm>
            <a:off x="4523916" y="2653785"/>
            <a:ext cx="355282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حالَةٍ طَبيعِيَّةٍ، لَمْ تَخْضَعْ لِلتَّحَوُّلِ بَعْدُ. 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4F22353-37C9-4782-123F-45F861353271}"/>
              </a:ext>
            </a:extLst>
          </p:cNvPr>
          <p:cNvSpPr txBox="1"/>
          <p:nvPr/>
        </p:nvSpPr>
        <p:spPr>
          <a:xfrm>
            <a:off x="635215" y="2623007"/>
            <a:ext cx="327593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800" b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/>
              <a:t>تَجْذِبُ – تُثيرُ...</a:t>
            </a:r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9E2F890-86E2-E824-5E0B-282BCC069C6E}"/>
              </a:ext>
            </a:extLst>
          </p:cNvPr>
          <p:cNvSpPr txBox="1"/>
          <p:nvPr/>
        </p:nvSpPr>
        <p:spPr>
          <a:xfrm>
            <a:off x="5357688" y="4541814"/>
            <a:ext cx="100749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اَلْخَشَبُ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E42C9E0-7B6C-2D64-9BF6-C0620E837B7D}"/>
              </a:ext>
            </a:extLst>
          </p:cNvPr>
          <p:cNvSpPr txBox="1"/>
          <p:nvPr/>
        </p:nvSpPr>
        <p:spPr>
          <a:xfrm>
            <a:off x="5255957" y="5321907"/>
            <a:ext cx="12109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اِمْتِزاجاً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1E6033-E2BA-F0BC-D912-7B2274180A7B}"/>
              </a:ext>
            </a:extLst>
          </p:cNvPr>
          <p:cNvSpPr txBox="1"/>
          <p:nvPr/>
        </p:nvSpPr>
        <p:spPr>
          <a:xfrm>
            <a:off x="635215" y="5370206"/>
            <a:ext cx="24907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روحَهُ - اَلتُّحَفِ – اَللَّوْحاتِ.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AF25FF-1B47-E841-8B8B-FD7C704B05BB}"/>
              </a:ext>
            </a:extLst>
          </p:cNvPr>
          <p:cNvSpPr txBox="1"/>
          <p:nvPr/>
        </p:nvSpPr>
        <p:spPr>
          <a:xfrm>
            <a:off x="1299645" y="4513332"/>
            <a:ext cx="12109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اَلصَّناديقِ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13540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أسئلة الفهم.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106F74-5D7A-5449-811F-03E69C2A99C2}"/>
              </a:ext>
            </a:extLst>
          </p:cNvPr>
          <p:cNvSpPr txBox="1"/>
          <p:nvPr/>
        </p:nvSpPr>
        <p:spPr>
          <a:xfrm>
            <a:off x="490330" y="1909469"/>
            <a:ext cx="8128805" cy="470898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54013" indent="-354013" algn="just" rtl="1">
              <a:buAutoNum type="arabicPeriod"/>
            </a:pP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اَلتُّحَفُ ٱلَّتي يَصْنَعُها حِرَفِيّو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ٱلنَّقْشِ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خَشَبِ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عِبارَةٌ عَنِ أَثاثِ مَنْقوشٍ، وَصَناديقَ مُزَخْرَفَةٍ، وَلَوْحاتٍ فَنِّيَّةٍ.</a:t>
            </a:r>
          </a:p>
          <a:p>
            <a:pPr algn="just" rtl="1"/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تَشْتَهِرُ مَدينَةُ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حسَبَ ٱلنَّصِّ بِفَنِّ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ٱلنَّقْشِ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خَشَبِ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يُمْكِنُ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ٱعْتِبارُ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صِناعَةِ ٱلنَّقْشِ عَلى خَشَبِ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فَنّاً لأنَّها إِبْداعٌ خَلّاقٌ وَإِلْهامٌ فَنِّيٌّ وَمَهارَةٌ يَدَوِيَّةٌ، يَمْتَزِجُ فيها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ٱلنَّحْتُ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بٱلزَّخْرَفَةِ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وٱلأَلْوانِ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ٱمْتِزاجاً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مُتَناسِقاً. </a:t>
            </a:r>
          </a:p>
          <a:p>
            <a:pPr algn="just" rtl="1"/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"تُحَفٌ فَنِّيَّةٌ تَرْبِطُ بَيْنَ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ٱلتُّراثِ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وَٱلْمُعاصَرَةِ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أَيْ تُحَفٌ يَمْتَزِِجُ فيها ما هُوَ تَقْليدِيٌّ قَديمٌ بِما هُوَ عَصْرِيٌّ حَديثٌ.</a:t>
            </a:r>
          </a:p>
          <a:p>
            <a:pPr algn="just" rtl="1"/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اَلْفِكْرَةُ ٱلْأَساسِيَّةُ لِلْفِقْرَةِ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ٱلنَّصِّ:</a:t>
            </a:r>
          </a:p>
          <a:p>
            <a:pPr algn="just" rtl="1"/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اَلنَّقْشُ عَلى خَشَبِ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ٱلعَرعارِ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لَيْسَ مُجَرَّدَ حِرْفَةٍ، بَلْ هُوَ فَنٌّ يَعْكِسُ إِبْداعَ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ٱلصّانِعِ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وَروحَهُ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ٱلْفَنِّيَّةَ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السؤالين 4 و5.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0FC7D34-D61D-A1AA-AA45-10518B0E11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08" y="1548043"/>
            <a:ext cx="3192674" cy="48971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374ABB-115A-E87B-0A6A-64781541B6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508" y="4558748"/>
            <a:ext cx="3192674" cy="137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6826ACE-C98D-6B3E-594D-CC07D3346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52" y="2358887"/>
            <a:ext cx="7898295" cy="3848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FDEA5AB-0205-E0A1-A36D-1272160303B9}"/>
              </a:ext>
            </a:extLst>
          </p:cNvPr>
          <p:cNvSpPr txBox="1"/>
          <p:nvPr/>
        </p:nvSpPr>
        <p:spPr>
          <a:xfrm>
            <a:off x="572584" y="1909469"/>
            <a:ext cx="7998831" cy="418576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</a:t>
            </a: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MA" sz="2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7.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تَفاجَ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ئِــــــ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بِكَفا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ٱلْحِرَفِيّينَ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ٱلْمَغارِبَةِ.</a:t>
            </a:r>
            <a:endParaRPr lang="ar-MA" sz="2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744A2CEF-A085-CD25-82BF-1BA8E2775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960473"/>
              </p:ext>
            </p:extLst>
          </p:nvPr>
        </p:nvGraphicFramePr>
        <p:xfrm>
          <a:off x="674849" y="2054658"/>
          <a:ext cx="7539703" cy="3391662"/>
        </p:xfrm>
        <a:graphic>
          <a:graphicData uri="http://schemas.openxmlformats.org/drawingml/2006/table">
            <a:tbl>
              <a:tblPr rtl="1" firstRow="1" firstCol="1" bandRow="1"/>
              <a:tblGrid>
                <a:gridCol w="1548177">
                  <a:extLst>
                    <a:ext uri="{9D8B030D-6E8A-4147-A177-3AD203B41FA5}">
                      <a16:colId xmlns:a16="http://schemas.microsoft.com/office/drawing/2014/main" val="2048725901"/>
                    </a:ext>
                  </a:extLst>
                </a:gridCol>
                <a:gridCol w="2668555">
                  <a:extLst>
                    <a:ext uri="{9D8B030D-6E8A-4147-A177-3AD203B41FA5}">
                      <a16:colId xmlns:a16="http://schemas.microsoft.com/office/drawing/2014/main" val="378962907"/>
                    </a:ext>
                  </a:extLst>
                </a:gridCol>
                <a:gridCol w="3322971">
                  <a:extLst>
                    <a:ext uri="{9D8B030D-6E8A-4147-A177-3AD203B41FA5}">
                      <a16:colId xmlns:a16="http://schemas.microsoft.com/office/drawing/2014/main" val="1372807899"/>
                    </a:ext>
                  </a:extLst>
                </a:gridCol>
              </a:tblGrid>
              <a:tr h="41626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اِسْمُ </a:t>
                      </a:r>
                      <a:r>
                        <a:rPr lang="ar-S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ٱلزَّمانِ</a:t>
                      </a:r>
                      <a:r>
                        <a:rPr lang="ar-S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وَٱلْمَكانِ</a:t>
                      </a:r>
                      <a:r>
                        <a:rPr lang="ar-S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وَظيفَتُهُ في ٱلنَّصِّ: اِسْمُ زَمانٍ 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أَمْ </a:t>
                      </a:r>
                      <a:r>
                        <a:rPr lang="ar-S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ٱسْمُ</a:t>
                      </a:r>
                      <a:r>
                        <a:rPr lang="ar-S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مَكانٍ؟</a:t>
                      </a:r>
                      <a:endParaRPr lang="fr-FR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جُمْلَةٌ مُفيدَةٌ</a:t>
                      </a:r>
                      <a:endParaRPr lang="fr-FR" sz="20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561614"/>
                  </a:ext>
                </a:extLst>
              </a:tr>
              <a:tr h="47051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مَوْعِدٌ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اِسْمُ زَمانٍ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حَدَّدتُ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ٱلْمَوْعِدَ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مَعَ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ٱلطَّبيبِ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لِفَحْصِ أَسْناني.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629779"/>
                  </a:ext>
                </a:extLst>
              </a:tr>
              <a:tr h="23210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مَصْنَعٌ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اِسْمُ مَكانٍ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يَعْمَلُ أَبي في ٱلْمَصْنَعِ مُنْذُ عَشْرِ سَنَواتٍ.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908262"/>
                  </a:ext>
                </a:extLst>
              </a:tr>
              <a:tr h="31240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مَتْجَرٌ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اِسْمُ مَكانٍ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اِشْتَرَيْتُ هذا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ٱلْقَميصَ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مِنَ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ٱلْمَتْجَرِ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ٱلْقَريبِ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مِنَ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ٱلْبَيْتِ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8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بتعريف "خطاطة نص"؟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648F52-BF3C-DF7D-60CD-2F30A82CC2C0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FDF23-270F-F870-CE83-A29479FE0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019" y="3429000"/>
            <a:ext cx="4293704" cy="245582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13DA-974F-5497-DBAF-29A38429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6BB79-1045-F0F6-3B16-3925F8BB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9C289-4164-2E1B-E545-435289E433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FB17BE-1430-97A0-9777-E49BFC197CE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47D250-F9DB-C1A2-53EF-91281AC053D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22E02D-B48F-945A-EE44-00A42669F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687B40-1449-6DD5-AB93-96259BA5E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0E2B-59C0-4180-AB2A-4701E014FF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2CDF0C-044E-8746-532B-617097B2E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0E4A68-D985-4784-66D4-418A26C64B9F}"/>
              </a:ext>
            </a:extLst>
          </p:cNvPr>
          <p:cNvSpPr txBox="1"/>
          <p:nvPr/>
        </p:nvSpPr>
        <p:spPr>
          <a:xfrm>
            <a:off x="465073" y="2678737"/>
            <a:ext cx="7959255" cy="23495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مُخَطَّطٌ شَمْسِيٌّ يُنَظِّمُ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لِلنَّصِّ، وَيُساعِدُ عَلى تَلْخيصِ مَضامينِهِ وَتَذَكُّرِها.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3328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لإنشاء خطاطة نص، نحتاج إلى تحديد أفكاره. من يذكرنا بخطوات تحديد الفكرة الرئيسة 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4FD79-CDE5-6A6C-0333-AD03E3330497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648510" y="2204108"/>
            <a:ext cx="7682690" cy="34346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الأفكار الرئيسة للنص (3 أفكار) ثم أنشئوا خطاطته.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4440427-530E-3827-815E-D3F8A3402D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913" y="1693469"/>
            <a:ext cx="3408818" cy="4897120"/>
          </a:xfrm>
          <a:prstGeom prst="rect">
            <a:avLst/>
          </a:prstGeom>
        </p:spPr>
      </p:pic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7E76BCA-B137-8030-5575-72E70A482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2" y="1367999"/>
            <a:ext cx="900000" cy="103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الكلمات المفاتيح للفقرة الأولى ثم يقرأ فكرتها؟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(الانتقال إلى الفقرة الموالية بعد مناقشة الأفكار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B0C667-F3ED-F302-A09F-48A6B5ECF234}"/>
              </a:ext>
            </a:extLst>
          </p:cNvPr>
          <p:cNvSpPr txBox="1"/>
          <p:nvPr/>
        </p:nvSpPr>
        <p:spPr>
          <a:xfrm>
            <a:off x="890402" y="3111863"/>
            <a:ext cx="6468154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في تَحْديدِ أَفْكارِ ٱلنَّصِّ.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8951-5744-AD11-5071-FE2FD017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A398C-C4CD-73C6-F45B-7E21D60C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لإنشاء خطاطة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BA0034-3A73-B7A3-2598-216EC1D9816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55C7C6-A902-2CFF-F5B0-98ABF4A655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56FD7-5135-AF6E-AF57-7B25CB3E30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C978B1-B5E0-C212-24B6-369F953C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54DCA-CC5C-A67C-611B-71303F90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66C34C-162C-3871-70F9-278B64A0AD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6C126-7374-9F27-4B55-592F6A9124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58313A8-767B-5AA1-E74D-97300256704F}"/>
              </a:ext>
            </a:extLst>
          </p:cNvPr>
          <p:cNvSpPr/>
          <p:nvPr/>
        </p:nvSpPr>
        <p:spPr>
          <a:xfrm>
            <a:off x="3644241" y="3412606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اَلنَّقْشُ عَلى خَشَبِ </a:t>
            </a:r>
            <a:r>
              <a:rPr lang="ar-MA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حِرْفَةٌ أَمْ فَنٌّ</a:t>
            </a:r>
            <a:endParaRPr lang="fr-FR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9DC342EE-5633-8FEB-CA7C-3D7A905196C6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50526" y="3412606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6331C50-C231-622E-DEF5-7730E5E13D20}"/>
              </a:ext>
            </a:extLst>
          </p:cNvPr>
          <p:cNvCxnSpPr>
            <a:cxnSpLocks/>
            <a:endCxn id="17" idx="0"/>
          </p:cNvCxnSpPr>
          <p:nvPr/>
        </p:nvCxnSpPr>
        <p:spPr>
          <a:xfrm rot="5400000">
            <a:off x="3103115" y="4714816"/>
            <a:ext cx="1040813" cy="47272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C27CC625-1D18-5B90-6C26-83C49CF766F2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17097" y="2617714"/>
            <a:ext cx="885428" cy="7996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E0A09987-7BC5-CE9B-6AC8-3043AAED522E}"/>
              </a:ext>
            </a:extLst>
          </p:cNvPr>
          <p:cNvSpPr/>
          <p:nvPr/>
        </p:nvSpPr>
        <p:spPr>
          <a:xfrm>
            <a:off x="1139826" y="1889276"/>
            <a:ext cx="2480395" cy="701923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27672183-C404-2157-38C1-4A176489031C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6779"/>
              <a:gd name="adj2" fmla="val -5340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BB933C91-2916-0236-CBC1-4DCE5E8C16C6}"/>
              </a:ext>
            </a:extLst>
          </p:cNvPr>
          <p:cNvSpPr/>
          <p:nvPr/>
        </p:nvSpPr>
        <p:spPr>
          <a:xfrm>
            <a:off x="2146959" y="5471586"/>
            <a:ext cx="2480395" cy="701923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endParaRPr lang="ar-MA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507332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2BBA4-4FD8-91A8-6D60-BE358519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E1F0A-3AAC-3754-38C8-6D34219B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09B9D-11A2-ECC9-3603-FEE4C13A58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C9B2E-E8FD-69ED-BF52-6FAB43B1D80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A2AE6-1731-1DE0-4527-727F8ABD82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4164AA-1756-0622-AE1E-56C6069CA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DECD62-EC5A-3292-83B8-8789CA551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48B00-CD70-A059-B089-8792A6BAA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9C024-CB97-960C-AA93-7CCFDBCCF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8792D81-8946-1770-BE6F-46203AC63735}"/>
              </a:ext>
            </a:extLst>
          </p:cNvPr>
          <p:cNvSpPr/>
          <p:nvPr/>
        </p:nvSpPr>
        <p:spPr>
          <a:xfrm>
            <a:off x="3644241" y="3412606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اَلنَّقْشُ عَلى خَشَبِ </a:t>
            </a:r>
            <a:r>
              <a:rPr lang="ar-MA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حِرْفَةٌ أَمْ فَنٌّ</a:t>
            </a: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B779EBB5-4101-29C5-6A68-F5B7210A25DA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50526" y="3412606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42F195F-24AF-B853-3CB9-21C3B3511EBC}"/>
              </a:ext>
            </a:extLst>
          </p:cNvPr>
          <p:cNvCxnSpPr>
            <a:cxnSpLocks/>
          </p:cNvCxnSpPr>
          <p:nvPr/>
        </p:nvCxnSpPr>
        <p:spPr>
          <a:xfrm rot="5400000">
            <a:off x="3000818" y="4545371"/>
            <a:ext cx="1040813" cy="47272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6CCAF3C0-6973-AC24-F9F1-CB2DC114E181}"/>
              </a:ext>
            </a:extLst>
          </p:cNvPr>
          <p:cNvCxnSpPr>
            <a:cxnSpLocks/>
          </p:cNvCxnSpPr>
          <p:nvPr/>
        </p:nvCxnSpPr>
        <p:spPr>
          <a:xfrm rot="10800000">
            <a:off x="3284862" y="2824480"/>
            <a:ext cx="674755" cy="635752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772ACC19-F959-E31A-9F9A-97619F7AD6B6}"/>
              </a:ext>
            </a:extLst>
          </p:cNvPr>
          <p:cNvSpPr/>
          <p:nvPr/>
        </p:nvSpPr>
        <p:spPr>
          <a:xfrm>
            <a:off x="496026" y="1622855"/>
            <a:ext cx="3086734" cy="1282905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اَلنَّقْشُ عَلى خَشَبِ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ٱلْعَرعارِ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لَيْسَ مُجَرَّدَ حِرْفَةٍ، بَلْ هُوَ فَنٌّ يَعْكِسُ إِبْداعَ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ٱلصّانِعِ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وَروحَهُ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ٱلْفَنِّيَّةَ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CAB6D87-CD6A-3939-FF1E-0B384FC71D4C}"/>
              </a:ext>
            </a:extLst>
          </p:cNvPr>
          <p:cNvSpPr/>
          <p:nvPr/>
        </p:nvSpPr>
        <p:spPr>
          <a:xfrm>
            <a:off x="5886058" y="3183604"/>
            <a:ext cx="2848692" cy="2118537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يُعْتَبَرُ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ٱلنَّقْشُ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خَشَبِ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فَنّاً حِرَفِيّاً مُتَجَذِّراً في تَقاليدِ مَدينَةِ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ٱلصَّوْيِرَةِ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380535D0-5EF6-622F-E5BE-60475F45B2EF}"/>
              </a:ext>
            </a:extLst>
          </p:cNvPr>
          <p:cNvSpPr/>
          <p:nvPr/>
        </p:nvSpPr>
        <p:spPr>
          <a:xfrm>
            <a:off x="1381568" y="5302141"/>
            <a:ext cx="3333355" cy="882028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تَتَنَوَّعُ مُنْتَجاتُ خَشَبِ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ٱلْعَرْعارِ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وَتَحْمِلُ قيمَةً تُراثِيَّةً عَظيمَةً.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24162EE-4576-B8EC-4F4B-2E036D8402FC}"/>
              </a:ext>
            </a:extLst>
          </p:cNvPr>
          <p:cNvSpPr/>
          <p:nvPr/>
        </p:nvSpPr>
        <p:spPr>
          <a:xfrm>
            <a:off x="7105146" y="2655075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C0D2731-6D29-A730-0D52-B359C86F4C0C}"/>
              </a:ext>
            </a:extLst>
          </p:cNvPr>
          <p:cNvSpPr/>
          <p:nvPr/>
        </p:nvSpPr>
        <p:spPr>
          <a:xfrm>
            <a:off x="3637100" y="1963367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B46F1EA-B364-43FF-54EA-491799449D02}"/>
              </a:ext>
            </a:extLst>
          </p:cNvPr>
          <p:cNvSpPr/>
          <p:nvPr/>
        </p:nvSpPr>
        <p:spPr>
          <a:xfrm>
            <a:off x="2664881" y="4814860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12115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اسمي الزمان والمكان. من يذكرنا بخطوات صياغتهما من الفعل؟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EEF0CE-0A52-22D7-40D1-B19CC25DA402}"/>
              </a:ext>
            </a:extLst>
          </p:cNvPr>
          <p:cNvSpPr txBox="1"/>
          <p:nvPr/>
        </p:nvSpPr>
        <p:spPr>
          <a:xfrm>
            <a:off x="865376" y="268967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ٱسْمَيِ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ٱلزَّمانِ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E7D9-F22D-6365-E3EE-FCA01A4C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7A948-588C-002C-B58F-555025F6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65EA6-2D3E-1973-2094-8C9EB0BA28A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5B4E7-0848-926C-5487-9596C970826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C932E-4FAB-F6B7-09A1-67C4329AC3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8CADB4-CB77-75E7-7A38-E0B2B7FB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ED35F1-AAE8-7B46-85BB-EA7277058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6A7EC4-47EE-8FFF-3222-2DA08585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EBFC6-DEE7-5D42-C901-346A632A33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16C236F-A488-19BD-A532-0B74236A8BDA}"/>
              </a:ext>
            </a:extLst>
          </p:cNvPr>
          <p:cNvGrpSpPr/>
          <p:nvPr/>
        </p:nvGrpSpPr>
        <p:grpSpPr>
          <a:xfrm>
            <a:off x="553491" y="1985039"/>
            <a:ext cx="8037017" cy="4405601"/>
            <a:chOff x="553491" y="1573840"/>
            <a:chExt cx="8037017" cy="482900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09BC6FE-D875-35D8-29A0-D2F9C8B5D268}"/>
                </a:ext>
              </a:extLst>
            </p:cNvPr>
            <p:cNvSpPr/>
            <p:nvPr/>
          </p:nvSpPr>
          <p:spPr>
            <a:xfrm>
              <a:off x="553491" y="1573840"/>
              <a:ext cx="8037017" cy="4829008"/>
            </a:xfrm>
            <a:prstGeom prst="roundRect">
              <a:avLst>
                <a:gd name="adj" fmla="val 1963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835025" indent="-742950" algn="r" rtl="1">
                <a:buFont typeface="+mj-lt"/>
                <a:buAutoNum type="arabicPeriod"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أُحَدِّدُ نَوْعَ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ٱلْفِعْلِ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(ثُلَاثِيٌّ / غَيْرُ ثُلَاثِيٍّ)؛</a:t>
              </a:r>
            </a:p>
            <a:p>
              <a:pPr marL="835025" indent="-742950" algn="r" rtl="1">
                <a:buFont typeface="+mj-lt"/>
                <a:buAutoNum type="arabicPeriod"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إِذا كانَ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ٱلْفِعْلُ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ثُلاثِيّاً، أَصوغُ ٱسْمَيِ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ٱلزَّمانِ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وَٱلْمَكانِ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حَسَبَ وَزْنِ مُضارِعِهِ؛ </a:t>
              </a:r>
            </a:p>
            <a:p>
              <a:pPr marL="835025" indent="-742950" algn="r" rtl="1">
                <a:buFont typeface="+mj-lt"/>
                <a:buAutoNum type="arabicPeriod"/>
              </a:pPr>
              <a:endPara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835025" indent="-742950" algn="r" rtl="1">
                <a:buFont typeface="+mj-lt"/>
                <a:buAutoNum type="arabicPeriod"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إِذا كانَ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ٱلْفِعْلُ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غَيْرَ ثُلاثِيٍّ، أَصوغُ ٱسْمَيِ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ٱلزَّمانِ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وَٱلْمَكانِ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بِإِبْدالِ ياءِ </a:t>
              </a:r>
              <a:r>
                <a:rPr lang="ar-MA" sz="40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ٱلْمُضارَعَةِ</a:t>
              </a: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ميماً مَضْمومَةً وَفَتْحِ ما قَبْلَ آخِرِه.</a:t>
              </a:r>
              <a:endPara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1" name="Image 10" descr="Une image contenant texte, capture d’écran, Police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F629A175-E610-BED1-2A24-547BF71BC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80827" y="3389774"/>
              <a:ext cx="4010040" cy="13819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068837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صيغة اسمي الزمان والمكان من الفعل التالي: (أثناء التصحيح سأطلب منكم توضيح طريقة تحديد الصياغة المناسبة.)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C9416A-026D-453A-0E03-7BC1AAB57A2C}"/>
              </a:ext>
            </a:extLst>
          </p:cNvPr>
          <p:cNvSpPr txBox="1"/>
          <p:nvPr/>
        </p:nvSpPr>
        <p:spPr>
          <a:xfrm>
            <a:off x="2510601" y="267498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اِنْحَرَفَ 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35576-9C3A-92D4-EA3C-DCD30AB95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6DE51E-3E83-F6D9-3880-EF1D3C9D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صيغة اسمي الزمان والمكان الفعل التالي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: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456FB9A-5E40-A0C6-2BFE-91865FF5B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70A967-DC9D-20B5-2D80-537C2825F4C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76535-E161-5C26-4215-C5CED71328C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D6A341-0A87-D2B5-9B95-02D34A5405C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03AC36-DBAA-5C3A-523F-E12AB34BA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0D6B65-5F2E-CEA9-7A81-B0CB1DF51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46A033-A0E9-08E8-5CC6-BB2E10CF5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7336B91-84E2-933A-4FA0-F7A6DF9B6E66}"/>
              </a:ext>
            </a:extLst>
          </p:cNvPr>
          <p:cNvSpPr txBox="1"/>
          <p:nvPr/>
        </p:nvSpPr>
        <p:spPr>
          <a:xfrm>
            <a:off x="2510601" y="27969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غَرَبَ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37370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EFED6-9DDA-7C4D-E83F-09DFA5C29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92320-29DF-FFD2-1EB0-04A42DC1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صيغة اسمي الزمان والمكان الفعل التالي: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B159F7C-DB89-C0F6-7565-7C2AC6E900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8EA4F6-ED83-EC37-E993-62C20AA6A2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FE1308-9A3B-F053-8636-DC95B2DBA6A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E1EB51-6210-1F45-321D-A813229FDA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B36E77-2484-1BF7-4F26-B3B40CB32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9AA5E-32C9-190C-7762-C12D0345A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FD2909-ED33-00DF-4AA1-A9C5B7FBC7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1F5C001-608F-5E82-1B9F-BCB6B9B8E1B9}"/>
              </a:ext>
            </a:extLst>
          </p:cNvPr>
          <p:cNvSpPr txBox="1"/>
          <p:nvPr/>
        </p:nvSpPr>
        <p:spPr>
          <a:xfrm>
            <a:off x="2527851" y="30509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اِسْتَوْدَعَ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724204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D43C-93DB-3691-0A7C-D9755710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5C41B-86AA-F9BD-FCAE-6FDDB25B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صيغة اسمي الزمان والمكان الفعل التالي: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519FBB-BDBF-86DC-826D-6CE8D9A15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5182E-BCA8-B4FA-A498-6F530091E38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4C8F9-AAF5-3A32-FB39-9A72779A0F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9BF3-D19C-6EB5-87D6-6F293595026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9EA96C-0DF8-E252-0A28-983DE037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EBC1DA-2E58-7C94-ACE3-2FD6CD848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CBCA0-5098-96C2-A5B7-6C15D609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AF4F12-49CA-434F-C45F-2F9478F480CC}"/>
              </a:ext>
            </a:extLst>
          </p:cNvPr>
          <p:cNvSpPr txBox="1"/>
          <p:nvPr/>
        </p:nvSpPr>
        <p:spPr>
          <a:xfrm>
            <a:off x="2510601" y="290866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طَلَعَ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720806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18BF1-B80C-E816-046A-96B1A2EDF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256C4-CE0F-2434-A304-74E87BD5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صيغة اسمي الزمان والمكان الفعل التالي: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5B5AB9B-1391-9A37-FFC1-CD8D83ACBD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3F287E-7D90-209F-7F40-451B9C82523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02B6F2-B2E8-A98C-8E1E-54DDC911EC5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EFE22-0AD1-B9EE-7E1F-6E02E676C83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F40741-359F-BBBE-7C30-9138A3486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BC610D-DC1A-5A01-084C-660F04B1B6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C93231-A668-90B6-0E08-71BBF2FA8E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4C14677-8B7C-2A9F-BB4C-9629146FC0EB}"/>
              </a:ext>
            </a:extLst>
          </p:cNvPr>
          <p:cNvSpPr txBox="1"/>
          <p:nvPr/>
        </p:nvSpPr>
        <p:spPr>
          <a:xfrm>
            <a:off x="2532712" y="292898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اِعْتَكَفَ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879864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BBA47-E7D6-3C0E-B1D4-40159585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6B2AA-537A-0CE0-3354-117B79FE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صيغة اسمي الزمان والمكان الفعل التالي: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291226-E5B0-ABF9-4FE6-3CB864F34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8C5970-8500-05A3-F111-91949A31CF7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FE71CA-1B32-8D73-4900-7AD94661C7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9762FC-B19A-DF52-8140-0AE576B1FBB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5BC7E5-B342-A8B3-7F29-451CF680B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B1994-052C-462C-17C5-6597319A7A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F72A88-55C3-7466-6C49-EAF2511D57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EC19BB8-B726-E46B-4C12-6AB93DA60B53}"/>
              </a:ext>
            </a:extLst>
          </p:cNvPr>
          <p:cNvSpPr txBox="1"/>
          <p:nvPr/>
        </p:nvSpPr>
        <p:spPr>
          <a:xfrm>
            <a:off x="2510601" y="270546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رَجَعَ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593597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F357-1FE0-5A2C-1EA2-6E7FA2CF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AFB19-AF77-4F9B-5F3D-A4C86D37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الهمزة المتوسطة. من يذكرنا بقاعدة رسم الهمزة بشكل صحيح.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4CC43-219C-E57E-B301-E39F995F1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19450-62A4-BE28-56E5-D5464E6FD5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92F4C-722D-6B2C-C58C-3D96589D2D0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1E4B4-A594-EDF7-BAC0-15AE2FF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B41B9-7C81-F73B-ED52-C7A318A5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FA508D-EF26-C5E9-E384-BC6E159B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E1E2E-31E0-E9A0-C9AE-B53830391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F046FB-91D7-8C19-2EA6-F210E7215E9C}"/>
              </a:ext>
            </a:extLst>
          </p:cNvPr>
          <p:cNvSpPr txBox="1"/>
          <p:nvPr/>
        </p:nvSpPr>
        <p:spPr>
          <a:xfrm>
            <a:off x="1285972" y="2631441"/>
            <a:ext cx="6572056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خُطُواتُ رَسْمِ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546720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AD049-B464-ABAB-DD46-93C5F24A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0AC55-38F1-3F5B-8FE1-643D30E4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1D9C9A-94F2-18E2-28D0-251038BFD0A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F83677-9F5D-AD79-70E0-572F662CD87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8FAF6-54DA-75F9-C585-23F4E6D6506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B10B64-7A8D-CB13-9151-B34554280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3F6BE0-FB0B-217A-49BB-C83C315AD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73A2C2-7935-E26D-4FF1-E3F78AF4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D6FF68-3244-5799-503D-376D2AA7B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F6CD3E-2124-B45B-0A09-2EE9BF6525FB}"/>
              </a:ext>
            </a:extLst>
          </p:cNvPr>
          <p:cNvSpPr txBox="1"/>
          <p:nvPr/>
        </p:nvSpPr>
        <p:spPr>
          <a:xfrm>
            <a:off x="682954" y="2924828"/>
            <a:ext cx="7241295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ٱلْحَرَكَةَ </a:t>
            </a:r>
            <a:r>
              <a:rPr lang="ar-MA" sz="3600" dirty="0" err="1"/>
              <a:t>ٱلْأَسْبَقَ</a:t>
            </a:r>
            <a:r>
              <a:rPr lang="ar-MA" sz="3600" dirty="0"/>
              <a:t> مِنْ بَينِهِما وَفْقَ </a:t>
            </a:r>
            <a:r>
              <a:rPr lang="ar-MA" sz="3600" dirty="0" err="1"/>
              <a:t>ٱلتَّرْتيبِ</a:t>
            </a:r>
            <a:r>
              <a:rPr lang="ar-MA" sz="3600" dirty="0"/>
              <a:t> ٱلتّالي:</a:t>
            </a:r>
            <a:endParaRPr lang="fr-FR" sz="36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F6AC41-8045-9062-DF03-18FCCF4ABCB7}"/>
              </a:ext>
            </a:extLst>
          </p:cNvPr>
          <p:cNvSpPr txBox="1"/>
          <p:nvPr/>
        </p:nvSpPr>
        <p:spPr>
          <a:xfrm>
            <a:off x="629568" y="5658077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حَسَبَ ٱلْحَرَكَةِ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ٱلْأَسْبَقِ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6448449-9E32-C1FD-9EA7-775BF3F3A8E1}"/>
              </a:ext>
            </a:extLst>
          </p:cNvPr>
          <p:cNvSpPr/>
          <p:nvPr/>
        </p:nvSpPr>
        <p:spPr>
          <a:xfrm>
            <a:off x="8010935" y="2052622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D45361E-96F4-C874-8C99-7733FD3BF2BF}"/>
              </a:ext>
            </a:extLst>
          </p:cNvPr>
          <p:cNvSpPr/>
          <p:nvPr/>
        </p:nvSpPr>
        <p:spPr>
          <a:xfrm>
            <a:off x="8065761" y="302773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B64E4FD-FFF0-0F96-8974-633C8F924F6A}"/>
              </a:ext>
            </a:extLst>
          </p:cNvPr>
          <p:cNvSpPr/>
          <p:nvPr/>
        </p:nvSpPr>
        <p:spPr>
          <a:xfrm>
            <a:off x="7931400" y="574772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E2E5EC-077A-12A8-B876-46BD796EAA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22" y="3832523"/>
            <a:ext cx="2349544" cy="171058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C417571B-E30A-9813-3652-9B9CF279AA6E}"/>
              </a:ext>
            </a:extLst>
          </p:cNvPr>
          <p:cNvSpPr/>
          <p:nvPr/>
        </p:nvSpPr>
        <p:spPr>
          <a:xfrm>
            <a:off x="4993970" y="4824185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7DB0C21-CAE5-D7E4-AD84-F4DA622F8F56}"/>
              </a:ext>
            </a:extLst>
          </p:cNvPr>
          <p:cNvSpPr/>
          <p:nvPr/>
        </p:nvSpPr>
        <p:spPr>
          <a:xfrm>
            <a:off x="4993970" y="5222372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0DECC1C-B794-B12D-BBBD-5E8631817511}"/>
              </a:ext>
            </a:extLst>
          </p:cNvPr>
          <p:cNvSpPr/>
          <p:nvPr/>
        </p:nvSpPr>
        <p:spPr>
          <a:xfrm>
            <a:off x="5081352" y="4362603"/>
            <a:ext cx="297662" cy="23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13C71DF-0A2E-0F7C-A5DE-A8C4837F29C7}"/>
              </a:ext>
            </a:extLst>
          </p:cNvPr>
          <p:cNvSpPr/>
          <p:nvPr/>
        </p:nvSpPr>
        <p:spPr>
          <a:xfrm>
            <a:off x="4994124" y="3946921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1" name="Google Shape;2106;p52">
            <a:extLst>
              <a:ext uri="{FF2B5EF4-FFF2-40B4-BE49-F238E27FC236}">
                <a16:creationId xmlns:a16="http://schemas.microsoft.com/office/drawing/2014/main" id="{1813A427-3BAA-4ABE-D092-37797AB7C9AB}"/>
              </a:ext>
            </a:extLst>
          </p:cNvPr>
          <p:cNvSpPr txBox="1"/>
          <p:nvPr/>
        </p:nvSpPr>
        <p:spPr>
          <a:xfrm flipH="1">
            <a:off x="689082" y="1841061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يوجَدُ قَبْلَها؛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631028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18CA2-1041-F3C9-D93B-6F2D069B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EB7C9B-8AFC-0CB8-3010-ECBB445A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بالحالات الخاصة لرسم الهمزة المتوسطة؟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D24F53-5FE3-7E97-B42A-549D18285D9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6D8AA0-D997-D8F2-D240-9082DA52539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E4D0FB-791C-4F46-1F22-199A467CBED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4683C7-42A8-F7D3-BE58-378DFD6B1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2D82F3-BD78-E13B-6975-9A75C6DDB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CEF7FC-1527-1F74-1FB8-3AD5F6EA3F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6D0C01-D0B7-E053-CA7B-023FAF21BC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Google Shape;2106;p52">
            <a:extLst>
              <a:ext uri="{FF2B5EF4-FFF2-40B4-BE49-F238E27FC236}">
                <a16:creationId xmlns:a16="http://schemas.microsoft.com/office/drawing/2014/main" id="{E2A980C9-9718-CA49-5BDA-6F4F52C6B976}"/>
              </a:ext>
            </a:extLst>
          </p:cNvPr>
          <p:cNvSpPr txBox="1"/>
          <p:nvPr/>
        </p:nvSpPr>
        <p:spPr>
          <a:xfrm flipH="1">
            <a:off x="1880601" y="3134360"/>
            <a:ext cx="5477955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حالاتٌ خاصَّةٌ لِرَسْمِ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334127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BFD13-CF3E-B759-F719-0C4B9E19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B0DA4-E8C6-504E-77A9-8DECBC3F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1E57DD-5075-6C31-FEDB-C9CB2B62A5C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E4D486-7769-F58F-BE3C-7F4538705A9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BC587B-218B-8B89-C89A-D61CAA0A473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DB847C-A797-F587-F23F-5CF259D3A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BDEF36-76EF-ECDC-4673-DA33EBF416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00726F-FF1D-0156-83E9-8A39108F7C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FD6677-DD52-CE6F-3DEB-336158005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nombre&#10;&#10;Le contenu généré par l’IA peut être incorrect.">
            <a:extLst>
              <a:ext uri="{FF2B5EF4-FFF2-40B4-BE49-F238E27FC236}">
                <a16:creationId xmlns:a16="http://schemas.microsoft.com/office/drawing/2014/main" id="{8EB80921-1BF5-5A91-DC50-D310EC817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0901" y="1819189"/>
            <a:ext cx="4927600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1301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4C497-9486-35B0-2A67-6BE7595B6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D297B-D35A-EED3-5815-80222D3C2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6C3BE84-4856-6B74-8304-3B8B4F4884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E7D1B9-2080-1BED-2016-EE2935E6CBA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AD0063-009A-69A7-1256-FE742BDE2E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79FC20-44AD-4725-CDE1-12B8259E1B8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7FB028-2BAD-FB97-29CC-582097250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C2DB8A-EB36-E908-B704-5D63D0913B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38E49B-1992-C635-0989-C9DAFFFBE1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8AD3C35-7D30-88FE-29AD-5A788FB14DDA}"/>
              </a:ext>
            </a:extLst>
          </p:cNvPr>
          <p:cNvSpPr txBox="1"/>
          <p:nvPr/>
        </p:nvSpPr>
        <p:spPr>
          <a:xfrm>
            <a:off x="2527851" y="28985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مَسْـ...ولٌ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471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9F7C0-5FAA-63DF-8F1A-32E49F007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BD371-B6C1-B28E-2D74-8C4AA00D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D363C3A-364D-2E07-BD21-0ED163057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F27127-C3A4-2186-3C28-D6B59F58F4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ECD860-867A-5F35-87E8-65789ED98F0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AD95D2-2252-E276-EEC6-7DDB07DEE06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71C539-E276-E0D1-44CD-972117D25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2D9CE0-6E18-B011-547B-F563D6680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349BE8-4108-5DF6-20C2-0EDEB9D7CA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BBD5258-6943-91FC-A4EF-99B51FC7406D}"/>
              </a:ext>
            </a:extLst>
          </p:cNvPr>
          <p:cNvSpPr txBox="1"/>
          <p:nvPr/>
        </p:nvSpPr>
        <p:spPr>
          <a:xfrm>
            <a:off x="2527851" y="28985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مَسْـ...</a:t>
            </a:r>
            <a:r>
              <a:rPr lang="ar-MA" sz="9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لَةٌ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888905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BBA78-FF62-BFAF-6546-0955071A1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2CEE44-8AC7-5B3C-D4B4-B3A6037A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E13826C-B2C3-9B7F-AD60-EBD77409EE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4E846A-1728-63D5-0332-E0DFD059C48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01E99-172E-3602-4C77-65101F16512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0B2EE2-357C-4760-6F38-F778523DC7F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B88D4F-BDD0-2E99-BF88-37E63BB9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19663F-3458-9190-57AC-43EFD5F854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F2F869-050E-050C-9CE5-AF94AD2DDB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7580F87-80A5-4E91-BB1C-1B1836712406}"/>
              </a:ext>
            </a:extLst>
          </p:cNvPr>
          <p:cNvSpPr txBox="1"/>
          <p:nvPr/>
        </p:nvSpPr>
        <p:spPr>
          <a:xfrm>
            <a:off x="1880601" y="2964764"/>
            <a:ext cx="496065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بِيـ...ــةٌ</a:t>
            </a:r>
            <a:endParaRPr lang="fr-FR" sz="115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511450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5C7BA-7849-F414-7488-4B5C7797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D2308-DFAA-266D-4FF8-D49165FA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09C4897-0DF2-0A81-BAF7-AD465EDF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AF4DA0-42CB-5C41-D869-4723145354B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F55795-77A2-5D6A-33D5-ABB6A613CAF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5305EE-B94E-C354-A245-6B65642BC71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4B2D09-F1B2-0EF7-A59C-71485412A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622E46-57DA-357C-550C-32BD8376B6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FFE8ED-ABB2-032B-9D75-04275F9AE8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3DFC6CE-EE5C-5242-9DD6-DF1643C4D920}"/>
              </a:ext>
            </a:extLst>
          </p:cNvPr>
          <p:cNvSpPr txBox="1"/>
          <p:nvPr/>
        </p:nvSpPr>
        <p:spPr>
          <a:xfrm>
            <a:off x="1880601" y="2964764"/>
            <a:ext cx="496065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فِـــــ...ــــةٌ</a:t>
            </a:r>
            <a:endParaRPr lang="fr-FR" sz="115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682571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5C20-5C86-9BED-A8D6-34C615540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6B085-F3B2-C086-BD6F-A2F00603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A0A2AC-91A0-28C1-3D2F-E6E04771F5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3EF221-FB82-9533-FB45-44B99C0BA62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FCB143-DCEE-791C-BEDF-3D7F55B58F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FE2D83-9FB8-4A4E-6FE2-7C0B7EEA15D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87A983-C618-BB1B-316D-FBF0B0254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DCC91B-AA92-79E3-E1A0-E8E01919F8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43CFFB-ABDB-07B6-1F7F-CA3BEBAD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B735C7-FBA4-16DC-872D-6241FF8F81E4}"/>
              </a:ext>
            </a:extLst>
          </p:cNvPr>
          <p:cNvSpPr txBox="1"/>
          <p:nvPr/>
        </p:nvSpPr>
        <p:spPr>
          <a:xfrm>
            <a:off x="1880601" y="2964764"/>
            <a:ext cx="496065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بَــ...سٌ</a:t>
            </a:r>
            <a:endParaRPr lang="fr-FR" sz="115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713807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38BB0E-9C5F-5C49-3C8F-BA5F624C8159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ٱلجِبْسِ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يُعَدُّ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فَنّاً عَريقاً يُجَسِّدُ جَمالَ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ٱلزَّخارِفِ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تَجْسيداً وَيُضْفي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فَنِّيَّةً بَديعَةً. يَبْدَأُ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عَمَلَهُ بِتَحْضيرِ مَزيجٍ مُتَجانِسٍ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يُعِدُّ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لِتَسْتَقْبِلَ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وَيُهَيِّئُ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لِبَدْءِ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 وَتَأَنٍّ.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أَنْ تَجِفَّ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جُزْئِيّاً، يَنْطَلِقُ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نَحْتِ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ٱلْأَشْكالِ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وَٱلنَّباتِيَّةِ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بِأَدَواتٍ دَقيقَةٍ، وَيُحاوِلُ مُواءَمَةَ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ٱلتَّفاصيلِ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لِيُحَقِّقَ تَوازُناً فَنِّيّاً مُلائِماً. وَخِلالَ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تَبْرُزُ دِقَّةُ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وَجُرْأَةُ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ٱلتَّصَوُّرِ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فَيَتَجَلّى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جُزْءٍ مَنْقوشٍ.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EE55EC-B443-9182-8119-15745193D71A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ٱلجِبْسِ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يُعَدُّ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فَنّاً عَريقاً يُجَسِّدُ جَمالَ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ٱلزَّخارِفِ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تَجْسيداً وَيُضْفي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فَنِّيَّةً بَديعَةً. يَبْدَأُ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عَمَلَهُ بِتَحْضيرِ مَزيجٍ مُتَجانِسٍ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يُعِدُّ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لِتَسْتَقْبِلَ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وَيُهَيِّئُ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لِبَدْءِ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 وَتَأَنٍّ.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أَنْ تَجِفَّ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جُزْئِيّاً، يَنْطَلِقُ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نَحْتِ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ٱلْأَشْكالِ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وَٱلنَّباتِيَّةِ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بِأَدَواتٍ دَقيقَةٍ، وَيُحاوِلُ مُواءَمَةَ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ٱلتَّفاصيلِ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لِيُحَقِّقَ تَوازُناً فَنِّيّاً مُلائِماً. وَخِلالَ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تَبْرُزُ دِقَّةُ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وَجُرْأَةُ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ٱلتَّصَوُّرِ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فَيَتَجَلّى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جُزْءٍ مَنْقوشٍ.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كلمة رسمت في وسطها همزة ويوضح لزملائه لم  رسمت بذلك الشكل؟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1022FB9-0101-9656-CB67-2A7A7E296D6D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ٱلجِبْسِ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يُعَدُّ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فَنّاً عَريقاً يُجَسِّدُ جَمالَ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ٱلزَّخارِفِ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تَجْسيداً وَيُضْفي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فَنِّيَّةً بَديعَةً. يَبْدَأُ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عَمَلَهُ بِتَحْضيرِ مَزيجٍ مُتَجانِسٍ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يُعِدُّ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لِتَسْتَقْبِلَ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وَيُهَيِّئُ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لِبَدْءِ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 وَتَأَنٍّ.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أَنْ تَجِفَّ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جُزْئِيّاً، يَنْطَلِقُ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نَحْتِ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ٱلْأَشْكالِ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وَٱلنَّباتِيَّةِ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بِأَدَواتٍ دَقيقَةٍ، وَيُحاوِلُ مُواءَمَةَ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ٱلتَّفاصيلِ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لِيُحَقِّقَ تَوازُناً فَنِّيّاً مُلائِماً. وَخِلالَ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تَبْرُزُ دِقَّةُ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وَجُرْأَةُ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ٱلتَّصَوُّرِ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فَيَتَجَلّى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جُزْءٍ مَنْقوشٍ.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F0316-7A13-D47D-B084-54F8A6D6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8C380-9617-F999-A903-248E40B6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"تجسيدا"؟ وآخر يعرب كلمة " منقوش".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4B36DB-F0BD-098E-843A-B8BC425759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E75F5A-5F6F-0C5A-B2A4-1B574C45CA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D1566-C766-89CB-65A1-810CA13CBA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E596DF-1C8F-4511-4ABD-0EE460E7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A1334F-9A96-9ADC-DB24-5B54A34F8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052A18-110E-4508-D358-9117F223E6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34805C-8AC7-B259-50A5-C75F53E4C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31AC3A-62D8-BC69-F504-86F5FAEE0AF5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ٱلجِبْسِ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يُعَدُّ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فَنّاً عَريقاً يُجَسِّدُ جَمالَ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ٱلزَّخارِفِ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تَجْسيداً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فَنِّيَّةً بَديعَةً. يَبْدَأُ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عَمَلَهُ بِتَحْضيرِ مَزيجٍ مُتَجانِسٍ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يُعِدُّ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لِتَسْتَقْبِلَ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وَيُهَيِّئُ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لِبَدْءِ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 وَتَأَنٍّ.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أَنْ تَجِفَّ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جُزْئِيّاً، يَنْطَلِقُ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نَحْتِ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ٱلْأَشْكالِ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وَٱلنَّباتِيَّةِ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بِأَدَواتٍ دَقيقَةٍ، وَيُحاوِلُ مُواءَمَةَ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ٱلتَّفاصيلِ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لِيُحَقِّقَ تَوازُناً فَنِّيّاً مُلائِماً. وَخِلالَ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تَبْرُزُ دِقَّةُ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وَجُرْأَةُ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ٱلتَّصَوُّرِ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فَيَتَجَلّى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جُزْءٍ </a:t>
            </a:r>
            <a:r>
              <a:rPr lang="ar-MA" sz="32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مَنْقوشٍ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86403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2C3CB-E619-93C1-1B3D-809E04E57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55FE4-6092-1B6F-970B-D787CE1C9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يستخرج  من النص مصدرا  لفعل غير ثلاثي و آخر لفعل ثلاثي؟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11AB83-3CCE-3BAF-769D-6A8AA34466F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90676C-4912-71B3-D6A5-1735DFD2EB7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1F9235-CF65-1D6A-1E44-2A72999AD59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89E9AC-3701-159E-55B0-1CBDCB34E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0D792F-5EDA-69A8-CD8D-EB2703B46D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EB5CDA-205D-704F-8F15-79B8731D07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C4C94F-586D-0C2F-1089-B207BAECD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3B8697-0EEC-B4B9-D7DB-305740CD69EC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ٱلجِبْسِ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يُعَدُّ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ٱلنَّقْشُ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فَنّاً عَريقاً يُجَسِّدُ جَمالَ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ٱلزَّخارِفِ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تَجْسيداً وَيُضْفي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فَنِّيَّةً بَديعَةً. يَبْدَأُ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عَمَلَهُ بِتَحْضيرِ مَزيجٍ مُتَجانِسٍ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يُعِدُّ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لِتَسْتَقْبِلَ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وَيُهَيِّئُ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لِبَدْءِ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 وَتَأَنٍّ.</a:t>
            </a:r>
          </a:p>
          <a:p>
            <a:pPr indent="355600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أَنْ تَجِفَّ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جُزْئِيّاً، يَنْطَلِقُ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نَحْتِ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ٱلْأَشْكالِ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وَٱلنَّباتِيَّةِ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بِأَدَواتٍ دَقيقَةٍ، وَيُحاوِلُ مُواءَمَةَ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ٱلتَّفاصيلِ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لِيُحَقِّقَ تَوازُناً فَنِّيّاً مُلائِماً. وَخِلالَ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تَبْرُزُ دِقَّةُ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وَجُرْأَةُ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ٱلتَّصَوُّرِ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فَيَتَجَلّى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جُزْءٍ مَنْقوشٍ.</a:t>
            </a:r>
          </a:p>
        </p:txBody>
      </p:sp>
    </p:spTree>
    <p:extLst>
      <p:ext uri="{BB962C8B-B14F-4D97-AF65-F5344CB8AC3E}">
        <p14:creationId xmlns:p14="http://schemas.microsoft.com/office/powerpoint/2010/main" val="307604638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قراءة إثرائية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420" y="2637045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قراءة الأقصوصة وفهم مضامينها 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139891" y="177787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الحذاء الضاحك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C05B4-CE6F-0B49-E422-4442A401B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CAA1B-39ED-59D0-357E-610E9BB92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 نصوصي القرائية"، ستقرؤون أقصوصة " الحذاء الضاحك"؟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2AAED4-BFB8-E3F9-F470-9F3B7A74ABB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5FC30E-A1A1-8A6D-BBAE-D36FA665861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4D21A8-3A55-6C78-7B7C-3433AAD6BE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23CC99-A063-97D1-A971-8EEA053310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B9891-47CE-0E21-53AC-EDD6E9282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974F1D-63D1-3F8C-A031-AC618E486D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4DDA7A-C782-691E-AD9D-07E8119E6D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02C55001-A6ED-1A36-4838-10E10770B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15" name="Image 1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F75F2068-9726-D402-4213-2CF88FCFB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9725" y="2166433"/>
            <a:ext cx="2821666" cy="3810901"/>
          </a:xfrm>
          <a:prstGeom prst="rect">
            <a:avLst/>
          </a:prstGeom>
        </p:spPr>
      </p:pic>
      <p:pic>
        <p:nvPicPr>
          <p:cNvPr id="16" name="Image 15" descr="Une image contenant texte, habits, personne, garçon&#10;&#10;Le contenu généré par l’IA peut être incorrect.">
            <a:extLst>
              <a:ext uri="{FF2B5EF4-FFF2-40B4-BE49-F238E27FC236}">
                <a16:creationId xmlns:a16="http://schemas.microsoft.com/office/drawing/2014/main" id="{1A393199-2D52-F009-52EF-1763E276B4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788" y="2491839"/>
            <a:ext cx="2821666" cy="365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1891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5E0D-D0C3-BA29-421A-8F4FEC29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5A0C2-4768-EFD9-691E-5EDAD8CB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علام يدل العنوان؟ ما المقصود بالحذاء الضاحك؟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B37C3-2F09-C22E-6BC6-EB553EE7268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279C1-5913-81F8-B0DD-BA5F09D7AA3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DC8AC3-EBD4-BA8A-CF0A-91C91C23ED0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C19C5A-2D81-A02D-B2D3-91BE66A5A2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C54FE2-7654-0A9E-F229-BEEC9AF69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FB2F05-3C6A-E77C-7506-67DDEFC7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67C86-91A1-A905-6FE4-26AD393BD2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1CE1EE2C-8BAE-23A6-8269-ABEFFF412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835" y="1584000"/>
            <a:ext cx="3434139" cy="479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0033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52528-2F68-F117-9AC5-3BC8FDF79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79603-598B-8BA8-7744-698A5B2DF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توقعكم حول مضمون الأقصوصة؟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BE6598-20EF-3A30-C5DB-BC576B42CAF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0CC50-6FC2-8388-439D-EDFA0B3E682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912728-48E8-2082-0ADB-B0AF3DD603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D9B295-F0DD-491D-0BFE-D3B429163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C7ED57-AB06-470A-F321-A120620EA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DBCB81-477E-F75A-6CF6-F17DD854BF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0E8FFD-4922-AFFA-7DD8-B811516B0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73F2B6B1-DBBC-889A-05F8-2023AD0C9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835" y="1584000"/>
            <a:ext cx="3434139" cy="479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9878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15BF-FE2C-8EC4-A5EB-A9FF2AFE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4EAD7-5E75-D6AC-2063-32BCE385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تصفحوا الأقصوصة من ص 4 إلى ص9 واستعينوا الصور المرفقة، وحاولوا التحقق من توقعاتكم.( في حالة عدم توفر الكتيب يمرر الأستاذ الشرائح المتضمنة للأقصوصة بالتتابع.)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5E835D-EAF7-C368-E68C-373833E8CA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2CB23-C130-0619-F31A-110D53EDDD1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2CAA0-853D-9C30-FC5E-1448E88E1C9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80C83E-B2B6-4467-35EC-0DF1F9FB8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E2DA68-D3F9-C25D-A7D4-BFF4CC800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7927F9-ADF9-49AF-9BBF-B06713F923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6F999-A42D-2481-6F1C-575CF5551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ersonne, habits, garçon&#10;&#10;Le contenu généré par l’IA peut être incorrect.">
            <a:extLst>
              <a:ext uri="{FF2B5EF4-FFF2-40B4-BE49-F238E27FC236}">
                <a16:creationId xmlns:a16="http://schemas.microsoft.com/office/drawing/2014/main" id="{59002537-48F1-5F8B-4C38-7C06C70182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622" y="1584000"/>
            <a:ext cx="3878742" cy="4959040"/>
          </a:xfrm>
          <a:prstGeom prst="rect">
            <a:avLst/>
          </a:prstGeom>
        </p:spPr>
      </p:pic>
      <p:pic>
        <p:nvPicPr>
          <p:cNvPr id="8" name="Image 7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DAB1749-1611-04D8-63D2-BA0DFC6792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770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8A144-1641-C496-3364-7009214A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BFA024-CDE9-8520-EDE3-59D45780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اطلاعكم على صور الأقصوصة. من يقدم توقعه ويوضح كيف تحقق منه؟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456C49-2BFF-3119-15D9-01A3AA37EA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68B75D-0D90-1C5A-E559-33B09E72087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FAF58-EC37-8DB0-19D8-4A13AC10CBA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93B0A3-19A2-1F0E-2790-D77A1217D2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3232E0-8780-EC7E-F4A4-67A5392FE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F19D39-706B-C423-81EA-0A39B459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71BFD7-2584-8341-F040-0EF4F60C4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A93AF67-74FF-1781-9AB2-533BA1F8B607}"/>
              </a:ext>
            </a:extLst>
          </p:cNvPr>
          <p:cNvSpPr txBox="1">
            <a:spLocks/>
          </p:cNvSpPr>
          <p:nvPr/>
        </p:nvSpPr>
        <p:spPr>
          <a:xfrm>
            <a:off x="1698170" y="3550243"/>
            <a:ext cx="3739243" cy="793157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indent="-447675"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0">
            <a:extLst>
              <a:ext uri="{FF2B5EF4-FFF2-40B4-BE49-F238E27FC236}">
                <a16:creationId xmlns:a16="http://schemas.microsoft.com/office/drawing/2014/main" id="{91F3615A-DA75-C2FC-B8DB-7CC8388515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8207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8BC4-AA6E-D297-D36B-022C67123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10054-9BA5-4227-480E-A91E7DFAA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الأقصوصة. سنركز خلال هذه الحصة على الطلاقة. من يقرأ الضوابط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874F6E-42BF-C5C0-B82A-3CC9CF6F1B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7CB53-DD79-3D1A-25FF-D576916B081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F8FDF8-5D72-006B-BDAE-A62E3492DEB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3F33A4-4043-CF5A-191B-5FAFB6624C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123514-1158-38F1-28FD-766E400C0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8A97D4-BCFD-1A52-D9D1-8155F99D8A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97219-A792-7F57-1C70-8F9B9524E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C4867D0-9EFA-91F3-2375-AFFA367F5171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A4CED3-F652-86FA-AF3F-2BAE6ADFC343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7790866-8CC6-7219-2544-36B9A728C763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624BF9B2-F8F2-BB8D-C979-D5371D39EA67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83DE82D-A7B7-1A3C-B041-74D77AEE1BB0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AAC9DF5F-F1EB-A2F0-97BF-9AB377EC106D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4B696A5-20C4-B891-1594-901B04F71075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344CC06-A495-49AB-83F3-77C2507A2C35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8487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58F2C-41E4-0710-9E18-64CE1373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A9B3AD-4812-66ED-93E1-87A0F105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الأولى (الصفحة رقم -4-)؟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5CE75A-030A-8947-3BFF-A0BC4B85CBD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5206E-E94D-1049-C61E-52B0ABE3315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D8FCB-15FF-A31B-BC58-690B6B29643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65A54B-3FA2-DB54-22C5-A15A91E330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58DC47-8C55-BE2B-7C4E-574C6D56A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A2301C-293E-0AC2-0151-CB3A218C31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7CD769-0D07-5239-0663-60187D4B9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C00D539A-245B-6F1E-F5F1-313A45163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5899" y="1909469"/>
            <a:ext cx="6349448" cy="35762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C87C71-733E-C50D-0C7D-57B530318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567" y="5485753"/>
            <a:ext cx="6202969" cy="900000"/>
          </a:xfrm>
          <a:prstGeom prst="rect">
            <a:avLst/>
          </a:prstGeom>
        </p:spPr>
      </p:pic>
      <p:pic>
        <p:nvPicPr>
          <p:cNvPr id="18" name="Image 17" descr="Une image contenant habits, garçon, chaussures, Visage humain&#10;&#10;Le contenu généré par l’IA peut être incorrect.">
            <a:extLst>
              <a:ext uri="{FF2B5EF4-FFF2-40B4-BE49-F238E27FC236}">
                <a16:creationId xmlns:a16="http://schemas.microsoft.com/office/drawing/2014/main" id="{6D73C0CE-22CF-365A-7804-9DCADF8F88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653" y="1909468"/>
            <a:ext cx="1965927" cy="419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0998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8A135-7066-1032-76B8-31FB09EB7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FF9F3-783C-5EE6-9F15-EB9580031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الثانية (الصفحة رقم -5-)؟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43BE33-0FC1-7632-FE8B-05EBC85E14A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7A107-A075-7515-D790-F1FAFCE630C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04BB77-FFFF-411D-5568-A82363F1EE2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0B98C1-A05D-02D5-C536-76D640DF48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E3CA0D-94F2-4578-1F5E-5BE6861F3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14E756-29DB-AA46-EB04-A348696E28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A43BCF-2F6A-A4A8-5359-5A9A5B88EC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2A7562-2D85-4761-698F-592CCDE83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2912" y="1731483"/>
            <a:ext cx="5701337" cy="3084357"/>
          </a:xfrm>
          <a:prstGeom prst="rect">
            <a:avLst/>
          </a:prstGeom>
        </p:spPr>
      </p:pic>
      <p:pic>
        <p:nvPicPr>
          <p:cNvPr id="12" name="Image 1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0260A30-F589-F612-FA7D-081FB7AD32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7534" y="4932843"/>
            <a:ext cx="5701337" cy="1709167"/>
          </a:xfrm>
          <a:prstGeom prst="rect">
            <a:avLst/>
          </a:prstGeom>
        </p:spPr>
      </p:pic>
      <p:pic>
        <p:nvPicPr>
          <p:cNvPr id="15" name="Image 14" descr="Une image contenant Dessin animé, illustration, sourire, dessin&#10;&#10;Le contenu généré par l’IA peut être incorrect.">
            <a:extLst>
              <a:ext uri="{FF2B5EF4-FFF2-40B4-BE49-F238E27FC236}">
                <a16:creationId xmlns:a16="http://schemas.microsoft.com/office/drawing/2014/main" id="{4C20E0ED-6FC0-3DFA-53A7-C5EC6A6E3A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182" y="1693468"/>
            <a:ext cx="2256352" cy="44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7578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C7C23-F4DF-8E53-1C07-E8891A1D0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44CFD-B39F-89A8-B709-F478097CC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الثالثة (الصفحة رقم -6-)؟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E91AA-821E-53CD-40EB-D28411344FB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F2A70E-8105-27D9-169C-0E7B1091135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5783F8-B9B5-8953-721F-5445D8BBBA9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AD9CA8-076A-9CAA-6D74-E28142DE94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D7EEFC-E1DE-F357-CF29-99B56198F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751839-EDC1-1082-6DAF-F28F61201B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5F0AE3-BFEB-D782-D36F-DB1DB79958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3AA37E83-EC69-F5D4-865B-375227850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" y="1478390"/>
            <a:ext cx="6169836" cy="484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5579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26504-2A31-94CD-23A9-F4B7CB64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2775E-692C-A569-9C89-8F60FEF49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الثالثة (الصفحة رقم -6-)؟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E4652F-1A72-E8D8-DDBE-2841DB92918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D7CCE6-4430-FA96-84C4-D43FE74966E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8055A-7586-EC47-2F4A-AFDD9F5C040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79BD65-2A3D-177E-8904-4A9BDFF1F0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C7D3F4-8266-503C-3EB3-3A057AA9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80BDF1-35E2-478A-429E-89C117EA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C5D6AE-0DD7-CD2D-DAB5-B5E512CEB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habits, arbre, Visage humain&#10;&#10;Le contenu généré par l’IA peut être incorrect.">
            <a:extLst>
              <a:ext uri="{FF2B5EF4-FFF2-40B4-BE49-F238E27FC236}">
                <a16:creationId xmlns:a16="http://schemas.microsoft.com/office/drawing/2014/main" id="{32F6D7BA-A2E6-0214-372B-0F3C63D9A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160" y="1511563"/>
            <a:ext cx="6949440" cy="51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9819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9FE79-20DB-64E1-EB45-3B040D0C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8FFDB4-AF7A-FD69-E841-7637D1082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الرابعة (الصفحة رقم -7-)؟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AFCF56-C65F-908F-097B-D1A5BC33BD5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6402D8-4D7E-E001-E8A7-CA1E9062B1E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A3284E-1E91-0B23-F2A7-CBBB06360E2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1E9812-AA37-347F-62E0-40EBB2AD3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F75FED-5337-5BAC-A43B-C928CAE34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1A222-3B75-A25E-DA14-757158D70F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8364DF-6F00-C2EE-40FC-40896ECE59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97D07BD7-7208-9A7C-E47A-CC127D971A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70" y="1368000"/>
            <a:ext cx="7041470" cy="510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7262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7DE7B-71A8-8175-CD4D-4D3A98085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0BF5F8-5573-BEC8-8FA4-17E95EC3C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الرابعة (الصفحة رقم -7-)؟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767A4-C229-AF9B-8CAC-568C3A8AED2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0B29C-F043-0A7E-3F31-0AEAD15804B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DD10F6-D431-F03E-F288-4D9E82811EA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BB7BC1-D618-90A1-1718-7953D1CE16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00436-4740-EE76-ED9C-BAFE1C3EE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EC354C-ACE0-72EB-3F93-99B355970E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4B3E6-913D-0B14-ED61-9E02B85941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A4447863-C594-1A6B-B404-FF06C8FC2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571" y="1693469"/>
            <a:ext cx="7406678" cy="477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1493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BBB8-3EDA-3616-E4EB-478B1842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7BA3A-1A48-892C-18D2-3C659556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الخامسة (الصفحة رقم -8-)؟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3474D8-2702-FDBB-9CE8-195FECC522F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9FA427-4ECF-25D4-333F-0DF9A497B46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4239F-FE13-C1D0-6EB2-0BCED4AE12D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19B7A1-A269-13FA-C832-44299ADB0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52B442-A7FC-00FF-737F-227318F50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B8A445-0445-459B-B594-E148ABB862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083BEE-F7FB-DD76-4343-1ADC8B094A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B9A9D93E-03C9-D765-EED8-42CAEB79A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437" y="1431835"/>
            <a:ext cx="5479462" cy="2977783"/>
          </a:xfrm>
          <a:prstGeom prst="rect">
            <a:avLst/>
          </a:prstGeom>
        </p:spPr>
      </p:pic>
      <p:pic>
        <p:nvPicPr>
          <p:cNvPr id="13" name="Image 12" descr="Une image contenant personne, habits, garçon, arbre&#10;&#10;Le contenu généré par l’IA peut être incorrect.">
            <a:extLst>
              <a:ext uri="{FF2B5EF4-FFF2-40B4-BE49-F238E27FC236}">
                <a16:creationId xmlns:a16="http://schemas.microsoft.com/office/drawing/2014/main" id="{0FA165D2-33ED-A548-891E-82B2FE276C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15" y="1390393"/>
            <a:ext cx="2422035" cy="3902967"/>
          </a:xfrm>
          <a:prstGeom prst="rect">
            <a:avLst/>
          </a:prstGeom>
        </p:spPr>
      </p:pic>
      <p:pic>
        <p:nvPicPr>
          <p:cNvPr id="17" name="Image 16" descr="Une image contenant texte, écriture manuscrite, Police, blanc&#10;&#10;Le contenu généré par l’IA peut être incorrect.">
            <a:extLst>
              <a:ext uri="{FF2B5EF4-FFF2-40B4-BE49-F238E27FC236}">
                <a16:creationId xmlns:a16="http://schemas.microsoft.com/office/drawing/2014/main" id="{132DE459-12B7-4F5D-13D3-C4D8FE92C9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5451" y="4473453"/>
            <a:ext cx="5479462" cy="180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5504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BD38D-0761-7606-081C-FD7A1346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24543-3239-7D1C-2796-3AE72A2C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الخامسة (الصفحة رقم -8-)؟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7C1D75-170D-1F5B-7353-8AD12DF2B09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BB3543-6484-B7C4-6ED2-7E8E1897EE0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5AE07-1228-F034-9004-CF2B3A82169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CAAA94-A578-6896-C62F-DAB9FBD91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FF73B8-272A-1278-64DF-9599FAD0E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504933-F14E-81E3-4E50-17423EFD83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937868-7A69-1531-BF04-89AEF3FA17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29AE8F6A-42AB-338D-A586-639DC23282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787" y="1368000"/>
            <a:ext cx="5479462" cy="2977783"/>
          </a:xfrm>
          <a:prstGeom prst="rect">
            <a:avLst/>
          </a:prstGeom>
        </p:spPr>
      </p:pic>
      <p:pic>
        <p:nvPicPr>
          <p:cNvPr id="13" name="Image 12" descr="Une image contenant personne, habits, garçon, arbre&#10;&#10;Le contenu généré par l’IA peut être incorrect.">
            <a:extLst>
              <a:ext uri="{FF2B5EF4-FFF2-40B4-BE49-F238E27FC236}">
                <a16:creationId xmlns:a16="http://schemas.microsoft.com/office/drawing/2014/main" id="{F8A4B6FD-0E8C-11AD-8F98-A091285741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15" y="1390393"/>
            <a:ext cx="2928372" cy="5315145"/>
          </a:xfrm>
          <a:prstGeom prst="rect">
            <a:avLst/>
          </a:prstGeom>
        </p:spPr>
      </p:pic>
      <p:pic>
        <p:nvPicPr>
          <p:cNvPr id="17" name="Image 16" descr="Une image contenant texte, écriture manuscrite, Police, blanc&#10;&#10;Le contenu généré par l’IA peut être incorrect.">
            <a:extLst>
              <a:ext uri="{FF2B5EF4-FFF2-40B4-BE49-F238E27FC236}">
                <a16:creationId xmlns:a16="http://schemas.microsoft.com/office/drawing/2014/main" id="{F4AAA23C-FA7F-B04A-14A9-0E3A86D80F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4787" y="4409618"/>
            <a:ext cx="5479462" cy="211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0151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CCE11-782E-8759-9023-BAA534EB5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10223-39F0-556B-680C-A922C131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السادسة (الصفحة رقم -9-)؟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B6163-3683-4ABC-9966-6F2D21F0DC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F8154-5485-FBAB-D816-ED22558EF42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0B482-1591-98A3-551C-C6E89553EA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FF6788-7FEB-71B5-1480-03FF967D23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968E9C-2EFB-2202-6B7D-CC9020548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7F8667-7EDD-E26D-7246-8D018038C0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90DD66-BC21-FD19-5262-81DC09CF7D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DFC2A8E-EE69-5B06-575B-3F5DE7D78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9" y="2211629"/>
            <a:ext cx="7762240" cy="35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2672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E96A5-A918-844B-E9C1-D470D9088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7EF635-7FA3-DAC6-BE59-01B5D9328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قراءة الأقصوصة مرة ثانية.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FB564A-0967-DB05-395D-A1B4CFC46A0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99222-4C26-56D7-0407-1F0B89892D5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72150D-6092-5E8C-4AF4-97DE50A910F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73EAAA-872B-29D2-E0A7-C6FE6DAADC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4255CB-4FB6-9120-F4DB-0FC01418F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6559BA-279F-F52C-3006-1026D4FE37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82E64E-1112-BA24-B765-969C03406C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BA9D98-584B-B804-B867-94838CCC8E6C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518273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4980-6528-C47B-5E1C-F2E8B531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24BCA-432A-97E0-1ABB-FAC666B0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عن بعض الأسئلة.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E14088-3760-E5DC-1706-D1B51BBDB1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481DD-5548-52E0-7E78-1146B4E8D42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C6CF6-69D7-7884-CEA8-8CB185B9F25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9B1B00-ADB4-776B-CB13-35FEF5CF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7337D-0ECD-D464-FE56-653D7FBC8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501EBB-68D3-D6ED-B7C0-CD02FD25C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0DDB40-75FE-D480-E93D-3CFA2B203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4511A1-F670-71F1-F61F-B698245FA80A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009283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E052-3421-5ECB-8224-D2FAA9D8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F7E23F-BD34-0495-0CAD-38CC543A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238A86-2CB8-6053-7E0A-77C91EFCB9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049FCA-717B-209E-D2EA-FC4B76E77B6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CBA8B-D2C1-7A55-4A32-78EF4491E6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7B19BC-D5DC-66DF-5BC2-5BE1264A3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290600-C020-05DD-1C72-23ED636B1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F75CFE-A515-A31D-D23E-68C7350D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C3F7A4-0662-11E1-B96A-064224DCC8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590036-5D5E-B3C1-6D88-23C3C34292B8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7418068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9F74B-9A72-DC7E-CA50-C1C2BBB6B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30AD4-3115-C92D-9B64-0CC17C596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DB4430-DC11-B0D6-0BD4-F4184083F41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0174CB-0E36-14CB-D167-D32F5F57A64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A7BD1-8E08-7AF5-E1A8-B40B08076E9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03A4BF-01D3-E9A8-3677-ECDBD22E2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FD57B7-A2DA-0DD3-D46A-8C7CAEFD9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B97378-30D7-9ADD-5E27-1F6E4B123D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101B20-0E73-DE52-01F0-19D562CD68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EA388B-003F-EC1E-1B60-3C7EF6B61A5F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ٱخْتارَ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ٱلْكاتِبُ عِبارَةَ "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ٱلْحِذاءُ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ٱلضّاحِكُ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عُنْواناً لِلْحِكايَةِ؟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037235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2DB7-3178-D50D-56B1-78CFF1E3B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4C4E6B-36D2-804D-BD13-FA96E2A4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 مع تبرير اختياراته.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13CC52-194F-ADC8-9D35-7C5FD985D69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F19861-0722-3062-CDDC-D52FE73D884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C0B34-E3D1-876F-1E0E-46B7E5C2C1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91D58D-1B96-A1F7-99FE-07C71894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B61659-9F75-CC5F-E029-240B54318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F003D0-1E9B-A8DC-F2C3-8699D88A4C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A1371E-FAEA-889A-B955-CB387E6A33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5C9480-D32A-6D6D-029A-72370C06D49A}"/>
              </a:ext>
            </a:extLst>
          </p:cNvPr>
          <p:cNvSpPr txBox="1"/>
          <p:nvPr/>
        </p:nvSpPr>
        <p:spPr>
          <a:xfrm>
            <a:off x="1152000" y="296733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ٱلَّذي أَعْجَبَك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519709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42E82-9253-AB3D-FE23-0646BC384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BA069-4951-C743-18EC-BBDC9B68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8C561-2EDB-457B-EF5A-3DBD928F94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0FC7C-50E3-5644-120A-AE7DC991DDC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D4193-9348-C9C1-3742-45BA6D64331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641F7E-23B2-E9E7-6AE3-766337F9D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FFB927-F560-9595-B4CE-ECA88A60A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32A4D3-AD07-180F-319D-BE14434A66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8B8C39-7303-DFAF-3DF0-1055C89A1A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C93324-0BA7-60D2-7B44-96766D207D54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يُعيدُ سَرْدَ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بِأُسْلوبِهِ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84222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اقرؤا الأقصوصة في المنزل وأعدوا أسئلة حول شخصياتها وأحداثها.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B39077-241A-3E8B-61B5-FAB4B5867EAC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وَأُعِدُّ أَسْئِلَةً أُخْرى حَوْلَ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18620</TotalTime>
  <Words>2462</Words>
  <Application>Microsoft Office PowerPoint</Application>
  <PresentationFormat>Affichage à l'écran (4:3)</PresentationFormat>
  <Paragraphs>451</Paragraphs>
  <Slides>81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81</vt:i4>
      </vt:variant>
    </vt:vector>
  </HeadingPairs>
  <TitlesOfParts>
    <vt:vector size="102" baseType="lpstr">
      <vt:lpstr>Aptos</vt:lpstr>
      <vt:lpstr>Aptos Display</vt:lpstr>
      <vt:lpstr>Arial</vt:lpstr>
      <vt:lpstr>Calibri</vt:lpstr>
      <vt:lpstr>Dosis ExtraBold</vt:lpstr>
      <vt:lpstr>Microsoft Uighur</vt:lpstr>
      <vt:lpstr>Wingdings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 الصفحة -50-.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النص. </vt:lpstr>
      <vt:lpstr>نصحح. من يجيب عن السؤال الأول؟ (الانتقال إلى السؤال الموالي بعد مناقشة الأجوبة المقترحة.)</vt:lpstr>
      <vt:lpstr>صححوا على كراساتكم أسئلة المعجم. </vt:lpstr>
      <vt:lpstr>صححوا أسئلة الفهم.</vt:lpstr>
      <vt:lpstr>ننتقل إلى أسئلة استثمار الظواهر اللغوية. أجيبوا عن السؤالين 4 و5.</vt:lpstr>
      <vt:lpstr>نصحح جماعة. </vt:lpstr>
      <vt:lpstr>صححوا على كراساتكم.</vt:lpstr>
      <vt:lpstr>توجيه</vt:lpstr>
      <vt:lpstr>من يذكرنا بتعريف "خطاطة نص"؟</vt:lpstr>
      <vt:lpstr>نتذكر جماعة. من يقرأ؟ </vt:lpstr>
      <vt:lpstr>لإنشاء خطاطة نص، نحتاج إلى تحديد أفكاره. من يذكرنا بخطوات تحديد الفكرة الرئيسة لفقرة؟ </vt:lpstr>
      <vt:lpstr>نتذكر جماعة. من يقرأ؟ </vt:lpstr>
      <vt:lpstr>خذوا دفاتر القسم. وسجلوا تاريخ اليوم.</vt:lpstr>
      <vt:lpstr>سجلوا على دفاتركم الأفكار الرئيسة للنص (3 أفكار) ثم أنشئوا خطاطته. </vt:lpstr>
      <vt:lpstr>من يحدد الكلمات المفاتيح للفقرة الأولى ثم يقرأ فكرتها؟  (الانتقال إلى الفقرة الموالية بعد مناقشة الأفكار المقترحة.)</vt:lpstr>
      <vt:lpstr>من يقوم إلى السبورة لإنشاء خطاطة النص.</vt:lpstr>
      <vt:lpstr>هذا مقترح آخر. من يقرأ؟ </vt:lpstr>
      <vt:lpstr>ننتقل إلى درس اسمي الزمان والمكان. من يذكرنا بخطوات صياغتهما من الفعل؟</vt:lpstr>
      <vt:lpstr>نتذكر جماعة. من يقرأ؟ </vt:lpstr>
      <vt:lpstr>خذوا ألواحكم. سجلوا عليها صيغة اسمي الزمان والمكان من الفعل التالي: (أثناء التصحيح سأطلب منكم توضيح طريقة تحديد الصياغة المناسبة.)</vt:lpstr>
      <vt:lpstr>سجلوا على ألواحكم صيغة اسمي الزمان والمكان الفعل التالي:</vt:lpstr>
      <vt:lpstr>سجلوا على ألواحكم صيغة اسمي الزمان والمكان الفعل التالي:</vt:lpstr>
      <vt:lpstr>سجلوا على ألواحكم صيغة اسمي الزمان والمكان الفعل التالي:</vt:lpstr>
      <vt:lpstr>سجلوا على ألواحكم صيغة اسمي الزمان والمكان الفعل التالي:</vt:lpstr>
      <vt:lpstr>سجلوا على ألواحكم صيغة اسمي الزمان والمكان الفعل التالي:</vt:lpstr>
      <vt:lpstr>ننتقل إلى درس الهمزة المتوسطة. من يذكرنا بقاعدة رسم الهمزة بشكل صحيح.</vt:lpstr>
      <vt:lpstr>من يقرأ؟ </vt:lpstr>
      <vt:lpstr>من يذكرنا بالحالات الخاصة لرسم الهمزة المتوسطة؟</vt:lpstr>
      <vt:lpstr>نتذكر جماعة. من يقرأ؟ </vt:lpstr>
      <vt:lpstr>خذوا ألواحكم. اكتبوا الكلمة مع رسم الهمزة المتوسطة بشكل صحيح.</vt:lpstr>
      <vt:lpstr>اكتبوا الكلمة مع رسم الهمزة المتوسطة بشكل صحيح.</vt:lpstr>
      <vt:lpstr>اكتبوا الكلمة مع رسم الهمزة المتوسطة بشكل صحيح.</vt:lpstr>
      <vt:lpstr>اكتبوا الكلمة مع رسم الهمزة المتوسطة بشكل صحيح.</vt:lpstr>
      <vt:lpstr>اكتبوا الكلمة مع رسم الهمزة المتوسطة بشكل صحيح.</vt:lpstr>
      <vt:lpstr> خذوا دفاتر القسم. سأملي عليكم فقرة. </vt:lpstr>
      <vt:lpstr>يفصل الأستاذ الحاسوب عن الشاشة ثم يسمع الفقرة قبل أن يمليها جملة جملة.</vt:lpstr>
      <vt:lpstr>من يقرأ؟ (مطالبة التلاميذ بعد ذلك بالتصحيح الفردي على دفاترهم.)</vt:lpstr>
      <vt:lpstr>من يحدد كلمة رسمت في وسطها همزة ويوضح لزملائه لم  رسمت بذلك الشكل؟</vt:lpstr>
      <vt:lpstr>من يعرب كلمة "تجسيدا"؟ وآخر يعرب كلمة " منقوش". </vt:lpstr>
      <vt:lpstr>من يستخرج  من النص مصدرا  لفعل غير ثلاثي و آخر لفعل ثلاثي؟ </vt:lpstr>
      <vt:lpstr>  قراءة إثرائية</vt:lpstr>
      <vt:lpstr>خذوا كتيبات " نصوصي القرائية"، ستقرؤون أقصوصة " الحذاء الضاحك"؟</vt:lpstr>
      <vt:lpstr>علام يدل العنوان؟ ما المقصود بالحذاء الضاحك؟ </vt:lpstr>
      <vt:lpstr>ما توقعكم حول مضمون الأقصوصة؟ </vt:lpstr>
      <vt:lpstr>تصفحوا الأقصوصة من ص 4 إلى ص9 واستعينوا الصور المرفقة، وحاولوا التحقق من توقعاتكم.( في حالة عدم توفر الكتيب يمرر الأستاذ الشرائح المتضمنة للأقصوصة بالتتابع.)</vt:lpstr>
      <vt:lpstr>بعد اطلاعكم على صور الأقصوصة. من يقدم توقعه ويوضح كيف تحقق منه؟ </vt:lpstr>
      <vt:lpstr>ستقرؤون الأقصوصة. سنركز خلال هذه الحصة على الطلاقة. من يقرأ الضوابط التالية؟ </vt:lpstr>
      <vt:lpstr>من يقرأ الصفحة الأولى (الصفحة رقم -4-)؟</vt:lpstr>
      <vt:lpstr>من يقرأ الصفحة الثانية (الصفحة رقم -5-)؟</vt:lpstr>
      <vt:lpstr>من يقرأ الصفحة الثالثة (الصفحة رقم -6-)؟</vt:lpstr>
      <vt:lpstr>من يقرأ تتمة الصفحة الثالثة (الصفحة رقم -6-)؟</vt:lpstr>
      <vt:lpstr>من يقرأ الصفحة الرابعة (الصفحة رقم -7-)؟</vt:lpstr>
      <vt:lpstr>من يقرأ تتمة الصفحة الرابعة (الصفحة رقم -7-)؟</vt:lpstr>
      <vt:lpstr>من يقرأ تتمة الصفحة الخامسة (الصفحة رقم -8-)؟</vt:lpstr>
      <vt:lpstr>من يقرأ تتمة الصفحة الخامسة (الصفحة رقم -8-)؟</vt:lpstr>
      <vt:lpstr>من يقرأ تتمة الصفحة السادسة (الصفحة رقم -9-)؟</vt:lpstr>
      <vt:lpstr>نعيد قراءة الأقصوصة مرة ثانية. من يقرأ؟ </vt:lpstr>
      <vt:lpstr>سنجيب عن بعض الأسئلة. من يجيب عن السؤال التالي:</vt:lpstr>
      <vt:lpstr>Présentation PowerPoint</vt:lpstr>
      <vt:lpstr>Présentation PowerPoint</vt:lpstr>
      <vt:lpstr>من يجيب عن السؤال التالي مع تبرير اختياراته. </vt:lpstr>
      <vt:lpstr>Présentation PowerPoint</vt:lpstr>
      <vt:lpstr>اختتام الحصة</vt:lpstr>
      <vt:lpstr>اقرؤا الأقصوصة في المنزل وأعدوا أسئلة حول شخصياتها وأحداثها.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215</cp:revision>
  <dcterms:created xsi:type="dcterms:W3CDTF">2023-09-20T21:35:22Z</dcterms:created>
  <dcterms:modified xsi:type="dcterms:W3CDTF">2026-02-15T18:47:24Z</dcterms:modified>
</cp:coreProperties>
</file>