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76"/>
  </p:notesMasterIdLst>
  <p:handoutMasterIdLst>
    <p:handoutMasterId r:id="rId77"/>
  </p:handoutMasterIdLst>
  <p:sldIdLst>
    <p:sldId id="2147482682" r:id="rId19"/>
    <p:sldId id="2147482684" r:id="rId20"/>
    <p:sldId id="2147482471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450" r:id="rId28"/>
    <p:sldId id="2147482509" r:id="rId29"/>
    <p:sldId id="2147482749" r:id="rId30"/>
    <p:sldId id="2147482751" r:id="rId31"/>
    <p:sldId id="2147482459" r:id="rId32"/>
    <p:sldId id="2147482726" r:id="rId33"/>
    <p:sldId id="2147482707" r:id="rId34"/>
    <p:sldId id="2147482628" r:id="rId35"/>
    <p:sldId id="2147482629" r:id="rId36"/>
    <p:sldId id="2147482713" r:id="rId37"/>
    <p:sldId id="2147482725" r:id="rId38"/>
    <p:sldId id="2147482730" r:id="rId39"/>
    <p:sldId id="2147482715" r:id="rId40"/>
    <p:sldId id="2147482752" r:id="rId41"/>
    <p:sldId id="2147482753" r:id="rId42"/>
    <p:sldId id="2147482630" r:id="rId43"/>
    <p:sldId id="2147482755" r:id="rId44"/>
    <p:sldId id="2147482634" r:id="rId45"/>
    <p:sldId id="2147482665" r:id="rId46"/>
    <p:sldId id="2147482635" r:id="rId47"/>
    <p:sldId id="2147482744" r:id="rId48"/>
    <p:sldId id="2147482717" r:id="rId49"/>
    <p:sldId id="2147482756" r:id="rId50"/>
    <p:sldId id="2147482757" r:id="rId51"/>
    <p:sldId id="2147482758" r:id="rId52"/>
    <p:sldId id="2147482708" r:id="rId53"/>
    <p:sldId id="2147482452" r:id="rId54"/>
    <p:sldId id="2147482711" r:id="rId55"/>
    <p:sldId id="2147482736" r:id="rId56"/>
    <p:sldId id="2147482745" r:id="rId57"/>
    <p:sldId id="2147482531" r:id="rId58"/>
    <p:sldId id="2147482720" r:id="rId59"/>
    <p:sldId id="2147482666" r:id="rId60"/>
    <p:sldId id="2147482759" r:id="rId61"/>
    <p:sldId id="2147482760" r:id="rId62"/>
    <p:sldId id="2147482761" r:id="rId63"/>
    <p:sldId id="2147482746" r:id="rId64"/>
    <p:sldId id="2147482747" r:id="rId65"/>
    <p:sldId id="2147482762" r:id="rId66"/>
    <p:sldId id="2147482748" r:id="rId67"/>
    <p:sldId id="2147482719" r:id="rId68"/>
    <p:sldId id="2147482704" r:id="rId69"/>
    <p:sldId id="2147482484" r:id="rId70"/>
    <p:sldId id="2147482724" r:id="rId71"/>
    <p:sldId id="2147482763" r:id="rId72"/>
    <p:sldId id="2147482579" r:id="rId73"/>
    <p:sldId id="2147482710" r:id="rId74"/>
    <p:sldId id="2147482701" r:id="rId75"/>
  </p:sldIdLst>
  <p:sldSz cx="9144000" cy="6858000" type="screen4x3"/>
  <p:notesSz cx="6858000" cy="9144000"/>
  <p:embeddedFontLst>
    <p:embeddedFont>
      <p:font typeface="Dosis ExtraBold" pitchFamily="2" charset="0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Sakkal Majalla" panose="02000000000000000000" pitchFamily="2" charset="-78"/>
      <p:regular r:id="rId81"/>
      <p:bold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3" autoAdjust="0"/>
    <p:restoredTop sz="94694"/>
  </p:normalViewPr>
  <p:slideViewPr>
    <p:cSldViewPr snapToGrid="0">
      <p:cViewPr varScale="1">
        <p:scale>
          <a:sx n="71" d="100"/>
          <a:sy n="71" d="100"/>
        </p:scale>
        <p:origin x="972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font" Target="fonts/font3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61" Type="http://schemas.openxmlformats.org/officeDocument/2006/relationships/slide" Target="slides/slide43.xml"/><Relationship Id="rId82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4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7.png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98E28E-F96E-DF70-B7E3-C822EDC2E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استماع.</a:t>
            </a:r>
            <a:r>
              <a:rPr lang="ar-MA" dirty="0"/>
              <a:t>والتحدث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إثرائية (20)د.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 -4-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الحصة 2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289867" y="3380220"/>
            <a:ext cx="1317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حيرة الاختيار(ح4).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مقال إخباري.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مفردات معجم الأسبوع.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« حيرة الاختيار".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مقال إخباري.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البداية، من يذكرنا بالمفردات الجديدة التي تعلمتموها في هذا الأسبوع 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اَلْأَهازيجُ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اَلْحَيْرَةُ </a:t>
            </a:r>
            <a:endParaRPr sz="4000" b="1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اَلْمُناظَرَةُ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اَلذّاكِرَةُ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اَلرَّوْعَةُ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اَلتُّراثُ</a:t>
            </a:r>
            <a:endParaRPr lang="fr-FR" sz="4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285907" y="4124513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b="1" dirty="0"/>
              <a:t>اَلْفُلْكْلورُ </a:t>
            </a:r>
            <a:endParaRPr lang="fr-FR" sz="4400" b="1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اَلْهِوايَةُ</a:t>
            </a:r>
            <a:endParaRPr sz="4000" b="1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Calibri"/>
              </a:rPr>
              <a:t>اَلنّادي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اَلْعِمارَةُ</a:t>
            </a:r>
            <a:endParaRPr lang="fr-FR" sz="4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اَلزَّخْرَفَةُ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272A9A-F798-2481-9BBC-D25FEE48E583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Sakkal Majalla"/>
              </a:rPr>
              <a:t>اَلْمُدْهِشُ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88A87-9DBA-3AAF-4953-43265D2DF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C02467-CD5B-AB4E-35E3-A912AAA76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44C1AE-8085-6A66-BF17-37062ECDAE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1D71C0-D76C-97F1-05C0-3B44186B1A61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983D75-AC22-0C21-14E9-D7ADF136B9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BCEDAB-D447-95C1-77BD-E620070F957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386F0F-19B2-3728-653C-09750CB14F7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398DAE-0FE3-A66C-0A00-CAD8603B5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E83DF5-4F9F-E4AE-0328-B3614A5E3D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020BFB-8C96-E5B7-371A-3CD717A505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DC3118-E034-0B20-2D39-56F47AEE46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C06F4A-55B7-61D1-EA84-B8321A591B62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اَلْأَهازيجُ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2E04769-D8D6-53AA-564F-BB0A3DFBA80E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اَلْحَيْرَةُ </a:t>
            </a:r>
            <a:endParaRPr sz="4000" b="1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7150F2BF-61A4-FC93-BF82-86E865B08A00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اَلْمُناظَرَةُ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2B4527CD-F10B-8690-33C0-C3F471B081A2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اَلذّاكِرَةُ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C5330B4F-7C50-C2C0-176D-1E9EC7333BC5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اَلرَّوْعَةُ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4AC7E8C-FD74-C156-3070-4CACF660D0C5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اَلتُّراثُ</a:t>
            </a:r>
            <a:endParaRPr lang="fr-FR" sz="4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E347A08-BF3B-E0B9-8B1F-794125755FB2}"/>
              </a:ext>
            </a:extLst>
          </p:cNvPr>
          <p:cNvSpPr txBox="1"/>
          <p:nvPr/>
        </p:nvSpPr>
        <p:spPr>
          <a:xfrm>
            <a:off x="3285907" y="4124513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b="1" dirty="0"/>
              <a:t>اَلْفُلْكْلورُ </a:t>
            </a:r>
            <a:endParaRPr lang="fr-FR" sz="4400" b="1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F2AD3BF4-8A85-5407-30DA-B63B04A6E755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اَلْهِوايَةُ</a:t>
            </a:r>
            <a:endParaRPr sz="4000" b="1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7EC1FC7-D0FD-9ADE-5EE1-C133501B5A58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Calibri"/>
              </a:rPr>
              <a:t>اَلنّادي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F3FD1D8-BFF2-0D01-A5C2-1B9632BAB4CD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اَلْعِمارَةُ</a:t>
            </a:r>
            <a:endParaRPr lang="fr-FR" sz="4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5A5CAFD-BC07-CFFA-AB18-8AE934891E3B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اَلزَّخْرَفَةُ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B26321-5723-C3CE-F7A5-9F17F5333A2F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Sakkal Majalla"/>
              </a:rPr>
              <a:t>اَلْمُدْهِشُ</a:t>
            </a:r>
          </a:p>
        </p:txBody>
      </p:sp>
    </p:spTree>
    <p:extLst>
      <p:ext uri="{BB962C8B-B14F-4D97-AF65-F5344CB8AC3E}">
        <p14:creationId xmlns:p14="http://schemas.microsoft.com/office/powerpoint/2010/main" val="40295765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AD9B1-A483-4D5F-EE0C-14F1C207B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F67E7-7967-3264-CF2D-1CD2CA928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البحث. اكتبوا فقرة باستعمال المفردات التالية. الفائز من استطاع كتابة فقرة منسجمة.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BDCC1D-D4A3-58DD-0220-8FDB47D3CF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5DD915-0EA4-701F-9B21-A92D79F878E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83A27C-AC0F-6568-A77A-3F0297551E6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1B3C71-2D32-E380-1096-5C8FAA56ADD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043B31-7828-CE90-6F13-04DEDCFF92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B175888-7D77-94CD-C29D-19FE44ED3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7649A-DA8F-BC7B-C455-FD5A3C6D8F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2D105D-1A4A-0702-5E36-78A5581DC4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C2DBDD9-1CAC-B914-8E85-1CBE0F3363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85D35F-57BB-A7A6-31EC-D1A14C9CDD30}"/>
              </a:ext>
            </a:extLst>
          </p:cNvPr>
          <p:cNvSpPr txBox="1"/>
          <p:nvPr/>
        </p:nvSpPr>
        <p:spPr>
          <a:xfrm>
            <a:off x="472537" y="4206366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اَلْأَهازيجُ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6BD10257-F078-1C4F-F071-53550002B492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اَلْحَيْرَةُ </a:t>
            </a:r>
            <a:endParaRPr sz="4000" b="1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47D8B657-C123-C25E-3008-48DF8E5C0C1A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اَلْمُناظَرَةُ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4577C318-86B8-E7E8-BADE-06E89EEA1E70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اَلذّاكِرَةُ </a:t>
            </a: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3E3418BE-84A4-9F90-5AFF-FA56D30AA68B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اَلرَّوْعَةُ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05FC295-C437-71E9-997E-C5AA429DF601}"/>
              </a:ext>
            </a:extLst>
          </p:cNvPr>
          <p:cNvSpPr txBox="1"/>
          <p:nvPr/>
        </p:nvSpPr>
        <p:spPr>
          <a:xfrm>
            <a:off x="460794" y="3003711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اَلتُّراثُ</a:t>
            </a:r>
            <a:endParaRPr lang="fr-FR" sz="4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DC6A6A9-B91E-4E5B-3DC2-A3082F827C46}"/>
              </a:ext>
            </a:extLst>
          </p:cNvPr>
          <p:cNvSpPr txBox="1"/>
          <p:nvPr/>
        </p:nvSpPr>
        <p:spPr>
          <a:xfrm>
            <a:off x="3285907" y="4124513"/>
            <a:ext cx="2666031" cy="7150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b="1" dirty="0"/>
              <a:t>اَلْفُلْكْلورُ </a:t>
            </a:r>
            <a:endParaRPr lang="fr-FR" sz="4400" b="1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38E2E174-2EEB-C44E-D3C5-E58AD56166FD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اَلْهِوايَةُ</a:t>
            </a:r>
            <a:endParaRPr sz="4000" b="1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CC9E109-0E2C-5053-02C0-69D3C712509E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Calibri"/>
              </a:rPr>
              <a:t>اَلنّادي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732C84C-4040-DFAE-896C-ED298B890EC9}"/>
              </a:ext>
            </a:extLst>
          </p:cNvPr>
          <p:cNvSpPr txBox="1"/>
          <p:nvPr/>
        </p:nvSpPr>
        <p:spPr>
          <a:xfrm>
            <a:off x="3340050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اَلْعِمارَةُ</a:t>
            </a:r>
            <a:endParaRPr lang="fr-FR" sz="4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4EE6A43-9C4A-50BB-E49A-81D4518BA184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اَلزَّخْرَفَةُ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FA8947E-F35C-33BD-B39C-4EBC581A03E4}"/>
              </a:ext>
            </a:extLst>
          </p:cNvPr>
          <p:cNvSpPr txBox="1"/>
          <p:nvPr/>
        </p:nvSpPr>
        <p:spPr>
          <a:xfrm>
            <a:off x="460794" y="5474805"/>
            <a:ext cx="23939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Sakkal Majalla"/>
              </a:rPr>
              <a:t>اَلْمُدْهِشُ</a:t>
            </a:r>
          </a:p>
        </p:txBody>
      </p:sp>
    </p:spTree>
    <p:extLst>
      <p:ext uri="{BB962C8B-B14F-4D97-AF65-F5344CB8AC3E}">
        <p14:creationId xmlns:p14="http://schemas.microsoft.com/office/powerpoint/2010/main" val="404443768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حيرة الاختيار(ح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حيرة الاختيار". خذوا كراساتكم الصفحة –40-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577649" y="287785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5" name="Image 4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A3F9341F-E22F-D3D4-0E2E-2FFB3A2A44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02" y="2013790"/>
            <a:ext cx="2873636" cy="427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20AF3556-22B8-02AC-68F2-75EB2B30E5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484" y="2013789"/>
            <a:ext cx="2873636" cy="427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استخرجوا من النص 4 كلمات تنتمي إلى شبكة كلمة "الهواية".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2401193" y="3429000"/>
            <a:ext cx="4341614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شَبَكَةُ كَلِمَةِ "اَلْهِوايَةُ"</a:t>
            </a:r>
            <a:endParaRPr lang="fr-FR" sz="6000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9E41D9-A851-98C7-2CFE-AFC75D444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7882" y="1875597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901690" y="2326640"/>
            <a:ext cx="7340619" cy="2773680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MA" sz="60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اَلِاخْتِيارُ -اَلْأَنْدِيَةُ- اَلْفَنِّيَّةُ- اَلْفُنونُ- اَلْمَسْرَحُ-اَلْموسيقى -اَلرَّسْمُ- اَلسّينِما...</a:t>
            </a:r>
            <a:endParaRPr lang="fr-FR" sz="60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الفقرة الأولى من النص عن المصادر التي توافق الأوزان التالية وسجلوها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1EADD56-FEF6-EFF8-B3E8-B67DEE976E4B}"/>
              </a:ext>
            </a:extLst>
          </p:cNvPr>
          <p:cNvSpPr txBox="1">
            <a:spLocks/>
          </p:cNvSpPr>
          <p:nvPr/>
        </p:nvSpPr>
        <p:spPr>
          <a:xfrm>
            <a:off x="6525464" y="3310938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تَفْعيلٌ </a:t>
            </a:r>
            <a:endParaRPr lang="fr-FR" sz="7200" dirty="0"/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57A6E851-91DB-60B5-9BDC-57749DF43A1D}"/>
              </a:ext>
            </a:extLst>
          </p:cNvPr>
          <p:cNvSpPr txBox="1">
            <a:spLocks/>
          </p:cNvSpPr>
          <p:nvPr/>
        </p:nvSpPr>
        <p:spPr>
          <a:xfrm>
            <a:off x="3654839" y="3310937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اِفْتِعالٌ </a:t>
            </a:r>
            <a:endParaRPr lang="fr-FR" sz="7200" dirty="0"/>
          </a:p>
        </p:txBody>
      </p:sp>
      <p:pic>
        <p:nvPicPr>
          <p:cNvPr id="13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84DA993-7386-D74F-B02C-F65ECC018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45644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AB6C5F1-3EDC-EA05-F3FA-F594F8B2139C}"/>
              </a:ext>
            </a:extLst>
          </p:cNvPr>
          <p:cNvSpPr txBox="1">
            <a:spLocks/>
          </p:cNvSpPr>
          <p:nvPr/>
        </p:nvSpPr>
        <p:spPr>
          <a:xfrm>
            <a:off x="550175" y="3255057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فَعْلٌ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3123" y="1994075"/>
            <a:ext cx="5015228" cy="357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888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FDE6F-00EF-6112-F5F3-60CAABE5A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AB573B-7C02-036D-C6EE-A5B1433AE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D691E-5F04-E64B-D860-E82A7DB6BE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DF0FE1-F801-584B-E8A7-0665C025586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FDB83E-2ECE-A4C9-33A1-AB04E0313E4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E3E85A-A79F-C68C-D39C-605FF07F924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D2E5FC-BD15-C5DC-1CA0-08ECF495CD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E66AE4-1A95-6264-3397-B97BC0E58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B2423B-664F-8958-620B-34F03DFFC7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3A86DC-23E8-1A3C-F10D-1ADF1E93A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7F7F5C-E591-67BA-0113-5CC2201C2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728A5527-C94C-1C44-D3EB-5F2C0DF5DAF7}"/>
              </a:ext>
            </a:extLst>
          </p:cNvPr>
          <p:cNvSpPr txBox="1">
            <a:spLocks/>
          </p:cNvSpPr>
          <p:nvPr/>
        </p:nvSpPr>
        <p:spPr>
          <a:xfrm>
            <a:off x="6135910" y="190289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تَفْعيلٌ </a:t>
            </a:r>
            <a:endParaRPr lang="fr-FR" sz="7200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1FFB2726-FCEB-38C3-EDB9-B6F85087C1B2}"/>
              </a:ext>
            </a:extLst>
          </p:cNvPr>
          <p:cNvSpPr txBox="1">
            <a:spLocks/>
          </p:cNvSpPr>
          <p:nvPr/>
        </p:nvSpPr>
        <p:spPr>
          <a:xfrm>
            <a:off x="3286278" y="190289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اِفْتِعالٌ </a:t>
            </a:r>
            <a:endParaRPr lang="fr-FR" sz="7200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26C537F1-0B7B-1420-6DD5-A09BFB7B2A6C}"/>
              </a:ext>
            </a:extLst>
          </p:cNvPr>
          <p:cNvSpPr txBox="1">
            <a:spLocks/>
          </p:cNvSpPr>
          <p:nvPr/>
        </p:nvSpPr>
        <p:spPr>
          <a:xfrm>
            <a:off x="472034" y="1902890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فَعْلٌ </a:t>
            </a:r>
            <a:endParaRPr lang="fr-FR" sz="7200" dirty="0"/>
          </a:p>
        </p:txBody>
      </p:sp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88F6BC8-CD32-E137-62FE-41697463B7D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773845" y="3289441"/>
            <a:ext cx="925916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CAB1E3-5B94-0C3F-7968-296A33D8152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3864955" y="3361373"/>
            <a:ext cx="925916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6BA6FEC-3F5C-5F98-8B50-B79D1DC36E8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1049473" y="3361373"/>
            <a:ext cx="925916" cy="789529"/>
          </a:xfrm>
          <a:prstGeom prst="roundRect">
            <a:avLst/>
          </a:prstGeom>
          <a:noFill/>
        </p:spPr>
      </p:pic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5B1D703F-98D9-3338-6A39-EDB0A1F68AD5}"/>
              </a:ext>
            </a:extLst>
          </p:cNvPr>
          <p:cNvSpPr txBox="1">
            <a:spLocks/>
          </p:cNvSpPr>
          <p:nvPr/>
        </p:nvSpPr>
        <p:spPr>
          <a:xfrm>
            <a:off x="6135910" y="4354738"/>
            <a:ext cx="2212207" cy="21536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indent="-447675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تَسْجيلٌ 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6CA40475-FA1F-CFEF-CE4F-F53ECB4F0F39}"/>
              </a:ext>
            </a:extLst>
          </p:cNvPr>
          <p:cNvSpPr txBox="1">
            <a:spLocks/>
          </p:cNvSpPr>
          <p:nvPr/>
        </p:nvSpPr>
        <p:spPr>
          <a:xfrm>
            <a:off x="3286278" y="4291027"/>
            <a:ext cx="2212207" cy="21536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اِخْتِيارٌ 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54A15EDE-1748-0486-3DA6-59770E45B866}"/>
              </a:ext>
            </a:extLst>
          </p:cNvPr>
          <p:cNvSpPr txBox="1">
            <a:spLocks/>
          </p:cNvSpPr>
          <p:nvPr/>
        </p:nvSpPr>
        <p:spPr>
          <a:xfrm>
            <a:off x="406327" y="4221683"/>
            <a:ext cx="2495090" cy="21536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>
              <a:buFont typeface="Arial" panose="020B0604020202020204" pitchFamily="34" charset="0"/>
              <a:buChar char="•"/>
              <a:tabLst>
                <a:tab pos="447675" algn="l"/>
              </a:tabLst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رَسْمٌ 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6650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طرح أسئلة حول النص. من يطرح سؤالا  آخر حول مضمون الفقرة التالية؟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1024847" y="4799260"/>
            <a:ext cx="6331779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لِماذا شَعَرَ سَعيدٌ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بِٱلْحَيْرَةِ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عِنْدَ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ٱلْفَنِّيِّ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/>
          <p:nvPr/>
        </p:nvCxnSpPr>
        <p:spPr>
          <a:xfrm>
            <a:off x="7546786" y="2661920"/>
            <a:ext cx="6320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97B8B26-B8AE-21D8-878B-D1AE64FDE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116" y="1694866"/>
            <a:ext cx="6785242" cy="2312990"/>
          </a:xfrm>
          <a:prstGeom prst="rect">
            <a:avLst/>
          </a:prstGeom>
          <a:ln w="38100"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8A094-A631-6EF8-7EA1-C85466BBB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D0780C-B294-74C4-567A-B2F558ED2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يختار فقرة أخرى من النص ويطرح سؤالا حول مضمونها؟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1962AD-3540-4CF7-C414-4F464C0962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574EA5-4076-A999-0597-2C795B3BABD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186F9B-7A96-67E9-BC4F-8B2A02202C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784D5B-9F91-2190-2E7D-20725207874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B7B0AC-0B74-0838-7203-6E6B988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D2742-6EDB-F575-B9A0-8CD089675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ADA16C-AD7C-7F74-69E3-453B7178F7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74135B-7265-6215-C334-A858CA43CC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63DF556-9DAB-5C9B-075C-437A05E04427}"/>
              </a:ext>
            </a:extLst>
          </p:cNvPr>
          <p:cNvSpPr txBox="1"/>
          <p:nvPr/>
        </p:nvSpPr>
        <p:spPr>
          <a:xfrm>
            <a:off x="1024847" y="4799260"/>
            <a:ext cx="6331779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60E035-0805-FA88-CA0E-7209A7F77651}"/>
              </a:ext>
            </a:extLst>
          </p:cNvPr>
          <p:cNvCxnSpPr>
            <a:cxnSpLocks/>
          </p:cNvCxnSpPr>
          <p:nvPr/>
        </p:nvCxnSpPr>
        <p:spPr>
          <a:xfrm>
            <a:off x="6607346" y="2661920"/>
            <a:ext cx="157145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501B0A7-6D03-89B4-3087-E781CF9E4DE4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FC1340E-D48F-9EAC-F7D6-8DB5D2681ABA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E9981-F79C-5E08-6F9F-5EEF1B72D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capture d’écran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F23EB645-4C2C-80E8-639F-5B919E847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319" y="1556218"/>
            <a:ext cx="2272405" cy="2996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 descr="Une image contenant texte, lettre, habits&#10;&#10;Le contenu généré par l’IA peut être incorrect.">
            <a:extLst>
              <a:ext uri="{FF2B5EF4-FFF2-40B4-BE49-F238E27FC236}">
                <a16:creationId xmlns:a16="http://schemas.microsoft.com/office/drawing/2014/main" id="{B6858D38-3594-5E29-CD93-673498160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43" y="1556217"/>
            <a:ext cx="2170603" cy="2996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63411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رقم-45- ودفاتر القسم. أجيبوا عن الأسئلة المحددة على الشريحة.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A69B159B-A703-C6CB-7D16-E30520FD9B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82" y="1448603"/>
            <a:ext cx="3336075" cy="51170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D5B4C2-61BC-3E88-1296-A72FA4C3A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2382" y="2554320"/>
            <a:ext cx="3385073" cy="34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65F6E68A-5334-216F-698C-D63732502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82" y="1448603"/>
            <a:ext cx="3336075" cy="51170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E9E3BB-007D-B3FF-B388-3371949E6B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2382" y="2554320"/>
            <a:ext cx="3385073" cy="34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(تتمة الأجوبة على الشريحة الموالية)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4BDE367B-4728-1665-2AE3-0A1DCD756215}"/>
              </a:ext>
            </a:extLst>
          </p:cNvPr>
          <p:cNvSpPr/>
          <p:nvPr/>
        </p:nvSpPr>
        <p:spPr>
          <a:xfrm>
            <a:off x="7413698" y="1458291"/>
            <a:ext cx="435739" cy="457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EBA2BF4-BCA2-0216-D738-FFE22154A1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034436"/>
              </p:ext>
            </p:extLst>
          </p:nvPr>
        </p:nvGraphicFramePr>
        <p:xfrm>
          <a:off x="1026825" y="1584000"/>
          <a:ext cx="6361397" cy="481584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1287936">
                  <a:extLst>
                    <a:ext uri="{9D8B030D-6E8A-4147-A177-3AD203B41FA5}">
                      <a16:colId xmlns:a16="http://schemas.microsoft.com/office/drawing/2014/main" val="3436230842"/>
                    </a:ext>
                  </a:extLst>
                </a:gridCol>
                <a:gridCol w="5073461">
                  <a:extLst>
                    <a:ext uri="{9D8B030D-6E8A-4147-A177-3AD203B41FA5}">
                      <a16:colId xmlns:a16="http://schemas.microsoft.com/office/drawing/2014/main" val="22566242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اَلْفَنُّ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مُمَيِّزاتُهُ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7475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اَلرَّسْمُ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أَعْرَقُ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                      - يُخَلِّدُ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ٱلذّاكِرَةَ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يُعَبِّرُ عَنِ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ٱلْأَفْراحِ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وَٱلْأَتْراحِ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  -  يَمْزِجُ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ٱلْخُطوطَ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وَٱلْأَلْوانَ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يُسافِرُ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بِٱلْخَيالِ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2857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اَلْمَسْرَحُ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أَبو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                           -  أَقْدَمُ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ٱلْفُنونِ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مِرْآةُ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ٱلْحَياةِ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                          -  يُقَدِّمُ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ٱلْفُرْجَةَ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وَٱلْمُتْعَةَ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سِحْرُ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ٱلْأَضْواءِ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وَٱلتَّمْثيلِ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1942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اَلْموسيقى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لُغَةُ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ٱلْقُلوبِ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وَٱلْمَشاعِرِ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.                           -  تُعَبِّرُ عَمّا يَعْجِزُ عَنْهُ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ٱلْكَلامُ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تُداعِبُ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ٱلْأَحاسيسَ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.                              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مَوْجودَةٌ في ٱلطَّبيعَةِ.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1322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اَلسّينِما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نافِذَةٌ نَحْوَ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ٱلْعَوالِمِ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ٱلْمُثيرَةِ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تَتَنَقَّلُ بَيْنَ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ٱلْأَزْمِنَةِ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وَٱلْأَمْكِنَة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                  -  تَعْتَمِدُ عَلى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ٱلشَّاشَةِ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وَٱلْعَرْضِ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b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</a:b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 تُثيرُ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ٱلِانْفِعالَ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200" b="1" kern="1200" dirty="0" err="1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وَٱلتَّأَثُّرَ</a:t>
                      </a:r>
                      <a:r>
                        <a:rPr lang="ar-MA" sz="22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7034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08E2-F935-9524-AC4C-86761CC0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6FE0D-555E-41C8-05AC-A6D2983F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تتمة الأجوبة.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4BD6E7-738A-8D6D-068A-8FCE8DED7CD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93C6B8-80DB-243B-F3CD-CFA1C21B13F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59FF6C-67B2-C427-42A3-7D9D324A9BB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20559F-A1CF-D4C2-EE71-57F9089C4BF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E4CD5B-921E-1571-2F7B-0EB7AFA202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B4CE52-8AC9-F2B8-B1AF-92A3A113A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51B3C1-0AAF-99F4-4C4F-9E4C8130CB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588786-0FC4-3FDF-9BD2-5E56B34E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C42A4E-4CF7-656D-6B98-9AA67648BD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3742EC-A207-40F6-46E0-D350D4844B4F}"/>
              </a:ext>
            </a:extLst>
          </p:cNvPr>
          <p:cNvSpPr txBox="1"/>
          <p:nvPr/>
        </p:nvSpPr>
        <p:spPr>
          <a:xfrm>
            <a:off x="742771" y="2112320"/>
            <a:ext cx="70481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 يَسْتَطِعِ ٱلْكاتِبُ أَنْ يَحْسِمَ قَرارَهُ بَعْدَ مُشاهَدَةِ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ٱلْمُناظَرَةِ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وَٱلدَّليلُ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 قَوْلُهُ في نِهايَةِ ٱلنَّصِّ: ". فَكَما تَرَوْنَ، جَميعُ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رائِعَةٌ وَمُدْهِشَةٌ." مِمّا يَدُلُّ عَلى أَنَّهُ لَمْ يَسْتَطِعِ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ٱلْحَسْمَ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ٱخْتِيارِهِ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14CFFFB-DA1F-A6D0-437F-A63D757D5606}"/>
              </a:ext>
            </a:extLst>
          </p:cNvPr>
          <p:cNvSpPr/>
          <p:nvPr/>
        </p:nvSpPr>
        <p:spPr>
          <a:xfrm>
            <a:off x="7899551" y="2204592"/>
            <a:ext cx="435739" cy="457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DF0B02-E220-C18C-056F-2A4F9A97E85D}"/>
              </a:ext>
            </a:extLst>
          </p:cNvPr>
          <p:cNvSpPr/>
          <p:nvPr/>
        </p:nvSpPr>
        <p:spPr>
          <a:xfrm>
            <a:off x="7899551" y="3581400"/>
            <a:ext cx="435739" cy="457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A4169C9-D325-CB4F-83E1-1424746194F3}"/>
              </a:ext>
            </a:extLst>
          </p:cNvPr>
          <p:cNvSpPr/>
          <p:nvPr/>
        </p:nvSpPr>
        <p:spPr>
          <a:xfrm>
            <a:off x="7899551" y="4424808"/>
            <a:ext cx="435739" cy="457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CF8DB5-4D49-BD72-F309-E12CB7666C7B}"/>
              </a:ext>
            </a:extLst>
          </p:cNvPr>
          <p:cNvSpPr txBox="1"/>
          <p:nvPr/>
        </p:nvSpPr>
        <p:spPr>
          <a:xfrm>
            <a:off x="769751" y="3470701"/>
            <a:ext cx="7021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مُقْتَرَحاتٌ أُخْرى : مُناظَرَةٌ بَيْنَ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رِحْلَةُ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ٱلْبَحْثِ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ٱلْهِوايَةِ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سَعيدٌ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وَٱلْفُنونُ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كُلُّ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جَميلَةٌ.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799B44-0F14-5C4D-D16F-0A9F42235786}"/>
              </a:ext>
            </a:extLst>
          </p:cNvPr>
          <p:cNvSpPr txBox="1"/>
          <p:nvPr/>
        </p:nvSpPr>
        <p:spPr>
          <a:xfrm>
            <a:off x="769751" y="4424808"/>
            <a:ext cx="70211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مُقْتَرَحاتٌ: يُمْكِنُ لِأَيِّ فَرْدٍ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ٱخْتِيارُ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فَنِّهِ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ٱلْمُفَضَّلِ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بِٱتِّباعِ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ٱلتّالِيَةِ: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اَلتَّعَرُّفُ عَلى مُخْتَلِفِ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وَمُمَيِّزاتِ كُلٍّ مِنْها.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اِخْتِيارُ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يُحَقِّقُ لَهُ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ٱلسَّعادَةَ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وَٱلرّاحَةَ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ٱلنَّفْسِيَّةَ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وَيُناسِبُ مَوْهِبَتَهُ وَشَخْصِيَّتَهُ.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عَدَمُ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ٱلتَّسَرُّعِ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ٱلْقَرارِ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وَأَخْذُ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ٱلْكافي لِلتَّفْكيرِ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وَٱلتَّجْريبِ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683816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21FA-570F-99F3-C12A-8E691E7D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6994-7C50-C8F5-75E1-82523A8C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جماعة مضامين النص. من يجيب عن السؤال التالي: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5B4AB-4B4A-9F67-EB17-06972C6A08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680EB-64FD-10D3-B104-D2C8A9810F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96F7A-68A4-6177-79BA-795B99F22D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1639A-6D26-D813-76F6-E3E8B76B1C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0B7361-9B39-8FB4-EE33-70C97619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77A87-F4F8-5014-D556-07DCCA40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6FE736-20E9-ABF7-1B94-F09575DB4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9847E3-85BA-782E-7182-119709ED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90BE05-BD00-C861-139A-1D556D357242}"/>
              </a:ext>
            </a:extLst>
          </p:cNvPr>
          <p:cNvSpPr txBox="1"/>
          <p:nvPr/>
        </p:nvSpPr>
        <p:spPr>
          <a:xfrm>
            <a:off x="779906" y="3163840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ٱلْمَوْضوعُ ٱلَّذي ناقَشَهُ ٱلنَّصُّ؟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1EE92-4BE9-E9C3-3596-721E169D0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31968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60CEB-53B9-B025-2313-3161195FB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2EAACE-3386-B74A-9E12-8158D57D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يقرأ؟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097437-2392-0CA1-997F-F72FA302269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1B15CA-8BF3-1F9C-22BC-A7BEF966811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F9FD4B-96F7-DE5B-BDE6-A71AA33B01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0BA819-72B2-C501-28C9-8BCEE18905A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5434CB-3932-C4E4-B564-D768CA8434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7499CF-20AD-EC61-FBCE-E905FBE9E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46158C-6283-D568-9A86-817CDB2B41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193EF3-7231-A3A4-31C3-657C90D6DE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9123658-E9A1-6D3B-1A23-96423B40B094}"/>
              </a:ext>
            </a:extLst>
          </p:cNvPr>
          <p:cNvSpPr txBox="1"/>
          <p:nvPr/>
        </p:nvSpPr>
        <p:spPr>
          <a:xfrm>
            <a:off x="790061" y="3092720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أَهَمِّيَّةُ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ٱلتَّعْبيرِيَّةِ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وَصُعوبَةُ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ٱلِاخْتِيارِ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بَيْنَها 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339355-78C8-8D56-06E5-2052A12354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10752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58823-D458-1F22-EF95-A583DEA4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35737-19B4-9DF1-1B39-3EFD039DF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تتفقون مع الكاتب في صعوبة الاختيار بين الفنون؟ ( يطالب التلاميذ بتبرير مواقفهم).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E1820F-C82F-73D9-A9C2-E021BA2C381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FC2A71-BF95-D29B-ACFA-14CD4D2ADD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6FB66F-56CB-1F70-F4C8-A0BD2938376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9C1294-C77B-CB3D-5649-FBC53542A95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EEF942-91F5-D9B6-1FAC-3E48EDD292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0B246B-9456-B719-F228-7781CF126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5247CE-652F-DC64-3F56-B18ED8DA48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7F8761-880B-68AC-924F-E89A7778F0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343C74A-B8DE-D191-2E80-3E4B9FA90C39}"/>
              </a:ext>
            </a:extLst>
          </p:cNvPr>
          <p:cNvSpPr txBox="1"/>
          <p:nvPr/>
        </p:nvSpPr>
        <p:spPr>
          <a:xfrm>
            <a:off x="1328541" y="2509599"/>
            <a:ext cx="6667379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صُعوبَةُ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ٱلِاخْتِيارِ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ٱلتَّعْبيرِيَّةِ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8B340D-FF8A-5227-2041-E24394BD51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F30A48-EBC4-B104-FDDB-2F6134FC31DA}"/>
              </a:ext>
            </a:extLst>
          </p:cNvPr>
          <p:cNvSpPr txBox="1"/>
          <p:nvPr/>
        </p:nvSpPr>
        <p:spPr>
          <a:xfrm>
            <a:off x="6038499" y="4756388"/>
            <a:ext cx="2663686" cy="783193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مَعَ ٱلْفِكْرَةِ </a:t>
            </a:r>
            <a:endParaRPr lang="fr-FR" sz="4000" b="1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3443148-C060-445C-F6E4-4A2A256676FE}"/>
              </a:ext>
            </a:extLst>
          </p:cNvPr>
          <p:cNvSpPr txBox="1"/>
          <p:nvPr/>
        </p:nvSpPr>
        <p:spPr>
          <a:xfrm>
            <a:off x="811841" y="4722336"/>
            <a:ext cx="2663686" cy="851297"/>
          </a:xfrm>
          <a:prstGeom prst="roundRect">
            <a:avLst/>
          </a:prstGeom>
          <a:solidFill>
            <a:srgbClr val="EDF6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ضِدَّ ٱلْفِكْرَةِ</a:t>
            </a:r>
            <a:endParaRPr lang="fr-FR" sz="4400" b="1" dirty="0">
              <a:solidFill>
                <a:srgbClr val="424D7C"/>
              </a:solidFill>
            </a:endParaRPr>
          </a:p>
        </p:txBody>
      </p:sp>
      <p:pic>
        <p:nvPicPr>
          <p:cNvPr id="14" name="Picture 2" descr="Concept Thinking Doubting Finding Solutions Question Stock Vector ...">
            <a:extLst>
              <a:ext uri="{FF2B5EF4-FFF2-40B4-BE49-F238E27FC236}">
                <a16:creationId xmlns:a16="http://schemas.microsoft.com/office/drawing/2014/main" id="{ADB73F39-D3A3-97BE-C8D2-4A1A0DC46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0" t="15456" r="27655" b="46234"/>
          <a:stretch>
            <a:fillRect/>
          </a:stretch>
        </p:blipFill>
        <p:spPr bwMode="auto">
          <a:xfrm flipH="1">
            <a:off x="3933268" y="4570599"/>
            <a:ext cx="1737604" cy="109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14123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905D3-60D3-F626-D6D7-17B5BE3C7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87C8F-AE78-D525-EAB3-23767762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فنه المفضل ويوضح لم فضله عن غيره من باقي الفنون؟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31DDEF-C208-07FE-E291-B4C52CF6A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C6777A-5786-2A01-6595-C43D97C7CD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7F2AF8-8D77-AA4E-63BE-DE6E4AEE35E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50542E-7B8A-BADE-4D11-16BD3FC2C34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8DB244-5EB3-9DF0-D235-EEE3F00419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DE523F-C4AB-88F0-D2B9-173439ADB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884A1A-90AF-370D-06D6-28C4111E76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CA7696-E313-0473-E129-726236744D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1F7FB4B-9804-18FF-BB5C-30024C759711}"/>
              </a:ext>
            </a:extLst>
          </p:cNvPr>
          <p:cNvSpPr txBox="1"/>
          <p:nvPr/>
        </p:nvSpPr>
        <p:spPr>
          <a:xfrm>
            <a:off x="1606756" y="3186954"/>
            <a:ext cx="5766746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أُحَدِّدُ فَنِّيَ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ٱلْمُفَضَّلَ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989194-5ED3-A732-EDA2-46A2F1D217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69034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مقال إخباري.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المقال الإخباري؟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AE35DD-623A-1316-475D-81E5FFA60B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F0E3D6-4D1F-24C3-E9A1-E94EF1498A0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DC520-E449-0568-C375-71EC48FD8E7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4CBFA-C351-80F2-31CE-B5B29451E8A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2A0904-8044-D749-0F3A-6AEF59A7F1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ACED49-D03C-274A-B3B4-38AF53D0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17ED6-F947-E410-9C20-85A5B55B4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C3D1A2-FC30-59AB-7940-389848CCD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3667FD-1078-8ACE-5B29-93443ECE10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32D7A9-385B-0F75-F89B-0B250EC0392B}"/>
              </a:ext>
            </a:extLst>
          </p:cNvPr>
          <p:cNvSpPr txBox="1"/>
          <p:nvPr/>
        </p:nvSpPr>
        <p:spPr>
          <a:xfrm>
            <a:off x="819994" y="3070883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بِٱلْمَقالِ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ٱلْإِخْبارِيِّ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7633-462B-5684-DDCA-4E8DD283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2287-FD64-E6E1-15BF-0A3364D0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54D9E2-3654-639A-0C49-2645993B6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E4D1EE-0F1E-6A72-61B7-D681D30081E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3E86A-FC88-5229-EF30-12C8C15998C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503CAE-679E-D8A0-D690-B410A3895FC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513637-CB81-A722-5EEE-09C933C9496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B799763-5116-D24D-06FE-D5F62ADBC6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05DCD6-558C-C8ED-9C9D-83B5F3EBF1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9DDBDF-8D7C-51A3-FBEF-337F6328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672FF6-EE25-DBFA-5B8F-B5CE5A1374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00CF39-2C5B-E795-1C99-5DA58B36CF9A}"/>
              </a:ext>
            </a:extLst>
          </p:cNvPr>
          <p:cNvSpPr txBox="1"/>
          <p:nvPr/>
        </p:nvSpPr>
        <p:spPr>
          <a:xfrm>
            <a:off x="683099" y="2625040"/>
            <a:ext cx="7614059" cy="234957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اَلْمَقالُ </a:t>
            </a:r>
            <a:r>
              <a:rPr lang="ar-MA" sz="6600" b="1" dirty="0" err="1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ٱلْإِخْبارِيُّ</a:t>
            </a:r>
            <a:r>
              <a:rPr lang="ar-MA" sz="66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نَصٌّ يَهْدِفُ إِلى نَقْلِ خَبَرٍ واقِعِيٍّ بِطَريقَةٍ دَقيقَةٍ وَمُحايِدَةٍ.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3225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CD68-3F3B-CC11-1B46-B89E3208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7D2D0-CB62-CB84-F3E4-F37F97DB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تصميم المقال الإخباري الذي تعلمتموه في الحصة الماضية؟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45E865-2BB5-B9C4-88F1-36E86A9B4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1ED76-9226-19C9-332B-69D7477B74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9602A-D4A7-2328-D606-87EA8D7B031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F1CE9-BD12-B56C-BB8E-A2E66EDE30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082961-51F9-07A5-3048-40E10A890E4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2D5C2E-1104-3B1C-B8F4-A68BED32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CE4403-DDE4-BDCB-D522-5E2A99720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5B04AC-CC3E-6FE2-4D23-D7223FAEA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B73AF1-6D96-3F87-3FA8-7AF6F17D25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ABC3AB-FB4E-33BF-8EBE-9350D1308AA5}"/>
              </a:ext>
            </a:extLst>
          </p:cNvPr>
          <p:cNvSpPr txBox="1"/>
          <p:nvPr/>
        </p:nvSpPr>
        <p:spPr>
          <a:xfrm>
            <a:off x="648510" y="3146614"/>
            <a:ext cx="779624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تَصْميمِ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ٱلْمَقالِ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ٱلإِخْبارِيِّ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02638214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429C-C852-D8D2-EE90-A3661F78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F77D2-D4D6-5076-2F4E-14D0CE02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17326B-466D-97AE-0692-6B5DC1C9D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A84653-17AF-AF36-5F84-33DB6D3C3C9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6A1EB-69DE-BF9D-D0B5-A1DC67459A7B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17E743-828B-7579-212D-738623AADC6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57581-304C-F9D2-F2CD-A61163F2E8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B8B9405-B168-780D-C345-8106949A4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675BFC-7B99-01B7-AA31-A224FAC0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7B8CE6-37A8-6AAC-4C82-E438126AF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E41A8C-6808-420C-5174-C62244667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 de texte 25">
            <a:extLst>
              <a:ext uri="{FF2B5EF4-FFF2-40B4-BE49-F238E27FC236}">
                <a16:creationId xmlns:a16="http://schemas.microsoft.com/office/drawing/2014/main" id="{9D949E3C-BD38-45CD-2ECB-F21C5B4C6A42}"/>
              </a:ext>
            </a:extLst>
          </p:cNvPr>
          <p:cNvSpPr txBox="1"/>
          <p:nvPr/>
        </p:nvSpPr>
        <p:spPr>
          <a:xfrm>
            <a:off x="354199" y="1902891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 (اَلْحَدَثُ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 de texte 25">
            <a:extLst>
              <a:ext uri="{FF2B5EF4-FFF2-40B4-BE49-F238E27FC236}">
                <a16:creationId xmlns:a16="http://schemas.microsoft.com/office/drawing/2014/main" id="{7E6EB365-C1B5-8F09-7ECE-BBBE4E4DB8D5}"/>
              </a:ext>
            </a:extLst>
          </p:cNvPr>
          <p:cNvSpPr txBox="1"/>
          <p:nvPr/>
        </p:nvSpPr>
        <p:spPr>
          <a:xfrm>
            <a:off x="354199" y="3570721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. 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وَوَصْفُها.). </a:t>
            </a:r>
            <a:endParaRPr lang="fr-FR" dirty="0"/>
          </a:p>
        </p:txBody>
      </p:sp>
      <p:sp>
        <p:nvSpPr>
          <p:cNvPr id="14" name="Zone de texte 25">
            <a:extLst>
              <a:ext uri="{FF2B5EF4-FFF2-40B4-BE49-F238E27FC236}">
                <a16:creationId xmlns:a16="http://schemas.microsoft.com/office/drawing/2014/main" id="{0B41A1A0-A466-C3F8-6DED-79FD653C5F48}"/>
              </a:ext>
            </a:extLst>
          </p:cNvPr>
          <p:cNvSpPr txBox="1"/>
          <p:nvPr/>
        </p:nvSpPr>
        <p:spPr>
          <a:xfrm>
            <a:off x="354200" y="5287770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خُلاصَةُ </a:t>
            </a:r>
            <a:r>
              <a:rPr lang="ar-MA" dirty="0" err="1"/>
              <a:t>ٱلْخَبَرِ</a:t>
            </a:r>
            <a:r>
              <a:rPr lang="ar-MA" dirty="0"/>
              <a:t>.(شُعورُ </a:t>
            </a:r>
            <a:r>
              <a:rPr lang="ar-MA" dirty="0" err="1"/>
              <a:t>ٱلْحاضِرينَ</a:t>
            </a:r>
            <a:r>
              <a:rPr lang="ar-MA" dirty="0"/>
              <a:t>- اِسْتِنْتاجاتٌ- تَوْصِياتٌ...). 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4FD1CC5-2720-AEEE-E1AF-2256752BDADF}"/>
              </a:ext>
            </a:extLst>
          </p:cNvPr>
          <p:cNvSpPr/>
          <p:nvPr/>
        </p:nvSpPr>
        <p:spPr>
          <a:xfrm>
            <a:off x="7158110" y="2063418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840A92A-3C03-629A-8FC9-66EEF804FAD8}"/>
              </a:ext>
            </a:extLst>
          </p:cNvPr>
          <p:cNvSpPr/>
          <p:nvPr/>
        </p:nvSpPr>
        <p:spPr>
          <a:xfrm>
            <a:off x="7048589" y="3895115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2DA462A-4D78-6074-AD9C-4E13E5587924}"/>
              </a:ext>
            </a:extLst>
          </p:cNvPr>
          <p:cNvSpPr/>
          <p:nvPr/>
        </p:nvSpPr>
        <p:spPr>
          <a:xfrm>
            <a:off x="7039545" y="5451616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D99696-2D68-D890-9BF1-440E0FEBD7A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872" y="2084238"/>
            <a:ext cx="735087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CB6A1D-FB91-26FC-278D-362963F4E7C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87393" y="3897056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15040A-8072-B591-04B8-39CBB06BC15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76722" y="5511537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951478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E86D-88A6-EEF5-6809-F07A4275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8C81D-CB52-8DF6-28BE-5C3AF28F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الحدث التي ندرجها في المقدمة 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FD0F71-2289-95F3-F61E-DE0384369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B130C2-54BB-509A-2CC0-2D3E7E6465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3891E-0F03-BCC3-392C-317B35D5A78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BFCE-0F16-FAE6-EDA9-38C3559D0B0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13908-BA78-F58F-CAF3-3ABF19D4DEF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458879-7D30-751C-76BD-4491B1CF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B5690A-8BDA-0D33-58EF-FD24007D91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F0DB2C-1F03-A9AC-B387-7558DB2C0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7C93F8-8C06-C7B3-3871-246116494B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DAE3B63-5D99-7A76-DCD9-89C1E95F1204}"/>
              </a:ext>
            </a:extLst>
          </p:cNvPr>
          <p:cNvSpPr txBox="1"/>
          <p:nvPr/>
        </p:nvSpPr>
        <p:spPr>
          <a:xfrm>
            <a:off x="648510" y="288484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27519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D726-E775-D18E-CE77-158E7AE2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915E1-B1DF-9860-FF8E-FDFA3332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 أسئلة المخطط الشمسي لعناصر الحدث؟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9C7989-F1EA-FF88-BC77-D0D0902FE2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EAB83F-5BE8-AB62-43F8-B6104170216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C581CE-CD6F-563C-FD4F-69F1A814595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89BAE2-2FA6-80FD-6116-BC6EC470454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FBC13-33B1-77E4-1C2D-68680AE83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510EDA-B519-FD4A-8954-5848BB858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89352B-E311-2858-8581-85D7521209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DC682-89D1-B712-FDE6-D5F7AEE9E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7896D7-23F8-8CD1-118C-F7939692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4203E309-0ABB-8BE6-776D-B678CA15FF31}"/>
              </a:ext>
            </a:extLst>
          </p:cNvPr>
          <p:cNvSpPr/>
          <p:nvPr/>
        </p:nvSpPr>
        <p:spPr>
          <a:xfrm>
            <a:off x="3681755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C7552E00-D8C7-7E8D-760C-A8C88543C3E6}"/>
              </a:ext>
            </a:extLst>
          </p:cNvPr>
          <p:cNvCxnSpPr>
            <a:cxnSpLocks/>
          </p:cNvCxnSpPr>
          <p:nvPr/>
        </p:nvCxnSpPr>
        <p:spPr>
          <a:xfrm flipV="1">
            <a:off x="4691825" y="2881133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1303F44A-6B80-832D-D8E3-4465403D9763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69A3145-F4DA-7221-5180-DE59A0611080}"/>
              </a:ext>
            </a:extLst>
          </p:cNvPr>
          <p:cNvSpPr/>
          <p:nvPr/>
        </p:nvSpPr>
        <p:spPr>
          <a:xfrm>
            <a:off x="5531081" y="2616818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52C35BD4-7A2A-F2A8-1663-817C3BA82D98}"/>
              </a:ext>
            </a:extLst>
          </p:cNvPr>
          <p:cNvCxnSpPr>
            <a:cxnSpLocks/>
          </p:cNvCxnSpPr>
          <p:nvPr/>
        </p:nvCxnSpPr>
        <p:spPr>
          <a:xfrm>
            <a:off x="4949762" y="4147166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2768F0E1-1655-41D9-7C41-6E9C85131C3D}"/>
              </a:ext>
            </a:extLst>
          </p:cNvPr>
          <p:cNvSpPr/>
          <p:nvPr/>
        </p:nvSpPr>
        <p:spPr>
          <a:xfrm>
            <a:off x="5967511" y="4284571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BA8079DB-8B13-594E-9326-373CC6BBC9B3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36400" y="4879103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A57567D8-D638-BE90-581A-082731A561F5}"/>
              </a:ext>
            </a:extLst>
          </p:cNvPr>
          <p:cNvSpPr/>
          <p:nvPr/>
        </p:nvSpPr>
        <p:spPr>
          <a:xfrm>
            <a:off x="4029695" y="5573371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9FECCE55-30F1-D846-B048-C184B88CF20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88595" y="4020471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368D6037-2494-2103-E63B-F1B6306FACCC}"/>
              </a:ext>
            </a:extLst>
          </p:cNvPr>
          <p:cNvSpPr/>
          <p:nvPr/>
        </p:nvSpPr>
        <p:spPr>
          <a:xfrm>
            <a:off x="1459923" y="433815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137FA605-3E5B-D97F-FA1B-C82AFFEF87B3}"/>
              </a:ext>
            </a:extLst>
          </p:cNvPr>
          <p:cNvCxnSpPr>
            <a:cxnSpLocks/>
            <a:stCxn id="6" idx="1"/>
            <a:endCxn id="14" idx="5"/>
          </p:cNvCxnSpPr>
          <p:nvPr/>
        </p:nvCxnSpPr>
        <p:spPr>
          <a:xfrm rot="16200000" flipV="1">
            <a:off x="3015263" y="2735178"/>
            <a:ext cx="1001772" cy="71381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56E1E4B0-F7D4-29A8-8EAD-AC331127E9D1}"/>
              </a:ext>
            </a:extLst>
          </p:cNvPr>
          <p:cNvSpPr/>
          <p:nvPr/>
        </p:nvSpPr>
        <p:spPr>
          <a:xfrm>
            <a:off x="610750" y="2801460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49940F88-9C63-6107-8DA5-D78B5E11182E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A1EC4EA6-E3A8-04F0-2AA7-1C471E36C261}"/>
              </a:ext>
            </a:extLst>
          </p:cNvPr>
          <p:cNvSpPr/>
          <p:nvPr/>
        </p:nvSpPr>
        <p:spPr>
          <a:xfrm>
            <a:off x="5481431" y="5080776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EE1D7A3B-0411-760F-68E1-F854782C895F}"/>
              </a:ext>
            </a:extLst>
          </p:cNvPr>
          <p:cNvSpPr/>
          <p:nvPr/>
        </p:nvSpPr>
        <p:spPr>
          <a:xfrm>
            <a:off x="1541205" y="5900526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C867A3C3-F658-7FEE-6BC1-39B78712DB23}"/>
              </a:ext>
            </a:extLst>
          </p:cNvPr>
          <p:cNvSpPr/>
          <p:nvPr/>
        </p:nvSpPr>
        <p:spPr>
          <a:xfrm>
            <a:off x="610749" y="4962964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81537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5769-777F-909D-5476-13A281D2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012B-8BDA-6141-3FD4-1E9F2071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العرض نقوم بوصف الحدث الرئيس. من يذكرنا بالخطوات التي نتبعها لوصفه؟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3C609E-F05C-D400-1D91-A393C67FC8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F29D93-AC12-1B44-1B0A-38D184CDAC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8D069-162B-6712-5D78-25C6A28E5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B3A27-5F8F-D2F4-E2B1-916A2C7E821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89ED1-C2C8-AF0D-9F5F-98E1AF97B8C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13FEF4-C31C-AF2E-3AD5-64A508EC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DE7988-E0D2-97B9-9D7A-E63400E808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967B1-7A5F-AE1A-AE1D-545084E8F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69E84-988E-EAEE-467F-0936DEE4E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 de texte 25">
            <a:extLst>
              <a:ext uri="{FF2B5EF4-FFF2-40B4-BE49-F238E27FC236}">
                <a16:creationId xmlns:a16="http://schemas.microsoft.com/office/drawing/2014/main" id="{065F9FDB-9BF9-7AAA-DE6F-780A1BFC8A6C}"/>
              </a:ext>
            </a:extLst>
          </p:cNvPr>
          <p:cNvSpPr txBox="1"/>
          <p:nvPr/>
        </p:nvSpPr>
        <p:spPr>
          <a:xfrm>
            <a:off x="482311" y="3217605"/>
            <a:ext cx="5668445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 . 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وَوَصْفُها.). </a:t>
            </a:r>
            <a:endParaRPr lang="fr-FR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C7A6C5B-36AC-28B4-9813-86324EDC5D3C}"/>
              </a:ext>
            </a:extLst>
          </p:cNvPr>
          <p:cNvSpPr/>
          <p:nvPr/>
        </p:nvSpPr>
        <p:spPr>
          <a:xfrm>
            <a:off x="6997789" y="3369078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2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1A929C0-9333-9746-F7D9-DD1F8BFB149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206729" y="3428999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108498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DFC2E-CBF8-B0B3-0DD9-12F9335AE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2A087-3E05-F796-8C22-CF3BF7AF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(التذكير أيضا بأساليب سرد أحداث متسلسلة.)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995906-060B-9230-FCC6-B3CFE6E49C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14598A-1F72-2AE2-7583-1D3BF2C877F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4FD3F-AF6F-D7A0-D2CD-6DB6D76D006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CCA7BB-DA29-F92E-9C48-7509ECF6621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08ACFF-6391-BF11-61C9-0F436FAB0AF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9FB60A-6C64-6130-236C-A8009EFA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DDA7D-D01F-B1D7-7EEC-9AC4767561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5467357-48A4-D514-B97D-295B02E66D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BAAE76-3EE9-2898-46E3-4C476E3869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8964FE2-D2CF-4809-20F1-64CFF5634EBA}"/>
              </a:ext>
            </a:extLst>
          </p:cNvPr>
          <p:cNvSpPr txBox="1"/>
          <p:nvPr/>
        </p:nvSpPr>
        <p:spPr>
          <a:xfrm>
            <a:off x="662991" y="5052743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أَرْبِطُ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بِأَساليبِ سَرْدِ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ٱلْمُتَسَلْسِلَةِ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8A727CD-DC6E-DD1D-6F94-B184A8620616}"/>
              </a:ext>
            </a:extLst>
          </p:cNvPr>
          <p:cNvSpPr/>
          <p:nvPr/>
        </p:nvSpPr>
        <p:spPr>
          <a:xfrm>
            <a:off x="7955784" y="515192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14" name="Google Shape;2106;p52">
            <a:extLst>
              <a:ext uri="{FF2B5EF4-FFF2-40B4-BE49-F238E27FC236}">
                <a16:creationId xmlns:a16="http://schemas.microsoft.com/office/drawing/2014/main" id="{3298ED6A-7212-38DB-F050-A221ACDFCF25}"/>
              </a:ext>
            </a:extLst>
          </p:cNvPr>
          <p:cNvSpPr txBox="1"/>
          <p:nvPr/>
        </p:nvSpPr>
        <p:spPr>
          <a:xfrm flipH="1">
            <a:off x="648510" y="2161040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وَٱلْأَحْداثَ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ٱلْفَرْعِيَّةَ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8C823A-B5E6-1662-04A8-0AAF5E22C17C}"/>
              </a:ext>
            </a:extLst>
          </p:cNvPr>
          <p:cNvSpPr txBox="1"/>
          <p:nvPr/>
        </p:nvSpPr>
        <p:spPr>
          <a:xfrm>
            <a:off x="648510" y="3429000"/>
            <a:ext cx="7266929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أَصوغُ فِقْرَةً خاصَّةً بِكُلِّ حَدَثٍ فَرْعِيٍّ وَأُضَمِّنُها أَهَمَّ </a:t>
            </a:r>
            <a:r>
              <a:rPr lang="ar-MA" sz="3600" dirty="0" err="1"/>
              <a:t>ٱلْمَعْلوماتِ</a:t>
            </a:r>
            <a:r>
              <a:rPr lang="ar-MA" sz="3600" dirty="0"/>
              <a:t> </a:t>
            </a:r>
            <a:r>
              <a:rPr lang="ar-MA" sz="3600" dirty="0" err="1"/>
              <a:t>ٱلْمُرْتَبِطَةِ</a:t>
            </a:r>
            <a:r>
              <a:rPr lang="ar-MA" sz="3600" dirty="0"/>
              <a:t> بِهِ؛</a:t>
            </a:r>
            <a:endParaRPr lang="fr-FR" sz="3600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5A04179-415E-DF20-C8EA-3331A05A893E}"/>
              </a:ext>
            </a:extLst>
          </p:cNvPr>
          <p:cNvSpPr/>
          <p:nvPr/>
        </p:nvSpPr>
        <p:spPr>
          <a:xfrm>
            <a:off x="7955784" y="239100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65EBFEB-D318-BA10-0C24-E5BF45FBF523}"/>
              </a:ext>
            </a:extLst>
          </p:cNvPr>
          <p:cNvSpPr/>
          <p:nvPr/>
        </p:nvSpPr>
        <p:spPr>
          <a:xfrm>
            <a:off x="7944400" y="383540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78329367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9BF93-8EE8-85D6-E7F4-C568B882A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BA662-8EEE-24AC-F1BB-51A0FC17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استُعملت في خاتمة المقال الإخباري الذي درسناه في الحصة الماضية؟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578D35-F41B-E93F-ABDC-64BB016D2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31298C-9773-B956-2BB5-346541EBB01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42D161-93BB-8711-6343-96C7A54EBE3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742051-5032-DD3D-C609-9EEDFC20A02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15A56D-2B53-0DA4-D880-46C882CFA43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F23E55-CB3F-4D71-5231-62DC5E7A43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F1E419-BCA3-24ED-1A3E-815D712777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3BCEF9-F6E1-C4E9-9F08-A06D9F7E87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5CF3D7-8A67-C18C-4903-FB252AEB1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 de texte 987">
            <a:extLst>
              <a:ext uri="{FF2B5EF4-FFF2-40B4-BE49-F238E27FC236}">
                <a16:creationId xmlns:a16="http://schemas.microsoft.com/office/drawing/2014/main" id="{4A949AB3-933E-46AA-EDBA-CB503141307F}"/>
              </a:ext>
            </a:extLst>
          </p:cNvPr>
          <p:cNvSpPr txBox="1"/>
          <p:nvPr/>
        </p:nvSpPr>
        <p:spPr>
          <a:xfrm>
            <a:off x="783787" y="2340646"/>
            <a:ext cx="7576426" cy="2884652"/>
          </a:xfrm>
          <a:prstGeom prst="roundRect">
            <a:avLst/>
          </a:prstGeom>
          <a:solidFill>
            <a:schemeClr val="lt1"/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شَكَّلَ هذا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ٱلدِّراسِيُّ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فُرْصَةً لِجَميعِ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لِلتَّعَرُّفِ مِنْ جِهَةٍ، عَلى فَنِّ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وَخاصَّةً دَواعي تَسْمِيَتِهِ بِأَبي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وَمِنْ جِهَةٍ أُخْرى، عَلى مَواهِبِ تَلاميذِ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طُرِها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ٱلتَّرْبَوِيَّةِ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إِنْجازِ عُروضٍ مَسْرَحِيَّةٍ.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890888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5B6C5-BE9B-DDFF-B8A6-3F253C6BC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78124F-62EA-A79F-A6FD-7A7868DF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خاتمة النص؟ (مطالبة التلاميذ بترديدها.)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32494F-1A52-6AAE-129E-16E6F4959F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397B6D-2427-9365-27E3-4104AF6458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E02C14-97B0-727C-7E1E-3AD9A6A75C0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08F55C-6C24-B81B-39C4-A1D48F46135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493E88-1DBE-2739-7ACB-872AF2E387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04FBD4-4825-3A7C-252F-99117F5042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CD26F3-BC80-6ABE-6F97-C30817218D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000D55-D19A-66E0-96CA-8069F24126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21E10E-B5F5-BF21-AD1A-BEA3BC8A1B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 de texte 987">
            <a:extLst>
              <a:ext uri="{FF2B5EF4-FFF2-40B4-BE49-F238E27FC236}">
                <a16:creationId xmlns:a16="http://schemas.microsoft.com/office/drawing/2014/main" id="{F9BB55BD-0CA2-DDA6-7A56-3C43AFF70961}"/>
              </a:ext>
            </a:extLst>
          </p:cNvPr>
          <p:cNvSpPr txBox="1"/>
          <p:nvPr/>
        </p:nvSpPr>
        <p:spPr>
          <a:xfrm>
            <a:off x="783787" y="2493046"/>
            <a:ext cx="7576426" cy="2884652"/>
          </a:xfrm>
          <a:prstGeom prst="roundRect">
            <a:avLst/>
          </a:prstGeom>
          <a:solidFill>
            <a:schemeClr val="lt1"/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شَكَّلَ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ٱلدِّراسِيُّ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فُرْصَةً لِجَميعِ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لِلتَّعَرُّفِ مِنْ جِهَة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ٍ، عَلى فَنِّ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وَخاصَّةً دَواعي تَسْمِيَتِهِ بِأَبي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جِهَةٍ أُخْرى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عَلى مَواهِبِ تَلاميذِ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طُرِها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ٱلتَّرْبَوِيَّةِ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إِنْجازِ عُروضٍ مَسْرَحِيَّةٍ.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374192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8755-63A5-B829-1891-296211E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460D8-D3E2-1607-795A-E05C2D7A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وكراساتكم الصفحة -49-.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EC95C6-380B-FA6E-1A9B-683BD72D7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323BD-D856-B770-3AB1-28C3C63DFDF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FBCD8-5B79-9903-66ED-E7E03F97599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F5FF18-C0F9-7252-7510-8B5E9680591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FE2B53-5035-CB97-9C85-B157AAB02C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A5D572-17C9-6580-A35B-4196516B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855F10-89BA-E4BC-844E-42DBAE2EFC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9BA7E5-7484-E7B4-5DE8-993F53BB1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3BA72-B1B7-50F2-BAFE-4F3AEBE39C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2E2D3F75-C24C-6C84-26BA-36A4FC60AD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555" y="1517061"/>
            <a:ext cx="3190574" cy="48938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0B01C7-9A28-F4F3-D4DB-328554D843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9555" y="2214880"/>
            <a:ext cx="3190574" cy="37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1063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A1E4A-0847-F7EC-1FEA-14DE0985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88BF4-A694-1AA9-9461-806D9558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99" y="756000"/>
            <a:ext cx="707511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أولا عناصر الحدث الرئيس وقدموا توصيفا لأحداثه الفرعية ثم خلاصة الحدث على دفاتر البحث.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E382D9-AC5D-ACDB-28AC-32B313AE3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17929F-244F-AE7D-18A8-FC442AFA5BF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5CDF34-887E-440B-8A2D-8A9B37280A8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6B941-08B0-2EBB-A7D6-A0ECFC354AC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7FA553-C763-DEFA-3C54-7BFD2942935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8BB7CB-09AB-F1A7-8A5F-C4A0749CEC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EA989E-B2B0-D0D5-FE8E-6C78101877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5F27B2-D46B-5BE0-2509-93CCB4C05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390D3F-EE57-45DD-4F1F-CF85BC61F5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0514B4A-A028-5015-6651-1350450241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" y="1323113"/>
            <a:ext cx="632368" cy="727556"/>
          </a:xfrm>
          <a:prstGeom prst="rect">
            <a:avLst/>
          </a:prstGeom>
        </p:spPr>
      </p:pic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E1C4BAD9-E611-A8ED-2160-B61B5E892E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555" y="1517061"/>
            <a:ext cx="3190574" cy="48938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806F1C-4535-1F04-2C60-9601F138BD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9555" y="2214880"/>
            <a:ext cx="3190574" cy="37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5189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2B58B-7D6E-0642-089F-E6AE1F45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8A77E-A2E6-0A8C-93C3-D3FFFD78F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99" y="756000"/>
            <a:ext cx="707511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عناصر الحدث الرئيس؟ وآخر يقدم وصفا للأحداث الفرعية للحدث الرئيس. ثم آخر يقدم خلاصة للحدث.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F93480B-A712-4709-CD3E-BEBC5EF49B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943F69-F1E0-DFDD-99DE-B36379BA3A8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89D112-DD7C-B872-4B39-7CF53415049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00F441-EDF1-225D-EE1F-19622866B1F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3AF5E9-4EBB-DD57-B1A4-7759FA30F7C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8B3BE5F-1C29-5E35-0DFE-CAC65D4625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E271C8-5607-9CBA-21CE-C42679063B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1A492-B2A0-7C7F-ABAC-ACA2BE43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456461-8E82-E640-3E3A-E5A5731158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F13D7961-722A-01D7-99C7-71F6E4710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555" y="1517061"/>
            <a:ext cx="3190574" cy="48938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D0387D-A9E6-AC46-87F3-6FDE57EC6C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9555" y="2214880"/>
            <a:ext cx="3190574" cy="37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450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8CBC2-1768-5625-FCA9-C00EADBD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51CF63-16A9-D4C4-F01B-CEE3C73A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اكتبوا مسودة فقرات المقال الإخباري على دفاتر البحث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وأعيدوا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قراءتها مع التصحيح اللغوي ثم انقلوها على دفاتر القسم.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CEB017-FF60-0930-0395-BEB3C64B12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B005E8-B2C3-EF6A-FEF6-D589D4C93A1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AE0E1-0AA3-4DDF-64E7-FAE3DBF6AED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A7C702-5277-398E-C2CF-848F351B667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E09EAF-50B8-073E-BFCC-BC1BE7D223A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9F916A-BE57-B102-2097-1FBC538897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D1461-69D1-31E8-C8D1-4E874A01C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6E5B85-7A2A-AA07-A440-620F2E5B3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264419-471F-6115-EF14-66D2FFF412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A3F96C94-3E67-977A-E6CB-FE7AD28C9E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555" y="1517061"/>
            <a:ext cx="3190574" cy="48938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14D724-CA01-F45E-9002-5E131F446D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9555" y="2214880"/>
            <a:ext cx="3190574" cy="3728720"/>
          </a:xfrm>
          <a:prstGeom prst="rect">
            <a:avLst/>
          </a:prstGeom>
        </p:spPr>
      </p:pic>
      <p:pic>
        <p:nvPicPr>
          <p:cNvPr id="14" name="Image 13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2FBFE3DC-27E0-D2E8-414C-D89B3B073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" y="1323113"/>
            <a:ext cx="632368" cy="7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4891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2407A-AC02-D971-268B-ED396CA12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95E8D-7281-F6FE-CAA8-B410560B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إنتاجه؟( تصحح الإنتاجات وفق العناصر التالية:)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777112-698A-63F3-5195-627EBE666F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FA551B-3CA9-C76A-5BDB-007E6C5154C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781CD3-33BA-962E-6601-808B4CC9408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AF73C7-A6CE-E808-B6C5-9DDA519C074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07727B-117E-CBDC-F4CA-E65D9E4D2FA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6DC0A8-2C65-8672-F3BD-A16E2E66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486271-2030-0288-B9E0-F1A01FE884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A3346B-4227-7AE5-1229-FD7AA3EB4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106A1F-7607-ACBC-A522-D23BB2E407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C9BAF3D-FD43-E5A3-CCBD-D1DF23842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472807"/>
              </p:ext>
            </p:extLst>
          </p:nvPr>
        </p:nvGraphicFramePr>
        <p:xfrm>
          <a:off x="816041" y="2633154"/>
          <a:ext cx="7558208" cy="243078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898799">
                  <a:extLst>
                    <a:ext uri="{9D8B030D-6E8A-4147-A177-3AD203B41FA5}">
                      <a16:colId xmlns:a16="http://schemas.microsoft.com/office/drawing/2014/main" val="2617128762"/>
                    </a:ext>
                  </a:extLst>
                </a:gridCol>
                <a:gridCol w="799856">
                  <a:extLst>
                    <a:ext uri="{9D8B030D-6E8A-4147-A177-3AD203B41FA5}">
                      <a16:colId xmlns:a16="http://schemas.microsoft.com/office/drawing/2014/main" val="4150387151"/>
                    </a:ext>
                  </a:extLst>
                </a:gridCol>
                <a:gridCol w="859553">
                  <a:extLst>
                    <a:ext uri="{9D8B030D-6E8A-4147-A177-3AD203B41FA5}">
                      <a16:colId xmlns:a16="http://schemas.microsoft.com/office/drawing/2014/main" val="6983217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indent="-365125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لض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َّ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واب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ط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457200" indent="-636588" algn="ct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نعم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44500" algn="ct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182563" algn="l"/>
                          <a:tab pos="263525" algn="r"/>
                          <a:tab pos="539750" algn="r"/>
                          <a:tab pos="989013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369195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457200" indent="-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ٱحْتَرَمْتُ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تَصْميمَ ٱلنَّصِّ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ٱلْإِخْبارِيِّ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3655603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marL="457200" indent="-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هَلْ حَدَّدْتُ في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ٱلْمُقَدِّمَةِ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عَناصِرَ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ٱلْخَبَرِ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3865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indent="-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هَلِ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ٱسْتَعْمَلْتُ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أَدَواتِ </a:t>
                      </a:r>
                      <a:r>
                        <a:rPr lang="ar-S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ٱلرَّبْطِ</a:t>
                      </a: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ٱلْمُناسِبَةَ بَيْنَ فِقْراتِ ٱلْعَرْضِ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58221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04430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 " حيرة الاختيار"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2956282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أَهَمُّ أَفْكارِ نَصِّ «حَيْرَةُ </a:t>
            </a:r>
            <a:r>
              <a:rPr lang="ar-MA" dirty="0" err="1"/>
              <a:t>ٱلاِخْتِيارِ</a:t>
            </a:r>
            <a:r>
              <a:rPr lang="ar-MA" dirty="0"/>
              <a:t>»؟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المقال الإخباري؟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885780-B0FB-BE03-E5D8-F20E1AA23901}"/>
              </a:ext>
            </a:extLst>
          </p:cNvPr>
          <p:cNvSpPr txBox="1"/>
          <p:nvPr/>
        </p:nvSpPr>
        <p:spPr>
          <a:xfrm>
            <a:off x="1171662" y="3429000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ٱلْمَقالِ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ٱلْإِخْبارِيِّ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9E34F-FDEC-F890-668A-4A1690E10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5E3474-4A5C-ED81-A862-4246085B7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المقبلة، سنشرع في قراءة قصص كتيب "نصوصي القرائية". اقرؤوا قصة" الحذاء الضاحك" . في حالة عدم توفركم على هذه الكتيبات، سنقرؤها على الشرائح.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E2EDC9-459E-FF7D-EE61-8A592C8EED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1811FF-2C61-AE02-60DE-29FF44B728F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5883A1-65C1-BE93-5F99-64F7360B69E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A19837-751E-3ED9-5EF9-09CFF3AC321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5AB59F-0273-030C-C065-75DFA0276F1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B6435F-48A3-6D31-24CA-8105E8E799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4898B-4ABB-27B0-8F83-384AACBD9C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8E26EE-279A-1AA3-DED7-4C499E1BDE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DC05E49-566B-E55C-9D3A-2BBEBB1132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dessin humoristique, texte, fiction, affiche&#10;&#10;Le contenu généré par l’IA peut être incorrect.">
            <a:extLst>
              <a:ext uri="{FF2B5EF4-FFF2-40B4-BE49-F238E27FC236}">
                <a16:creationId xmlns:a16="http://schemas.microsoft.com/office/drawing/2014/main" id="{89B0313D-4D5D-D153-3E9F-F4424C236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1391" y="1902891"/>
            <a:ext cx="2440951" cy="3755552"/>
          </a:xfrm>
          <a:prstGeom prst="rect">
            <a:avLst/>
          </a:prstGeom>
        </p:spPr>
      </p:pic>
      <p:pic>
        <p:nvPicPr>
          <p:cNvPr id="8" name="Image 7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96328BB1-F96A-8826-5943-F2CCF65E78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9725" y="2166433"/>
            <a:ext cx="2821666" cy="3810901"/>
          </a:xfrm>
          <a:prstGeom prst="rect">
            <a:avLst/>
          </a:prstGeom>
        </p:spPr>
      </p:pic>
      <p:pic>
        <p:nvPicPr>
          <p:cNvPr id="10" name="Image 9" descr="Une image contenant texte, habits, personne, garçon&#10;&#10;Le contenu généré par l’IA peut être incorrect.">
            <a:extLst>
              <a:ext uri="{FF2B5EF4-FFF2-40B4-BE49-F238E27FC236}">
                <a16:creationId xmlns:a16="http://schemas.microsoft.com/office/drawing/2014/main" id="{86C3E218-9FFB-BF8F-CD13-27ED07FB48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788" y="2491839"/>
            <a:ext cx="2821666" cy="365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328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18520</TotalTime>
  <Words>1775</Words>
  <Application>Microsoft Office PowerPoint</Application>
  <PresentationFormat>Affichage à l'écran (4:3)</PresentationFormat>
  <Paragraphs>424</Paragraphs>
  <Slides>57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57</vt:i4>
      </vt:variant>
    </vt:vector>
  </HeadingPairs>
  <TitlesOfParts>
    <vt:vector size="84" baseType="lpstr">
      <vt:lpstr>Aptos Display</vt:lpstr>
      <vt:lpstr>Viga</vt:lpstr>
      <vt:lpstr>Aptos</vt:lpstr>
      <vt:lpstr>Arial</vt:lpstr>
      <vt:lpstr>Microsoft Uighur</vt:lpstr>
      <vt:lpstr>Wingdings</vt:lpstr>
      <vt:lpstr>Calibri</vt:lpstr>
      <vt:lpstr>Dosis ExtraBold</vt:lpstr>
      <vt:lpstr>Sakkal Majalla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 في البداية، من يذكرنا بالمفردات الجديدة التي تعلمتموها في هذا الأسبوع . </vt:lpstr>
      <vt:lpstr>هذه بعضها. من يقرأ؟</vt:lpstr>
      <vt:lpstr>من يختار مفردة ويشرحها باستعمال المرادف أو الضد أو بتركيبها في جملة مفيدة؟</vt:lpstr>
      <vt:lpstr>خذوا دفاتر البحث. اكتبوا فقرة باستعمال المفردات التالية. الفائز من استطاع كتابة فقرة منسجمة.</vt:lpstr>
      <vt:lpstr> من يقرأ إنتاجه؟</vt:lpstr>
      <vt:lpstr> من الفائز في المسابقة؟ </vt:lpstr>
      <vt:lpstr>Présentation PowerPoint</vt:lpstr>
      <vt:lpstr>ستقومون باستثمار نص " حيرة الاختيار". خذوا كراساتكم الصفحة –40-</vt:lpstr>
      <vt:lpstr>أعيدوا قراءة النص قراءة صامتة وسريعة.</vt:lpstr>
      <vt:lpstr>خذوا ألواحكم. استخرجوا من النص 4 كلمات تنتمي إلى شبكة كلمة "الهواية". </vt:lpstr>
      <vt:lpstr>ارفعوا ألواحكم. ( مناقشة الأجوبة المقترحة.)</vt:lpstr>
      <vt:lpstr>هذه مقترحات أخرى. من يقرأ؟ </vt:lpstr>
      <vt:lpstr>ابحثوا في الفقرة الأولى من النص عن المصادر التي توافق الأوزان التالية وسجلوها على ألواحكم.</vt:lpstr>
      <vt:lpstr>ارفعوا ألواحكم. ( مناقشة الأجوبة المقترحة.)</vt:lpstr>
      <vt:lpstr>صححوا. </vt:lpstr>
      <vt:lpstr>نمر إلى طرح أسئلة حول النص. من يطرح سؤالا  آخر حول مضمون الفقرة التالية؟ </vt:lpstr>
      <vt:lpstr> من يختار فقرة أخرى من النص ويطرح سؤالا حول مضمونها؟ </vt:lpstr>
      <vt:lpstr>خذوا الصفحة رقم-45- ودفاتر القسم. أجيبوا عن الأسئلة المحددة على الشريحة.</vt:lpstr>
      <vt:lpstr>نصحح جماعة.</vt:lpstr>
      <vt:lpstr>صححوا على دفاتركم. (تتمة الأجوبة على الشريحة الموالية)</vt:lpstr>
      <vt:lpstr>تتمة الأجوبة.</vt:lpstr>
      <vt:lpstr>لنناقش جماعة مضامين النص. من يجيب عن السؤال التالي:</vt:lpstr>
      <vt:lpstr>هذا مقترح آخر. من يقرأ؟</vt:lpstr>
      <vt:lpstr>هل تتفقون مع الكاتب في صعوبة الاختيار بين الفنون؟ ( يطالب التلاميذ بتبرير مواقفهم).</vt:lpstr>
      <vt:lpstr>من يحدد فنه المفضل ويوضح لم فضله عن غيره من باقي الفنون؟ </vt:lpstr>
      <vt:lpstr>Présentation PowerPoint</vt:lpstr>
      <vt:lpstr>من يذكرنا بتعريف المقال الإخباري؟</vt:lpstr>
      <vt:lpstr>نتذكر جماعة. من يقرأ؟</vt:lpstr>
      <vt:lpstr>ما تصميم المقال الإخباري الذي تعلمتموه في الحصة الماضية؟ </vt:lpstr>
      <vt:lpstr>نتذكر جماعة. من يقرأ؟ </vt:lpstr>
      <vt:lpstr>من يذكرنا بعناصر الحدث التي ندرجها في المقدمة ؟</vt:lpstr>
      <vt:lpstr>نتذكر جماعة. من يقرأ أسئلة المخطط الشمسي لعناصر الحدث؟ </vt:lpstr>
      <vt:lpstr>في العرض نقوم بوصف الحدث الرئيس. من يذكرنا بالخطوات التي نتبعها لوصفه؟ </vt:lpstr>
      <vt:lpstr>نتذكر جماعة. من يقرأ؟ (التذكير أيضا بأساليب سرد أحداث متسلسلة.)</vt:lpstr>
      <vt:lpstr>من يذكرنا بالأساليب التي استُعملت في خاتمة المقال الإخباري الذي درسناه في الحصة الماضية؟ </vt:lpstr>
      <vt:lpstr>من يقرأ الأساليب المستعملة في صياغة خاتمة النص؟ (مطالبة التلاميذ بترديدها.)</vt:lpstr>
      <vt:lpstr>خذوا دفاتر القسم وكراساتكم الصفحة -49-. </vt:lpstr>
      <vt:lpstr>حددوا أولا عناصر الحدث الرئيس وقدموا توصيفا لأحداثه الفرعية ثم خلاصة الحدث على دفاتر البحث.</vt:lpstr>
      <vt:lpstr>نصحح. من يحدد عناصر الحدث الرئيس؟ وآخر يقدم وصفا للأحداث الفرعية للحدث الرئيس. ثم آخر يقدم خلاصة للحدث.</vt:lpstr>
      <vt:lpstr>الآن. اكتبوا مسودة فقرات المقال الإخباري على دفاتر البحث وأعيدوا قراءتها مع التصحيح اللغوي ثم انقلوها على دفاتر القسم. </vt:lpstr>
      <vt:lpstr>من يقرأ إنتاجه؟( تصحح الإنتاجات وفق العناصر التالية:)</vt:lpstr>
      <vt:lpstr>اختتام الحصة</vt:lpstr>
      <vt:lpstr>من يذكرنا بأهم أفكار نص " حيرة الاختيار"</vt:lpstr>
      <vt:lpstr>من يذكرنا بعناصر تصميم المقال الإخباري؟ </vt:lpstr>
      <vt:lpstr>في الحصة المقبلة، سنشرع في قراءة قصص كتيب "نصوصي القرائية". اقرؤوا قصة" الحذاء الضاحك" . في حالة عدم توفركم على هذه الكتيبات، سنقرؤها على الشرائح.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219</cp:revision>
  <dcterms:created xsi:type="dcterms:W3CDTF">2023-09-20T21:35:22Z</dcterms:created>
  <dcterms:modified xsi:type="dcterms:W3CDTF">2026-02-15T18:43:22Z</dcterms:modified>
</cp:coreProperties>
</file>