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87"/>
  </p:notesMasterIdLst>
  <p:handoutMasterIdLst>
    <p:handoutMasterId r:id="rId88"/>
  </p:handoutMasterIdLst>
  <p:sldIdLst>
    <p:sldId id="2147482669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667" r:id="rId28"/>
    <p:sldId id="2147482721" r:id="rId29"/>
    <p:sldId id="2147482450" r:id="rId30"/>
    <p:sldId id="2147482459" r:id="rId31"/>
    <p:sldId id="2147482460" r:id="rId32"/>
    <p:sldId id="2147482692" r:id="rId33"/>
    <p:sldId id="2147482694" r:id="rId34"/>
    <p:sldId id="2147482466" r:id="rId35"/>
    <p:sldId id="2147482695" r:id="rId36"/>
    <p:sldId id="2147482723" r:id="rId37"/>
    <p:sldId id="2147482724" r:id="rId38"/>
    <p:sldId id="2147482726" r:id="rId39"/>
    <p:sldId id="2147482774" r:id="rId40"/>
    <p:sldId id="2147482591" r:id="rId41"/>
    <p:sldId id="2147482728" r:id="rId42"/>
    <p:sldId id="2147482775" r:id="rId43"/>
    <p:sldId id="2147482730" r:id="rId44"/>
    <p:sldId id="2147482731" r:id="rId45"/>
    <p:sldId id="2147482778" r:id="rId46"/>
    <p:sldId id="2147482755" r:id="rId47"/>
    <p:sldId id="2147482779" r:id="rId48"/>
    <p:sldId id="2147482780" r:id="rId49"/>
    <p:sldId id="2147482781" r:id="rId50"/>
    <p:sldId id="2147482782" r:id="rId51"/>
    <p:sldId id="2147482756" r:id="rId52"/>
    <p:sldId id="2147482783" r:id="rId53"/>
    <p:sldId id="2147482697" r:id="rId54"/>
    <p:sldId id="2147482638" r:id="rId55"/>
    <p:sldId id="2147482784" r:id="rId56"/>
    <p:sldId id="2147482639" r:id="rId57"/>
    <p:sldId id="2147482735" r:id="rId58"/>
    <p:sldId id="2147482698" r:id="rId59"/>
    <p:sldId id="2147482452" r:id="rId60"/>
    <p:sldId id="2147482699" r:id="rId61"/>
    <p:sldId id="2147482580" r:id="rId62"/>
    <p:sldId id="2147482785" r:id="rId63"/>
    <p:sldId id="2147482793" r:id="rId64"/>
    <p:sldId id="2147482794" r:id="rId65"/>
    <p:sldId id="2147482791" r:id="rId66"/>
    <p:sldId id="2147482786" r:id="rId67"/>
    <p:sldId id="2147482787" r:id="rId68"/>
    <p:sldId id="2147482788" r:id="rId69"/>
    <p:sldId id="2147482790" r:id="rId70"/>
    <p:sldId id="2147482795" r:id="rId71"/>
    <p:sldId id="2147482663" r:id="rId72"/>
    <p:sldId id="2147482664" r:id="rId73"/>
    <p:sldId id="2147482796" r:id="rId74"/>
    <p:sldId id="2147482798" r:id="rId75"/>
    <p:sldId id="2147482800" r:id="rId76"/>
    <p:sldId id="2147482799" r:id="rId77"/>
    <p:sldId id="2147482801" r:id="rId78"/>
    <p:sldId id="2147482797" r:id="rId79"/>
    <p:sldId id="2147482802" r:id="rId80"/>
    <p:sldId id="2147482704" r:id="rId81"/>
    <p:sldId id="2147482654" r:id="rId82"/>
    <p:sldId id="2147482773" r:id="rId83"/>
    <p:sldId id="2147482579" r:id="rId84"/>
    <p:sldId id="2147482706" r:id="rId85"/>
    <p:sldId id="2147482701" r:id="rId86"/>
  </p:sldIdLst>
  <p:sldSz cx="9144000" cy="6858000" type="screen4x3"/>
  <p:notesSz cx="6858000" cy="9144000"/>
  <p:embeddedFontLst>
    <p:embeddedFont>
      <p:font typeface="Dosis ExtraBold" pitchFamily="2" charset="0"/>
      <p:bold r:id="rId89"/>
    </p:embeddedFont>
    <p:embeddedFont>
      <p:font typeface="Microsoft Uighur" panose="02000000000000000000" pitchFamily="2" charset="-78"/>
      <p:regular r:id="rId90"/>
      <p:bold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B1EDEA"/>
    <a:srgbClr val="FFFFFF"/>
    <a:srgbClr val="F2F2F2"/>
    <a:srgbClr val="56B64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1" autoAdjust="0"/>
    <p:restoredTop sz="94694"/>
  </p:normalViewPr>
  <p:slideViewPr>
    <p:cSldViewPr snapToGrid="0">
      <p:cViewPr varScale="1">
        <p:scale>
          <a:sx n="71" d="100"/>
          <a:sy n="71" d="100"/>
        </p:scale>
        <p:origin x="1184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font" Target="fonts/font1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2.fntdata"/><Relationship Id="rId95" Type="http://schemas.openxmlformats.org/officeDocument/2006/relationships/tableStyles" Target="tableStyles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handoutMaster" Target="handoutMasters/handoutMaster1.xml"/><Relationship Id="rId9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15/02/2026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9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4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1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95807D0-1683-109F-91AA-F87ED14B7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02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استماع</a:t>
            </a:r>
            <a:r>
              <a:rPr lang="ar-MA" dirty="0"/>
              <a:t> وتحدث 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 + دعم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dirty="0"/>
              <a:t>قراءة إثرائية (20)د.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صرف وتحويل 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إملاء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الهمزة المتوسطة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تعرف تصميم مقال إخباري والتدرب على تحديد عناصره.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الهمزة المتوسطة بشكل صحيح.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عناصر مقال إخباري عن حدث.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633861" y="340807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630713" y="4377032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C462-33D6-5443-7641-8852CB58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006B59F-B947-A4D7-5BA1-40451048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في القراءة بتصحيح الواجب المنزلي شفهيا. خذوا كراساتكم.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1B4AB0-DBCE-E1AF-F211-0DE72EA0EEB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D43356-CB40-9B6D-E242-A9ECFDB555B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D6D7D-008C-AFDB-102C-D620651128F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9C5A8-09E1-2EDA-65DB-A5DE9D3D3B5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720C84-00E7-892D-1715-E567EB430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9781FF-1188-161A-47DE-B95052FEE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7E7ECA-1A77-2187-36B8-5BF3C1606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9C188E-1F9D-1D98-49FE-D36FD00751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87D9006B-16C9-22F9-FE9E-1D520822B1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2092CB-AEAA-9064-33D2-9A14CC101E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96" y="1387595"/>
            <a:ext cx="913440" cy="913440"/>
          </a:xfrm>
          <a:prstGeom prst="rect">
            <a:avLst/>
          </a:prstGeom>
        </p:spPr>
      </p:pic>
      <p:pic>
        <p:nvPicPr>
          <p:cNvPr id="6" name="Image 5" descr="Une image contenant texte, capture d’écran, Impression, conception&#10;&#10;Le contenu généré par l’IA peut être incorrect.">
            <a:extLst>
              <a:ext uri="{FF2B5EF4-FFF2-40B4-BE49-F238E27FC236}">
                <a16:creationId xmlns:a16="http://schemas.microsoft.com/office/drawing/2014/main" id="{2A53B1BD-000F-E8CA-4374-0974A08E20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50" y="1689734"/>
            <a:ext cx="3227844" cy="49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6449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658C-C0EC-7FD3-4A17-D7C65AED1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A619556-6001-E775-5A71-078295CB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70454"/>
            <a:ext cx="720903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عناصر خطاطة النص السردي" حيرة الاختيار"؟ (مناقشة بعض المقترحات.)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BE0E99-ECAD-1C75-9661-1A3B716F84A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A0C516-EE60-84D3-65BF-EEED8B361A2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5EF9A4-BD7D-C4C0-8343-FB6ED73093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65BC5A-EC3C-E3A6-8DB9-C75D1BA055D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D5633D-B540-EED1-472A-423FE908C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1A1B02-41B9-5AC2-9926-46586A9098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FB002A-127E-3DE4-A94C-FA483EB647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CEAB43-BBE7-7626-7D59-04E4270AB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CCE147A-DF7F-0773-4056-A86DAE1F5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capture d’écran, Impression, conception&#10;&#10;Le contenu généré par l’IA peut être incorrect.">
            <a:extLst>
              <a:ext uri="{FF2B5EF4-FFF2-40B4-BE49-F238E27FC236}">
                <a16:creationId xmlns:a16="http://schemas.microsoft.com/office/drawing/2014/main" id="{9344A977-496B-7C19-F769-6295F82382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50" y="1689734"/>
            <a:ext cx="3227844" cy="49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604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نشاط الطلاقة. من يقرأ النص؟ الفائز من لم يرتكب أي خطأ.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3DADAA-A492-459C-1DC2-65DC4F4237E5}"/>
              </a:ext>
            </a:extLst>
          </p:cNvPr>
          <p:cNvSpPr txBox="1"/>
          <p:nvPr/>
        </p:nvSpPr>
        <p:spPr>
          <a:xfrm>
            <a:off x="600536" y="1713427"/>
            <a:ext cx="7608466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يُعَدُّ فَنُّ ٱلْعِمارَةِ مَجالاً يَجْمَعُ بَيْنَ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ٱلدَّقيقَةِ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وَٱلْإِبْداعِ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يَعْمَلُ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تَصْميمِ فَضاءاتٍ تُلَبّي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ٱلْحاجاتِ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ٱلْوَظيفِيَّةَ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وَتُحافِظُ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نَفْسِهِ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وَٱلذَّوْقِ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وَيَتَطَلَّبُ ذلِكَ فَهْما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عَميقا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لِاحْتِياجاتِ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وَعَلاقَتِهِ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بِٱلْفَضاءِ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بِهِ، بِحَيْثُ تَتَحَوَّلُ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بيئاتٍ حَيَّةٍ تُحَقِّقُ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ٱلرّاحَةَ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وَٱلْجَسَدِيَّةَ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لِساكِنيها.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تُوَفِّرُ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ٱلْهَنْدَسَةُ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ٱلْأُسُسَ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ٱلْعِلْمِيَّةَ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تَضْمَنُ مَتانَةَ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وَسَلامَتَها، بَيْنَما يُضْفي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ٱلْفَنِّيُّ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جَمالِيَّةً تَجْعَلُ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ٱلْبِناءَ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تُحْفَةً تُعَبِّرُ عَنْ هُوِيَّةِ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وَثَقافَتِهِ. وَلا يَقْتَصِرُ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ٱلْبُعْدِ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فَحَسْبُ، بَلْ يَمْتَدُّ لِيَشْمَلَ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ٱلتَّفاعُلَ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ٱلطَّبيعَةِ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وَٱلْمُساهَمَةَ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تَرْشيدِ ٱسْتِعْمالِ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وَمَعَ تَطَوُّرِ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ٱلتِّكْنولوجْيا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أَصْبَحَ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يَسْتَفيدُ مِنْ بَرامِجِ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ٱلتَّصْميمِ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ٱلرَّقْمِيِّ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وَتِقْنِيّاتِ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ٱلْمُحاكاةِ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يُساعِدُهُ عَلى تَجْريبِ أَفْكارٍ مُبْتَكَرَةٍ وَتَحْقيقِ دِقَّةٍ أَكْبَرَ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ٱلتَّنْفيذِ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17B08-98F3-56F7-0FF7-2B1B4AE7D7A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CA03A-C051-006E-1DA2-2B810536012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2A35-C2F4-B5AC-8B9F-0885A1AE06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9CD85-4686-B2F0-634B-8B0F452A7F1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27042CB-46A6-3C4D-AE19-925746B1E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2163A1-EAD5-C892-9341-C4C8F44C6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ED8A32-079D-9F54-D07D-01FF3AB55F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E364AD-2EBA-9964-4507-26B1154C79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4ECD0C-4E1B-52B0-3758-AB525F9C0A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8CF575B-BBEB-66FD-AB62-36115FC81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3AE13-B482-1E28-717F-4EFDCDEB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605FC-E9F0-8AD3-E601-E9F397D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حددوا على دفاتر البحث الفكرة العامة للنص.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1EA7C8-8AFE-03DE-F032-37CAC18A4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BA7DEC-1047-058F-214B-1C79721A8FF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88FA6-EA9D-5770-E1A9-E8B214D7AD4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F07F6B-349C-F410-B2AE-0074B69B3E2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A988B5-EE49-937C-A118-67CDB2FBCCC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020FC5-D5DE-82DC-A182-368C3E9D8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79C19A-1F5D-DE38-C1B1-AEF70B051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30333C-86F6-D3C5-F232-D833307790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7DE8A4-C221-5AFD-BDBD-4FCAC7806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7D1D4D-9FDA-D97C-F22F-48105AF7D382}"/>
              </a:ext>
            </a:extLst>
          </p:cNvPr>
          <p:cNvSpPr txBox="1"/>
          <p:nvPr/>
        </p:nvSpPr>
        <p:spPr>
          <a:xfrm>
            <a:off x="1756237" y="5642299"/>
            <a:ext cx="55215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ٱلْفِكْرَةَ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ٱلنَّصُّ.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0A048A-63A6-D748-B70A-8C417D9A9152}"/>
              </a:ext>
            </a:extLst>
          </p:cNvPr>
          <p:cNvSpPr txBox="1"/>
          <p:nvPr/>
        </p:nvSpPr>
        <p:spPr>
          <a:xfrm>
            <a:off x="778850" y="1852582"/>
            <a:ext cx="7476349" cy="3737134"/>
          </a:xfrm>
          <a:prstGeom prst="roundRect">
            <a:avLst>
              <a:gd name="adj" fmla="val 6229"/>
            </a:avLst>
          </a:prstGeom>
          <a:noFill/>
          <a:ln w="28575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يُعَدُّ فَنُّ ٱلْعِمارَةِ مَجالاً يَجْمَعُ بَيْنَ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ٱلدَّقيقَةِ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وَٱلْإِبْداعِ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يَعْمَلُ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تَصْميمِ فَضاءاتٍ تُلَبّي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ٱلْحاجاتِ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ٱلْوَظيفِيَّةَ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وَتُحافِظُ في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ٱلْوَقْتِ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نَفْسِهِ عَلى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وَٱلذَّوْقِ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وَيَتَطَلَّبُ ذلِكَ فَهْماً عَميقاً لِاحْتِياجاتِ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وَعَلاقَتِهِ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بِٱلْفَضاءِ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بِهِ، بِحَيْثُ تَتَحَوَّلُ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بيئاتٍ حَيَّةٍ تُحَقِّقُ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ٱلرّاحَةَ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ٱلنَّفْسِيَّةَ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وَٱلْجَسَدِيَّةَ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لِساكِنيها.</a:t>
            </a:r>
          </a:p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تُوَفِّرُ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ٱلْهَنْدَسَةُ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ٱلْأُسُسَ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ٱلْعِلْمِيَّةَ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تَضْمَنُ مَتانَةَ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ٱلْمَباني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وَسَلامَتَها، بَيْنَما يُضْفي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ٱلْفَنِّيُّ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لَمْسَةً جَمالِيَّةً تَجْعَلُ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ٱلْبِناءَ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تُحْفَةً تُعَبِّرُ عَنْ هُوِيَّةِ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ٱلْمَكانِ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وَثَقافَتِهِ. وَلا يَقْتَصِرُ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ٱلْأَمْرُ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ٱلْبُعْدِ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ٱلْجَمالِيِّ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فَحَسْبُ، بَلْ يَمْتَدُّ لِيَشْمَلَ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ٱلتَّفاعُلَ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ٱلطَّبيعَةِ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ٱلْمُحيطَةِ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ٱلْبيئَةِ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وَٱلْمُساهَمَةَ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تَرْشيدِ ٱسْتِعْمالِ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ٱلطّاقَةِ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وَمَعَ تَطَوُّرِ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ٱلتِّكْنولوجْيا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أَصْبَحَ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ٱلْمُهَنْدِسُ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يَسْتَفيدُ مِنْ بَرامِجِ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ٱلتَّصْميمِ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ٱلرَّقْمِيِّ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وَتِقْنِيّاتِ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ٱلْمُحاكاةِ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يُساعِدُهُ عَلى تَجْريبِ أَفْكارٍ مُبْتَكَرَةٍ وَتَحْقيقِ دِقَّةٍ أَكْبَرَ في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ٱلتَّنْفيذِ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defRPr/>
            </a:pP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قِ </a:t>
            </a:r>
            <a:r>
              <a:rPr lang="ar-MA" sz="23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ٱلْمَجَلّاتِ</a:t>
            </a:r>
            <a:r>
              <a:rPr lang="ar-MA" sz="23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وَأَشْهَرِها، مُحَقِّقاً بِذلِكَ حُلْمَ ٱلطُّفولَةِ ٱلَّذي ظَلَّ يُراوِدُهُ مُنْذُ نُعومَةِ أَظْفارِهِ</a:t>
            </a:r>
            <a:r>
              <a:rPr lang="ar-MA" sz="2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52932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DCAB29-A1DA-95B3-D297-973615568615}"/>
              </a:ext>
            </a:extLst>
          </p:cNvPr>
          <p:cNvSpPr txBox="1"/>
          <p:nvPr/>
        </p:nvSpPr>
        <p:spPr>
          <a:xfrm>
            <a:off x="1934125" y="3191006"/>
            <a:ext cx="4941287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لِلنَّصِّ.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الهمزة المتوسطة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86480"/>
            <a:ext cx="703131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من مكون الإملاء، ستتعلمون طريقة بسيطة لرسم الهمزة في وسط الكلمة.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B1AB3-79CA-FCC9-5BD9-1BB7834C70E7}"/>
              </a:ext>
            </a:extLst>
          </p:cNvPr>
          <p:cNvSpPr/>
          <p:nvPr/>
        </p:nvSpPr>
        <p:spPr>
          <a:xfrm>
            <a:off x="1349502" y="2696747"/>
            <a:ext cx="5965753" cy="217849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في وَسَطِ ٱلْكَلِمَةِ (اَلْهَمْزَةُ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ٱلْمُتَوَسِّطَةُ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من يذكرنا بمختلف أشكال رسم الهمزة في آخر الكلمة.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D21ED9-E569-5B8F-83C9-A85496FAA06E}"/>
              </a:ext>
            </a:extLst>
          </p:cNvPr>
          <p:cNvSpPr/>
          <p:nvPr/>
        </p:nvSpPr>
        <p:spPr>
          <a:xfrm>
            <a:off x="790724" y="3120184"/>
            <a:ext cx="7784227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أَشْكالُ رَسْمِ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وَسَطِ ٱلْكَلِمَةِ؟ 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738A-C95C-F721-2E6A-EB31B36A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BD5A1-A18D-1E11-F292-C324769C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C5C74F-0829-9485-15E0-D279F1F431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EEEDE9-63C8-865C-63CB-9B92385543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C6C77-FDDB-F08E-B204-A89AFDF311E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AD2336-CB8E-AFC4-D0CD-7827B4ED134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D54384-B5D6-26ED-6FC9-CD52AEFB203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73A853-69F0-C974-C027-ED49278120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C138EF-FC3F-95B4-122B-1BA97B6D3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4D629-9EFF-2B7A-0340-1B0B5033C7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4206C9-4161-BCCF-2664-41F4CD048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4BB1BD3-487F-4C42-DD2F-276C54F3FCB2}"/>
              </a:ext>
            </a:extLst>
          </p:cNvPr>
          <p:cNvSpPr/>
          <p:nvPr/>
        </p:nvSpPr>
        <p:spPr>
          <a:xfrm>
            <a:off x="877489" y="2213810"/>
            <a:ext cx="6611021" cy="40709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تُرْسَمُ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وَسَطِ ٱلْكَلِمَةِ عَلى: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اَلْأَلِفِ(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اَلنَّبْرَةِ 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ـئـ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اَلْواوِ(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  <a:p>
            <a:pPr marL="1614488" indent="-447675" algn="r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اَلسَّطْرِ(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ء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</a:p>
          <a:p>
            <a:pPr algn="ctr" rtl="1"/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45359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084-4A81-3B30-8A6C-F7927E0E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2EECAF-F5FD-8A5B-E9E6-734E31E96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السؤال التالي: كيف نحدد الرسم المناسب للهمزة في وسط الكلمة؟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36C79-6964-71AE-691B-3063E35184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85A522-AB73-0E80-FF51-9F1B46E8AD2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2B804-50B7-0943-B87B-98812B524D7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5B0CE0-2A2D-D30E-5288-98126032D6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CD4ED6-ECB6-2610-0FC6-4156330BA8E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8EE3-61E7-572D-7F26-1468B4D9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AD7FE5-3383-1573-E166-065BC1148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734D40-DA25-87C5-64A4-EDF813822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4BF5E5-384E-5BAE-3555-73A36F8C4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FED9174-1333-6F5C-CC78-5810FAEE2F96}"/>
              </a:ext>
            </a:extLst>
          </p:cNvPr>
          <p:cNvSpPr/>
          <p:nvPr/>
        </p:nvSpPr>
        <p:spPr>
          <a:xfrm>
            <a:off x="517358" y="3429000"/>
            <a:ext cx="7987526" cy="12269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كَيفَ نُحَدِّدُ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ٱلرَّسْمَ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ٱلْمُناسِبَ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لِلْهَمْزَةِ في وَسَطِ ٱلْكَلِمَةِ؟ </a:t>
            </a:r>
          </a:p>
        </p:txBody>
      </p:sp>
    </p:spTree>
    <p:extLst>
      <p:ext uri="{BB962C8B-B14F-4D97-AF65-F5344CB8AC3E}">
        <p14:creationId xmlns:p14="http://schemas.microsoft.com/office/powerpoint/2010/main" val="284214692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6609C-6D2F-DA64-7A4D-1B340CA9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39A81-70D7-8A21-4325-5AD5772D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معي كيف سأحدد الرسم المناسب للهمزة في وسط الكلمة التالية: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E8098B-611E-CBE3-1288-3B81248228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9313F3-214F-73EB-E254-8C9AA9D81A6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79A614-0426-4B98-1124-405D86C6D81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21D075-2DF7-0916-A829-AC6F6EA31E5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3DF70-6B8A-C330-DCB3-95D46CDF84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29D8-4290-40FF-EC31-30C3286667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A200DC-CF5A-618A-CD76-57B9993A2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A34889-23F2-AEAE-229F-2E9A75159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6A6F04-D307-D1AC-A752-868E9CF76B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2D76AA-7389-76BD-B2F1-53D79AEF4D9B}"/>
              </a:ext>
            </a:extLst>
          </p:cNvPr>
          <p:cNvSpPr/>
          <p:nvPr/>
        </p:nvSpPr>
        <p:spPr>
          <a:xfrm>
            <a:off x="2371894" y="2883157"/>
            <a:ext cx="4264090" cy="217501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ذَنَةٌ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3C4026F-5066-D9D1-8ABD-BBD0BC53CE2E}"/>
              </a:ext>
            </a:extLst>
          </p:cNvPr>
          <p:cNvSpPr/>
          <p:nvPr/>
        </p:nvSpPr>
        <p:spPr>
          <a:xfrm>
            <a:off x="4783857" y="3743136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18965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F544-063D-634F-54CF-1468D64A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77ED2F-3EF2-9FB3-F2C0-5427C826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أحدد حركة الهمزة وحركة الحرف الذي يوجد قبلها.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C49EE8-E187-2F62-F4BD-955D773E87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E70CE6-BB5A-9C62-0E8A-7B68DCCA872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AA93F-1004-4487-4681-8DBA7556F01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B8C453-1407-7424-8665-A3DBAFFCF25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947BF3-242C-F6DC-5CA1-AC25AAFEA6C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0EDBB4-FB5C-8877-8794-30211A5A9F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AA77BD-8045-D221-05B2-ABC0B248F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B571F2-6F49-9FF3-CBDF-E695F096C8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9ED1D7-F8B0-2A52-EE3A-F80C6F66C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C3969D-12C8-61D8-91F4-DE267DBB07C0}"/>
              </a:ext>
            </a:extLst>
          </p:cNvPr>
          <p:cNvSpPr/>
          <p:nvPr/>
        </p:nvSpPr>
        <p:spPr>
          <a:xfrm>
            <a:off x="2371894" y="2883157"/>
            <a:ext cx="4264090" cy="217501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ذَنَةٌ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27A770E-0BC9-8CF1-C144-D0FA5F3CA9CD}"/>
              </a:ext>
            </a:extLst>
          </p:cNvPr>
          <p:cNvSpPr/>
          <p:nvPr/>
        </p:nvSpPr>
        <p:spPr>
          <a:xfrm>
            <a:off x="4783857" y="3743136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20079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8B7E-4F1E-46EC-1E37-D4FA8C6A5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AC4D27-F875-E78B-AD03-EF3425CD9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أن الهمزة فوقها "سكون"، وأن حركة الحرف الذي يوجد قبلها: كسرة.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665610-604A-2961-AFFB-CAB16618B5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485AC2-4378-1380-FF2B-01C681180A4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97DBD7-1F59-FB91-EBF6-B78DA02AB98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F1363-77AC-6D30-720D-9206A98AB2D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BADD1A-B337-08F1-4797-9C221C9ED9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2C9193-2651-DEE2-52A8-59B81A655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667ADE-3783-51B8-FEBC-2332187D83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4E2BB5-2BE6-C047-530E-7AE24A3FD8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8F9AA34-F356-5A08-EFBE-C3059EF701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457AD2-38C9-1316-4070-B85DE755A862}"/>
              </a:ext>
            </a:extLst>
          </p:cNvPr>
          <p:cNvSpPr/>
          <p:nvPr/>
        </p:nvSpPr>
        <p:spPr>
          <a:xfrm>
            <a:off x="2371894" y="2883157"/>
            <a:ext cx="4264090" cy="217501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ذَنَةٌ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Bulle narrative : ronde 14">
            <a:extLst>
              <a:ext uri="{FF2B5EF4-FFF2-40B4-BE49-F238E27FC236}">
                <a16:creationId xmlns:a16="http://schemas.microsoft.com/office/drawing/2014/main" id="{565F8A5B-8DDE-8C30-5A52-BF55ECE00EAA}"/>
              </a:ext>
            </a:extLst>
          </p:cNvPr>
          <p:cNvSpPr/>
          <p:nvPr/>
        </p:nvSpPr>
        <p:spPr>
          <a:xfrm>
            <a:off x="6134268" y="4916110"/>
            <a:ext cx="2361974" cy="508750"/>
          </a:xfrm>
          <a:prstGeom prst="wedgeEllipseCallout">
            <a:avLst>
              <a:gd name="adj1" fmla="val -63682"/>
              <a:gd name="adj2" fmla="val -109319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91ADC44-856F-CAA3-C33F-9A32C973E6A1}"/>
              </a:ext>
            </a:extLst>
          </p:cNvPr>
          <p:cNvSpPr/>
          <p:nvPr/>
        </p:nvSpPr>
        <p:spPr>
          <a:xfrm>
            <a:off x="4930144" y="3580461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20A78A4E-812B-3B93-D3F1-6D8882258B6B}"/>
              </a:ext>
            </a:extLst>
          </p:cNvPr>
          <p:cNvSpPr/>
          <p:nvPr/>
        </p:nvSpPr>
        <p:spPr>
          <a:xfrm>
            <a:off x="5037446" y="1433140"/>
            <a:ext cx="2361974" cy="763125"/>
          </a:xfrm>
          <a:prstGeom prst="wedgeEllipseCallout">
            <a:avLst>
              <a:gd name="adj1" fmla="val -44835"/>
              <a:gd name="adj2" fmla="val 228078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966569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05875-73C7-72FE-C104-15DD9318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0B14A8-400A-8860-6B39-9AC2EC3F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أحدد الحركة الأسبق وفق الترتيب التالي.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54823B-71F5-5421-48B7-6F1A046BD6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978558-9AC7-6F44-B3C4-D5FEA0BD182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28B278-408B-588D-F9D8-09B4532B19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9FBF6-0684-0348-E30D-E0A2133E4AB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CACC40-1B09-601A-B2FB-855BB635E2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5424E9-DB9E-CC5D-BAAE-20C16A380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39039A7-B392-2F9C-ECAE-5C16DAC9E7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623D6F-230C-C187-E616-F079B8CD89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7EB331B-95B4-3462-0A8B-268663674B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60D5D7A-6238-1CD9-C7D6-761EC6E18646}"/>
              </a:ext>
            </a:extLst>
          </p:cNvPr>
          <p:cNvSpPr/>
          <p:nvPr/>
        </p:nvSpPr>
        <p:spPr>
          <a:xfrm>
            <a:off x="4572000" y="3989426"/>
            <a:ext cx="3905146" cy="11459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ذَنَةٌ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Bulle narrative : ronde 35">
            <a:extLst>
              <a:ext uri="{FF2B5EF4-FFF2-40B4-BE49-F238E27FC236}">
                <a16:creationId xmlns:a16="http://schemas.microsoft.com/office/drawing/2014/main" id="{B8C4609F-E488-EFC8-4C17-F6615C8E58F3}"/>
              </a:ext>
            </a:extLst>
          </p:cNvPr>
          <p:cNvSpPr/>
          <p:nvPr/>
        </p:nvSpPr>
        <p:spPr>
          <a:xfrm>
            <a:off x="6452798" y="2390610"/>
            <a:ext cx="2361974" cy="508750"/>
          </a:xfrm>
          <a:prstGeom prst="wedgeEllipseCallout">
            <a:avLst>
              <a:gd name="adj1" fmla="val -26296"/>
              <a:gd name="adj2" fmla="val 28657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Bulle narrative : ronde 36">
            <a:extLst>
              <a:ext uri="{FF2B5EF4-FFF2-40B4-BE49-F238E27FC236}">
                <a16:creationId xmlns:a16="http://schemas.microsoft.com/office/drawing/2014/main" id="{71C0A814-EC50-16A9-1A9C-817222ACF461}"/>
              </a:ext>
            </a:extLst>
          </p:cNvPr>
          <p:cNvSpPr/>
          <p:nvPr/>
        </p:nvSpPr>
        <p:spPr>
          <a:xfrm rot="519019">
            <a:off x="5557880" y="5531843"/>
            <a:ext cx="2361974" cy="508750"/>
          </a:xfrm>
          <a:prstGeom prst="wedgeEllipseCallout">
            <a:avLst>
              <a:gd name="adj1" fmla="val 34223"/>
              <a:gd name="adj2" fmla="val -136798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AAA5D9D-9979-79A7-5BA9-E410A6840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562" y="3131481"/>
            <a:ext cx="3188385" cy="23212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751C023-E0B3-618B-F6A3-BC00E40EF3FE}"/>
              </a:ext>
            </a:extLst>
          </p:cNvPr>
          <p:cNvCxnSpPr>
            <a:cxnSpLocks/>
          </p:cNvCxnSpPr>
          <p:nvPr/>
        </p:nvCxnSpPr>
        <p:spPr>
          <a:xfrm flipV="1">
            <a:off x="422562" y="3634665"/>
            <a:ext cx="3272361" cy="544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8F47A98-7B65-4913-2C0E-D594F4B1649F}"/>
              </a:ext>
            </a:extLst>
          </p:cNvPr>
          <p:cNvCxnSpPr>
            <a:cxnSpLocks/>
          </p:cNvCxnSpPr>
          <p:nvPr/>
        </p:nvCxnSpPr>
        <p:spPr>
          <a:xfrm flipV="1">
            <a:off x="404408" y="3205580"/>
            <a:ext cx="3074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13FDB9E3-A580-7242-9C13-755DFEA8D4DE}"/>
              </a:ext>
            </a:extLst>
          </p:cNvPr>
          <p:cNvCxnSpPr>
            <a:cxnSpLocks/>
          </p:cNvCxnSpPr>
          <p:nvPr/>
        </p:nvCxnSpPr>
        <p:spPr>
          <a:xfrm>
            <a:off x="404408" y="3183669"/>
            <a:ext cx="3290515" cy="37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 : en arc 41">
            <a:extLst>
              <a:ext uri="{FF2B5EF4-FFF2-40B4-BE49-F238E27FC236}">
                <a16:creationId xmlns:a16="http://schemas.microsoft.com/office/drawing/2014/main" id="{62001719-B7D9-6132-7252-DF351AC75A5A}"/>
              </a:ext>
            </a:extLst>
          </p:cNvPr>
          <p:cNvCxnSpPr>
            <a:cxnSpLocks/>
          </p:cNvCxnSpPr>
          <p:nvPr/>
        </p:nvCxnSpPr>
        <p:spPr>
          <a:xfrm rot="10800000">
            <a:off x="3688109" y="3292948"/>
            <a:ext cx="919060" cy="1320154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hylactère : pensées 42">
            <a:extLst>
              <a:ext uri="{FF2B5EF4-FFF2-40B4-BE49-F238E27FC236}">
                <a16:creationId xmlns:a16="http://schemas.microsoft.com/office/drawing/2014/main" id="{00098A26-7DCF-B234-8CF4-E97B7068B917}"/>
              </a:ext>
            </a:extLst>
          </p:cNvPr>
          <p:cNvSpPr/>
          <p:nvPr/>
        </p:nvSpPr>
        <p:spPr>
          <a:xfrm>
            <a:off x="2509935" y="1920227"/>
            <a:ext cx="3498979" cy="1145939"/>
          </a:xfrm>
          <a:prstGeom prst="cloudCallout">
            <a:avLst>
              <a:gd name="adj1" fmla="val -2433"/>
              <a:gd name="adj2" fmla="val 94255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 أَسْبَقُ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ٱلسُّكونِ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F1187E71-9213-69C2-626C-22FBE909EC97}"/>
              </a:ext>
            </a:extLst>
          </p:cNvPr>
          <p:cNvSpPr/>
          <p:nvPr/>
        </p:nvSpPr>
        <p:spPr>
          <a:xfrm>
            <a:off x="2896030" y="3184940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EAF51BC-4E88-2AF2-428D-C8412EAE16B1}"/>
              </a:ext>
            </a:extLst>
          </p:cNvPr>
          <p:cNvSpPr/>
          <p:nvPr/>
        </p:nvSpPr>
        <p:spPr>
          <a:xfrm>
            <a:off x="2863611" y="3757925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A38CC52B-3F05-E6C8-B5B2-B8E972374E1F}"/>
              </a:ext>
            </a:extLst>
          </p:cNvPr>
          <p:cNvSpPr/>
          <p:nvPr/>
        </p:nvSpPr>
        <p:spPr>
          <a:xfrm>
            <a:off x="2863611" y="4359900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060E6C61-322C-AF81-969D-3D269B1E77AB}"/>
              </a:ext>
            </a:extLst>
          </p:cNvPr>
          <p:cNvSpPr/>
          <p:nvPr/>
        </p:nvSpPr>
        <p:spPr>
          <a:xfrm>
            <a:off x="2863611" y="4899918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66BA2D36-DA3C-1439-AE4B-3CBAD155A1E0}"/>
              </a:ext>
            </a:extLst>
          </p:cNvPr>
          <p:cNvSpPr/>
          <p:nvPr/>
        </p:nvSpPr>
        <p:spPr>
          <a:xfrm>
            <a:off x="6804605" y="4439691"/>
            <a:ext cx="282830" cy="2454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E36549D-2521-AB6A-A18D-8EC468E1F350}"/>
              </a:ext>
            </a:extLst>
          </p:cNvPr>
          <p:cNvCxnSpPr>
            <a:cxnSpLocks/>
          </p:cNvCxnSpPr>
          <p:nvPr/>
        </p:nvCxnSpPr>
        <p:spPr>
          <a:xfrm flipH="1" flipV="1">
            <a:off x="3705611" y="3196333"/>
            <a:ext cx="3075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26283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1E5E1-CAC1-E9DA-FCB2-ADB37FC0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B7F68-3097-1766-84D8-F3139F66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ثالثا، أرسم الهمزة بالشكل المناسب: على النبرة.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D9E9A5-E112-F13F-0A3C-9D5C60A23C2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B12052-E8E4-7394-52FD-AC5229BC7A3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2E38B4-A88A-A4CD-D8F1-D50941C668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46CE25-FDE2-10A2-3C34-81B1A08D914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7CE53C-15B1-4F9C-9345-6E35F386DC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127FD4-CF50-3F29-FD7C-311ADA22A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64D365-F33F-0873-06E1-6E5BB111D8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2750C7-2302-40C9-AA92-DE77DB3CD6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AE12034-96DA-78EE-654C-6DB24A5956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5D97EFF-3116-22AF-EFB4-64E3DC85A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562" y="3131481"/>
            <a:ext cx="3188385" cy="23212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8318B86-88A4-5536-7892-4BB4B7328590}"/>
              </a:ext>
            </a:extLst>
          </p:cNvPr>
          <p:cNvCxnSpPr>
            <a:cxnSpLocks/>
          </p:cNvCxnSpPr>
          <p:nvPr/>
        </p:nvCxnSpPr>
        <p:spPr>
          <a:xfrm flipV="1">
            <a:off x="422562" y="3634665"/>
            <a:ext cx="3272361" cy="544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9BA41E8-D467-92DA-A550-B5E013D36594}"/>
              </a:ext>
            </a:extLst>
          </p:cNvPr>
          <p:cNvCxnSpPr>
            <a:cxnSpLocks/>
          </p:cNvCxnSpPr>
          <p:nvPr/>
        </p:nvCxnSpPr>
        <p:spPr>
          <a:xfrm flipV="1">
            <a:off x="404408" y="3205580"/>
            <a:ext cx="3074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8E555B7-5800-F16C-2215-1ABCE12C2E6D}"/>
              </a:ext>
            </a:extLst>
          </p:cNvPr>
          <p:cNvCxnSpPr>
            <a:cxnSpLocks/>
          </p:cNvCxnSpPr>
          <p:nvPr/>
        </p:nvCxnSpPr>
        <p:spPr>
          <a:xfrm>
            <a:off x="404408" y="3183669"/>
            <a:ext cx="3290515" cy="37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hylactère : pensées 42">
            <a:extLst>
              <a:ext uri="{FF2B5EF4-FFF2-40B4-BE49-F238E27FC236}">
                <a16:creationId xmlns:a16="http://schemas.microsoft.com/office/drawing/2014/main" id="{8DAF4D06-4663-301F-611F-C005BE6C0661}"/>
              </a:ext>
            </a:extLst>
          </p:cNvPr>
          <p:cNvSpPr/>
          <p:nvPr/>
        </p:nvSpPr>
        <p:spPr>
          <a:xfrm>
            <a:off x="2509935" y="1920227"/>
            <a:ext cx="3498979" cy="1145939"/>
          </a:xfrm>
          <a:prstGeom prst="cloudCallout">
            <a:avLst>
              <a:gd name="adj1" fmla="val -2433"/>
              <a:gd name="adj2" fmla="val 94255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اَلْكَسْرَةُ أَسْبَقُ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ٱلسُّكونِ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067768B6-D4A6-8A95-28B6-8D82619F2DBF}"/>
              </a:ext>
            </a:extLst>
          </p:cNvPr>
          <p:cNvSpPr/>
          <p:nvPr/>
        </p:nvSpPr>
        <p:spPr>
          <a:xfrm>
            <a:off x="2896030" y="3184940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82967634-ED32-C116-2BC4-B917EAE7D12F}"/>
              </a:ext>
            </a:extLst>
          </p:cNvPr>
          <p:cNvSpPr/>
          <p:nvPr/>
        </p:nvSpPr>
        <p:spPr>
          <a:xfrm>
            <a:off x="2863611" y="3757925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81F1C790-41FB-C3E8-B810-B28C685E1831}"/>
              </a:ext>
            </a:extLst>
          </p:cNvPr>
          <p:cNvSpPr/>
          <p:nvPr/>
        </p:nvSpPr>
        <p:spPr>
          <a:xfrm>
            <a:off x="2863611" y="4359900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9D8307F0-83EF-FB10-CA7A-CFEE97A2035D}"/>
              </a:ext>
            </a:extLst>
          </p:cNvPr>
          <p:cNvSpPr/>
          <p:nvPr/>
        </p:nvSpPr>
        <p:spPr>
          <a:xfrm>
            <a:off x="2863611" y="4899918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482A9-A6DF-DCA0-D26B-A8B17DF12043}"/>
              </a:ext>
            </a:extLst>
          </p:cNvPr>
          <p:cNvSpPr/>
          <p:nvPr/>
        </p:nvSpPr>
        <p:spPr>
          <a:xfrm>
            <a:off x="4517025" y="4359900"/>
            <a:ext cx="3920646" cy="11459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</a:t>
            </a:r>
            <a:r>
              <a:rPr lang="ar-MA" sz="13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ـئْ</a:t>
            </a:r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ذَنَةٌ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E00FD79-3C20-006C-3037-2F67E83434EF}"/>
              </a:ext>
            </a:extLst>
          </p:cNvPr>
          <p:cNvCxnSpPr>
            <a:cxnSpLocks/>
          </p:cNvCxnSpPr>
          <p:nvPr/>
        </p:nvCxnSpPr>
        <p:spPr>
          <a:xfrm flipH="1" flipV="1">
            <a:off x="3705611" y="3196333"/>
            <a:ext cx="3075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20027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9527-0E1D-E426-E5D3-C36045D67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0C08E4-7D1A-552C-8CB4-0D0E5843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68759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كيف أرسم الهمزة المتوسطة.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3EB635-0F8B-D83A-EAD4-BBD88B39C32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6877B-78D5-7372-2F4C-BDBA4667427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CD446-4611-3C89-BC1D-844B1DC4094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6551AE-C1A7-BEA4-A97F-067677F3900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AA1D5E-D872-3FA9-6922-3AC87FC753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712FF-C085-144B-E6F4-84429C127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34AE41-DAFA-7DA8-AF2C-731D9C5722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E65DC8-6E7A-9B6D-DA72-4BA3B15CA2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03BAAE5-A249-767A-B45D-83273E6288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3383A42-A5C1-8159-D908-6719EBAE97B1}"/>
              </a:ext>
            </a:extLst>
          </p:cNvPr>
          <p:cNvSpPr txBox="1"/>
          <p:nvPr/>
        </p:nvSpPr>
        <p:spPr>
          <a:xfrm>
            <a:off x="682954" y="2924828"/>
            <a:ext cx="7241295" cy="804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ٱلْحَرَكَةَ </a:t>
            </a:r>
            <a:r>
              <a:rPr lang="ar-MA" sz="3600" dirty="0" err="1"/>
              <a:t>ٱلْأَسْبَقَ</a:t>
            </a:r>
            <a:r>
              <a:rPr lang="ar-MA" sz="3600" dirty="0"/>
              <a:t> مِنْ بَينِهِما وَفْقَ </a:t>
            </a:r>
            <a:r>
              <a:rPr lang="ar-MA" sz="3600" dirty="0" err="1"/>
              <a:t>ٱلتَّرْتيبِ</a:t>
            </a:r>
            <a:r>
              <a:rPr lang="ar-MA" sz="3600" dirty="0"/>
              <a:t> ٱلتّالي:</a:t>
            </a:r>
            <a:endParaRPr lang="fr-FR" sz="3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E8979F0-E16A-8116-00BC-B4A4CF0E3AA4}"/>
              </a:ext>
            </a:extLst>
          </p:cNvPr>
          <p:cNvSpPr txBox="1"/>
          <p:nvPr/>
        </p:nvSpPr>
        <p:spPr>
          <a:xfrm>
            <a:off x="629568" y="5658077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أَرْسُمُ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ٱلْمُناسِبَةَ حَسَبَ ٱلْحَرَكَةِ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ٱلْأَسْبَقِ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2D45F58-35E6-2139-595C-C6E7813ED91A}"/>
              </a:ext>
            </a:extLst>
          </p:cNvPr>
          <p:cNvSpPr/>
          <p:nvPr/>
        </p:nvSpPr>
        <p:spPr>
          <a:xfrm>
            <a:off x="8010935" y="2052622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ADFC1261-ACD4-07DA-9275-0F1350A8906D}"/>
              </a:ext>
            </a:extLst>
          </p:cNvPr>
          <p:cNvSpPr/>
          <p:nvPr/>
        </p:nvSpPr>
        <p:spPr>
          <a:xfrm>
            <a:off x="8065761" y="302773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3F0F64F-00EE-29BD-FBFF-4BDDCDA6036E}"/>
              </a:ext>
            </a:extLst>
          </p:cNvPr>
          <p:cNvSpPr/>
          <p:nvPr/>
        </p:nvSpPr>
        <p:spPr>
          <a:xfrm>
            <a:off x="7931400" y="5747720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4728D17-D4BF-071B-7A7D-66B95C3836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4722" y="3832523"/>
            <a:ext cx="2349544" cy="171058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9" name="Ellipse 28">
            <a:extLst>
              <a:ext uri="{FF2B5EF4-FFF2-40B4-BE49-F238E27FC236}">
                <a16:creationId xmlns:a16="http://schemas.microsoft.com/office/drawing/2014/main" id="{87F80E7E-F39F-C741-61D3-B68F16F75682}"/>
              </a:ext>
            </a:extLst>
          </p:cNvPr>
          <p:cNvSpPr/>
          <p:nvPr/>
        </p:nvSpPr>
        <p:spPr>
          <a:xfrm>
            <a:off x="4993970" y="4824185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527AE22-5404-F755-CD9D-6D8D1DB63E69}"/>
              </a:ext>
            </a:extLst>
          </p:cNvPr>
          <p:cNvSpPr/>
          <p:nvPr/>
        </p:nvSpPr>
        <p:spPr>
          <a:xfrm>
            <a:off x="4993970" y="5222372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59C390B-DF17-51F1-FA7A-BFB39DB79314}"/>
              </a:ext>
            </a:extLst>
          </p:cNvPr>
          <p:cNvSpPr/>
          <p:nvPr/>
        </p:nvSpPr>
        <p:spPr>
          <a:xfrm>
            <a:off x="5081352" y="4362603"/>
            <a:ext cx="297662" cy="2341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D0D1A749-4AA2-14DA-47CE-BE4A7CBB6AE6}"/>
              </a:ext>
            </a:extLst>
          </p:cNvPr>
          <p:cNvSpPr/>
          <p:nvPr/>
        </p:nvSpPr>
        <p:spPr>
          <a:xfrm>
            <a:off x="4994124" y="3946921"/>
            <a:ext cx="385044" cy="2265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33" name="Google Shape;2106;p52">
            <a:extLst>
              <a:ext uri="{FF2B5EF4-FFF2-40B4-BE49-F238E27FC236}">
                <a16:creationId xmlns:a16="http://schemas.microsoft.com/office/drawing/2014/main" id="{2AE2D8F8-53F0-6378-4575-0AA03105C37C}"/>
              </a:ext>
            </a:extLst>
          </p:cNvPr>
          <p:cNvSpPr txBox="1"/>
          <p:nvPr/>
        </p:nvSpPr>
        <p:spPr>
          <a:xfrm flipH="1">
            <a:off x="689082" y="1841061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وَحَرَكَةَ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ٱلْحَرْفِ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ٱلَّذي يوجَدُ قَبْلَها؛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15543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3B789-1B61-FF19-F7AB-166BA358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75FCC-5914-B450-A778-8F91C94E7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حددوا الرسم المناسب للهمزة في وسط الكلمة التالية. من يحدد حركة الهمزة؟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D6C9B2-F1DC-EA30-CAD7-859DDFCB80A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4280C-A0FC-0638-49D4-F092A2DDAE8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2BF295-F71A-CE58-C40D-97B3FCC4BF5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41F8F1-33F2-90BB-D4E3-9B70448268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50133B0-D34C-2D17-332E-384799C5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5139C1-C350-E9DF-0794-EFC74C729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DD0178-C8DA-8A79-8AED-586BEF9C3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A74ECA-458C-F797-D866-B04D8DA3B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7AC0811-4C22-4C7A-F034-D952D672F6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EDC112D-CC23-7C05-1433-5552AEABE914}"/>
              </a:ext>
            </a:extLst>
          </p:cNvPr>
          <p:cNvSpPr/>
          <p:nvPr/>
        </p:nvSpPr>
        <p:spPr>
          <a:xfrm>
            <a:off x="2366746" y="2772626"/>
            <a:ext cx="4632183" cy="19282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EED8C5A-977E-3D6F-7624-1DFC4083CBE4}"/>
              </a:ext>
            </a:extLst>
          </p:cNvPr>
          <p:cNvSpPr/>
          <p:nvPr/>
        </p:nvSpPr>
        <p:spPr>
          <a:xfrm>
            <a:off x="4682837" y="3421143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049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ADED-108E-1E10-5EA7-EC7C99E0C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B74D1A-366D-B682-CE37-395973DB2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8D6A11-E881-1C70-BFD8-F51BE57140C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2E2CA6-4054-9588-48BF-543950F0EAB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4E3074-7CC4-513D-4BB8-931FF824C87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BAE1C6-800B-739C-AAD9-82AFB408C20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DE8B0B-2DC2-3E24-E762-F066D82C43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44018B-3480-4BB4-E8B0-9EB663641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03DAB5-72C9-AC22-6CD0-D19E7B3AE1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8D4F2E-49D1-4F49-53CE-3934E00485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C5641FA-6A12-2806-CD2A-792579C50C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5D160B-79E1-4786-57F9-3F687F009BE8}"/>
              </a:ext>
            </a:extLst>
          </p:cNvPr>
          <p:cNvSpPr/>
          <p:nvPr/>
        </p:nvSpPr>
        <p:spPr>
          <a:xfrm>
            <a:off x="2366745" y="3242183"/>
            <a:ext cx="4632183" cy="19282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E22399D-CDBB-29C6-4DD3-FEC4D1ABBA6A}"/>
              </a:ext>
            </a:extLst>
          </p:cNvPr>
          <p:cNvSpPr/>
          <p:nvPr/>
        </p:nvSpPr>
        <p:spPr>
          <a:xfrm>
            <a:off x="4662033" y="3908823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79CA86D-E2E8-E258-2443-619B8757A7ED}"/>
              </a:ext>
            </a:extLst>
          </p:cNvPr>
          <p:cNvCxnSpPr>
            <a:cxnSpLocks/>
            <a:stCxn id="16" idx="8"/>
          </p:cNvCxnSpPr>
          <p:nvPr/>
        </p:nvCxnSpPr>
        <p:spPr>
          <a:xfrm>
            <a:off x="3890390" y="3335676"/>
            <a:ext cx="815480" cy="675098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0FF909F4-2480-CE38-A600-31758EA1BE4E}"/>
              </a:ext>
            </a:extLst>
          </p:cNvPr>
          <p:cNvSpPr/>
          <p:nvPr/>
        </p:nvSpPr>
        <p:spPr>
          <a:xfrm>
            <a:off x="1630713" y="2474082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406589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3A453-5D56-CEF3-E520-79B2EB8C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DC7140-A71E-4F86-7937-35C62EF01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حركة الحرف الذي يوجد قبل الهمزة؟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E71901-060B-1ED2-0222-B0146E670FA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6736D4-6D2A-69C9-2BA1-1394FE4E6C4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DBD045-AD7C-5D08-BC59-7374B6F224E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47F51F-D539-D236-4B3E-8F9439D60F9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9784DF-BFD6-4E64-658D-884A359F6C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61AFA2-49FE-02C7-87EF-9B2DAFD8D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CDD251-88CF-24A3-F40B-610446861E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606F1C-6357-43E6-9A86-CF7BE7C70F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C8A4A01-7C3B-092E-6F5B-5EE7B597E6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40EBC2E-96AE-6888-88F3-F4B18F3688D6}"/>
              </a:ext>
            </a:extLst>
          </p:cNvPr>
          <p:cNvSpPr/>
          <p:nvPr/>
        </p:nvSpPr>
        <p:spPr>
          <a:xfrm>
            <a:off x="2088677" y="2867254"/>
            <a:ext cx="4632183" cy="19282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AC00BDE-6AB2-D51B-B6E4-935AEA68A8D0}"/>
              </a:ext>
            </a:extLst>
          </p:cNvPr>
          <p:cNvSpPr/>
          <p:nvPr/>
        </p:nvSpPr>
        <p:spPr>
          <a:xfrm>
            <a:off x="4404768" y="3515771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973A1D3-0CE4-4FF9-63E0-3808474FC9C0}"/>
              </a:ext>
            </a:extLst>
          </p:cNvPr>
          <p:cNvCxnSpPr>
            <a:cxnSpLocks/>
          </p:cNvCxnSpPr>
          <p:nvPr/>
        </p:nvCxnSpPr>
        <p:spPr>
          <a:xfrm>
            <a:off x="3760957" y="2561694"/>
            <a:ext cx="643811" cy="855436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69F2A5BC-F73D-B9F7-5ED3-BB8029EFAC37}"/>
              </a:ext>
            </a:extLst>
          </p:cNvPr>
          <p:cNvSpPr/>
          <p:nvPr/>
        </p:nvSpPr>
        <p:spPr>
          <a:xfrm>
            <a:off x="1398983" y="1645789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60003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37F76-A5F9-5BED-CC32-8D8C8D82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E97EA-D744-8609-8D3F-B61A36B2B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حركة الحرف الذي يوجد قبل الهمزة هي: الضمة.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C141DC-A316-0B14-3B1E-7E830AFEDAB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09043-D730-EFB2-037D-DF6D14BC33F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30EFBF-2A33-2177-63AD-3696BA1F884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D9AE44-FE46-AFC4-8737-B6374D5CF61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DAAC56-A905-8B72-CFE6-4909200026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F14F33-056E-7DF9-1B70-3D5967E57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831DE9-9CC5-7180-3DBA-5A671A65A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89C273-B16D-434B-83ED-12497C0C8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9A6453D-6972-3F66-634C-4503F2C8F3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1ED1ACB-FEE0-38F4-5BF4-8A784963C7F5}"/>
              </a:ext>
            </a:extLst>
          </p:cNvPr>
          <p:cNvSpPr/>
          <p:nvPr/>
        </p:nvSpPr>
        <p:spPr>
          <a:xfrm>
            <a:off x="2088677" y="2867254"/>
            <a:ext cx="4632183" cy="19282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2E4B305-7E9E-6364-DF7C-B11279EAA6C3}"/>
              </a:ext>
            </a:extLst>
          </p:cNvPr>
          <p:cNvSpPr/>
          <p:nvPr/>
        </p:nvSpPr>
        <p:spPr>
          <a:xfrm>
            <a:off x="4404768" y="3515771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AF76ED9-3026-67DB-55BB-F53CA5400F6D}"/>
              </a:ext>
            </a:extLst>
          </p:cNvPr>
          <p:cNvCxnSpPr>
            <a:cxnSpLocks/>
          </p:cNvCxnSpPr>
          <p:nvPr/>
        </p:nvCxnSpPr>
        <p:spPr>
          <a:xfrm>
            <a:off x="3760957" y="2561694"/>
            <a:ext cx="643811" cy="855436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45AC8642-16E4-1227-210F-B88B1371949D}"/>
              </a:ext>
            </a:extLst>
          </p:cNvPr>
          <p:cNvSpPr/>
          <p:nvPr/>
        </p:nvSpPr>
        <p:spPr>
          <a:xfrm>
            <a:off x="1398983" y="1645789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C89BBCA7-C1AB-2BB9-8636-60ACA47A8C62}"/>
              </a:ext>
            </a:extLst>
          </p:cNvPr>
          <p:cNvSpPr/>
          <p:nvPr/>
        </p:nvSpPr>
        <p:spPr>
          <a:xfrm>
            <a:off x="5200768" y="5186848"/>
            <a:ext cx="2361974" cy="508750"/>
          </a:xfrm>
          <a:prstGeom prst="wedgeEllipseCallout">
            <a:avLst>
              <a:gd name="adj1" fmla="val -21882"/>
              <a:gd name="adj2" fmla="val -15208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اَلضَّمَّةُ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6F60874-9CA8-20B5-2E75-533C4868A101}"/>
              </a:ext>
            </a:extLst>
          </p:cNvPr>
          <p:cNvCxnSpPr>
            <a:cxnSpLocks/>
          </p:cNvCxnSpPr>
          <p:nvPr/>
        </p:nvCxnSpPr>
        <p:spPr>
          <a:xfrm flipH="1" flipV="1">
            <a:off x="5616136" y="4063441"/>
            <a:ext cx="311192" cy="726158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67896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B4910-BE2B-EA03-4D93-C0E131E5D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D1CE3A-323C-7DD2-BA2B-BC546D1E1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الحركة الأسبق وفق الترتيب التالي 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1B62CE-D1CA-9485-9AB7-29E9C726601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6D7F7-DAB3-3769-33FE-4EE706391CC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1B8A50-B5EC-9A62-E38A-3B5E2C85B71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530A80-05C5-AFDF-0631-D8EEEEEE990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4DB07-6EB2-CD9D-E25B-6AA041707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B9E96D-81C8-D6ED-8516-67385109E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E4955C-7A42-4AC1-D62E-FC141F5D17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641FF7-028B-C981-3497-8276EDDB71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C2575A8-D482-256B-7562-5F514DF4F9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3B82A78-2268-DD81-C5FB-F8B5CD8D76F8}"/>
              </a:ext>
            </a:extLst>
          </p:cNvPr>
          <p:cNvSpPr/>
          <p:nvPr/>
        </p:nvSpPr>
        <p:spPr>
          <a:xfrm>
            <a:off x="3760957" y="2775215"/>
            <a:ext cx="4632183" cy="19282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3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3B219F0-95BC-61CC-D464-7F6A876B005B}"/>
              </a:ext>
            </a:extLst>
          </p:cNvPr>
          <p:cNvSpPr/>
          <p:nvPr/>
        </p:nvSpPr>
        <p:spPr>
          <a:xfrm>
            <a:off x="6099052" y="3521919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BED06C5-DB85-E1BE-98C4-36A7C20C018A}"/>
              </a:ext>
            </a:extLst>
          </p:cNvPr>
          <p:cNvCxnSpPr>
            <a:cxnSpLocks/>
          </p:cNvCxnSpPr>
          <p:nvPr/>
        </p:nvCxnSpPr>
        <p:spPr>
          <a:xfrm>
            <a:off x="5572410" y="2666483"/>
            <a:ext cx="643811" cy="855436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5D137E86-4733-0043-FE52-DBF5C67359AF}"/>
              </a:ext>
            </a:extLst>
          </p:cNvPr>
          <p:cNvSpPr/>
          <p:nvPr/>
        </p:nvSpPr>
        <p:spPr>
          <a:xfrm>
            <a:off x="3210436" y="1750578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BEC4E574-BF5A-3098-DAC3-9C6F7C87F49B}"/>
              </a:ext>
            </a:extLst>
          </p:cNvPr>
          <p:cNvSpPr/>
          <p:nvPr/>
        </p:nvSpPr>
        <p:spPr>
          <a:xfrm>
            <a:off x="6536860" y="5248632"/>
            <a:ext cx="2361974" cy="508750"/>
          </a:xfrm>
          <a:prstGeom prst="wedgeEllipseCallout">
            <a:avLst>
              <a:gd name="adj1" fmla="val -21882"/>
              <a:gd name="adj2" fmla="val -15208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اَلضَّمَّةُ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7370D65-3B4C-66AA-57B5-9D73C4816D4C}"/>
              </a:ext>
            </a:extLst>
          </p:cNvPr>
          <p:cNvCxnSpPr>
            <a:cxnSpLocks/>
          </p:cNvCxnSpPr>
          <p:nvPr/>
        </p:nvCxnSpPr>
        <p:spPr>
          <a:xfrm flipH="1" flipV="1">
            <a:off x="6952228" y="4125225"/>
            <a:ext cx="311192" cy="726158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5F9C2635-F1EA-17FC-C67A-D6AE06C3FF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17" y="2472613"/>
            <a:ext cx="3188385" cy="23212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61DE9461-E589-AF30-108A-751B09A780A6}"/>
              </a:ext>
            </a:extLst>
          </p:cNvPr>
          <p:cNvSpPr/>
          <p:nvPr/>
        </p:nvSpPr>
        <p:spPr>
          <a:xfrm>
            <a:off x="2799184" y="3117975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CD499-0666-1E9A-324E-65B08F200E50}"/>
              </a:ext>
            </a:extLst>
          </p:cNvPr>
          <p:cNvSpPr/>
          <p:nvPr/>
        </p:nvSpPr>
        <p:spPr>
          <a:xfrm>
            <a:off x="2799184" y="3711783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3B796D4-2E31-92AA-6AA0-DE4CC9DB2A7B}"/>
              </a:ext>
            </a:extLst>
          </p:cNvPr>
          <p:cNvSpPr/>
          <p:nvPr/>
        </p:nvSpPr>
        <p:spPr>
          <a:xfrm>
            <a:off x="2799184" y="4305591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9D47972-9CF6-A4C1-5CC7-F744DADF7B91}"/>
              </a:ext>
            </a:extLst>
          </p:cNvPr>
          <p:cNvSpPr/>
          <p:nvPr/>
        </p:nvSpPr>
        <p:spPr>
          <a:xfrm>
            <a:off x="2845837" y="2528596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973126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3BB09-1A6E-8199-8FC0-F38B1124C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0DDE38-820B-AC2E-83D8-B79670484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الضمة أسبق من السكون.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DDEC6D-D73E-BBF5-CA5C-4624A830A88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CAB270-0911-DAC0-ECAD-14F639D2D20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E0994-0CF6-78D6-CB3B-724C4B47760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3220C4-2DFE-BA3C-34AE-FEC5830563C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7E0C88-AB40-B289-D562-B731972632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3CBFCF-A429-191C-3307-D1BEBC7E3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3D3887-0F2F-B4B8-2713-50E97AFD32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5C1946-278A-DFFB-0743-66F8E7F54B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4D0F765-C9B6-1325-FA52-8A94BCDD57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25E5695-42EC-5509-0741-664CE085D933}"/>
              </a:ext>
            </a:extLst>
          </p:cNvPr>
          <p:cNvSpPr/>
          <p:nvPr/>
        </p:nvSpPr>
        <p:spPr>
          <a:xfrm>
            <a:off x="4192066" y="3447535"/>
            <a:ext cx="4632183" cy="12744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1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1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B9AE2FF-15A7-1F59-69F3-071C1387BC14}"/>
              </a:ext>
            </a:extLst>
          </p:cNvPr>
          <p:cNvSpPr/>
          <p:nvPr/>
        </p:nvSpPr>
        <p:spPr>
          <a:xfrm>
            <a:off x="6099052" y="3521919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D6FF7B2-AC58-7063-CFD8-D49230D778AE}"/>
              </a:ext>
            </a:extLst>
          </p:cNvPr>
          <p:cNvCxnSpPr>
            <a:cxnSpLocks/>
          </p:cNvCxnSpPr>
          <p:nvPr/>
        </p:nvCxnSpPr>
        <p:spPr>
          <a:xfrm>
            <a:off x="5572410" y="2666483"/>
            <a:ext cx="643811" cy="855436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ABDC55A6-56D2-3559-143D-534162148E51}"/>
              </a:ext>
            </a:extLst>
          </p:cNvPr>
          <p:cNvSpPr/>
          <p:nvPr/>
        </p:nvSpPr>
        <p:spPr>
          <a:xfrm>
            <a:off x="3210436" y="1750578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816AFA09-B836-EF19-104D-92C4CBC8D348}"/>
              </a:ext>
            </a:extLst>
          </p:cNvPr>
          <p:cNvSpPr/>
          <p:nvPr/>
        </p:nvSpPr>
        <p:spPr>
          <a:xfrm>
            <a:off x="6536860" y="5248632"/>
            <a:ext cx="2361974" cy="508750"/>
          </a:xfrm>
          <a:prstGeom prst="wedgeEllipseCallout">
            <a:avLst>
              <a:gd name="adj1" fmla="val -21882"/>
              <a:gd name="adj2" fmla="val -15208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اَلضَّمَّةُ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F63416D-042C-DE3B-0AE4-4397052C48EE}"/>
              </a:ext>
            </a:extLst>
          </p:cNvPr>
          <p:cNvCxnSpPr>
            <a:cxnSpLocks/>
          </p:cNvCxnSpPr>
          <p:nvPr/>
        </p:nvCxnSpPr>
        <p:spPr>
          <a:xfrm flipH="1" flipV="1">
            <a:off x="6952228" y="4125225"/>
            <a:ext cx="311192" cy="726158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2ECC9684-A8EC-E1FE-EF1D-3FAB4A64D0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17" y="2472613"/>
            <a:ext cx="3188385" cy="23212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BE6849AF-A1A7-3A2A-DAA3-9AEB0FF81D89}"/>
              </a:ext>
            </a:extLst>
          </p:cNvPr>
          <p:cNvSpPr/>
          <p:nvPr/>
        </p:nvSpPr>
        <p:spPr>
          <a:xfrm>
            <a:off x="2799184" y="3117975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355D70F-8C3D-57D1-4D55-C2BBD244FF11}"/>
              </a:ext>
            </a:extLst>
          </p:cNvPr>
          <p:cNvSpPr/>
          <p:nvPr/>
        </p:nvSpPr>
        <p:spPr>
          <a:xfrm>
            <a:off x="2799184" y="3711783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6CFD94F-1256-6EB1-A05F-B2C555D336A6}"/>
              </a:ext>
            </a:extLst>
          </p:cNvPr>
          <p:cNvSpPr/>
          <p:nvPr/>
        </p:nvSpPr>
        <p:spPr>
          <a:xfrm>
            <a:off x="2799184" y="4305591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ABCD1EF-C588-A278-130C-67BE4FA6BE30}"/>
              </a:ext>
            </a:extLst>
          </p:cNvPr>
          <p:cNvSpPr/>
          <p:nvPr/>
        </p:nvSpPr>
        <p:spPr>
          <a:xfrm>
            <a:off x="2845837" y="2528596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596FA46-3F3C-75EA-4E85-02874700C949}"/>
              </a:ext>
            </a:extLst>
          </p:cNvPr>
          <p:cNvCxnSpPr>
            <a:cxnSpLocks/>
            <a:stCxn id="4" idx="1"/>
          </p:cNvCxnSpPr>
          <p:nvPr/>
        </p:nvCxnSpPr>
        <p:spPr>
          <a:xfrm>
            <a:off x="347917" y="3633262"/>
            <a:ext cx="3223674" cy="47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12C754A-651F-7624-BFD1-F3D37915EECA}"/>
              </a:ext>
            </a:extLst>
          </p:cNvPr>
          <p:cNvCxnSpPr>
            <a:cxnSpLocks/>
          </p:cNvCxnSpPr>
          <p:nvPr/>
        </p:nvCxnSpPr>
        <p:spPr>
          <a:xfrm flipV="1">
            <a:off x="334289" y="3069487"/>
            <a:ext cx="3074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7FC62EE-B7D0-AB83-2136-FC269035E89B}"/>
              </a:ext>
            </a:extLst>
          </p:cNvPr>
          <p:cNvCxnSpPr>
            <a:cxnSpLocks/>
          </p:cNvCxnSpPr>
          <p:nvPr/>
        </p:nvCxnSpPr>
        <p:spPr>
          <a:xfrm flipH="1" flipV="1">
            <a:off x="3560485" y="3165273"/>
            <a:ext cx="3075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hylactère : pensées 25">
            <a:extLst>
              <a:ext uri="{FF2B5EF4-FFF2-40B4-BE49-F238E27FC236}">
                <a16:creationId xmlns:a16="http://schemas.microsoft.com/office/drawing/2014/main" id="{A6A4A3E9-11E4-C454-CDDD-47AC4FF1BB53}"/>
              </a:ext>
            </a:extLst>
          </p:cNvPr>
          <p:cNvSpPr/>
          <p:nvPr/>
        </p:nvSpPr>
        <p:spPr>
          <a:xfrm>
            <a:off x="2443989" y="1411769"/>
            <a:ext cx="3498979" cy="1145939"/>
          </a:xfrm>
          <a:prstGeom prst="cloudCallout">
            <a:avLst>
              <a:gd name="adj1" fmla="val -2433"/>
              <a:gd name="adj2" fmla="val 94255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اَلضَّمَّةُ أَسْبَقُ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ٱلسُّكونِ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0215203-F138-11CE-3FB2-74EC16159DA5}"/>
              </a:ext>
            </a:extLst>
          </p:cNvPr>
          <p:cNvCxnSpPr>
            <a:cxnSpLocks/>
          </p:cNvCxnSpPr>
          <p:nvPr/>
        </p:nvCxnSpPr>
        <p:spPr>
          <a:xfrm>
            <a:off x="310106" y="3116505"/>
            <a:ext cx="3261485" cy="246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rc 38">
            <a:extLst>
              <a:ext uri="{FF2B5EF4-FFF2-40B4-BE49-F238E27FC236}">
                <a16:creationId xmlns:a16="http://schemas.microsoft.com/office/drawing/2014/main" id="{BB46587B-9658-B805-7C6E-339CBBBE2030}"/>
              </a:ext>
            </a:extLst>
          </p:cNvPr>
          <p:cNvCxnSpPr>
            <a:cxnSpLocks/>
          </p:cNvCxnSpPr>
          <p:nvPr/>
        </p:nvCxnSpPr>
        <p:spPr>
          <a:xfrm rot="10800000">
            <a:off x="3571591" y="3363941"/>
            <a:ext cx="655764" cy="335964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0154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EDCA9-61AF-3079-5B59-A119C7008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9EFBE-373F-924E-E3D3-425937716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لكتابة الكلمة مع رسم الهمزة بالشكل المناسب لحركة الضمة.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32327-109B-9CCA-F942-A187C377DD8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FDC1E-C1BA-4B01-73E3-FB5A9B01044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5EE5DD-6D47-EA9F-B0CE-7F6BD418666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FC6CD1-C767-325F-B28E-DAAA5C4695A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D8F3AD-E987-B606-1532-121BF5EE31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6C77A8-9ECB-A18C-2133-C4A820021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1B24E6-06FA-71D8-5627-B5C21CB8B6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6729E3-C01A-1084-FDF0-CA66EFEFA9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5E63543-D85C-E81D-E3F3-DBCC0771D1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8FDF78F-25CB-D37C-1977-F6B91B06A149}"/>
              </a:ext>
            </a:extLst>
          </p:cNvPr>
          <p:cNvSpPr/>
          <p:nvPr/>
        </p:nvSpPr>
        <p:spPr>
          <a:xfrm>
            <a:off x="4192066" y="3447535"/>
            <a:ext cx="4632183" cy="12744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15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سُـ...</a:t>
            </a:r>
            <a:r>
              <a:rPr lang="ar-MA" sz="115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15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BBD81FE-DD06-30D3-3A02-031E4896DAD0}"/>
              </a:ext>
            </a:extLst>
          </p:cNvPr>
          <p:cNvSpPr/>
          <p:nvPr/>
        </p:nvSpPr>
        <p:spPr>
          <a:xfrm>
            <a:off x="6099052" y="3521919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FE7B9E7-018E-F72A-84E7-DDDFCF51EB8D}"/>
              </a:ext>
            </a:extLst>
          </p:cNvPr>
          <p:cNvCxnSpPr>
            <a:cxnSpLocks/>
          </p:cNvCxnSpPr>
          <p:nvPr/>
        </p:nvCxnSpPr>
        <p:spPr>
          <a:xfrm>
            <a:off x="5572410" y="2666483"/>
            <a:ext cx="643811" cy="855436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513E40CD-4775-6920-760D-B6F6D8E6EB67}"/>
              </a:ext>
            </a:extLst>
          </p:cNvPr>
          <p:cNvSpPr/>
          <p:nvPr/>
        </p:nvSpPr>
        <p:spPr>
          <a:xfrm>
            <a:off x="3210436" y="1750578"/>
            <a:ext cx="2361974" cy="508750"/>
          </a:xfrm>
          <a:prstGeom prst="wedgeEllipseCallout">
            <a:avLst>
              <a:gd name="adj1" fmla="val 45669"/>
              <a:gd name="adj2" fmla="val 11935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اَلسُّكونُ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B68439B3-DD28-777E-F4B9-EDF070CD729D}"/>
              </a:ext>
            </a:extLst>
          </p:cNvPr>
          <p:cNvSpPr/>
          <p:nvPr/>
        </p:nvSpPr>
        <p:spPr>
          <a:xfrm>
            <a:off x="6536860" y="5248632"/>
            <a:ext cx="2361974" cy="508750"/>
          </a:xfrm>
          <a:prstGeom prst="wedgeEllipseCallout">
            <a:avLst>
              <a:gd name="adj1" fmla="val -21882"/>
              <a:gd name="adj2" fmla="val -15208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اَلضَّمَّةُ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CE89D86-5F61-9E88-B40A-8F9822BEF375}"/>
              </a:ext>
            </a:extLst>
          </p:cNvPr>
          <p:cNvCxnSpPr>
            <a:cxnSpLocks/>
          </p:cNvCxnSpPr>
          <p:nvPr/>
        </p:nvCxnSpPr>
        <p:spPr>
          <a:xfrm flipH="1" flipV="1">
            <a:off x="6952228" y="4125225"/>
            <a:ext cx="311192" cy="726158"/>
          </a:xfrm>
          <a:prstGeom prst="straightConnector1">
            <a:avLst/>
          </a:prstGeom>
          <a:ln w="57150">
            <a:solidFill>
              <a:srgbClr val="0AD0F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E376521C-C004-94BC-D4AF-018D428B06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17" y="2472613"/>
            <a:ext cx="3188385" cy="23212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0DEE57A1-BEC7-E1AB-6520-9599C0261BD3}"/>
              </a:ext>
            </a:extLst>
          </p:cNvPr>
          <p:cNvSpPr/>
          <p:nvPr/>
        </p:nvSpPr>
        <p:spPr>
          <a:xfrm>
            <a:off x="2799184" y="3117975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E3F345A-7932-3FC0-209C-4F3069D1F03C}"/>
              </a:ext>
            </a:extLst>
          </p:cNvPr>
          <p:cNvSpPr/>
          <p:nvPr/>
        </p:nvSpPr>
        <p:spPr>
          <a:xfrm>
            <a:off x="2799184" y="3711783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8687448-E100-106D-A612-BA2E70312660}"/>
              </a:ext>
            </a:extLst>
          </p:cNvPr>
          <p:cNvSpPr/>
          <p:nvPr/>
        </p:nvSpPr>
        <p:spPr>
          <a:xfrm>
            <a:off x="2799184" y="4305591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215E79E-6920-8A68-4A06-DA2219BD1945}"/>
              </a:ext>
            </a:extLst>
          </p:cNvPr>
          <p:cNvSpPr/>
          <p:nvPr/>
        </p:nvSpPr>
        <p:spPr>
          <a:xfrm>
            <a:off x="2845837" y="2528596"/>
            <a:ext cx="522514" cy="45719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B8A3940-5C65-A144-8475-0EE36719810B}"/>
              </a:ext>
            </a:extLst>
          </p:cNvPr>
          <p:cNvCxnSpPr>
            <a:cxnSpLocks/>
            <a:stCxn id="4" idx="1"/>
          </p:cNvCxnSpPr>
          <p:nvPr/>
        </p:nvCxnSpPr>
        <p:spPr>
          <a:xfrm>
            <a:off x="347917" y="3633262"/>
            <a:ext cx="3223674" cy="47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9F2437A-FAA1-FD86-86A8-39D33008C678}"/>
              </a:ext>
            </a:extLst>
          </p:cNvPr>
          <p:cNvCxnSpPr>
            <a:cxnSpLocks/>
          </p:cNvCxnSpPr>
          <p:nvPr/>
        </p:nvCxnSpPr>
        <p:spPr>
          <a:xfrm flipV="1">
            <a:off x="344843" y="3156368"/>
            <a:ext cx="3074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A0E6153-CC5B-DCCD-8FCB-268BFDF977B6}"/>
              </a:ext>
            </a:extLst>
          </p:cNvPr>
          <p:cNvCxnSpPr>
            <a:cxnSpLocks/>
          </p:cNvCxnSpPr>
          <p:nvPr/>
        </p:nvCxnSpPr>
        <p:spPr>
          <a:xfrm flipH="1" flipV="1">
            <a:off x="3560485" y="3165273"/>
            <a:ext cx="3075" cy="516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hylactère : pensées 25">
            <a:extLst>
              <a:ext uri="{FF2B5EF4-FFF2-40B4-BE49-F238E27FC236}">
                <a16:creationId xmlns:a16="http://schemas.microsoft.com/office/drawing/2014/main" id="{4DB5F763-D16D-EDFB-15D3-C38CAB55CB21}"/>
              </a:ext>
            </a:extLst>
          </p:cNvPr>
          <p:cNvSpPr/>
          <p:nvPr/>
        </p:nvSpPr>
        <p:spPr>
          <a:xfrm>
            <a:off x="2443989" y="1411769"/>
            <a:ext cx="3498979" cy="1145939"/>
          </a:xfrm>
          <a:prstGeom prst="cloudCallout">
            <a:avLst>
              <a:gd name="adj1" fmla="val -2433"/>
              <a:gd name="adj2" fmla="val 94255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اَلضَّمَّةُ أَسْبَقُ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ٱلسُّكونِ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FAC51F5-92CD-3D29-E86B-EDD3E4A01825}"/>
              </a:ext>
            </a:extLst>
          </p:cNvPr>
          <p:cNvCxnSpPr>
            <a:cxnSpLocks/>
          </p:cNvCxnSpPr>
          <p:nvPr/>
        </p:nvCxnSpPr>
        <p:spPr>
          <a:xfrm>
            <a:off x="310106" y="3116505"/>
            <a:ext cx="3261485" cy="246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rc 38">
            <a:extLst>
              <a:ext uri="{FF2B5EF4-FFF2-40B4-BE49-F238E27FC236}">
                <a16:creationId xmlns:a16="http://schemas.microsoft.com/office/drawing/2014/main" id="{598458F8-1A1E-9271-4131-2A86DA5814E5}"/>
              </a:ext>
            </a:extLst>
          </p:cNvPr>
          <p:cNvCxnSpPr>
            <a:cxnSpLocks/>
          </p:cNvCxnSpPr>
          <p:nvPr/>
        </p:nvCxnSpPr>
        <p:spPr>
          <a:xfrm rot="10800000">
            <a:off x="3571591" y="3363941"/>
            <a:ext cx="655764" cy="335964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30160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9FAC3-0B3A-92B4-88A3-9AF9322CE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EDA3F9-74B8-2DEE-0351-7F42A0327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تكتب الهمزة على الواو.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2BE9F5-1520-BCFA-BE8D-D35DD331E81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F5DE65-8782-4071-7E0E-5A442F76643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E6B349-7EBA-27D4-945B-805DFA665C8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CAA28A-894A-5087-B400-3D7C6493817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96EB1F-9252-0EAC-F8C3-6D7270AB8C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0627B8-C277-6F2F-16C5-46542A589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15D36D-570F-481E-9683-4677614F0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0B0C68-49FD-6A25-3E9E-ED4233DFA9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929D070-7259-DA71-6B86-637C0E25B1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C1ED293-A30D-A882-925E-2D4D6E38DAB7}"/>
              </a:ext>
            </a:extLst>
          </p:cNvPr>
          <p:cNvSpPr/>
          <p:nvPr/>
        </p:nvSpPr>
        <p:spPr>
          <a:xfrm>
            <a:off x="2366746" y="2909823"/>
            <a:ext cx="4632183" cy="13777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سُـ</a:t>
            </a:r>
            <a:r>
              <a:rPr lang="ar-MA" sz="13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r>
              <a:rPr lang="ar-MA" sz="13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دَدٌ</a:t>
            </a:r>
            <a:endParaRPr lang="fr-FR" sz="13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195A728-09BE-BB64-230E-9FCD2BA83B4C}"/>
              </a:ext>
            </a:extLst>
          </p:cNvPr>
          <p:cNvSpPr/>
          <p:nvPr/>
        </p:nvSpPr>
        <p:spPr>
          <a:xfrm>
            <a:off x="4682837" y="3012391"/>
            <a:ext cx="167951" cy="2006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43907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6C90B-5E2F-98F4-1E49-AAFFE4439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7F852-F3F6-AC44-90C0-F45058075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756000"/>
            <a:ext cx="7079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إلى بعض الحالات الخاصة.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C85BB3-AD7D-3835-B5E3-B2DCAD14389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34A36-40CF-9ED5-53A8-A0D46C531A5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70E546-CEE7-6DDF-85A9-857F008FCB8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620C77-382F-FFEF-FECC-2807CFDC49B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4FB780-43EC-0CF0-19AE-FCDF73DF06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55EAF2-91BC-8684-6C01-795389A53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F25261-BE30-7647-75C5-1E7A9E0034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60424E-7C7A-BA47-9BF1-0B1FDBA054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86B7972-5E07-99E2-74E7-DCD9BCFD2E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écriture manuscrite, Police, nombre&#10;&#10;Le contenu généré par l’IA peut être incorrect.">
            <a:extLst>
              <a:ext uri="{FF2B5EF4-FFF2-40B4-BE49-F238E27FC236}">
                <a16:creationId xmlns:a16="http://schemas.microsoft.com/office/drawing/2014/main" id="{EC1D7B00-733A-7C4A-9BC4-63151D1B7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4560" y="1819189"/>
            <a:ext cx="4927600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7655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47. أنجزوا على كراساتكم نشاط" أنجز مع زملائي".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BFB5AC15-540E-E2B9-5E6D-FC975BDDDD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1471176"/>
            <a:ext cx="741680" cy="853564"/>
          </a:xfrm>
          <a:prstGeom prst="rect">
            <a:avLst/>
          </a:prstGeom>
        </p:spPr>
      </p:pic>
      <p:pic>
        <p:nvPicPr>
          <p:cNvPr id="5" name="Image 4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89BD1A34-2C23-C9A6-56C1-7DD7312BCC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55" y="1659988"/>
            <a:ext cx="3170254" cy="48627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C69E3E-D935-0224-93D4-E1C792FC1A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1354" y="4091353"/>
            <a:ext cx="3170255" cy="87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938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EA97-EECF-6E0C-ADCD-433D7B9E2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07B79-D931-D773-93DE-417273EF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حركة الهمزة وحركة الحرف الذي يوجد قبلها في كلمة "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ر..ـةٌ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.." والرسم الموافق لها ثم يكتبها على السبورة. ( الانتقال إلى الكلمة الموالية بعد مناقشة الجواب.)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CF06F-D156-F19C-B972-8A94BFA793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D386-A32D-4DDC-A923-B7669029C68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AD45-CC2E-97E8-4502-16DF99684C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B5DC-AE6B-B2C7-0CEB-429018BD59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8C6340-76FB-369D-8102-BA40C3D0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E72404-3041-FC56-8937-F66EBD1B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B7F70D-EE28-4B1D-EE96-9542E3D036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58DFFE-95AD-09EA-9CA8-4FA268089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F545F5-25E3-E387-4192-C222F0306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Police, lign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4F51AE72-BA66-CCB3-1E7C-E4DACF661B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964" y="2593197"/>
            <a:ext cx="6848944" cy="2225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124561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91408-AEF3-1D30-5BC5-3AC73AB58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1FF1C-44BE-9CD8-08E0-2E4F0201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يحدد حركة الهمزة وحركة الحرف الذي يوجد قبلها في كلمة "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ر..ـةٌ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.." والرسم الموافق لها ثم يكتبها على السبورة. ( الانتقال إلى الكلمة الموالية بعد مناقشة الجواب.)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53B3C2-E557-2B86-25A3-24E790876D5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B98876-0D0B-BF1C-F909-AA691C91B8B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19711-C1D2-A04B-1966-DCC4C4DCCD1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542402-5CE7-DF2B-B7E3-A7A7DB3D0ED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D55F70B-6C5C-A1C0-F7E8-DDC3C52578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E51A14-F4EC-E4FF-B16C-4DAB4D11C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DBFCF5-7177-949B-8133-2566F358E7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F8FC73-0B02-1271-D569-E4D8C875D9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BBE0E-A6A0-3371-2090-1E647CC46E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712" y="1522638"/>
            <a:ext cx="795864" cy="915921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DD86829-31B7-BD39-BF10-5C9144CE75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Police, lign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1F932162-8FBD-B98B-C4CC-20ADB75A05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964" y="2593197"/>
            <a:ext cx="6848944" cy="2225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CFA349F-3573-272F-B19E-BDA4E4389B7F}"/>
              </a:ext>
            </a:extLst>
          </p:cNvPr>
          <p:cNvSpPr txBox="1"/>
          <p:nvPr/>
        </p:nvSpPr>
        <p:spPr>
          <a:xfrm>
            <a:off x="6237122" y="2956649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ئَـ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F14BF5B-9273-7B17-04A5-0513700C7112}"/>
              </a:ext>
            </a:extLst>
          </p:cNvPr>
          <p:cNvSpPr txBox="1"/>
          <p:nvPr/>
        </p:nvSpPr>
        <p:spPr>
          <a:xfrm>
            <a:off x="2697267" y="2956647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ـؤَ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36E533E-EF28-B551-9FEB-11734D9FB40E}"/>
              </a:ext>
            </a:extLst>
          </p:cNvPr>
          <p:cNvSpPr txBox="1"/>
          <p:nvPr/>
        </p:nvSpPr>
        <p:spPr>
          <a:xfrm>
            <a:off x="985852" y="2956647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ـأَ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D047EE7-6B94-2CFD-7966-B61805E5E1F3}"/>
              </a:ext>
            </a:extLst>
          </p:cNvPr>
          <p:cNvSpPr txBox="1"/>
          <p:nvPr/>
        </p:nvSpPr>
        <p:spPr>
          <a:xfrm>
            <a:off x="4438393" y="4002035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ءَ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543DA85-BFF5-28B2-65D6-9AC27082DFE4}"/>
              </a:ext>
            </a:extLst>
          </p:cNvPr>
          <p:cNvSpPr txBox="1"/>
          <p:nvPr/>
        </p:nvSpPr>
        <p:spPr>
          <a:xfrm>
            <a:off x="6187406" y="4002035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ـأْ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BEA43C-0393-3E53-454B-85B84BB5986F}"/>
              </a:ext>
            </a:extLst>
          </p:cNvPr>
          <p:cNvSpPr txBox="1"/>
          <p:nvPr/>
        </p:nvSpPr>
        <p:spPr>
          <a:xfrm>
            <a:off x="2719059" y="4002033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ئِـ 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EBC8D0-7CDD-AE81-8124-338DE8DCD065}"/>
              </a:ext>
            </a:extLst>
          </p:cNvPr>
          <p:cNvSpPr txBox="1"/>
          <p:nvPr/>
        </p:nvSpPr>
        <p:spPr>
          <a:xfrm>
            <a:off x="980885" y="4002033"/>
            <a:ext cx="1707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dirty="0">
                <a:solidFill>
                  <a:srgbClr val="FF0000"/>
                </a:solidFill>
              </a:rPr>
              <a:t>ـئِـ </a:t>
            </a:r>
            <a:endParaRPr lang="fr-FR" sz="3200" dirty="0">
              <a:solidFill>
                <a:srgbClr val="FF0000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6BFEA4-88B4-1885-C79D-BFBFA051EE15}"/>
              </a:ext>
            </a:extLst>
          </p:cNvPr>
          <p:cNvGrpSpPr/>
          <p:nvPr/>
        </p:nvGrpSpPr>
        <p:grpSpPr>
          <a:xfrm>
            <a:off x="4396943" y="2956647"/>
            <a:ext cx="1707502" cy="584776"/>
            <a:chOff x="4396943" y="2956647"/>
            <a:chExt cx="1707502" cy="584776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A73E0C2-9EF5-D7A4-8D7F-02C9C54F5C9D}"/>
                </a:ext>
              </a:extLst>
            </p:cNvPr>
            <p:cNvSpPr txBox="1"/>
            <p:nvPr/>
          </p:nvSpPr>
          <p:spPr>
            <a:xfrm>
              <a:off x="4396943" y="2956648"/>
              <a:ext cx="17075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3200" dirty="0">
                  <a:solidFill>
                    <a:srgbClr val="C00000"/>
                  </a:solidFill>
                </a:rPr>
                <a:t>ـؤُ </a:t>
              </a:r>
              <a:endParaRPr lang="fr-FR" sz="3200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CA764B-43C5-942D-2B1D-C4F3CB07A38F}"/>
                </a:ext>
              </a:extLst>
            </p:cNvPr>
            <p:cNvSpPr/>
            <p:nvPr/>
          </p:nvSpPr>
          <p:spPr>
            <a:xfrm>
              <a:off x="5506720" y="2956647"/>
              <a:ext cx="270305" cy="15231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2176632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F5C6-AE5B-80D2-5A2C-32ECDAD9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E9E6D-FD09-C081-A8F0-9530E04B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الثاني. أنجزوه بسرعة.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43A69-51FC-5CEF-920B-396EB4CB4F6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1EE2EF-DEDB-47CE-1D17-A1E65787B5C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3D6FA2-A945-521F-3419-6DC61C5A27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94AB81-C5F8-E612-C968-94D81B939C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B80852-8A9B-83D5-F861-D08D7B6B09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DBEC8B-1C8A-852F-14E6-FA57848E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5DC0BC-490C-5E9C-0D62-2A32297079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471362-1C9B-80FE-A226-A6A7C13FD6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F0AB13C-6918-FD8F-49A4-F2D8D38BB2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35022C-B036-FEC5-AB9A-02CEB20D3FB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510" y="1441358"/>
            <a:ext cx="795864" cy="915921"/>
          </a:xfrm>
          <a:prstGeom prst="rect">
            <a:avLst/>
          </a:prstGeom>
        </p:spPr>
      </p:pic>
      <p:pic>
        <p:nvPicPr>
          <p:cNvPr id="7" name="Image 6" descr="Une image contenant texte, capture d’écran, Police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1DCD1B89-5CED-32BF-8DC8-555A51BDE4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642" y="1511629"/>
            <a:ext cx="3170254" cy="48627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D54AD3-356B-DECB-2592-A59500D1BA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4076" y="4964073"/>
            <a:ext cx="3341385" cy="9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79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7982-E55C-2014-D4DC-213D3EE3A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15900-3387-487D-27F3-2A998FF3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21177-E984-E822-51A6-97CC348889E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3C499-BC65-4C89-6CA1-41E463150D1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2169CC-1C34-30BC-F6A7-925874BCD0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CFD87-B2E2-83BE-23ED-2A622DD77E3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A534E49-757A-F7BB-E2A0-774DE2E63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93B59B-FDF8-C0CE-9CF1-FBAAE735D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65D3B5-CFB0-AF5F-0970-77D2F00EC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363A7C-66CF-4354-ADFA-4FD7ACBD8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2735421-5E96-685E-4395-75A75E776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711F51-ED94-743D-1985-7A017FC6E71B}"/>
              </a:ext>
            </a:extLst>
          </p:cNvPr>
          <p:cNvSpPr txBox="1"/>
          <p:nvPr/>
        </p:nvSpPr>
        <p:spPr>
          <a:xfrm>
            <a:off x="406245" y="1838101"/>
            <a:ext cx="732453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ٱلْمَسْــــ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ولُ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ٱلزّا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ئِـ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ــرَ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مَسْــــ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ــأَ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لَتِهِ.</a:t>
            </a:r>
          </a:p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سَـــ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ـِــمَ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ٱلذِّ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ئـــ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ـبُ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زَ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ئــ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ـــيرِ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ٱلْأَسَدِ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رَ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أْ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ٱلْمُتَفا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سَديدٌ.</a:t>
            </a:r>
          </a:p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حُضورُكُمْ كانَ مُفاجَ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ـأَ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ةً لِلْمُتَشا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ئِـ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ـــمينَ. </a:t>
            </a:r>
          </a:p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يَـــ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مُّ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ٱلْإِمامُ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ٱلْمُـ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ؤْ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مِنينَ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كُلِّ صَلاةٍ.</a:t>
            </a:r>
          </a:p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•	يَمْلِكُ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ٱلتَّوْ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مانِ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مِـ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ةَ دِرْهَمٍ. (ما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ئ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ة) </a:t>
            </a:r>
          </a:p>
          <a:p>
            <a:pPr algn="r" rtl="1"/>
            <a:endParaRPr lang="a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092663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052320" y="3159000"/>
            <a:ext cx="511203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تعرف عناصر تصميم مقال إخباري والتدرب على تحديدها.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في هذه الحصة كيف تكتبون مقالا إخباريا حول حدث.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7420D7-DF64-A2DC-B90E-754004504C7B}"/>
              </a:ext>
            </a:extLst>
          </p:cNvPr>
          <p:cNvSpPr txBox="1"/>
          <p:nvPr/>
        </p:nvSpPr>
        <p:spPr>
          <a:xfrm>
            <a:off x="603813" y="2701328"/>
            <a:ext cx="7879979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أَتَعَرَّفُ تَصْميمَ </a:t>
            </a:r>
            <a:r>
              <a:rPr lang="ar-MA" sz="6600" dirty="0" err="1"/>
              <a:t>ٱلْمَقالِ</a:t>
            </a:r>
            <a:r>
              <a:rPr lang="ar-MA" sz="6600" dirty="0"/>
              <a:t> </a:t>
            </a:r>
            <a:r>
              <a:rPr lang="ar-MA" sz="6600" dirty="0" err="1"/>
              <a:t>ٱلْإِخْبارِيِّ</a:t>
            </a:r>
            <a:r>
              <a:rPr lang="ar-MA" sz="6600" dirty="0"/>
              <a:t>، وَأَتَدَرَّبُ عَلى تَحْديدِ عَناصِرِهِ.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.ماذا نقصد بمقال إخباري؟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بِٱلْمَقالِ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ٱلْإِخْبارِيِّ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926993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663406" y="2797760"/>
            <a:ext cx="7614059" cy="214526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0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اَلْمَقالُ </a:t>
            </a:r>
            <a:r>
              <a:rPr lang="ar-MA" sz="6000" b="1" dirty="0" err="1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ٱلْإِخْبارِيُّ</a:t>
            </a:r>
            <a:r>
              <a:rPr lang="ar-MA" sz="6000" b="1" dirty="0">
                <a:solidFill>
                  <a:srgbClr val="48B2D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نَصٌّ يَهْدِفُ إِلى نَقْلِ خَبَرٍ واقِعِيٍّ بِطَريقَةٍ دَقيقَةٍ وَمُحايِدَةٍ.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45285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3CBA7-E3B8-77EE-BCCB-57DF40C35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FB57A-5107-AE40-F0FE-55546F702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56000"/>
            <a:ext cx="706179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مقال أو نص إخباري نحتاج إلى تقديم الحدث وكتابة تقرير حوله. من يذكرنا بالأسئلة التي تساعدنا على تحديد عناصر الحدث؟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1C45BE-BDF1-54EC-4E26-FD516D77989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CD00D5-46A5-7E6A-8684-EBFD2AA9B6D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E7B6D-99D1-8675-3758-0BBB16E3C1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1F8108-3FAC-EA6B-3319-2C8386672FF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31EF95-77F9-DF35-944B-461426466C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F1755-71F9-26C3-A2B8-F4683C15F4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5DDBC4-7D6C-4522-737C-184996A42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73C3BC-D836-D1F7-3E7F-E9571305E0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F5189D-FA4C-B0EA-260C-7EB0114ADA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988155-45B1-B75F-CFF8-89E285E8F233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649735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74369-4EB8-FB3F-847C-1C089F1BA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7BA25-7175-9E3F-4DAC-92CD8175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756000"/>
            <a:ext cx="701099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الأسئلة التي تساعدنا على تحديد عناصر الحدث؟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EA9F3C-780A-72A4-B38C-9598134CFB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94299E-9B5B-7315-8F14-FDB1A5A0F5E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C6086-58AB-4502-F57A-8859EDEF95E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1170E-31C1-0D01-8E81-10F325902E7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E89445-FCCE-DE18-93A0-E08A084785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43A7B8-E8CF-01C9-181F-4B3F1EDB2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20E846-71A2-EE19-2D51-88FCD8D78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A978E5-9056-E10E-836F-49F8154E77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891865-C8CE-BC27-EBBF-48F071F5BE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3DD974-9D16-A15B-138A-EBEFBA0ABA06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100028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4EBE9-590F-2D51-F900-1C1729FE0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55F70-AA90-A48C-6761-74E60137F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756000"/>
            <a:ext cx="701099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أسئلة المخطط الشمسي لعناصر الحدث؟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F83359-E2FB-87F1-865E-59FCFCBE306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3C23A6-F15D-CC96-34FD-91452E5A643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F42859-2AE0-5B47-3844-0A87CA3D93B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A249FE-6149-0A00-CE48-34FEDF34C85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A7E7B8-BF63-592F-8CE0-EDE842DD4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94BE57-17D7-0F40-A8A7-4CAAF32D16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3F30B8-0D0D-E118-482A-7C7D7DC52B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62198F-5B3F-0178-0DE0-10BD5D32FA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2D13021-FD6D-0435-2107-B38C3247B6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65CCBE63-2ED8-2F43-4D5E-94CBCB4D33BC}"/>
              </a:ext>
            </a:extLst>
          </p:cNvPr>
          <p:cNvSpPr/>
          <p:nvPr/>
        </p:nvSpPr>
        <p:spPr>
          <a:xfrm>
            <a:off x="3732949" y="3209242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15E71766-B3F0-AB4B-5415-DAEAAC4C77A0}"/>
              </a:ext>
            </a:extLst>
          </p:cNvPr>
          <p:cNvCxnSpPr>
            <a:cxnSpLocks/>
          </p:cNvCxnSpPr>
          <p:nvPr/>
        </p:nvCxnSpPr>
        <p:spPr>
          <a:xfrm flipV="1">
            <a:off x="4743019" y="2661375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116EB87B-1D71-E6DD-3298-F113764774C2}"/>
              </a:ext>
            </a:extLst>
          </p:cNvPr>
          <p:cNvSpPr/>
          <p:nvPr/>
        </p:nvSpPr>
        <p:spPr>
          <a:xfrm>
            <a:off x="2315614" y="1920229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7C7ECD9-46A5-387A-BBEA-536507706702}"/>
              </a:ext>
            </a:extLst>
          </p:cNvPr>
          <p:cNvSpPr/>
          <p:nvPr/>
        </p:nvSpPr>
        <p:spPr>
          <a:xfrm>
            <a:off x="5582275" y="239706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C58502D5-015C-EA66-5584-460F45FAC003}"/>
              </a:ext>
            </a:extLst>
          </p:cNvPr>
          <p:cNvCxnSpPr>
            <a:cxnSpLocks/>
          </p:cNvCxnSpPr>
          <p:nvPr/>
        </p:nvCxnSpPr>
        <p:spPr>
          <a:xfrm>
            <a:off x="5000956" y="3927408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4D9746A-9013-09BA-FFCB-9759913FC2CB}"/>
              </a:ext>
            </a:extLst>
          </p:cNvPr>
          <p:cNvSpPr/>
          <p:nvPr/>
        </p:nvSpPr>
        <p:spPr>
          <a:xfrm>
            <a:off x="6018705" y="4064813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C1136F15-AE4B-B91A-2928-6C289351378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87594" y="4659345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7591A9DD-25EE-DB56-D601-1B19E5B63E20}"/>
              </a:ext>
            </a:extLst>
          </p:cNvPr>
          <p:cNvSpPr/>
          <p:nvPr/>
        </p:nvSpPr>
        <p:spPr>
          <a:xfrm>
            <a:off x="4080889" y="5353613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C9AE0F5F-3EA9-BB06-5B53-DEA3CD42B69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39789" y="3800713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rc 21">
            <a:extLst>
              <a:ext uri="{FF2B5EF4-FFF2-40B4-BE49-F238E27FC236}">
                <a16:creationId xmlns:a16="http://schemas.microsoft.com/office/drawing/2014/main" id="{717ACF12-2173-B788-1426-93B9A47FB6B4}"/>
              </a:ext>
            </a:extLst>
          </p:cNvPr>
          <p:cNvCxnSpPr>
            <a:cxnSpLocks/>
            <a:stCxn id="7" idx="1"/>
            <a:endCxn id="14" idx="5"/>
          </p:cNvCxnSpPr>
          <p:nvPr/>
        </p:nvCxnSpPr>
        <p:spPr>
          <a:xfrm rot="16200000" flipV="1">
            <a:off x="3066457" y="2515420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861FC3E7-F3BB-5C8C-5D20-8D5AFF3A3139}"/>
              </a:ext>
            </a:extLst>
          </p:cNvPr>
          <p:cNvSpPr/>
          <p:nvPr/>
        </p:nvSpPr>
        <p:spPr>
          <a:xfrm>
            <a:off x="661944" y="2581702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8DE4D7AA-B2C2-7487-ED12-C75811E99DBD}"/>
              </a:ext>
            </a:extLst>
          </p:cNvPr>
          <p:cNvSpPr/>
          <p:nvPr/>
        </p:nvSpPr>
        <p:spPr>
          <a:xfrm>
            <a:off x="5937252" y="2963846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277568A1-0D7C-0878-D79E-0F7B14379C1E}"/>
              </a:ext>
            </a:extLst>
          </p:cNvPr>
          <p:cNvSpPr/>
          <p:nvPr/>
        </p:nvSpPr>
        <p:spPr>
          <a:xfrm>
            <a:off x="5532625" y="4861018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C307057D-3850-C865-9BCF-874E4C44F732}"/>
              </a:ext>
            </a:extLst>
          </p:cNvPr>
          <p:cNvSpPr/>
          <p:nvPr/>
        </p:nvSpPr>
        <p:spPr>
          <a:xfrm>
            <a:off x="1592399" y="5680768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1FB94F91-EEE5-3F2A-4DB3-4839E7BE2302}"/>
              </a:ext>
            </a:extLst>
          </p:cNvPr>
          <p:cNvSpPr/>
          <p:nvPr/>
        </p:nvSpPr>
        <p:spPr>
          <a:xfrm>
            <a:off x="661943" y="4743206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759868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82734-1350-D617-C71C-D46198BD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B6611D-EDE2-AF78-25FB-D30389ACD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756000"/>
            <a:ext cx="701099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بمعنى التقرير 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E56E05-4085-0853-B53B-C1478C6707E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963BFC-8C1D-7FDA-ED12-58987D1CA68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BBAD4-217D-526D-4A9F-5F8A708D832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04B89-2C3D-12C2-A493-E82B0C6B15E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6B34B1-4D73-5AC1-7CFA-0604B213D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3B8DE8-6F72-461D-91E7-685C382E44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275B99-4E70-8578-0BA1-8D4CADBB0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B7C000-25A2-680F-A6DA-E84DEBE8C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7A1BEB-5515-5B6E-37E3-C405C43FCA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EC853D44-32E4-F80D-7D81-38D05012F3FA}"/>
              </a:ext>
            </a:extLst>
          </p:cNvPr>
          <p:cNvSpPr/>
          <p:nvPr/>
        </p:nvSpPr>
        <p:spPr>
          <a:xfrm>
            <a:off x="1274757" y="2885025"/>
            <a:ext cx="6356811" cy="1968759"/>
          </a:xfrm>
          <a:prstGeom prst="ellipse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بِٱلتَّقْريرِ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30019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93C3B-36D5-AF34-D6EC-D50148AA7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393DCE-2126-C515-4865-FA7E5F2A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B1F697-0F75-4E7F-7272-60905FD2F17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0CAACE-788C-EBA2-B55C-37CB165467E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C6066B-A55A-B3C9-7048-14EBA159419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6CF540-9B9B-A576-9459-5C337388FD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D6F5A89-3FA1-1571-228D-1208E63843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7803DB-EEEA-6DC6-5142-22BD76397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77C4C9-11CD-6948-63F1-7778E5B40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00F28B-DAA4-6BA2-90D5-4655A221A2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3C49DE-006D-562A-F854-C90CEC350F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15DACF-0EBB-A368-4C90-DE47B347D66D}"/>
              </a:ext>
            </a:extLst>
          </p:cNvPr>
          <p:cNvSpPr/>
          <p:nvPr/>
        </p:nvSpPr>
        <p:spPr>
          <a:xfrm>
            <a:off x="678613" y="2498123"/>
            <a:ext cx="7786774" cy="2769174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اَلتَّقْريرُ: مَجْموعَةٌ مِنَ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ٱلْمَعْلوماتِ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حَوْلَ مَوْضوعٍ أَوْ حَدَثٍ مُحَدَّدٍ، يَتِمُّ عَرْضُها بِشَكْلٍ مُنَظَّمٍ وَمُتَسَلْسِلٍ.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15144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1FB41-AAD3-EF90-8694-04BB0AC92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2EEB5-2175-9B0D-BA79-70A43F21D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لتحرير التقرير؟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2C8FB0-0263-2443-401F-627EC2C3223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6318F0-15A2-7B12-70C8-2A96A4D94E1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10C8EB-1ECF-C1D0-A667-8755432518F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4B4FC1-4011-3D7A-353C-D4AB6228B80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A00618-B4B3-9768-8759-1DCFF4895B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06F115-FEC2-0EF4-4D3A-0DB84A7F08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D26F95-DCF8-7FD9-666D-6DF11D353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EBCB19-314D-E7CE-CE37-C84730A50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28374F-B73C-3C92-5E03-E6D2094B4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862B82-DB8A-2B86-B808-486243CC38DF}"/>
              </a:ext>
            </a:extLst>
          </p:cNvPr>
          <p:cNvSpPr txBox="1"/>
          <p:nvPr/>
        </p:nvSpPr>
        <p:spPr>
          <a:xfrm>
            <a:off x="1022810" y="3429000"/>
            <a:ext cx="7098380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نَسْلُكُها لِتَحْريرِ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ٱلتَّقْريرِ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23276825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3468-7798-8040-226A-76D27F49C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315230-26DE-54FE-97A7-7D8090C0E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646EE1-354C-7F9B-E3DA-C5FCAB7F9AA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5E4290-AAC1-F3EB-3603-FAF75BBBD9D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BD216A-040C-AEA1-12DF-8E7C75B18D0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C6E493-C685-BA64-A303-FAB5ACCD071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F65F0B2-06F1-7769-96E8-6689BAB349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345EF2-C720-14BE-A386-26DC0ABECA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4D8362-E8AA-586D-C9DF-63006F8E3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EC3B1D-F92E-2A52-D8A8-EF3BE2758C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FFD7FA-CBA6-828B-68AE-EC6AC88188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50DF06B-BA92-8BE4-0423-C73B0D3BE9FE}"/>
              </a:ext>
            </a:extLst>
          </p:cNvPr>
          <p:cNvSpPr txBox="1"/>
          <p:nvPr/>
        </p:nvSpPr>
        <p:spPr>
          <a:xfrm>
            <a:off x="509954" y="4949650"/>
            <a:ext cx="7527276" cy="13280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أَسْتَعْمِلُ أَساليبَ سَرْدِ أَحْداثٍ مُتَسَلْسِلَةٍ لِلرَّبْطِ بَيْنَ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لِلْحُصولِ عَلى نَصٍّ مُنْسَجِمٍ.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1531405-052F-B0A8-0B2B-A06AF2667D54}"/>
              </a:ext>
            </a:extLst>
          </p:cNvPr>
          <p:cNvSpPr/>
          <p:nvPr/>
        </p:nvSpPr>
        <p:spPr>
          <a:xfrm>
            <a:off x="8204837" y="5427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08BFF9-9646-5DB3-56AC-C7A1A7995FCF}"/>
              </a:ext>
            </a:extLst>
          </p:cNvPr>
          <p:cNvSpPr txBox="1"/>
          <p:nvPr/>
        </p:nvSpPr>
        <p:spPr>
          <a:xfrm>
            <a:off x="509955" y="3449320"/>
            <a:ext cx="7527276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</a:t>
            </a:r>
            <a:r>
              <a:rPr lang="ar-MA" sz="3600" dirty="0" err="1"/>
              <a:t>ٱلْأَحْداثَ</a:t>
            </a:r>
            <a:r>
              <a:rPr lang="ar-MA" sz="3600" dirty="0"/>
              <a:t> </a:t>
            </a:r>
            <a:r>
              <a:rPr lang="ar-MA" sz="3600" dirty="0" err="1"/>
              <a:t>ٱلْفَرْعِيَّةَ</a:t>
            </a:r>
            <a:r>
              <a:rPr lang="ar-MA" sz="3600" dirty="0"/>
              <a:t> </a:t>
            </a:r>
            <a:r>
              <a:rPr lang="ar-MA" sz="3600" dirty="0" err="1"/>
              <a:t>ٱلْمُرْتَبِطَةَ</a:t>
            </a:r>
            <a:r>
              <a:rPr lang="ar-MA" sz="3600" dirty="0"/>
              <a:t> بِهِ، ثُمَّ أَكْتُبُ فِقْراتٍ لِوَصْفِ كُلٍّ مِنْها؛</a:t>
            </a:r>
            <a:endParaRPr lang="fr-FR" sz="3600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24F5C2C-7ABF-4281-2875-58DBF5F4AB14}"/>
              </a:ext>
            </a:extLst>
          </p:cNvPr>
          <p:cNvSpPr/>
          <p:nvPr/>
        </p:nvSpPr>
        <p:spPr>
          <a:xfrm>
            <a:off x="8204837" y="385572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7" name="Google Shape;2106;p52">
            <a:extLst>
              <a:ext uri="{FF2B5EF4-FFF2-40B4-BE49-F238E27FC236}">
                <a16:creationId xmlns:a16="http://schemas.microsoft.com/office/drawing/2014/main" id="{E6D07FEC-8FD5-2119-87E0-13A270A72FB1}"/>
              </a:ext>
            </a:extLst>
          </p:cNvPr>
          <p:cNvSpPr txBox="1"/>
          <p:nvPr/>
        </p:nvSpPr>
        <p:spPr>
          <a:xfrm flipH="1">
            <a:off x="509954" y="2156692"/>
            <a:ext cx="7530373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عَناصِرَ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ٱلرَّئِيسِ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وَأَكْتُبُ فِقْرَةً لِتَقْديمِهِ؛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1FBFDF9-A0EF-925C-9529-CEA148E4102E}"/>
              </a:ext>
            </a:extLst>
          </p:cNvPr>
          <p:cNvSpPr/>
          <p:nvPr/>
        </p:nvSpPr>
        <p:spPr>
          <a:xfrm>
            <a:off x="8204838" y="2391004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7468816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DBD65-853D-116C-6A06-6DD802B1C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A1BBFD-ABF2-6F78-5994-0513227C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المقال الإخباري، سننظم المعلومات التي جمعناها عن الحدث وفق التصميم التالي: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664C68-3C11-51FF-22BE-9C928AF3223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30221-1866-011C-303A-C651913C742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639A00-1411-719D-6586-D312362AB36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683B2C-A4AB-EE08-64C5-A0290B92BF7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1FB56F-EA11-268C-F0F0-12DC796F5B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5351A9-EF70-0355-ED32-9DAC09E346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E91E346-6C6E-4AE6-9F8C-5FA871B6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E2F96-31EF-9EE6-084B-7B97FC7B2E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A42DA26A-3160-F321-F306-AC23CCBC9F41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(اَلْحَدَثُ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25">
            <a:extLst>
              <a:ext uri="{FF2B5EF4-FFF2-40B4-BE49-F238E27FC236}">
                <a16:creationId xmlns:a16="http://schemas.microsoft.com/office/drawing/2014/main" id="{9CE7D015-C86C-C2CE-150F-601558B956DB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 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  <p:sp>
        <p:nvSpPr>
          <p:cNvPr id="13" name="Zone de texte 25">
            <a:extLst>
              <a:ext uri="{FF2B5EF4-FFF2-40B4-BE49-F238E27FC236}">
                <a16:creationId xmlns:a16="http://schemas.microsoft.com/office/drawing/2014/main" id="{B1C37FD5-24D1-1D23-2DA2-697027CB3483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خُلاصَةُ </a:t>
            </a:r>
            <a:r>
              <a:rPr lang="ar-MA" dirty="0" err="1"/>
              <a:t>ٱلْخَبَرِ</a:t>
            </a:r>
            <a:r>
              <a:rPr lang="ar-MA" dirty="0"/>
              <a:t>. (شُعورُ </a:t>
            </a:r>
            <a:r>
              <a:rPr lang="ar-MA" dirty="0" err="1"/>
              <a:t>ٱلْحاضِرينَ</a:t>
            </a:r>
            <a:r>
              <a:rPr lang="ar-MA" dirty="0"/>
              <a:t>- اِسْتِنْتاجاتٌ- تَوْصِياتٌ...).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5E1C036-1DF2-35BE-BF1F-52389AE5328D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B9B9E1D-37C9-41B0-D7DC-896072775BBF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A3CC073-1E85-9F3F-4943-6479C09CA232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86D35A-08AD-C850-81A2-B442FB525E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212E3B0-33F2-BF4D-E9A9-C888DAA009F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0C0FFCD-41F9-87FF-3800-40AFBD4B39D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5611EBD-10D6-70F1-3D8F-D47EB2FAB00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76339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2C043-6853-8AE8-65DF-2837EBE5A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8A6C2E7-E276-E720-B4C6-FACA81C6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9" y="756000"/>
            <a:ext cx="7022551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التصميم؟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67BA8E-7BDB-1B54-BAB4-D659238DC80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DE0451-6580-8355-A851-E3817814967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BE4147-9765-ABBD-7D8A-BB3270AB555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BFFD9E-2905-1724-F294-E429B5C01A2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11D81D7-9DA0-790B-F52B-2D379C1371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56275C-2C89-D2AB-3A38-7910709A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328A6D-2C3D-C016-85A1-C3CCE8FF9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BE7C4B-48FF-3530-8685-DB3DF93998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 de texte 25">
            <a:extLst>
              <a:ext uri="{FF2B5EF4-FFF2-40B4-BE49-F238E27FC236}">
                <a16:creationId xmlns:a16="http://schemas.microsoft.com/office/drawing/2014/main" id="{6D45F992-C2F0-C364-A933-570FA55FE398}"/>
              </a:ext>
            </a:extLst>
          </p:cNvPr>
          <p:cNvSpPr txBox="1"/>
          <p:nvPr/>
        </p:nvSpPr>
        <p:spPr>
          <a:xfrm>
            <a:off x="465958" y="1999148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فِقْرَةٌ لِتَقْديمِ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ٱلْخَبَرِ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 (اَلْحَدَثُ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ٱلرَّئيسُ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.) 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25">
            <a:extLst>
              <a:ext uri="{FF2B5EF4-FFF2-40B4-BE49-F238E27FC236}">
                <a16:creationId xmlns:a16="http://schemas.microsoft.com/office/drawing/2014/main" id="{7A6D84E5-5E70-AC4A-CADB-6716BB4F9E91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تَفاصيلُ </a:t>
            </a:r>
            <a:r>
              <a:rPr lang="ar-MA" dirty="0" err="1"/>
              <a:t>ٱلْخَبَرِ</a:t>
            </a:r>
            <a:r>
              <a:rPr lang="ar-MA" dirty="0"/>
              <a:t> . (عَرْضُ </a:t>
            </a:r>
            <a:r>
              <a:rPr lang="ar-MA" dirty="0" err="1"/>
              <a:t>ٱلْأَحْداثِ</a:t>
            </a:r>
            <a:r>
              <a:rPr lang="ar-MA" dirty="0"/>
              <a:t> </a:t>
            </a:r>
            <a:r>
              <a:rPr lang="ar-MA" dirty="0" err="1"/>
              <a:t>ٱلْفَرْعِيَّةِ</a:t>
            </a:r>
            <a:r>
              <a:rPr lang="ar-MA" dirty="0"/>
              <a:t> لِلْحَدَثِ وَوَصْفُها.). </a:t>
            </a:r>
            <a:endParaRPr lang="fr-FR" dirty="0"/>
          </a:p>
        </p:txBody>
      </p:sp>
      <p:sp>
        <p:nvSpPr>
          <p:cNvPr id="13" name="Zone de texte 25">
            <a:extLst>
              <a:ext uri="{FF2B5EF4-FFF2-40B4-BE49-F238E27FC236}">
                <a16:creationId xmlns:a16="http://schemas.microsoft.com/office/drawing/2014/main" id="{0318283D-AC63-2675-F1B8-CCAC3091D6A0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خُلاصَةُ </a:t>
            </a:r>
            <a:r>
              <a:rPr lang="ar-MA" dirty="0" err="1"/>
              <a:t>ٱلْخَبَرِ</a:t>
            </a:r>
            <a:r>
              <a:rPr lang="ar-MA" dirty="0"/>
              <a:t>. (شُعورُ </a:t>
            </a:r>
            <a:r>
              <a:rPr lang="ar-MA" dirty="0" err="1"/>
              <a:t>ٱلْحاضِرينَ</a:t>
            </a:r>
            <a:r>
              <a:rPr lang="ar-MA" dirty="0"/>
              <a:t>- اِسْتِنْتاجاتٌ- تَوْصِياتٌ...).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D4AA7FC-5822-E8B6-D2B4-8E98BB56744F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555FFAB-39EE-24ED-5940-5038A2145955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60F2680-F6E9-4F9D-0F21-A4984FC29260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6C5BD5-2BFE-5312-6654-06AF4E3EBC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F18ACDF-4476-2052-94FB-72CEC742841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1AFA698-E7AF-5576-A47D-CCF0C344A4D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F8FC8D-405E-2B1A-CAF6-D076126FA86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442884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351F-3A1C-4A3A-C863-87895504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8267A2-D027-D4E7-7F96-60F51E61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48. أنجزوا بشكل ثنائي نشاط " أتدرب مع زملائي". من يقرأ التعليمة؟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F78C47-52C7-E8BB-1259-A986D2996D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EA18EE-233E-655C-CE59-472CF68799B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6C638-A1BE-7A9D-CAE5-3EEB154864C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D5FEB-CB3D-FE3E-5B13-F6F2844D03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4F39F-0D2E-6AC5-4B51-5AA56B5A8E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0623BE-8589-B4E9-FEED-DB9CEE963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001783-9631-A284-B1F2-EC155CAFE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37E9BD-615A-F4D5-C3BF-CD85F9D749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818E1265-EE82-9D22-0D3A-1358764513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3630" y="1368000"/>
            <a:ext cx="468000" cy="468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835294B-6090-B5B8-A649-DA37A3CD2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33665422-0B34-50B4-2524-12E110D09C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11" y="1514104"/>
            <a:ext cx="3342974" cy="51276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447D04-4B5F-0363-305B-E370AB7318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3571" y="3429000"/>
            <a:ext cx="3342974" cy="26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75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26AC-45B0-4EEB-EC94-9B4C12B1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B7C8DF-A47C-5F97-4823-06832045E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الفقرة الأولى ويحدد ترتيبها والعنصر الموافق لها في التصميم.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8A12E5-50AD-76E5-0EAA-65A1C6C992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EA2E0A-5E7D-75B5-2546-679623E1A63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799812-9D7F-C8D8-88DE-E1A8052E5E7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6151-163E-47EC-E6F6-F7D33B1289A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FA7234-C97E-6171-E4B6-A64A44083C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E0B3A4-D15D-9BD0-5825-ADE7368BD0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6EE86-F3C7-F25D-6315-D46381E7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E6AA38-7D6B-59EC-7076-C5BC517159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84C18A2-FAF7-DA79-4C87-58946D112D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361E51B-F56A-1703-A1E8-923D1DB443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0742" y="1584000"/>
            <a:ext cx="5372566" cy="49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1292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C0A1B-A88B-E855-1F06-7FA565DD1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77F9EFB-9433-45A7-E7C8-096C0E09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FA46C1-3CA7-4EA5-5A2B-965FE4AD0F8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EF0C66-D3EC-AC8A-C15C-E70B6B8FE47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999258-49C4-3BF4-09D3-F2A6EFB0408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EA1C74-27BA-0DBD-8C85-D3AF904BD08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636592-C8A2-B98A-D1AF-E21292CE6D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C5AA77-C2A4-6BAD-0925-E9AA373A29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910977-7AFC-DE4F-648F-B0492D5F4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7F9CEE-7C2D-C3A0-91EF-C6DBB5E310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928A27F-3521-D792-BB5C-9622EF4D0D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577D9D6-C524-CEAC-791C-4B98815AFB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0742" y="1584000"/>
            <a:ext cx="5372566" cy="49590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AAFED2-8654-5738-B377-4345F1570454}"/>
              </a:ext>
            </a:extLst>
          </p:cNvPr>
          <p:cNvSpPr txBox="1"/>
          <p:nvPr/>
        </p:nvSpPr>
        <p:spPr>
          <a:xfrm>
            <a:off x="3105811" y="5374949"/>
            <a:ext cx="235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C00000"/>
                </a:solidFill>
              </a:defRPr>
            </a:lvl1pPr>
          </a:lstStyle>
          <a:p>
            <a:r>
              <a:rPr lang="ar-MA" dirty="0"/>
              <a:t>مُقَدِّمَةٌ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3411BD-7FCD-D299-5CD2-96E1942F054B}"/>
              </a:ext>
            </a:extLst>
          </p:cNvPr>
          <p:cNvSpPr txBox="1"/>
          <p:nvPr/>
        </p:nvSpPr>
        <p:spPr>
          <a:xfrm>
            <a:off x="3105811" y="1867271"/>
            <a:ext cx="235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خاتِمَةٌ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39CE74-069C-E44B-4633-F85A6FD832DC}"/>
              </a:ext>
            </a:extLst>
          </p:cNvPr>
          <p:cNvSpPr txBox="1"/>
          <p:nvPr/>
        </p:nvSpPr>
        <p:spPr>
          <a:xfrm>
            <a:off x="3159692" y="2901640"/>
            <a:ext cx="235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عَرْضٌ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764C4F-F713-4723-3416-40265784F12E}"/>
              </a:ext>
            </a:extLst>
          </p:cNvPr>
          <p:cNvSpPr txBox="1"/>
          <p:nvPr/>
        </p:nvSpPr>
        <p:spPr>
          <a:xfrm>
            <a:off x="5501705" y="5522864"/>
            <a:ext cx="64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1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3F308B-87A7-3E37-ECAD-7D1A4C655DB0}"/>
              </a:ext>
            </a:extLst>
          </p:cNvPr>
          <p:cNvSpPr txBox="1"/>
          <p:nvPr/>
        </p:nvSpPr>
        <p:spPr>
          <a:xfrm>
            <a:off x="5462044" y="1885307"/>
            <a:ext cx="64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C00000"/>
                </a:solidFill>
              </a:rPr>
              <a:t>3</a:t>
            </a:r>
            <a:endParaRPr lang="fr-FR" sz="24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1D44D4E-D3A2-B617-6745-34050CD3CB86}"/>
              </a:ext>
            </a:extLst>
          </p:cNvPr>
          <p:cNvSpPr txBox="1"/>
          <p:nvPr/>
        </p:nvSpPr>
        <p:spPr>
          <a:xfrm>
            <a:off x="5514104" y="2971476"/>
            <a:ext cx="64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>
                <a:solidFill>
                  <a:srgbClr val="C00000"/>
                </a:solidFill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07961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427A2-E21C-023D-A6E1-AD6F5F112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FC1EECF-5750-3B2E-FA6B-2860C1339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الأساليب المستعملة في صياغة مقدمة النص؟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4F4582-AB70-5BC2-3767-6D6DF13B9A1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D36985-0BB6-C322-D38B-D0B818FF35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F71EE0-DCCC-238C-7C41-06129846DA7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24A52E-E275-39AC-90C3-E02E398111F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B3FB58-85C6-7B98-E785-8F3E570CC1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A2B458-F270-0DBB-E0F7-CBB3BFF960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450698-D925-FF34-3235-85C53D2D6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8260AA-B4AC-8CA1-41E0-A3399AA380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C8A0CCD5-47B3-CCB7-E4BF-BFB6A2C32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631">
            <a:extLst>
              <a:ext uri="{FF2B5EF4-FFF2-40B4-BE49-F238E27FC236}">
                <a16:creationId xmlns:a16="http://schemas.microsoft.com/office/drawing/2014/main" id="{C09F7449-F3D5-1C64-EA50-BD7C97803F70}"/>
              </a:ext>
            </a:extLst>
          </p:cNvPr>
          <p:cNvSpPr txBox="1"/>
          <p:nvPr/>
        </p:nvSpPr>
        <p:spPr>
          <a:xfrm>
            <a:off x="716214" y="2341760"/>
            <a:ext cx="7711571" cy="3500240"/>
          </a:xfrm>
          <a:prstGeom prst="roundRect">
            <a:avLst/>
          </a:prstGeom>
          <a:solidFill>
            <a:schemeClr val="lt1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ٱلثَّقافِيُّ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يَوْماً دِراسِي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وَذلِكَ يَوْمَ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ٱلسَّبْتِ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27 أَبْرِيلَ 2024 بِساحَةِ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تَمَّ خِلالَهُ تَقْديمُ عَرْضٍ نَظَرِيٍّ، وَمُشاهَدَةُ أَعْمالٍ مَسْرَحِيَّةٍ مِنْ إِنْجازِ تَلاميذِ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6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12669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38809-EE8A-1976-520F-1422A695B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1E4E90-0295-2C6F-EA4D-7D86DB651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مقدمة النص؟ (مطالبة التلاميذ بترديدها.)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51163D-D01D-A9E3-059F-EEA4D9F78A5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4C661E-3B3A-E590-B47A-FD671D8F67B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661404-954E-094C-CC33-8D70D2480D4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8206D3-75ED-1AC2-E230-C7C0A412B80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640C5A-8EDB-BD79-1E18-F6561724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459A4D-6C53-6E43-87D5-6CFD5AB4BF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4A26AF-F307-E6DD-4448-C3749E04E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B21373C-9E62-88EE-5B84-E05C599D00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7641479-A671-3939-2F0A-6687C0DB9A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Zone de texte 631">
            <a:extLst>
              <a:ext uri="{FF2B5EF4-FFF2-40B4-BE49-F238E27FC236}">
                <a16:creationId xmlns:a16="http://schemas.microsoft.com/office/drawing/2014/main" id="{45D9D94F-C349-4DE5-BE51-2CEFE504A6AE}"/>
              </a:ext>
            </a:extLst>
          </p:cNvPr>
          <p:cNvSpPr txBox="1"/>
          <p:nvPr/>
        </p:nvSpPr>
        <p:spPr>
          <a:xfrm>
            <a:off x="716214" y="2108080"/>
            <a:ext cx="7711571" cy="3500240"/>
          </a:xfrm>
          <a:prstGeom prst="roundRect">
            <a:avLst/>
          </a:prstGeom>
          <a:solidFill>
            <a:schemeClr val="lt1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ٱلنّادي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ٱلثَّقافِيُّ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يَوْماً دِراسِيّا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ً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حَوْلَ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وَذلِك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 يَوْمَ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ٱلسَّبْتِ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27 أَبْرِيلَ 2024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ساحَةِ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تَمَّ خِلالَه</a:t>
            </a:r>
            <a:r>
              <a:rPr lang="ar-S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تَقْديمُ عَرْضٍ نَظَرِيٍّ، وَمُشاهَدَةُ أَعْمالٍ مَسْرَحِيَّةٍ مِنْ إِنْجازِ تَلاميذِ </a:t>
            </a:r>
            <a:r>
              <a:rPr lang="ar-S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73446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A3760-22F6-8333-1E84-7E2DA41FC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761B8B4-9A59-30B7-64CE-402CE97CC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الأساليب المستعملة في صياغة عرض النص؟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39857-4597-B976-36FE-47560927C57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03A556-789C-4FDC-2840-EB838F93DAD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BEF59-2EC9-637F-59B4-A3871EE06BB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89BCF7-CDD4-0031-9630-594C28BE762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BCCF365-9FD3-55AB-4999-68B10FFBE9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D64D63-EE6A-2FE4-CE9C-3DFCA5659C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EDCB64-DFD8-23E2-C270-440EE4F99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0ACAD1-46AE-D15F-D179-3DB79CD49B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97920D6-4813-9DC5-9739-0909420B45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632">
            <a:extLst>
              <a:ext uri="{FF2B5EF4-FFF2-40B4-BE49-F238E27FC236}">
                <a16:creationId xmlns:a16="http://schemas.microsoft.com/office/drawing/2014/main" id="{280835CA-EF29-E276-C2E1-8A793F915B24}"/>
              </a:ext>
            </a:extLst>
          </p:cNvPr>
          <p:cNvSpPr txBox="1"/>
          <p:nvPr/>
        </p:nvSpPr>
        <p:spPr>
          <a:xfrm>
            <a:off x="391662" y="1704575"/>
            <a:ext cx="8026214" cy="4826960"/>
          </a:xfrm>
          <a:prstGeom prst="roundRect">
            <a:avLst/>
          </a:prstGeom>
          <a:solidFill>
            <a:schemeClr val="lt1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بِتِلاوَةِ آياتٍ مِنَ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ٱلْقُرْآنِ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عَقِبَها أَلْقى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ٱلسَّيِّدُ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ٱلْمُديرُ كَلِمَةً تَرْحيبِيَّةً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بِٱلْجَميعِ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وَشَكَرَ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ٱلْفَريقَ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سَهِرَ عَلى تَنْظيمِ هذا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ٱلنَّشاطِ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ٱلتَّرْبَوِيِّ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عَرَضَ أَهَمَّ فِقْراتِ بَرْنامَجِ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ذلِكَ، تَمَّ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ٱلاِسْتِماعُ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عَرْضٍ حَوْلَ أَبي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أَلْقاهُ مُنَشِّطُ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ٱلنّادِي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رَكَّزَ فيهِ عَلى نُقْطَتَيْنِ أَساسِيَّتَيْنِ. أَشارَ في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كَوْنِ فَنِّ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يَعودُ إِلى فَتْرَةٍ قَديمَةٍ جِدّاً مِنْ تاريخِ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ٱلْبَشَرِيَّةِ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فيما حاوَلَ ٱلْإِجابَةَ مِنْ خِلالِ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ٱلنُّقْطَةِ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سُؤالٍ مُهِمٍّ حَوْلَ دَواعي تَسْمِيَّةِ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بِأَبي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2341880" algn="r"/>
              </a:tabLst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ٱلْأَخيرَةِ مِنْ بَرْنامَجِ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اِسْتَمْتَعَ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ٱلْحاضِرونَ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بِمُشاهَدَةِ مَسْرَحِيَّتَيْنِ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ٱثْنَتَيْنِ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تَقْديمِ تَلاميذِ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تَناوَلَتِ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أَهَمِّيَّةَ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تَحْقيقِ أَحْلامِنا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ٱلْمِهْنِيَّةِ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فيما قَدَّمَتِ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نَموذَجاً لِطِفْلٍ يُجَسِّدُ حُبَّ وَطَنِهِ في سُلوكِهِ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وَٱلْمَنْزِلِ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وَخارِجَهُما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5709280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B3C3B-B263-7D69-636A-43BD8B9D7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1A4451-C914-3F20-999A-085715A62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عرض النص؟ (مطالبة التلاميذ بترديدها.)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2B05C1-480B-F935-C0CB-8B14568BEF3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CDA9F2-C293-7150-ECC7-77EBDCB5E838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EAC2F5-0AFD-EED4-04E3-A3777AA6110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ABC76B-1305-4F29-5B1B-60249802EF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BDAD21-AA3D-037B-3AC4-3AEF531BBA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E9A58D-E589-2FDA-CC4A-D5B39F3081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733579-7569-56F0-13F4-5E511C53D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AA352C-E95C-05BD-98D6-6FE27B5C6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1B01A753-D780-76B7-ED76-5FF0500D03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 de texte 632">
            <a:extLst>
              <a:ext uri="{FF2B5EF4-FFF2-40B4-BE49-F238E27FC236}">
                <a16:creationId xmlns:a16="http://schemas.microsoft.com/office/drawing/2014/main" id="{AD3AF2D7-8C15-46F3-12EA-6F90B0D4DDBE}"/>
              </a:ext>
            </a:extLst>
          </p:cNvPr>
          <p:cNvSpPr txBox="1"/>
          <p:nvPr/>
        </p:nvSpPr>
        <p:spPr>
          <a:xfrm>
            <a:off x="538666" y="1584001"/>
            <a:ext cx="8026214" cy="4898080"/>
          </a:xfrm>
          <a:prstGeom prst="roundRect">
            <a:avLst/>
          </a:prstGeom>
          <a:solidFill>
            <a:schemeClr val="lt1"/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S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بِتِلاوَةِ آياتٍ مِنَ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ٱلْقُرْآنِ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ٱلْكَريمِ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عَقِبَها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أَلْقى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ٱلسَّيِّدُ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ٱلْمُديرُ كَلِمَةً تَرْحيبِيَّةً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بِٱلْجَميعِ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وَشَكَرَ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بِٱسْمِ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ٱلْفَريقَ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سَهِرَ عَلى تَنْظيمِ هذا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ٱلنَّشاطِ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ٱلتَّرْبَوِيِّ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S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ثُمَّ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عَرَضَ أَهَمَّ فِقْراتِ بَرْنامَجِ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</a:t>
            </a:r>
            <a:r>
              <a:rPr lang="ar-S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تَمَّ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ٱلاِسْتِماعُ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عَرْضٍ حَوْلَ أَبي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أَلْقاهُ مُنَشِّطُ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ٱلنّادِي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ٱلثَّقافِيِّ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رَكَّزَ فيهِ عَلى نُقْطَتَيْنِ أَساسِيَّتَيْنِ. أَشارَ في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كَوْنِ فَنِّ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يَعودُ إِلى فَتْرَةٍ قَديمَةٍ جِدّاً مِنْ تاريخِ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ٱلْبَشَرِيَّةِ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فيما حاوَلَ ٱلْإِجابَةَ مِنْ خِلالِ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ٱلنُّقْطَةِ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سُؤالٍ مُهِمٍّ حَوْلَ دَواعي تَسْمِيَّةِ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بِأَبي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2341880" algn="r"/>
              </a:tabLst>
            </a:pP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   </a:t>
            </a:r>
            <a:r>
              <a:rPr lang="ar-S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SA" sz="2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ٱلْفِقْرَةِ</a:t>
            </a:r>
            <a:r>
              <a:rPr lang="ar-SA" sz="2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ٱلْأَخيرَةِ مِنْ بَرْنامَجِ </a:t>
            </a:r>
            <a:r>
              <a:rPr lang="ar-SA" sz="2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اِسْتَمْتَعَ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ٱلْحاضِرونَ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بِمُشاهَدَةِ مَسْرَحِيَّتَيْنِ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ٱثْنَتَيْنِ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تَقْديمِ تَلاميذِ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تَناوَلَتِ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ٱلْأولى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أَهَمِّيَّةَ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تَحْقيقِ أَحْلامِنا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ٱلْمِهْنِيَّةِ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فيما قَدَّمَتِ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ٱلثّانِيَةُ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نَموذَجاً لِطِفْلٍ يُجَسِّدُ حُبَّ وَطَنِهِ في سُلوكِهِ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داخِلَ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وَٱلْمَنْزِلِ</a:t>
            </a:r>
            <a:r>
              <a:rPr lang="ar-S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وَخارِجَهُما</a:t>
            </a:r>
            <a:r>
              <a:rPr lang="ar-MA" sz="2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2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663405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865E0-B993-23D3-362E-C572624D6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1C3809-F19A-82E3-B907-1BAD123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يحدد الأساليب المستعملة في صياغة خاتمة النص؟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E6696C-328D-EAD1-723C-C066D30445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E1880F-AACB-F7BA-236C-9888AA0A3E1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4930E-7424-0B1E-6C5E-F4F6EB0DBE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8139C-AD43-2996-16BF-4B129FD15D7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7F252A-7730-361D-752F-C2D67ED07F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BA1F18-4E18-F7EB-7D9D-A5E9B3491E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090CC8-4835-2CA6-0420-7B43E78DF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4FBFE6-1447-2188-1F95-6A0573518E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70F6D92-0FC8-2050-291C-4151EF7141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Zone de texte 987">
            <a:extLst>
              <a:ext uri="{FF2B5EF4-FFF2-40B4-BE49-F238E27FC236}">
                <a16:creationId xmlns:a16="http://schemas.microsoft.com/office/drawing/2014/main" id="{E992B720-D115-D023-0A06-1BADA4476D3C}"/>
              </a:ext>
            </a:extLst>
          </p:cNvPr>
          <p:cNvSpPr txBox="1"/>
          <p:nvPr/>
        </p:nvSpPr>
        <p:spPr>
          <a:xfrm>
            <a:off x="733396" y="2092960"/>
            <a:ext cx="7577484" cy="3444240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 هذا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فُرْصَةً لِجَميعِ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لِلتَّعَرُّفِ مِنْ جِهَةٍ، عَلى فَنِّ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وَخاصَّةً دَواعي تَسْمِيَتِهِ بِأَبي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وَمِنْ جِهَةٍ أُخْرى، عَلى مَواهِبِ تَلاميذِ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طُرِها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ٱلتَّرْبَوِيَّةِ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إِنْجازِ عُروضٍ مَسْرَحِيَّةٍ.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102589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3CA84-3B22-9B0B-9113-AC4FFD0B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F1BD757-5350-8D10-03DF-BB6BDFB7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60" y="756174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خاتمة النص؟ (مطالبة التلاميذ بترديدها.)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05E9A6-AE09-BB45-286A-723299E8898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CEAE21-FB78-1A88-19E7-2ED066DCE99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B0C80-1AA7-C733-0431-2CE6E21349F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9F03C0-0AD5-C3BE-1747-EFD8535BCF2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9640A1-C07A-0AC7-41FD-F0294D673D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85A45A-1842-1BC1-8547-13DBE2EE0A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179676-7C92-1A53-9019-348364EAD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649300-2902-13A9-573E-2EFD8224B2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AE91B79-72C0-572E-64F9-E2BBCCBCFC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 de texte 987">
            <a:extLst>
              <a:ext uri="{FF2B5EF4-FFF2-40B4-BE49-F238E27FC236}">
                <a16:creationId xmlns:a16="http://schemas.microsoft.com/office/drawing/2014/main" id="{E252C237-D723-21F6-7F11-16E951117B76}"/>
              </a:ext>
            </a:extLst>
          </p:cNvPr>
          <p:cNvSpPr txBox="1"/>
          <p:nvPr/>
        </p:nvSpPr>
        <p:spPr>
          <a:xfrm>
            <a:off x="733396" y="2092960"/>
            <a:ext cx="7577484" cy="3444240"/>
          </a:xfrm>
          <a:prstGeom prst="round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شَكَّلَ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ٱلدِّراسِيُّ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فُرْصَةً لِجَميعِ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ٱلْحاضِرينَ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لِلتَّعَرُّفِ مِنْ جِهَةٍ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عَلى فَنِّ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ٱلْمَسْرَحِ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وَخاصَّةً دَواعي تَسْمِيَتِهِ بِأَبي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ٱلْفُنونِ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جِهَةٍ أُخْرى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عَلى مَواهِبِ تَلاميذِ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ٱلْمُؤَسَّسَةِ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وَأَطُرِها </a:t>
            </a:r>
            <a:r>
              <a:rPr lang="ar-S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ٱلتَّرْبَوِيَّةِ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إِنْجازِ عُروضٍ مَسْرَحِيَّةٍ.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529029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رسم الهمزة المتوسطة بشكل صحيح؟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1118741" y="3149601"/>
            <a:ext cx="6572056" cy="194095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خُطُواتُ رَسْمِ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ٱلْهَمْزَةِ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ٱلْمُتَوَسِّطَةِ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5AFC-9DFE-7352-3285-963D621B5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4BEA79-4466-CE9A-1BAF-39E11301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المقال الإخباري؟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B7AD0-3C7F-B792-87F6-DC54455AB2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24682-DA03-5898-B9A5-42986441B84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B04EF-01AB-26B9-3147-3A72192326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1DDBD-D1DF-CDB5-A5A3-E8D7A841D9A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7EC7-108A-8130-1E0E-9659BDFC3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3A9295-0513-2395-8FD7-6C9319CC16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9444F7-ED40-6D7B-D261-EA173FCC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B74C4F-7F5B-3F38-7E6F-59E01B39B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A2DD56-E95D-BE86-62A3-A7F955961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976AC0-BFBA-1728-DF1E-0D37F5172F29}"/>
              </a:ext>
            </a:extLst>
          </p:cNvPr>
          <p:cNvSpPr txBox="1"/>
          <p:nvPr/>
        </p:nvSpPr>
        <p:spPr>
          <a:xfrm>
            <a:off x="1462118" y="3429000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ٱلْمَقالِ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ٱلْإِخْبارِيِّ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452412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19194</TotalTime>
  <Words>2479</Words>
  <Application>Microsoft Office PowerPoint</Application>
  <PresentationFormat>Affichage à l'écran (4:3)</PresentationFormat>
  <Paragraphs>506</Paragraphs>
  <Slides>68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68</vt:i4>
      </vt:variant>
    </vt:vector>
  </HeadingPairs>
  <TitlesOfParts>
    <vt:vector size="94" baseType="lpstr">
      <vt:lpstr>Aptos Display</vt:lpstr>
      <vt:lpstr>Viga</vt:lpstr>
      <vt:lpstr>Aptos</vt:lpstr>
      <vt:lpstr>Arial</vt:lpstr>
      <vt:lpstr>Microsoft Uighur</vt:lpstr>
      <vt:lpstr>Wingdings</vt:lpstr>
      <vt:lpstr>Calibri</vt:lpstr>
      <vt:lpstr>Dosis ExtraBold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مرحبا بكم، سنبدأ حصة اللغة العربية.</vt:lpstr>
      <vt:lpstr>حاولوا الالتزام بهذه السلوكات. سنحدد الفائز بنجمة السلوك في نهاية كل حصة. </vt:lpstr>
      <vt:lpstr>ضعوا الكراسة والدفتر واللوحة في القمطر.</vt:lpstr>
      <vt:lpstr>نبدأ حصتنا في القراءة بتصحيح الواجب المنزلي شفهيا. خذوا كراساتكم. </vt:lpstr>
      <vt:lpstr>من يقرأ عناصر خطاطة النص السردي" حيرة الاختيار"؟ (مناقشة بعض المقترحات.)</vt:lpstr>
      <vt:lpstr>ننتقل إلى نشاط الطلاقة. من يقرأ النص؟ الفائز من لم يرتكب أي خطأ.</vt:lpstr>
      <vt:lpstr>الفائزون في هذه الحصة هم ........................................................................... </vt:lpstr>
      <vt:lpstr> حددوا على دفاتر البحث الفكرة العامة للنص. </vt:lpstr>
      <vt:lpstr>من يقرأ الفكرة التي صاغها؟ </vt:lpstr>
      <vt:lpstr>Présentation PowerPoint</vt:lpstr>
      <vt:lpstr>في هذه الحصة من مكون الإملاء، ستتعلمون طريقة بسيطة لرسم الهمزة في وسط الكلمة. </vt:lpstr>
      <vt:lpstr>في البداية، من يذكرنا بمختلف أشكال رسم الهمزة في آخر الكلمة. </vt:lpstr>
      <vt:lpstr> من يقرأ؟ </vt:lpstr>
      <vt:lpstr>انتبهوا إلى السؤال التالي: كيف نحدد الرسم المناسب للهمزة في وسط الكلمة؟</vt:lpstr>
      <vt:lpstr>لاحظوا معي كيف سأحدد الرسم المناسب للهمزة في وسط الكلمة التالية: </vt:lpstr>
      <vt:lpstr>أولا، أحدد حركة الهمزة وحركة الحرف الذي يوجد قبلها.</vt:lpstr>
      <vt:lpstr>ألاحظ أن الهمزة فوقها "سكون"، وأن حركة الحرف الذي يوجد قبلها: كسرة.</vt:lpstr>
      <vt:lpstr>ثانيا، أحدد الحركة الأسبق وفق الترتيب التالي.</vt:lpstr>
      <vt:lpstr>ثالثا، أرسم الهمزة بالشكل المناسب: على النبرة.</vt:lpstr>
      <vt:lpstr>أتذكر كيف أرسم الهمزة المتوسطة.</vt:lpstr>
      <vt:lpstr>دوركم. حددوا الرسم المناسب للهمزة في وسط الكلمة التالية. من يحدد حركة الهمزة؟</vt:lpstr>
      <vt:lpstr>نصحح جماعة. </vt:lpstr>
      <vt:lpstr>من يحدد حركة الحرف الذي يوجد قبل الهمزة؟</vt:lpstr>
      <vt:lpstr>نصحح. حركة الحرف الذي يوجد قبل الهمزة هي: الضمة. </vt:lpstr>
      <vt:lpstr>من يحدد الحركة الأسبق وفق الترتيب التالي ؟</vt:lpstr>
      <vt:lpstr>نصحح. الضمة أسبق من السكون.</vt:lpstr>
      <vt:lpstr>من يقوم إلى السبورة لكتابة الكلمة مع رسم الهمزة بالشكل المناسب لحركة الضمة. </vt:lpstr>
      <vt:lpstr>تكتب الهمزة على الواو.</vt:lpstr>
      <vt:lpstr>انتبهوا إلى بعض الحالات الخاصة. من يقرأ؟ </vt:lpstr>
      <vt:lpstr> خذوا كراساتكم الصفحة 47. أنجزوا على كراساتكم نشاط" أنجز مع زملائي". </vt:lpstr>
      <vt:lpstr>نصحح. من يحدد حركة الهمزة وحركة الحرف الذي يوجد قبلها في كلمة " ر..ـةٌ.." والرسم الموافق لها ثم يكتبها على السبورة. ( الانتقال إلى الكلمة الموالية بعد مناقشة الجواب.) </vt:lpstr>
      <vt:lpstr>نصحح. من يحدد حركة الهمزة وحركة الحرف الذي يوجد قبلها في كلمة " ر..ـةٌ.." والرسم الموافق لها ثم يكتبها على السبورة. ( الانتقال إلى الكلمة الموالية بعد مناقشة الجواب.) </vt:lpstr>
      <vt:lpstr>ننتقل إلى النشاط الثاني. أنجزوه بسرعة. </vt:lpstr>
      <vt:lpstr>صححوا على كراساتكم. </vt:lpstr>
      <vt:lpstr>Présentation PowerPoint</vt:lpstr>
      <vt:lpstr>ستتعلمون في هذه الحصة كيف تكتبون مقالا إخباريا حول حدث. </vt:lpstr>
      <vt:lpstr>.ماذا نقصد بمقال إخباري؟</vt:lpstr>
      <vt:lpstr>من يقرأ التعريف التالي؟ </vt:lpstr>
      <vt:lpstr>لكتابة مقال أو نص إخباري نحتاج إلى تقديم الحدث وكتابة تقرير حوله. من يذكرنا بالأسئلة التي تساعدنا على تحديد عناصر الحدث؟</vt:lpstr>
      <vt:lpstr>ما الأسئلة التي تساعدنا على تحديد عناصر الحدث؟</vt:lpstr>
      <vt:lpstr>من يقرأ أسئلة المخطط الشمسي لعناصر الحدث؟ </vt:lpstr>
      <vt:lpstr> من يذكرنا بمعنى التقرير ؟ </vt:lpstr>
      <vt:lpstr>نتذكر جماعة. من يقرأ؟ </vt:lpstr>
      <vt:lpstr>ما الخطوات التي نسلكها لتحرير التقرير؟</vt:lpstr>
      <vt:lpstr>نتذكر جماعة. من يقرأ؟ </vt:lpstr>
      <vt:lpstr>لكتابة المقال الإخباري، سننظم المعلومات التي جمعناها عن الحدث وفق التصميم التالي:</vt:lpstr>
      <vt:lpstr>من يعيد قراءة التصميم؟ </vt:lpstr>
      <vt:lpstr>خذوا كراساتكم الصفحة 48. أنجزوا بشكل ثنائي نشاط " أتدرب مع زملائي". من يقرأ التعليمة؟ </vt:lpstr>
      <vt:lpstr>نصحح. من يقرأ الفقرة الأولى ويحدد ترتيبها والعنصر الموافق لها في التصميم.</vt:lpstr>
      <vt:lpstr>صححوا على كراساتكم.</vt:lpstr>
      <vt:lpstr>من يحدد الأساليب المستعملة في صياغة مقدمة النص؟ </vt:lpstr>
      <vt:lpstr>من يقرأ الأساليب المستعملة في صياغة مقدمة النص؟ (مطالبة التلاميذ بترديدها.)</vt:lpstr>
      <vt:lpstr>من يحدد الأساليب المستعملة في صياغة عرض النص؟ </vt:lpstr>
      <vt:lpstr>من يقرأ الأساليب المستعملة في صياغة عرض النص؟ (مطالبة التلاميذ بترديدها.)</vt:lpstr>
      <vt:lpstr>من يحدد الأساليب المستعملة في صياغة خاتمة النص؟ </vt:lpstr>
      <vt:lpstr>من يقرأ الأساليب المستعملة في صياغة خاتمة النص؟ (مطالبة التلاميذ بترديدها.)</vt:lpstr>
      <vt:lpstr>اختتام الحصة</vt:lpstr>
      <vt:lpstr>من يذكرنا بخطوات رسم الهمزة المتوسطة بشكل صحيح؟ </vt:lpstr>
      <vt:lpstr>من يذكرنا بعناصر تصميم المقال الإخباري؟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219</cp:revision>
  <dcterms:created xsi:type="dcterms:W3CDTF">2023-09-20T21:35:22Z</dcterms:created>
  <dcterms:modified xsi:type="dcterms:W3CDTF">2026-02-15T18:39:37Z</dcterms:modified>
</cp:coreProperties>
</file>