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8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0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1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2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4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5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6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17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45" r:id="rId13"/>
    <p:sldMasterId id="2147483868" r:id="rId14"/>
    <p:sldMasterId id="2147483891" r:id="rId15"/>
    <p:sldMasterId id="2147483914" r:id="rId16"/>
    <p:sldMasterId id="2147483937" r:id="rId17"/>
    <p:sldMasterId id="2147483741" r:id="rId18"/>
    <p:sldMasterId id="2147483686" r:id="rId19"/>
  </p:sldMasterIdLst>
  <p:notesMasterIdLst>
    <p:notesMasterId r:id="rId104"/>
  </p:notesMasterIdLst>
  <p:handoutMasterIdLst>
    <p:handoutMasterId r:id="rId105"/>
  </p:handoutMasterIdLst>
  <p:sldIdLst>
    <p:sldId id="2147482627" r:id="rId20"/>
    <p:sldId id="2147482632" r:id="rId21"/>
    <p:sldId id="2147482469" r:id="rId22"/>
    <p:sldId id="2147482516" r:id="rId23"/>
    <p:sldId id="2147482633" r:id="rId24"/>
    <p:sldId id="2147482691" r:id="rId25"/>
    <p:sldId id="2147482445" r:id="rId26"/>
    <p:sldId id="2147482453" r:id="rId27"/>
    <p:sldId id="2147482713" r:id="rId28"/>
    <p:sldId id="2147482626" r:id="rId29"/>
    <p:sldId id="2147482779" r:id="rId30"/>
    <p:sldId id="2147482810" r:id="rId31"/>
    <p:sldId id="2147482811" r:id="rId32"/>
    <p:sldId id="2147482781" r:id="rId33"/>
    <p:sldId id="2147482694" r:id="rId34"/>
    <p:sldId id="2147482551" r:id="rId35"/>
    <p:sldId id="2147482585" r:id="rId36"/>
    <p:sldId id="2147482586" r:id="rId37"/>
    <p:sldId id="2147482466" r:id="rId38"/>
    <p:sldId id="2147482553" r:id="rId39"/>
    <p:sldId id="2147482707" r:id="rId40"/>
    <p:sldId id="2147482748" r:id="rId41"/>
    <p:sldId id="2147482785" r:id="rId42"/>
    <p:sldId id="2147482786" r:id="rId43"/>
    <p:sldId id="2147482787" r:id="rId44"/>
    <p:sldId id="2147482788" r:id="rId45"/>
    <p:sldId id="2147482753" r:id="rId46"/>
    <p:sldId id="2147482812" r:id="rId47"/>
    <p:sldId id="2147482789" r:id="rId48"/>
    <p:sldId id="2147482754" r:id="rId49"/>
    <p:sldId id="2147482813" r:id="rId50"/>
    <p:sldId id="2147482791" r:id="rId51"/>
    <p:sldId id="2147482755" r:id="rId52"/>
    <p:sldId id="2147482815" r:id="rId53"/>
    <p:sldId id="2147482816" r:id="rId54"/>
    <p:sldId id="2147482817" r:id="rId55"/>
    <p:sldId id="2147482818" r:id="rId56"/>
    <p:sldId id="2147482792" r:id="rId57"/>
    <p:sldId id="2147482819" r:id="rId58"/>
    <p:sldId id="2147482820" r:id="rId59"/>
    <p:sldId id="2147482821" r:id="rId60"/>
    <p:sldId id="2147482822" r:id="rId61"/>
    <p:sldId id="2147482823" r:id="rId62"/>
    <p:sldId id="2147482824" r:id="rId63"/>
    <p:sldId id="2147482793" r:id="rId64"/>
    <p:sldId id="2147482825" r:id="rId65"/>
    <p:sldId id="2147482826" r:id="rId66"/>
    <p:sldId id="2147482827" r:id="rId67"/>
    <p:sldId id="2147482828" r:id="rId68"/>
    <p:sldId id="2147482695" r:id="rId69"/>
    <p:sldId id="2147482763" r:id="rId70"/>
    <p:sldId id="2147482765" r:id="rId71"/>
    <p:sldId id="2147482766" r:id="rId72"/>
    <p:sldId id="2147482829" r:id="rId73"/>
    <p:sldId id="2147482830" r:id="rId74"/>
    <p:sldId id="2147482831" r:id="rId75"/>
    <p:sldId id="2147482832" r:id="rId76"/>
    <p:sldId id="2147482833" r:id="rId77"/>
    <p:sldId id="2147482595" r:id="rId78"/>
    <p:sldId id="2147482835" r:id="rId79"/>
    <p:sldId id="2147482834" r:id="rId80"/>
    <p:sldId id="2147482767" r:id="rId81"/>
    <p:sldId id="2147482836" r:id="rId82"/>
    <p:sldId id="2147482837" r:id="rId83"/>
    <p:sldId id="2147482838" r:id="rId84"/>
    <p:sldId id="2147482843" r:id="rId85"/>
    <p:sldId id="2147482842" r:id="rId86"/>
    <p:sldId id="2147482841" r:id="rId87"/>
    <p:sldId id="2147482840" r:id="rId88"/>
    <p:sldId id="2147482839" r:id="rId89"/>
    <p:sldId id="2147482804" r:id="rId90"/>
    <p:sldId id="2147482806" r:id="rId91"/>
    <p:sldId id="2147482573" r:id="rId92"/>
    <p:sldId id="2147482739" r:id="rId93"/>
    <p:sldId id="2147482740" r:id="rId94"/>
    <p:sldId id="2147482844" r:id="rId95"/>
    <p:sldId id="2147482845" r:id="rId96"/>
    <p:sldId id="2147482704" r:id="rId97"/>
    <p:sldId id="2147482625" r:id="rId98"/>
    <p:sldId id="2147482580" r:id="rId99"/>
    <p:sldId id="2147482624" r:id="rId100"/>
    <p:sldId id="2147482705" r:id="rId101"/>
    <p:sldId id="2147482646" r:id="rId102"/>
    <p:sldId id="2147482634" r:id="rId10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E4EA"/>
    <a:srgbClr val="B5EEF2"/>
    <a:srgbClr val="48B2DC"/>
    <a:srgbClr val="56B64A"/>
    <a:srgbClr val="B1EDEA"/>
    <a:srgbClr val="565F88"/>
    <a:srgbClr val="CC0000"/>
    <a:srgbClr val="9CA3C0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44" autoAdjust="0"/>
    <p:restoredTop sz="94694"/>
  </p:normalViewPr>
  <p:slideViewPr>
    <p:cSldViewPr snapToGrid="0">
      <p:cViewPr varScale="1">
        <p:scale>
          <a:sx n="71" d="100"/>
          <a:sy n="71" d="100"/>
        </p:scale>
        <p:origin x="898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slide" Target="slides/slide65.xml"/><Relationship Id="rId89" Type="http://schemas.openxmlformats.org/officeDocument/2006/relationships/slide" Target="slides/slide70.xml"/><Relationship Id="rId16" Type="http://schemas.openxmlformats.org/officeDocument/2006/relationships/slideMaster" Target="slideMasters/slideMaster16.xml"/><Relationship Id="rId107" Type="http://schemas.openxmlformats.org/officeDocument/2006/relationships/viewProps" Target="viewProps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slide" Target="slides/slide60.xml"/><Relationship Id="rId102" Type="http://schemas.openxmlformats.org/officeDocument/2006/relationships/slide" Target="slides/slide83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1.xml"/><Relationship Id="rId95" Type="http://schemas.openxmlformats.org/officeDocument/2006/relationships/slide" Target="slides/slide76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80" Type="http://schemas.openxmlformats.org/officeDocument/2006/relationships/slide" Target="slides/slide61.xml"/><Relationship Id="rId85" Type="http://schemas.openxmlformats.org/officeDocument/2006/relationships/slide" Target="slides/slide66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59" Type="http://schemas.openxmlformats.org/officeDocument/2006/relationships/slide" Target="slides/slide40.xml"/><Relationship Id="rId103" Type="http://schemas.openxmlformats.org/officeDocument/2006/relationships/slide" Target="slides/slide84.xml"/><Relationship Id="rId108" Type="http://schemas.openxmlformats.org/officeDocument/2006/relationships/theme" Target="theme/theme1.xml"/><Relationship Id="rId54" Type="http://schemas.openxmlformats.org/officeDocument/2006/relationships/slide" Target="slides/slide35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91" Type="http://schemas.openxmlformats.org/officeDocument/2006/relationships/slide" Target="slides/slide72.xml"/><Relationship Id="rId96" Type="http://schemas.openxmlformats.org/officeDocument/2006/relationships/slide" Target="slides/slide7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slide" Target="slides/slide62.xml"/><Relationship Id="rId86" Type="http://schemas.openxmlformats.org/officeDocument/2006/relationships/slide" Target="slides/slide67.xml"/><Relationship Id="rId94" Type="http://schemas.openxmlformats.org/officeDocument/2006/relationships/slide" Target="slides/slide75.xml"/><Relationship Id="rId99" Type="http://schemas.openxmlformats.org/officeDocument/2006/relationships/slide" Target="slides/slide80.xml"/><Relationship Id="rId101" Type="http://schemas.openxmlformats.org/officeDocument/2006/relationships/slide" Target="slides/slide8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109" Type="http://schemas.openxmlformats.org/officeDocument/2006/relationships/tableStyles" Target="tableStyles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97" Type="http://schemas.openxmlformats.org/officeDocument/2006/relationships/slide" Target="slides/slide78.xml"/><Relationship Id="rId10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slide" Target="slides/slide7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slide" Target="slides/slide68.xml"/><Relationship Id="rId61" Type="http://schemas.openxmlformats.org/officeDocument/2006/relationships/slide" Target="slides/slide42.xml"/><Relationship Id="rId82" Type="http://schemas.openxmlformats.org/officeDocument/2006/relationships/slide" Target="slides/slide6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Relationship Id="rId100" Type="http://schemas.openxmlformats.org/officeDocument/2006/relationships/slide" Target="slides/slide81.xml"/><Relationship Id="rId105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93" Type="http://schemas.openxmlformats.org/officeDocument/2006/relationships/slide" Target="slides/slide74.xml"/><Relationship Id="rId98" Type="http://schemas.openxmlformats.org/officeDocument/2006/relationships/slide" Target="slides/slide79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6.xml"/><Relationship Id="rId46" Type="http://schemas.openxmlformats.org/officeDocument/2006/relationships/slide" Target="slides/slide27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62" Type="http://schemas.openxmlformats.org/officeDocument/2006/relationships/slide" Target="slides/slide43.xml"/><Relationship Id="rId83" Type="http://schemas.openxmlformats.org/officeDocument/2006/relationships/slide" Target="slides/slide64.xml"/><Relationship Id="rId88" Type="http://schemas.openxmlformats.org/officeDocument/2006/relationships/slide" Target="slides/slide6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8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8.png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680003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5214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32EFA6-237F-989E-6D7C-2CBEF9D7F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C66F254-2EAE-436D-90DD-6DF87FB101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B24DF3-8903-19F1-2D3A-55DBA0D39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3F8227-809A-4717-975D-3E27A3403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F9C4-71C9-4999-8579-5E99107E4126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39E234-37C1-7D4D-4CE3-7243A3D76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DB0F4A-E5B2-0421-5E40-63038AD6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E720-0EA5-446F-BCF2-8928A01B82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417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147212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64647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8084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08940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75663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232361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11565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46215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75826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97124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124127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52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56542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23583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09542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33958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54052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68574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846232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756854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356486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76597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774366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7813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2758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347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73661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0704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82153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05435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49626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4756541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629446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68371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03738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67622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2389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94806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3549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48933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50018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6047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39203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0435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385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9407403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19874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4140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35234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97516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1276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98064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79982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85732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996060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27737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70340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1740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54576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64925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0172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6685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13900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0473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56636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25278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48907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78582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802100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4824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885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53037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127476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068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00881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2746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455413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073513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81892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81447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28279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38291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17674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18478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3177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872272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24304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798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6100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92962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4127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90663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273729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58303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943374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36836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38110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69578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2897603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936135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73535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463889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194242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69714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36126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63460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63149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26247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67088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52936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629101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586205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10660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32615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504158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30930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75840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15338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3837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7086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93889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7340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4571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961682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16459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49638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31054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08855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41740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9764991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45729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46093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000999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5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2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9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5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8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4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92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95.xml"/><Relationship Id="rId15" Type="http://schemas.openxmlformats.org/officeDocument/2006/relationships/image" Target="../media/image5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image" Target="../media/image8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theme" Target="../theme/theme12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Relationship Id="rId27" Type="http://schemas.openxmlformats.org/officeDocument/2006/relationships/image" Target="../media/image13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46.xml"/><Relationship Id="rId21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68.xml"/><Relationship Id="rId21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20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75.xml"/><Relationship Id="rId19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Relationship Id="rId22" Type="http://schemas.openxmlformats.org/officeDocument/2006/relationships/slideLayout" Target="../slideLayouts/slideLayout18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190.xml"/><Relationship Id="rId21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20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97.xml"/><Relationship Id="rId19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Relationship Id="rId22" Type="http://schemas.openxmlformats.org/officeDocument/2006/relationships/slideLayout" Target="../slideLayouts/slideLayout20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18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2.xml"/><Relationship Id="rId21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slideLayout" Target="../slideLayouts/slideLayout226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20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23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19.xml"/><Relationship Id="rId19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Relationship Id="rId22" Type="http://schemas.openxmlformats.org/officeDocument/2006/relationships/slideLayout" Target="../slideLayouts/slideLayout23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35.xml"/><Relationship Id="rId7" Type="http://schemas.openxmlformats.org/officeDocument/2006/relationships/slideLayout" Target="../slideLayouts/slideLayout23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37.xml"/><Relationship Id="rId10" Type="http://schemas.openxmlformats.org/officeDocument/2006/relationships/slideLayout" Target="../slideLayouts/slideLayout242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61" r:id="rId22"/>
    <p:sldLayoutId id="2147483963" r:id="rId23"/>
    <p:sldLayoutId id="2147483964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1795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07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01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  <p:sldLayoutId id="2147483886" r:id="rId18"/>
    <p:sldLayoutId id="2147483887" r:id="rId19"/>
    <p:sldLayoutId id="2147483888" r:id="rId20"/>
    <p:sldLayoutId id="2147483889" r:id="rId21"/>
    <p:sldLayoutId id="21474838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95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  <p:sldLayoutId id="21474839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59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686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  <p:sldLayoutId id="2147483954" r:id="rId17"/>
    <p:sldLayoutId id="2147483955" r:id="rId18"/>
    <p:sldLayoutId id="2147483956" r:id="rId19"/>
    <p:sldLayoutId id="2147483957" r:id="rId20"/>
    <p:sldLayoutId id="2147483958" r:id="rId21"/>
    <p:sldLayoutId id="2147483959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4.bin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23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12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14.png"/><Relationship Id="rId11" Type="http://schemas.openxmlformats.org/officeDocument/2006/relationships/image" Target="../media/image40.png"/><Relationship Id="rId5" Type="http://schemas.openxmlformats.org/officeDocument/2006/relationships/image" Target="../media/image13.png"/><Relationship Id="rId10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2.png"/><Relationship Id="rId7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4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4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2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1.png"/><Relationship Id="rId7" Type="http://schemas.openxmlformats.org/officeDocument/2006/relationships/image" Target="../media/image4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4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4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49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5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5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5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53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2.png"/><Relationship Id="rId7" Type="http://schemas.openxmlformats.org/officeDocument/2006/relationships/image" Target="../media/image5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5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56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2.png"/><Relationship Id="rId7" Type="http://schemas.openxmlformats.org/officeDocument/2006/relationships/image" Target="../media/image5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5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32.xml"/><Relationship Id="rId4" Type="http://schemas.openxmlformats.org/officeDocument/2006/relationships/image" Target="../media/image1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2.png"/><Relationship Id="rId7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9.xml"/><Relationship Id="rId7" Type="http://schemas.openxmlformats.org/officeDocument/2006/relationships/image" Target="../media/image1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8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9.xml"/><Relationship Id="rId7" Type="http://schemas.openxmlformats.org/officeDocument/2006/relationships/image" Target="../media/image1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9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8A0672-219D-9CD8-25E7-A5E15C942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72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12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</a:t>
            </a:r>
            <a:r>
              <a:rPr lang="ar-MA" dirty="0"/>
              <a:t> والتحدث</a:t>
            </a:r>
            <a:r>
              <a:rPr lang="ar-SA" dirty="0"/>
              <a:t> 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توليف (شكل وفهم) + دعم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إثرائية (20)د.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الحصة-3-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صرف وتحويل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خطاطة النص.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4913162" y="3380220"/>
            <a:ext cx="16946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قراءة: حيرة الاختيار(ح3).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اسما الزمان والمكان.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685991-7616-B0AC-16EA-AD117F343D7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74586" y="4691654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7550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كتابة فقرة للتعبير عن هوياتهم المفضلة.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694080"/>
            <a:ext cx="7375439" cy="1036249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31545" y="3145488"/>
              <a:ext cx="5202327" cy="396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إنشاء خطاطة نص "حيرة الاختيار " .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40" y="4730329"/>
            <a:ext cx="7375439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99089" y="3157064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صياغة اسمي الزمان والمكان. 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57FBEF0-0292-5793-CE5D-BA1AD1E313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FCD737-C371-987D-1B88-87C3BA94E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FCA5DF3-7F80-70B0-1307-0A36B928C9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C6C3841-085F-5C8D-0699-86A50259C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1CFA1DF-7795-9936-738F-73F91F8326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3C43C78-B1F3-43AF-6A41-262326A52C3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37DED5-2E26-997F-0499-B617B2BAD88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1EC73B-EDEE-E041-98FB-1C7230BADA2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14C312C-294F-2D43-2003-54A37F6837B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19">
            <a:extLst>
              <a:ext uri="{FF2B5EF4-FFF2-40B4-BE49-F238E27FC236}">
                <a16:creationId xmlns:a16="http://schemas.microsoft.com/office/drawing/2014/main" id="{E9820B74-2CDB-7B4A-0AD0-302BCEA93C4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406989" y="187102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EB4661-804A-874F-3334-524A28822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AF6DBF-7C4A-13D8-EABC-A55DF8CD04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8EF176-DA5F-F0BF-43D6-C8222C7271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8DC1C0-5E7D-E21A-F4A7-0FAC0AE5B6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5C7331-2E1B-1D4F-8698-B5438E8435C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61EE04-BD75-4BCD-075C-5D181BDE32B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FCD100-A106-5D38-3211-02B3FCAAA91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62351-46D6-346C-C214-CE2CF74F5B3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4271306-E5B6-609F-BBF2-B0F619B2407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F3F370D0-1B78-2638-EEC7-492F5ADD9EB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5665" y="2214775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32F2A-4BBB-939F-ED36-8070754B6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0D02495-B29D-D275-C15C-AA03125A7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B736428A-FEF6-B887-2B9D-56FF881BD7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BF307D-E109-390D-4159-D9BB3F0A3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0B83716-C3FF-FF8F-B5AF-527D79AB34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4FE5A0D-8282-EA64-704F-88A5B9FBD3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C8F3B94-4731-3DD7-7CFB-8BA431381A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952ACD8-7E8E-4210-E617-AA343BA4824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8A4E781-AB0B-9295-A636-CFEBBD0631B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83EED6-9346-0C92-A18B-73408092D3E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5F8BB0-49C0-8227-D6B1-6D7C34A1390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6A5F9C06-71CC-E2CA-E08C-8D8AF763381B}"/>
              </a:ext>
            </a:extLst>
          </p:cNvPr>
          <p:cNvSpPr txBox="1">
            <a:spLocks/>
          </p:cNvSpPr>
          <p:nvPr/>
        </p:nvSpPr>
        <p:spPr>
          <a:xfrm>
            <a:off x="1329721" y="3363917"/>
            <a:ext cx="5241728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39AA70E-DAAC-2503-6172-0DDD9764FF32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 4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714C20-9D3D-B55B-2969-3F96554688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 1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5DBEBD16-AF14-1BF7-8AD8-EBBC3A807B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C60C23-05A1-6F52-6DC9-3C78E0A671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B9CB06-2306-DB66-8416-BA689147DC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age 1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A2B4F86F-091A-6D45-5EB3-469E373438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2ABDC4F3-8593-4EAE-18B4-D161B4D8D644}"/>
              </a:ext>
            </a:extLst>
          </p:cNvPr>
          <p:cNvSpPr txBox="1">
            <a:spLocks/>
          </p:cNvSpPr>
          <p:nvPr/>
        </p:nvSpPr>
        <p:spPr>
          <a:xfrm>
            <a:off x="1329722" y="4277360"/>
            <a:ext cx="5241727" cy="6325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8234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ACE24-DB52-4A43-7205-C7A9FBFFF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328BA4-942D-358B-501B-0BA74B5D7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ستكتبون فقرة للتعبير عن هوايتكم المفضلة مبررين اختياراتكم.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3B6CFB-7502-8405-89E5-157F92844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33346D-61E0-176B-36A7-B6142BCDE7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CDF70A-A9BF-09D5-CBEB-9F7FCB9A1C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CFBA44-5ECB-0BCE-8EB3-AAD445CAE0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28641AA-3516-63A8-FDB2-1942CF31668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BDB587-17C6-47EE-EA14-B12EB066007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167513-AF22-AF0A-2816-8657DDF90D7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F2B6AC-2ED6-A7F2-1A8A-8DC812DB3D9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6340585-8B47-2D01-5853-175997F6B829}"/>
              </a:ext>
            </a:extLst>
          </p:cNvPr>
          <p:cNvSpPr txBox="1"/>
          <p:nvPr/>
        </p:nvSpPr>
        <p:spPr>
          <a:xfrm>
            <a:off x="1468448" y="3097918"/>
            <a:ext cx="6073410" cy="1021556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فِقْرَةً لِلتَّعْبيرِ عَنْ هِوايَتي.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2272-B2E9-47D3-6643-339DBCF227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2601632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55799-8A44-E9E9-E475-6BC03D877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A8183-78CB-60E1-4B70-62E01E064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بالأساليب التي استعملتموها في الحصة الماضية؟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B6194A-E13D-830D-D23D-C3818381D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8FE87E-6875-FCD1-30DD-99F9D9E89C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3C8710-E4D0-A1F2-73DE-DE89950CEC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6EDFB7-C7F6-B1D9-1B51-D3A8D899AA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EC206B-98B1-42AE-6E15-8A5B3BED388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C1D585-FB3E-3B15-6152-636BBFCA51A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5701A6-E1DC-1947-F81C-E146AAAB770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2E90A0-8008-914F-C49E-7D859B062D0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46B6596-FEA9-E73E-3444-766B9105A542}"/>
              </a:ext>
            </a:extLst>
          </p:cNvPr>
          <p:cNvSpPr txBox="1"/>
          <p:nvPr/>
        </p:nvSpPr>
        <p:spPr>
          <a:xfrm>
            <a:off x="771455" y="3174233"/>
            <a:ext cx="7606016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ٱلْأَساليبُ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ٱسْتَعْمَلْتُموها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ٱلْحِصَّةِ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ٱلْماضِيَةِ لِلتَّعْبيرِ عَنْ هِواياتِكُمْ؟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B680C6-EA03-2017-A0C7-A33D9DAB38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58845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5D199-B5C8-E725-573D-47765F996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A0EFCE-F64E-7B85-06B2-5BF01514E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B3B6C9-B147-1EE4-7C61-D54B6D176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3F2E40-A3FB-4BC1-764B-5D44142FC0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41CF59-4D74-A524-6A43-4D01B86A35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FB8C118-6B54-B8F2-5EFC-7068DD8237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E7B4C14-4994-DAFC-77D4-89937E98429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EE33C-25D6-B5F0-363D-A4C58958321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B4A573-8B8A-4403-A376-626F98A84A6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B11E74-D540-FD6A-04D3-054455F35ED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0786CFF-8F33-7C61-8DB2-EAFA1585E768}"/>
              </a:ext>
            </a:extLst>
          </p:cNvPr>
          <p:cNvSpPr txBox="1"/>
          <p:nvPr/>
        </p:nvSpPr>
        <p:spPr>
          <a:xfrm>
            <a:off x="870636" y="2955550"/>
            <a:ext cx="7269034" cy="146423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أُحِبُّ هِوايَةَ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فَهِي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فَضْلا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ذلِكَ،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5A7C76-C8D9-5BD1-02D3-D4908CD197D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04018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F3BD8-6257-41E6-DA49-E5ECB4D88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C15E06-BB7F-E72A-45DA-96DE8CFF9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واكتبوا فقرة للتعبير عن هواياتكم المفضلة مع تبرير اختياراتكم.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E54DA8-765D-DCE0-90F2-6C28096CA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486E87-6BD6-C9A9-5D2B-341BD4E173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BFD139-F042-B5C4-C5D6-1DD28C8383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0682C62-0676-6F21-7022-6F973AECBA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3E1B13A-99C9-04D1-265F-7691A9E792F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CC2C5C-1D1C-F788-A408-11B8421C178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123C7F-03E7-9819-FA5B-4658E772C11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8598CB-296F-EB8C-F5E2-1BDDC56E48A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1895AAB-F66D-7203-67D8-A690EB539DC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12CF8F-ADFA-1F8E-8313-EB1857ACDC8A}"/>
              </a:ext>
            </a:extLst>
          </p:cNvPr>
          <p:cNvSpPr txBox="1"/>
          <p:nvPr/>
        </p:nvSpPr>
        <p:spPr>
          <a:xfrm>
            <a:off x="870636" y="2955550"/>
            <a:ext cx="7269034" cy="146423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أُحِبُّ هِوايَةَ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فَهِي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فَضْلا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ذلِكَ،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790414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BF2FB-AAAB-925A-3BF3-C13D52BBE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3A6CE-32B6-4BB8-98E8-4033F9662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C04279-9F50-E06E-53E7-F449833A5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CAB7D4-F45C-DCFD-F20D-1490733FEE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9CE829-8623-9DF6-D049-B5E609F3A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605D715-58D5-B9A6-5057-A5469BFF20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D27FF6B-3727-4071-96C5-A1D7818D138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38F5D7-AC65-C03E-4DCC-FC9FA8688E2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948DC6-4561-F7A9-8170-829928418FA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96577B-DF63-0C38-F927-487DE154FA8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D65B196-0324-A4CD-081A-9E14CDE6444B}"/>
              </a:ext>
            </a:extLst>
          </p:cNvPr>
          <p:cNvSpPr txBox="1"/>
          <p:nvPr/>
        </p:nvSpPr>
        <p:spPr>
          <a:xfrm>
            <a:off x="2574421" y="3446060"/>
            <a:ext cx="3773551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إِنْتاجي.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2A109B-77F8-4DEF-8320-907C4718905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89506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إنشاء خطاطة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047165" y="1771950"/>
            <a:ext cx="5051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حيرة الاختيار ( ح3).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BAD60-330F-D646-6CBB-8FDC90E61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1739E-7D28-87F0-BB31-6622F28C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في القراءة بتصحيح الواجب المنزلي . خذوا دفاتر البحث.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EC9968-9BC9-80C6-BF7E-53B3372F49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DE1CD1-D14E-1AFD-C232-BA3BD4D32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5570D2-01AE-BB7C-85EA-F09623A036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858A42-AC34-87DD-2C8C-5784847059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9C720F-DF9D-11EE-CEF1-9E0E681CAFA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92E736-3CAA-072B-D566-BF3B56AF08D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5DA672-190D-37B9-1EDA-BC818BDB6CB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75330A-190D-B53D-DFBE-E7B2F932EF0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F0F87E-F107-93B2-B143-C466FEE6C6AB}"/>
              </a:ext>
            </a:extLst>
          </p:cNvPr>
          <p:cNvSpPr txBox="1"/>
          <p:nvPr/>
        </p:nvSpPr>
        <p:spPr>
          <a:xfrm>
            <a:off x="1560446" y="2912129"/>
            <a:ext cx="5713523" cy="1328023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ٱلْواجِبَ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ٱلْمَنْزِلِيَّ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7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DF3E20-F3AC-332D-130C-B56014C4CA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3094447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4333E-2E36-63E7-7663-B15955F1F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EB0F26-D3D2-4FA1-B24E-5CB6D1D1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الأول ويحدد المفردة المناسبة له. </a:t>
            </a:r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التعريف الموالي.)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807FBA-68E1-788C-351C-6008792511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799A76-A803-4F58-F529-15B7937AD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DC56F3-C422-A23E-1902-E6863B13DD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87FFAB-67FB-D255-C4FC-BE4EF2A229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D1F5B1-2CF7-A724-664E-4DE1F34167F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80C2F7-DBE9-BD39-5C7B-4AFD4E4EA87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9ED798-BEF6-62BE-F808-290E1C6FACD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03E0E9-DE3E-A1F7-25CE-8F342887EDF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799D3D-9D0F-D862-2085-825A88F8E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9246A3D2-0431-01BE-CD6E-C289296D19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5908" y="1407361"/>
            <a:ext cx="935692" cy="786847"/>
          </a:xfrm>
          <a:prstGeom prst="rect">
            <a:avLst/>
          </a:prstGeom>
        </p:spPr>
      </p:pic>
      <p:pic>
        <p:nvPicPr>
          <p:cNvPr id="14" name="Image 13" descr="Une image contenant texte, lettre, habits&#10;&#10;Le contenu généré par l’IA peut être incorrect.">
            <a:extLst>
              <a:ext uri="{FF2B5EF4-FFF2-40B4-BE49-F238E27FC236}">
                <a16:creationId xmlns:a16="http://schemas.microsoft.com/office/drawing/2014/main" id="{3E31D816-E897-C4E1-D079-7AFDB0B50F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520" y="1800783"/>
            <a:ext cx="3215500" cy="4784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F9F9782-D36B-2911-38FC-C1124874B205}"/>
              </a:ext>
            </a:extLst>
          </p:cNvPr>
          <p:cNvSpPr/>
          <p:nvPr/>
        </p:nvSpPr>
        <p:spPr>
          <a:xfrm>
            <a:off x="3271520" y="2455040"/>
            <a:ext cx="3215499" cy="86727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79788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730A1-D81A-0282-49A6-A514F64C7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978FEC-8E76-873E-B69C-8412A0BB6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043" y="791393"/>
            <a:ext cx="731041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التي وردت فيها عبارة " الحيرة "؟ </a:t>
            </a:r>
            <a:r>
              <a:rPr lang="ar-MA" sz="2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المفردة الموالية.)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6AD664-03C8-C28B-AD1B-E699B9097B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BF795C-DE0E-9D70-1AB7-1192256F3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6BDF25-ADE5-1D98-ED1B-0A7FE7C0F8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9F06F90-7667-907C-3069-CB115C6AA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2EF5F2-6F06-529A-1C30-BE756213BF1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B3191E-CABC-E7BF-E69F-91C50FED6B1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443834-8944-40E4-3AB9-F7FC30AFFEE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0F70F3-846C-3DD4-7818-D34BDCCA5B0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EAE4A2-7683-B3C2-6FEE-BE4D1ECAA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lettre, habits&#10;&#10;Le contenu généré par l’IA peut être incorrect.">
            <a:extLst>
              <a:ext uri="{FF2B5EF4-FFF2-40B4-BE49-F238E27FC236}">
                <a16:creationId xmlns:a16="http://schemas.microsoft.com/office/drawing/2014/main" id="{6DDF7711-A95E-F8E2-A504-A8D29DA864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520" y="1800783"/>
            <a:ext cx="3215500" cy="4784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93E9ECA-38E9-7F65-4F25-56A1E483D89E}"/>
              </a:ext>
            </a:extLst>
          </p:cNvPr>
          <p:cNvSpPr/>
          <p:nvPr/>
        </p:nvSpPr>
        <p:spPr>
          <a:xfrm>
            <a:off x="3271520" y="2455040"/>
            <a:ext cx="3215499" cy="86727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293308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-40-. من يقرأ النص مستحضرا ضوابط الطلاقة؟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043D07-14E5-3617-22A6-FAE7D05FC0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58C4FC-2B99-0025-37D3-4A64F9DB4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BE5327-17D6-3ED1-3BAC-A35DC18ECB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ABD4D6-23AC-501E-5B37-16BEEBD25E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030747-743A-06E1-5E4D-D1FA3F0A9C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EC766B-684A-1EB7-A35D-831443D0C6D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531089-1700-BABF-3B4A-CABCEB92317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BFFA7B-B656-DA92-BB95-7806ACA22D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E74C05-6BB4-7369-6D61-B9D04152DF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Image 18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99EF6C2B-7582-8DC5-9793-DCBD257B4D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06" y="1419511"/>
            <a:ext cx="754159" cy="867679"/>
          </a:xfrm>
          <a:prstGeom prst="rect">
            <a:avLst/>
          </a:prstGeom>
        </p:spPr>
      </p:pic>
      <p:pic>
        <p:nvPicPr>
          <p:cNvPr id="8" name="Image 7" descr="Une image contenant texte, capture d’écran, écriture manuscrite, lettre&#10;&#10;Le contenu généré par l’IA peut être incorrect.">
            <a:extLst>
              <a:ext uri="{FF2B5EF4-FFF2-40B4-BE49-F238E27FC236}">
                <a16:creationId xmlns:a16="http://schemas.microsoft.com/office/drawing/2014/main" id="{2DF40B45-632C-C054-CD33-C3EF977947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1" y="2013790"/>
            <a:ext cx="2873636" cy="4275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 descr="Une image contenant texte, lettre, habits&#10;&#10;Le contenu généré par l’IA peut être incorrect.">
            <a:extLst>
              <a:ext uri="{FF2B5EF4-FFF2-40B4-BE49-F238E27FC236}">
                <a16:creationId xmlns:a16="http://schemas.microsoft.com/office/drawing/2014/main" id="{A8454CE2-7BC6-E8DD-F0DC-162BD2E400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963" y="2013789"/>
            <a:ext cx="2873636" cy="4275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1085B-B9C4-81E3-7329-9C6C44182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69670-2C5E-3E19-35A6-C245464E1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ننتقل إلى تذكر مضامين النص. من يجيب عن السؤال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6034FA-DA17-4DA0-6132-13C8CAB64C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D29557-3D04-D793-8A0B-8A0ACC5E99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A06003-D2FB-2E57-7369-88180E5803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83ED95-751F-D9BD-9C56-BCA250DA2F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30B739-F50B-17C2-B456-0530B6E3FA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E6E9D0-0F23-5C7D-1984-C0B4E33B10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E3C233-9F48-8F76-C7E1-CDAE8FBCCBC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B56937-3D90-BF7D-9E07-6015A4EC56B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DAB03D-DC17-D0CC-4C27-8A3ACDC975C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779B5A9-49D3-0E1D-2D0A-34CC9A474507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ما سَبَبُ شُعورِ ٱلطِّفْلِ سَعيدٍ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بِٱلْحَيْرَةِ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03801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46FFA-7301-F93C-5C6F-BC748CDF8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C5A48E-BD51-3A96-6121-48E9B8BC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  <a:r>
              <a:rPr lang="fr-FR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هل أنتم متفقون؟ 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ED3D51-0EE9-6A72-1DA0-1FDEDE0A2A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502288-B4D8-3BAD-84B9-C4DBF44A45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5FA2F3-3A67-A35A-3E71-04ED77EF2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6C95B9-ACAC-8662-F34E-B94226C965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9F8E175-98FF-5AE9-AAE5-D7239CB124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5C05CA-BB40-CCEF-B954-95851987383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AF7CBD-3B8A-6169-F21E-333FD0E47AB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74E190-DB22-268B-CA07-72AAD2AC24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29F15D-6D5A-1717-FD8D-2AF4A20F615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F32A37-77E6-F5A2-581B-829944B2994F}"/>
              </a:ext>
            </a:extLst>
          </p:cNvPr>
          <p:cNvSpPr txBox="1"/>
          <p:nvPr/>
        </p:nvSpPr>
        <p:spPr>
          <a:xfrm>
            <a:off x="791288" y="2969299"/>
            <a:ext cx="7427730" cy="919401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ما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ٱلْفُنونُ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شارَكَتْ في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ٱلْمُناظَرَةِ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36334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41F20-1205-D40C-6DCC-3C6517BBF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F1DDF-381B-DFE9-FDCB-05BC15BD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  <a:r>
              <a:rPr lang="fr-FR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هل أنتم متفقون؟ 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1C61392-B980-48CE-D14E-0F5B4A54DE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FE2E98-CE62-11C6-9CD0-24A4B8EBAE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157668-21CB-8193-7D4D-207BE8C66E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955EF69-C1AC-55D3-9595-B5162E9C2A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279515-1B9D-E2B6-D81A-1736AC3B17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F09BCA6-551D-F4F4-67A9-D090AC3A82B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16E94F-F1E5-E723-1C82-62B0279E429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D05EEC-2ED4-C040-3ADD-E6868FB3D99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459BCF-A035-FF75-3D1C-E7DFA540B4E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A9F2461-6939-EB6B-D008-27C330755AFF}"/>
              </a:ext>
            </a:extLst>
          </p:cNvPr>
          <p:cNvSpPr txBox="1"/>
          <p:nvPr/>
        </p:nvSpPr>
        <p:spPr>
          <a:xfrm>
            <a:off x="904240" y="2987621"/>
            <a:ext cx="7396480" cy="2145268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ما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ٱلْخُلاصَةُ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ٱسْتَنْتَجَها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سَعيدٌ بَعْدَ نِهايَةِ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ٱلْمُناظَرَةِ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15330041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822CE-F9DA-04B0-0E96-EDD28EEFD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EF03C9-4BA4-FCDE-2986-EE8270484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 مع التعليل؟ 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1FCF77-1BAB-E5AD-532C-EBDADE702B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77C2E8-F7E6-E7C6-5342-E2F689E1EE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BA0E8AF-EB26-B5A6-5D7B-C945BAD576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11A31DF-881C-AFED-754C-94327DAE48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453180A-3E1C-DE6F-C27E-D034ED4CA4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9494AB1-931B-84C0-E78D-E9DF024D885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69B3EA-C834-98A7-A904-BE56FAAF3DE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47804A3-F63E-95AA-EE43-24556C93028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E95CB1-03D5-532E-1697-66604A2B595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254D60-A5E0-3278-734B-A701B3BF4919}"/>
              </a:ext>
            </a:extLst>
          </p:cNvPr>
          <p:cNvSpPr txBox="1"/>
          <p:nvPr/>
        </p:nvSpPr>
        <p:spPr>
          <a:xfrm>
            <a:off x="1785367" y="2235458"/>
            <a:ext cx="5687006" cy="919401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4. ماذا يَفْعَلُ ٱلْكاتِبُ في ٱلنَّصِّ؟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2CE11DF-1CAA-D121-A028-0F7FB6E094A2}"/>
              </a:ext>
            </a:extLst>
          </p:cNvPr>
          <p:cNvSpPr txBox="1"/>
          <p:nvPr/>
        </p:nvSpPr>
        <p:spPr>
          <a:xfrm>
            <a:off x="5917992" y="3584691"/>
            <a:ext cx="2464904" cy="160043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يَسْرُدُ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أَحْداثاً في زَمانٍ وَمكانٍ. 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7D0AFB4-690C-6493-5B94-9EC11E6F602A}"/>
              </a:ext>
            </a:extLst>
          </p:cNvPr>
          <p:cNvSpPr txBox="1"/>
          <p:nvPr/>
        </p:nvSpPr>
        <p:spPr>
          <a:xfrm>
            <a:off x="720862" y="3584691"/>
            <a:ext cx="3023138" cy="160043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يُقَدِّمُ مَعْلوماتٍ حَوْلَ مَوْضوعٍ.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3727AC94-3C92-D2F4-072A-203E56DF473A}"/>
              </a:ext>
            </a:extLst>
          </p:cNvPr>
          <p:cNvSpPr/>
          <p:nvPr/>
        </p:nvSpPr>
        <p:spPr>
          <a:xfrm>
            <a:off x="8423138" y="4212760"/>
            <a:ext cx="383306" cy="40131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</a:rPr>
              <a:t>1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27B06D-8A8E-3AA8-926E-66356A4A7AE8}"/>
              </a:ext>
            </a:extLst>
          </p:cNvPr>
          <p:cNvSpPr/>
          <p:nvPr/>
        </p:nvSpPr>
        <p:spPr>
          <a:xfrm>
            <a:off x="3744000" y="4222410"/>
            <a:ext cx="383306" cy="40131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</a:rPr>
              <a:t>2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8986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A0250-C606-4962-EE51-01AC61F97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DCA4C3-7E27-C8AE-2652-844176C6A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 جماعة. من يقرأ؟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2F552D-85BE-C5B8-44E6-1FF2F97606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2C5791A-00FE-5FC4-12C2-AAEACAF9A8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571221-E2ED-28CA-674D-D8386CE3BC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0DC5922-B149-3251-1366-8520CCEDB2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D9BFAA-F9D5-3DF0-F021-7E927FAC85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6321866-81C0-677D-A1B2-F98AACFC012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CF2B2C-CBD0-60B4-F042-EF163F97F88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4DA1D5E-5402-D608-D0DA-835A3EFD29D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3A542D-9294-58E0-C29C-ACB1AC6CE9D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6952327-E24F-92FD-496A-583544925123}"/>
              </a:ext>
            </a:extLst>
          </p:cNvPr>
          <p:cNvSpPr txBox="1"/>
          <p:nvPr/>
        </p:nvSpPr>
        <p:spPr>
          <a:xfrm>
            <a:off x="1655682" y="3469610"/>
            <a:ext cx="4542416" cy="85129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يَسْرُدُ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أَحْداثاً في زَمانٍ وَمكانٍ. 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C5773FE-17CA-D0DC-CCB6-79AFE44FA904}"/>
              </a:ext>
            </a:extLst>
          </p:cNvPr>
          <p:cNvSpPr/>
          <p:nvPr/>
        </p:nvSpPr>
        <p:spPr>
          <a:xfrm>
            <a:off x="6365540" y="3694599"/>
            <a:ext cx="383306" cy="40131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</a:rPr>
              <a:t>1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06559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2744F-3070-5BC9-45A1-4B9FA6300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46BAD-F5F9-EF22-B544-562C6CF3B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  <a:r>
              <a:rPr lang="fr-FR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هل أنتم متفقون؟ 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AA94BE-4E6F-D496-FB98-9BC055B77A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30D161C-E56D-C056-0750-8DAAEEFFD4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F7EF8C-95DF-D1AB-9CB9-A54DE265D6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4C79438-AD64-545B-2D94-7F9AB1FFDB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079D65-873B-94E5-E4E6-0661D7D1AE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23E8FD-DB10-3C78-2039-19A9E541B4C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DBC0D9-422C-A24B-0D56-E1242570249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CB2A62-50CD-85C0-AC1C-FF8B48D76B2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6AACF4-22C2-ED01-B657-E41F12B4E5F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9D9D7E-201D-42BF-A84C-1E4E61BFFCD3}"/>
              </a:ext>
            </a:extLst>
          </p:cNvPr>
          <p:cNvSpPr txBox="1"/>
          <p:nvPr/>
        </p:nvSpPr>
        <p:spPr>
          <a:xfrm>
            <a:off x="2788028" y="2686821"/>
            <a:ext cx="3567944" cy="85129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4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 ما نَوْعِيَّةُ ٱلنَّصِّ؟ لِماذا؟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CA2C560-232D-7C31-AF66-59992E2F3F25}"/>
              </a:ext>
            </a:extLst>
          </p:cNvPr>
          <p:cNvSpPr txBox="1"/>
          <p:nvPr/>
        </p:nvSpPr>
        <p:spPr>
          <a:xfrm>
            <a:off x="5564310" y="4154204"/>
            <a:ext cx="2464904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أَدَبِيٌّ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E6B104-23C4-AF94-0314-392A9931FF3F}"/>
              </a:ext>
            </a:extLst>
          </p:cNvPr>
          <p:cNvSpPr txBox="1"/>
          <p:nvPr/>
        </p:nvSpPr>
        <p:spPr>
          <a:xfrm>
            <a:off x="761104" y="4129422"/>
            <a:ext cx="2464904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مَعْلوماتِيٌّ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082421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7114D-01D1-3977-97B5-9C9F336B1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E03E9-028D-E900-B4D1-F40FA3AB0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نصحح. من يقرأ؟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2C19CB2-173C-9B52-5DB6-8D2D2242C7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0C39AB-DFB2-92A8-D3F1-48718441A6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39B08B-FECA-36CA-45DA-205A83143A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FA6962-630F-1B47-2190-BB81D07620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4C58B8E-F3B0-F61C-7707-A12A1965D7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8CE3B78-6ACB-4CDF-E88F-D502B032F1D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A1D51F-D856-DC3A-D7BA-31066ED95B7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C24738-4120-E664-E29D-6C4E7D9BE70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2AD68C-300C-A573-9882-4EDA19EA46F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52CCD76-B158-B865-97BC-B23217B7411B}"/>
              </a:ext>
            </a:extLst>
          </p:cNvPr>
          <p:cNvSpPr txBox="1"/>
          <p:nvPr/>
        </p:nvSpPr>
        <p:spPr>
          <a:xfrm>
            <a:off x="2788028" y="2242563"/>
            <a:ext cx="3567944" cy="8512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 نَوْعِيَّةُ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لِماذا؟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C00FB7A-01D0-6801-323A-3459598EFF64}"/>
              </a:ext>
            </a:extLst>
          </p:cNvPr>
          <p:cNvSpPr txBox="1"/>
          <p:nvPr/>
        </p:nvSpPr>
        <p:spPr>
          <a:xfrm>
            <a:off x="5703344" y="4156093"/>
            <a:ext cx="2464904" cy="85129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أَدَبِيٌّ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2866C4-B0C9-22AC-D997-C22421FAF06A}"/>
              </a:ext>
            </a:extLst>
          </p:cNvPr>
          <p:cNvSpPr txBox="1"/>
          <p:nvPr/>
        </p:nvSpPr>
        <p:spPr>
          <a:xfrm>
            <a:off x="761104" y="4129422"/>
            <a:ext cx="2464904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مَعْلوماتِيٌّ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AF01A57E-99F8-0F35-CF1F-FA60BEE69E18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4555868" y="3079849"/>
            <a:ext cx="2379928" cy="10762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6A33F6B2-19A7-7F4F-376F-7F1018DC899A}"/>
              </a:ext>
            </a:extLst>
          </p:cNvPr>
          <p:cNvSpPr txBox="1"/>
          <p:nvPr/>
        </p:nvSpPr>
        <p:spPr>
          <a:xfrm>
            <a:off x="517903" y="5066357"/>
            <a:ext cx="8108193" cy="1600438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اَلنَّصُّ أَدَبِيٌّ سَرْدِيٌّ لِأَنَّ ٱلْكاتِبَ يَسْرُدُ أَحْداثاً وَقَعَتْ لِشَخْصِيّاتٍ في زَمانٍ وَمكانٍ. 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925054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CBBD9-C91C-7097-9536-8DB4FBF7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AEF89-5445-8C91-8061-9E1C77E4A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إنشاء خطاطة النص، في هذه الحصة ستتعلمون كيف تنشئون خطاطة النص السردي.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17E1ED9-84E3-A31C-424A-1E9054E63A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C2ECD3B-87C9-C5EE-1B39-6356B7DD05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91B9BA-EBFF-90E9-6221-549891E162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78FB70-49D3-6447-CA40-BEEF0FFAED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87D6E5-CD3F-DB47-4047-BBFA4236AE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7F98504-E16A-A4CB-D6B2-85EE3BF5AF1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F1CB39-865E-EC14-8882-A5BC76E7155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C19601-5C02-F30E-9B72-84C4B2B553A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6E86DF-FC6B-FBBC-65D2-6A5C33E645F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2F2E99E-7EC9-49DD-9B1E-8B8E2EF1184A}"/>
              </a:ext>
            </a:extLst>
          </p:cNvPr>
          <p:cNvSpPr txBox="1"/>
          <p:nvPr/>
        </p:nvSpPr>
        <p:spPr>
          <a:xfrm>
            <a:off x="2553221" y="2278189"/>
            <a:ext cx="3625794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خُطاطَةُ نصٍّ سردي.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814C4A4-6327-B180-EF81-79AD3344CB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6236" y="3429000"/>
            <a:ext cx="5140960" cy="289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36510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D4DBF-EFD3-96FC-D4EE-BD75D38E7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9E6B96-31DB-1F3C-A2DF-E57F835DC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خطاطة النص المعلوماتي؟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725C38-AA69-3780-7724-AA870EA1FC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82C955-699F-07C7-6BA4-FC2B575361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84A7C0-57E7-257E-4045-E1D9D3F5E7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A7CAF0-A750-8877-423D-4038CF19D8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BB74E56-6B00-C4F8-EA4B-2CB43BCF3A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4E2469C-878D-547F-81B0-D542AE54B54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105B62-EBD7-45A3-28FD-F9CB6193B9F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2860BF-C15B-2908-9082-CED99253BC6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BED53A-9E90-F52C-67FC-F98621F15DC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F4E978F-318D-F5AE-5DBD-29333EC6AF77}"/>
              </a:ext>
            </a:extLst>
          </p:cNvPr>
          <p:cNvSpPr txBox="1"/>
          <p:nvPr/>
        </p:nvSpPr>
        <p:spPr>
          <a:xfrm>
            <a:off x="1592798" y="3003857"/>
            <a:ext cx="6320700" cy="112371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خُطاطَةُ ٱلنَّصِّ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73120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B0FCF-0819-52C7-6160-AD1948C89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2065A4-CEF8-AB87-9314-DB7B07AC9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E25BB6-F3DA-4092-428E-DC7166BE2F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B388AF-F1C6-5FC7-BB96-3F1B0D9DB5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CB2E7D-7BC2-D7FB-6503-FB9B8FDFAD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C1E7DD3-08AA-E513-3EBF-A5371DF0EC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FC6C89-9864-6809-8330-891A12A0A7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98C03AE-B3FC-AFBA-E7C4-679BC8880BD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8DA9A4-AEB7-3924-9AD0-DB13F301979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7AC296-FC60-28F0-24F6-60B2645114E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5AF439-02D8-68A5-5849-E17AB2E39AE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8C9255C-192C-927C-E31E-E86E441C4A66}"/>
              </a:ext>
            </a:extLst>
          </p:cNvPr>
          <p:cNvSpPr txBox="1"/>
          <p:nvPr/>
        </p:nvSpPr>
        <p:spPr>
          <a:xfrm>
            <a:off x="1005840" y="2191057"/>
            <a:ext cx="7478940" cy="316682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just"/>
            <a:r>
              <a:rPr lang="ar-MA" dirty="0"/>
              <a:t>خُطاطَةُ ٱلنَّصِّ هِيَ مُخَطَّطٌ شَمْسِيٌّ يُنَظِّمُ </a:t>
            </a:r>
            <a:r>
              <a:rPr lang="ar-MA" dirty="0" err="1"/>
              <a:t>ٱلْأَفْكارَ</a:t>
            </a:r>
            <a:r>
              <a:rPr lang="ar-MA" dirty="0"/>
              <a:t> </a:t>
            </a:r>
            <a:r>
              <a:rPr lang="ar-MA" dirty="0" err="1"/>
              <a:t>ٱلرَّئيسَةَ</a:t>
            </a:r>
            <a:r>
              <a:rPr lang="ar-MA" dirty="0"/>
              <a:t> لِلنَّصِّ، وَيُساعِدُ عَلى تَلْخيصِ مَضامينِهِ وَتَذَكُّرِها.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12408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4243E-4D15-ABB6-5184-CA16FA50F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BC65DF-5E9C-9B41-9D7D-1404DA6CE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معي، سنتعرف على بنية النص السري الذي تشكل عناصره مكونات الخطاطة.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40711DC-68F7-1E1D-D882-A5CF80979E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4867E2-901F-EB5F-6613-3DD68E3F1C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F0024F-174B-86F2-0C74-30591FE5EE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F6B25FC-5708-A1F3-C56A-E2E91E3C4F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5E3EC5-966F-5DB3-764A-A8979059BF0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4DE33B-BE03-E8E4-07F5-18BAAB08C53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C03B90-A715-7E9D-65CF-9B328B88AC1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0339B4-2D19-1E02-D23B-1ED9ED78479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69D447AF-5FE9-0188-5404-4BAA11F947C6}"/>
              </a:ext>
            </a:extLst>
          </p:cNvPr>
          <p:cNvSpPr txBox="1">
            <a:spLocks/>
          </p:cNvSpPr>
          <p:nvPr/>
        </p:nvSpPr>
        <p:spPr>
          <a:xfrm>
            <a:off x="626512" y="747035"/>
            <a:ext cx="69255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D057296-1A52-D612-4E01-FD4F0672C90F}"/>
              </a:ext>
            </a:extLst>
          </p:cNvPr>
          <p:cNvSpPr txBox="1"/>
          <p:nvPr/>
        </p:nvSpPr>
        <p:spPr>
          <a:xfrm>
            <a:off x="2260410" y="2867144"/>
            <a:ext cx="4623179" cy="112371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dirty="0"/>
              <a:t>بِنْيَةُ ٱلنَّصِّ </a:t>
            </a:r>
            <a:r>
              <a:rPr lang="ar-MA" dirty="0" err="1"/>
              <a:t>ٱلسَّرْدِيِّ</a:t>
            </a:r>
            <a:endParaRPr lang="fr-FR" dirty="0"/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312C19-B8CB-C8E5-3070-BFF161CFD8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09025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98BAB-93C7-D57A-70E3-DD4B28A4B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73C955-D685-67CC-364A-0D02C0C4D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 عناصر بنية نص سردي. من يقرأ؟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A96D1C-FEA7-EFB0-9535-959282BC8A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E984D86-F0A4-D98D-5D55-B7439C016F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46091B8-D8DD-C8CD-934C-470F7C90F3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DF0843-D9D3-1610-405C-99D24644DD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25632C-0F5E-FEDC-4CE0-ABFA210C2B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1EB6D0-57A6-8A73-9779-31A66DE5A2D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5C2C2F-B783-F380-A961-5AC758819E3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59EA5A-C7D4-6F68-680C-12D7F64815F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0BABFB-BA6E-94F8-8A94-72CD96B9826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221B9BDC-4177-160D-8723-72C6958C337F}"/>
              </a:ext>
            </a:extLst>
          </p:cNvPr>
          <p:cNvSpPr txBox="1">
            <a:spLocks/>
          </p:cNvSpPr>
          <p:nvPr/>
        </p:nvSpPr>
        <p:spPr>
          <a:xfrm>
            <a:off x="626512" y="747035"/>
            <a:ext cx="69255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0C80CE-44F2-9C73-E719-05BF820CF6CE}"/>
              </a:ext>
            </a:extLst>
          </p:cNvPr>
          <p:cNvSpPr txBox="1"/>
          <p:nvPr/>
        </p:nvSpPr>
        <p:spPr>
          <a:xfrm>
            <a:off x="2924943" y="147396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وَضْعِيَّةُ </a:t>
            </a:r>
            <a:r>
              <a:rPr lang="ar-MA" dirty="0" err="1"/>
              <a:t>ٱلْبِدايَةِ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99C24C8-8836-EA62-39E5-D8AF4DFE8832}"/>
              </a:ext>
            </a:extLst>
          </p:cNvPr>
          <p:cNvSpPr txBox="1"/>
          <p:nvPr/>
        </p:nvSpPr>
        <p:spPr>
          <a:xfrm>
            <a:off x="2924943" y="2489721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2. اَلْحَدَثُ </a:t>
            </a:r>
            <a:r>
              <a:rPr lang="ar-MA" dirty="0" err="1"/>
              <a:t>ٱلْمُرْبِكُ</a:t>
            </a:r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D996778-91F6-1C96-96AD-01199B5B8F8B}"/>
              </a:ext>
            </a:extLst>
          </p:cNvPr>
          <p:cNvSpPr txBox="1"/>
          <p:nvPr/>
        </p:nvSpPr>
        <p:spPr>
          <a:xfrm>
            <a:off x="853440" y="3513458"/>
            <a:ext cx="732535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3. اَلْعُقْدَةُ: أَحْداثٌ أَوْ رُدودُ فِعْلٍ لِتَجاوزِ </a:t>
            </a:r>
            <a:r>
              <a:rPr lang="ar-MA" sz="4000" dirty="0" err="1"/>
              <a:t>ٱلْحَدَثِ</a:t>
            </a:r>
            <a:r>
              <a:rPr lang="ar-MA" sz="4000" dirty="0"/>
              <a:t> </a:t>
            </a:r>
            <a:r>
              <a:rPr lang="ar-MA" sz="4000" dirty="0" err="1"/>
              <a:t>ٱلْمُرْبِكِ</a:t>
            </a:r>
            <a:r>
              <a:rPr lang="ar-MA" sz="4000" dirty="0"/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694453F-5E4F-445F-3384-AAA6459CB17F}"/>
              </a:ext>
            </a:extLst>
          </p:cNvPr>
          <p:cNvSpPr txBox="1"/>
          <p:nvPr/>
        </p:nvSpPr>
        <p:spPr>
          <a:xfrm>
            <a:off x="1169919" y="4545176"/>
            <a:ext cx="644069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4. اَلْحَلُّ: اَلْحَدَثُ ٱلَّذي أَدّى إِلى تَجاوُزِ </a:t>
            </a:r>
            <a:r>
              <a:rPr lang="ar-MA" dirty="0" err="1"/>
              <a:t>ٱلْمُشْكِلِ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C1CDFC2-53FA-40DC-8BF5-B3DE48C1DEC9}"/>
              </a:ext>
            </a:extLst>
          </p:cNvPr>
          <p:cNvSpPr txBox="1"/>
          <p:nvPr/>
        </p:nvSpPr>
        <p:spPr>
          <a:xfrm>
            <a:off x="2942826" y="5560932"/>
            <a:ext cx="312465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5. وَضْعِيَّةُ ٱلنِّهايَةِ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594447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27766-FDB7-0DFC-FAAC-C1D025A4C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A9EBEA-EA6C-34C4-DE92-810D3876D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سأوضح لكم عناصر البنية السردية من خلال القصة القصيرة التالية. من يقرأ؟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3CB8F81-D66E-8B01-422C-D0E534FEAD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D50A72-D355-425E-4C34-5F1977C93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30FD76-76C3-B489-3A78-68BD4F24C5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2E184E-A778-2432-7FB0-FC6C28EA85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F1E3F1C-9396-B1C7-8A1F-B0ACD80B3E9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D367A4-4B16-D438-D684-594F94F787D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F065A8-37B4-725A-6F12-2CE04D11546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856A98-67F1-9F7E-3B11-FF9A8CBE192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C0BED9C-979B-19AC-D2B5-C6397346566C}"/>
              </a:ext>
            </a:extLst>
          </p:cNvPr>
          <p:cNvSpPr txBox="1"/>
          <p:nvPr/>
        </p:nvSpPr>
        <p:spPr>
          <a:xfrm>
            <a:off x="749461" y="2019016"/>
            <a:ext cx="7233314" cy="415498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صَباحٍ مُشْرِقٍ، قَصَدَتْ أُمٌّ بِرِفْقَةِ وَلَدِها حَديقَةَ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ٱلْحَيِّ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راحَ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ٱلصَّغيرُ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يَجولُ بَيْنَ أَشْجارِها، فيما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ٱنْشَغَلَتْ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والِدَتُهُ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بِٱلتَّمَتُّعِ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بِجَمالِ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ٱلْوُرودِ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وَمُراقَبَةِ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ٱلْفَراشاتِ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فَجْأَةً، قَطَعَ صُراخٌ مُفْزِعٌ هُدوءَ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 طِفْلٌ عالِقٌ عَلى غُصْنٍ مُرْتَفِعٍ. أَسْرَعَتِ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ٱلْأُمُّ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نَحْوَ مَصْدَرِ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ٱلصَّوْتِ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فَإِذا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ٱلْمُسْتَغيثُ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ٱبْنُها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 حاوَلَتْ أَنْ تَمُدَّ لَهُ يَدَها، لكِنَّ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ٱلْمَسافَةَ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كانَتْ بَعيدَةً. وَفي لَمْحِ ٱلْبَصَرِ، اِنْدَفَعَ رَجُلٌ شُجاعٌ مِنْ بَيْنِ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ٱلْحاضِرينَ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كَٱلسَّهْمِ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تَسَلَّقَ جِذْعَ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ٱلشَّجَرَةِ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بِمَهارَةٍ، ثُمَّ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ٱحْتَضَنَ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ٱلطِّفْلَ وَأَنْزَلَهُ بِعِنايَةٍ فائِقَةٍ إِلى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اِقْتَرَبَتِ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ٱلْوالِدَةُ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ٱلْمُنْقِذِ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وَٱلْفَرَحُ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يَغْمُرُها، فَشَكَرَتْهُ بِقَلْبٍ مُمْتَنٍّ عَلى شَجاعَتِهِ وَنُبْلِهِ.</a:t>
            </a:r>
            <a:endParaRPr lang="fr-FR" sz="33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9742E1-0D42-0A5A-3CF5-DD531EDA22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0732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9CEAD-A0BC-C50B-5239-1FE1E2DB9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C775A-43FD-EA77-9DFD-D3FBF4C2E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سأحدد عناصر بنية النص. أولا، الوضعية البداية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B49BE55-E834-97E4-7547-108106D2EA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F195C9-CCE2-F6D3-4C40-CD33B1548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1BBADD-DAF7-3FC8-05AD-C0951A9DFC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842214-E8BE-AF99-51CC-B9678B9DED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F70DF61-6ED0-D0A8-34A2-97A973E4BF8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80E6F2-0882-D551-263A-B69A0FFC53A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7EAA44-C978-49F3-9299-FAF57571225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D7DB98-F141-ED82-5C72-8256B59CCDE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987E4165-B85F-7C88-3B7E-267FA1512FA0}"/>
              </a:ext>
            </a:extLst>
          </p:cNvPr>
          <p:cNvSpPr txBox="1">
            <a:spLocks/>
          </p:cNvSpPr>
          <p:nvPr/>
        </p:nvSpPr>
        <p:spPr>
          <a:xfrm>
            <a:off x="626512" y="747035"/>
            <a:ext cx="69255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665CF16-4269-9C73-09D3-0382181C82B5}"/>
              </a:ext>
            </a:extLst>
          </p:cNvPr>
          <p:cNvSpPr txBox="1"/>
          <p:nvPr/>
        </p:nvSpPr>
        <p:spPr>
          <a:xfrm>
            <a:off x="7626267" y="2490695"/>
            <a:ext cx="1124780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1.وَضْعِيَّةُ </a:t>
            </a:r>
            <a:r>
              <a:rPr lang="ar-MA" sz="32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ٱلْبِدايَةِ</a:t>
            </a:r>
            <a:endParaRPr lang="fr-FR" sz="32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708BFDB-7F67-8680-1A6C-5F2F55AC69F4}"/>
              </a:ext>
            </a:extLst>
          </p:cNvPr>
          <p:cNvSpPr txBox="1"/>
          <p:nvPr/>
        </p:nvSpPr>
        <p:spPr>
          <a:xfrm>
            <a:off x="392953" y="2265730"/>
            <a:ext cx="7233314" cy="415498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صَباحٍ مُشْرِقٍ، قَصَدَتْ أُمٌّ بِرِفْقَةِ وَلَدِها حَديقَةَ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ٱلْحَيِّ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. راحَ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ٱلصَّغيرُ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 يَجولُ بَيْنَ أَشْجارِها، فيما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ٱنْشَغَلَتْ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 والِدَتُهُ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بِٱلتَّمَتُّعِ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 بِجَمالِ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ٱلْوُرودِ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 وَمُراقَبَةِ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ٱلْفَراشاتِ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فَجْأَةً، قَطَعَ صُراخٌ مُفْزِعٌ هُدوءَ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 طِفْلٌ عالِقٌ عَلى غُصْنٍ مُرْتَفِعٍ. أَسْرَعَتِ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ٱلْأُمُّ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نَحْوَ مَصْدَرِ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ٱلصَّوْتِ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فَإِذا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ٱلْمُسْتَغيثُ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ٱبْنُها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 حاوَلَتْ أَنْ تَمُدَّ لَهُ يَدَها، لكِنَّ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ٱلْمَسافَةَ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كانَتْ بَعيدَةً. وَفي لَمْحِ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ٱلْبَصَرِ،اِنْدَفَعَ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رَجُلٌ شُجاعٌ مِنْ بَيْنِ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ٱلْحاضِرينَ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كَٱلسَّهْمِ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تَسَلَّقَ جِذْعَ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ٱلشَّجَرَةِ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بِمَهارَةٍ، ثُمَّ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ٱحْتَضَنَ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ٱلطِّفْلَ وَأَنْزَلَهُ بِعِنايَةٍ فائِقَةٍ إِلى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اِقْتَرَبَتِ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ٱلْوالِدَةُ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ٱلْمُنْقِذِ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وَٱلْفَرَحُ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يَغْمُرُها، فَشَكَرَتْهُ بِقَلْبٍ مُمْتَنٍّ عَلى شَجاعَتِهِ وَنُبْلِهِ.</a:t>
            </a:r>
            <a:endParaRPr lang="fr-FR" sz="33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EC8A238-7E8E-2C31-4287-228C238313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185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76D2A-4BAC-8065-494D-824F08342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78C530-F54B-18A1-DF79-CCC3EA8BF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ثانيا، الحدث المربك.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3FC295-9678-52B3-57C1-12365A098A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26CEB06-465C-7457-BBC4-5C9ECF7E2E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3EA6BC-D008-16D9-A219-ADFE6CD96E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208A4C9-3AC5-EDAD-1987-FDA1DC0631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4C55550-5374-B885-DFC1-AC5F8AFCA02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B87078-67FE-A0FC-1A89-7AD6640B5E7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1EEF8C-C67C-592A-C9F7-FFD7297C555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FB6CDD-7A31-FF42-F9A7-5F554E36EE6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E04FF6D9-5556-5FA4-2BC3-7F3A2F80630F}"/>
              </a:ext>
            </a:extLst>
          </p:cNvPr>
          <p:cNvSpPr txBox="1">
            <a:spLocks/>
          </p:cNvSpPr>
          <p:nvPr/>
        </p:nvSpPr>
        <p:spPr>
          <a:xfrm>
            <a:off x="626512" y="747035"/>
            <a:ext cx="69255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3BE1CC6-ACD4-E391-B57D-FF71C022CD1E}"/>
              </a:ext>
            </a:extLst>
          </p:cNvPr>
          <p:cNvSpPr txBox="1"/>
          <p:nvPr/>
        </p:nvSpPr>
        <p:spPr>
          <a:xfrm>
            <a:off x="392953" y="2265730"/>
            <a:ext cx="7233314" cy="415498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صَباحٍ مُشْرِقٍ، قَصَدَتْ أُمٌّ بِرِفْقَةِ وَلَدِها حَديقَةَ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ٱلْحَيِّ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راحَ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ٱلصَّغيرُ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يَجولُ بَيْنَ أَشْجارِها، فيما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ٱنْشَغَلَتْ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والِدَتُهُ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بِٱلتَّمَتُّعِ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بِجَمالِ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ٱلْوُرودِ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وَمُراقَبَةِ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ٱلْفَراشاتِ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00FFFF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فَجْأَةً، قَطَعَ صُراخٌ مُفْزِعٌ هُدوءَ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highlight>
                  <a:srgbClr val="00FFFF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00FFFF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! طِفْلٌ عالِقٌ عَلى غُصْنٍ مُرْتَفِعٍ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أَسْرَعَتِ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ٱلْأُمُّ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نَحْوَ مَصْدَرِ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ٱلصَّوْتِ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فَإِذا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ٱلْمُسْتَغيثُ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ٱبْنُها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 حاوَلَتْ أَنْ تَمُدَّ لَهُ يَدَها، لكِنَّ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ٱلْمَسافَةَ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كانَتْ بَعيدَةً. وَفي لَمْحِ ٱلْبَصَرِ، اِنْدَفَعَ رَجُلٌ شُجاعٌ مِنْ بَيْنِ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ٱلْحاضِرينَ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كَٱلسَّهْمِ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تَسَلَّقَ جِذْعَ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ٱلشَّجَرَةِ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بِمَهارَةٍ، ثُمَّ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ٱحْتَضَنَ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ٱلطِّفْلَ وَأَنْزَلَهُ بِعِنايَةٍ فائِقَةٍ إِلى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اِقْتَرَبَتِ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ٱلْوالِدَةُ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ٱلْمُنْقِذِ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وَٱلْفَرَحُ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يَغْمُرُها، فَشَكَرَتْهُ بِقَلْبٍ مُمْتَنٍّ عَلى شَجاعَتِهِ وَنُبْلِهِ.</a:t>
            </a:r>
            <a:endParaRPr lang="fr-FR" sz="33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E9B365F-82F7-5F53-2A4D-3F43B744EAEF}"/>
              </a:ext>
            </a:extLst>
          </p:cNvPr>
          <p:cNvSpPr txBox="1"/>
          <p:nvPr/>
        </p:nvSpPr>
        <p:spPr>
          <a:xfrm>
            <a:off x="7626267" y="3389115"/>
            <a:ext cx="1198014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اَلْحَدَثُ </a:t>
            </a:r>
            <a:r>
              <a:rPr kumimoji="0" lang="ar-MA" sz="280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ٱلْمُرْبِكُ</a:t>
            </a:r>
            <a:endParaRPr kumimoji="0" lang="fr-FR" sz="280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8CED69-862F-9E65-58AB-838BDB7897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94849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D4876-312A-204F-5F58-94E275805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CF26C5-BC6A-7E4F-7FE3-CF350F3AF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ثالثا، العقدة: أحداث البحث عن الحل.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6989D22-9663-F97B-73EB-6F2FBA0F0E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DD2AB7-C2E2-5A4F-E474-5FF8B09F46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CF7CE9-E685-B596-BB01-0A6ADD9C8D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AA074E5-DBAE-996F-A9D0-7BAB3AFEFE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5867691-822C-7384-3A02-D4D43DDA219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16D77B-2798-C522-303E-B612B167C53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8F9FAC-CAD0-99A0-CE41-BB205C55065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47CB5C-070B-270A-AC82-586A8869DBA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0217EA76-7768-4033-6DCA-CB2A2A965449}"/>
              </a:ext>
            </a:extLst>
          </p:cNvPr>
          <p:cNvSpPr txBox="1">
            <a:spLocks/>
          </p:cNvSpPr>
          <p:nvPr/>
        </p:nvSpPr>
        <p:spPr>
          <a:xfrm>
            <a:off x="626512" y="747035"/>
            <a:ext cx="69255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49F7CB9-3A95-04AB-E829-132006B7EFAD}"/>
              </a:ext>
            </a:extLst>
          </p:cNvPr>
          <p:cNvSpPr txBox="1"/>
          <p:nvPr/>
        </p:nvSpPr>
        <p:spPr>
          <a:xfrm>
            <a:off x="392953" y="2265730"/>
            <a:ext cx="7233314" cy="415498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صَباحٍ مُشْرِقٍ، قَصَدَتْ أُمٌّ بِرِفْقَةِ وَلَدِها حَديقَةَ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ٱلْحَيِّ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راحَ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ٱلصَّغيرُ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يَجولُ بَيْنَ أَشْجارِها، فيما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ٱنْشَغَلَتْ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والِدَتُهُ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بِٱلتَّمَتُّعِ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بِجَمالِ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ٱلْوُرودِ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وَمُراقَبَةِ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ٱلْفَراشاتِ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فَجْأَةً، قَطَعَ صُراخٌ مُفْزِعٌ هُدوءَ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 طِفْلٌ عالِقٌ عَلى غُصْنٍ مُرْتَفِعٍ. 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B5EEF2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أَسْرَعَتِ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highlight>
                  <a:srgbClr val="B5EEF2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ٱلْأُمُّ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B5EEF2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 نَحْوَ مَصْدَرِ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highlight>
                  <a:srgbClr val="B5EEF2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ٱلصَّوْتِ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B5EEF2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، فَإِذا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highlight>
                  <a:srgbClr val="B5EEF2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ٱلْمُسْتَغيثُ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B5EEF2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highlight>
                  <a:srgbClr val="B5EEF2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ٱبْنُها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B5EEF2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! حاوَلَتْ أَنْ تَمُدَّ لَهُ يَدَها، لكِنَّ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highlight>
                  <a:srgbClr val="B5EEF2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ٱلْمَسافَةَ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B5EEF2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كانَتْ بَعيدَةً. وَفي لَمْحِ ٱلْبَصَرِ، اِنْدَفَعَ رَجُلٌ شُجاعٌ مِنْ بَيْنِ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highlight>
                  <a:srgbClr val="B5EEF2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ٱلْحاضِرينَ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B5EEF2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highlight>
                  <a:srgbClr val="B5EEF2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كَٱلسَّهْمِ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B5EEF2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. تَسَلَّقَ جِذْعَ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highlight>
                  <a:srgbClr val="B5EEF2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ٱلشَّجَرَةِ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B5EEF2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 بِمَهارَة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ٍ، ثُمَّ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ٱحْتَضَنَ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ٱلطِّفْلَ وَأَنْزَلَهُ بِعِنايَةٍ فائِقَةٍ إِلى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اِقْتَرَبَتِ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ٱلْوالِدَةُ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ٱلْمُنْقِذِ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وَٱلْفَرَحُ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يَغْمُرُها، فَشَكَرَتْهُ بِقَلْبٍ مُمْتَنٍّ عَلى شَجاعَتِهِ وَنُبْلِهِ.</a:t>
            </a:r>
            <a:endParaRPr lang="fr-FR" sz="33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5E1BEEA-E663-99C5-E698-1C0FBE48006A}"/>
              </a:ext>
            </a:extLst>
          </p:cNvPr>
          <p:cNvSpPr txBox="1"/>
          <p:nvPr/>
        </p:nvSpPr>
        <p:spPr>
          <a:xfrm>
            <a:off x="7626267" y="4524806"/>
            <a:ext cx="112478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اَلْعُقْدَةُ</a:t>
            </a:r>
            <a:endParaRPr kumimoji="0" lang="fr-FR" sz="280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85D03B7-7BA9-8D07-F30A-9659EB9176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95954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72E64-CB7E-AE38-9720-863B21772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58034-2AC6-961F-0723-DCCAAF40F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رابعا، الحل: حدث تجاوز الحدث المربك.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74154AA-BC11-D136-EDA5-C9ED3ED565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9D874E-78BE-F5B4-87E5-C317A5AA1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207235-4141-D797-B269-AB6D123ADD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2B89033-AA7D-D687-DE5B-502C0CE22A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B7BC880-319A-C0B5-D1CF-FE64A4BA7B3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4C5EA8-8DF4-96BA-5DB3-CE0D05882DA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4A2620-7F74-8239-7401-70BF539952B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C04A25-B72A-E894-CD36-0A71E4BB06D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506EB455-745F-CBC3-7B83-270737775919}"/>
              </a:ext>
            </a:extLst>
          </p:cNvPr>
          <p:cNvSpPr txBox="1">
            <a:spLocks/>
          </p:cNvSpPr>
          <p:nvPr/>
        </p:nvSpPr>
        <p:spPr>
          <a:xfrm>
            <a:off x="626512" y="747035"/>
            <a:ext cx="69255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2577160-55B8-3D9D-5A27-3265482FF119}"/>
              </a:ext>
            </a:extLst>
          </p:cNvPr>
          <p:cNvSpPr txBox="1"/>
          <p:nvPr/>
        </p:nvSpPr>
        <p:spPr>
          <a:xfrm>
            <a:off x="392953" y="2265730"/>
            <a:ext cx="7233314" cy="415498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صَباحٍ مُشْرِقٍ، قَصَدَتْ أُمٌّ بِرِفْقَةِ وَلَدِها حَديقَةَ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ٱلْحَيِّ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راحَ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ٱلصَّغيرُ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يَجولُ بَيْنَ أَشْجارِها، فيما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ٱنْشَغَلَتْ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والِدَتُهُ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بِٱلتَّمَتُّعِ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بِجَمالِ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ٱلْوُرودِ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وَمُراقَبَةِ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ٱلْفَراشاتِ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فَجْأَةً،قَطَعَ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صُراخٌ مُفْزِعٌ هُدوءَ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 طِفْلٌ عالِقٌ عَلى غُصْنٍ مُرْتَفِعٍ. أَسْرَعَتِ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ٱلْأُمُّ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نَحْوَ مَصْدَرِ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ٱلصَّوْتِ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فَإِذا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ٱلْمُسْتَغيثُ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ٱبْنُها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 حاوَلَتْ أَنْ تَمُدَّ لَهُ يَدَها، لكِنَّ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ٱلْمَسافَةَ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كانَتْ بَعيدَةً. وَفي لَمْحِ ٱلْبَصَرِ، اِنْدَفَعَ رَجُلٌ شُجاعٌ مِنْ بَيْنِ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ٱلْحاضِرينَ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كَٱلسَّهْمِ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تَسَلَّقَ جِذْعَ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ٱلشَّجَرَةِ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بِمَهارَةٍ، ثُمَّ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ٱحْتَضَنَ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 ٱلطِّفْلَ وَأَنْزَلَهُ بِعِنايَةٍ فائِقَةٍ إِلى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اِقْتَرَبَتِ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ٱلْوالِدَةُ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ٱلْمُنْقِذِ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وَٱلْفَرَحُ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يَغْمُرُها، فَشَكَرَتْهُ بِقَلْبٍ مُمْتَنٍّ عَلى شَجاعَتِهِ وَنُبْلِهِ.</a:t>
            </a:r>
            <a:endParaRPr lang="fr-FR" sz="33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6B6469E-6622-00B7-879A-20A997967789}"/>
              </a:ext>
            </a:extLst>
          </p:cNvPr>
          <p:cNvSpPr txBox="1"/>
          <p:nvPr/>
        </p:nvSpPr>
        <p:spPr>
          <a:xfrm>
            <a:off x="7626267" y="5332449"/>
            <a:ext cx="1197982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اَلْحَلُّ</a:t>
            </a:r>
            <a:endParaRPr kumimoji="0" lang="fr-FR" sz="28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35644A-59E5-F835-CA3D-108A02A359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64092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FAFF8-4E93-D33D-4D3A-8DDEF26BC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5368DE-01BB-1B8C-FF73-A908D1560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خامسا، وضعية النهاية: عودة الهدوء إلى الأم وسلامة ابنها.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850660-31EC-77CC-2C1C-6D2B6844D3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57FFFC-1BB4-34BA-B4FF-FF8C32FE9A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18B273-146F-68C7-8355-4DBE407A49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1DEFFD5-33D0-58B4-E575-8111F317D2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EB56BB1-F59E-8198-0DF1-A2AD70AF89D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C23D43-9CB1-9DFF-9ADC-1B637C9E5E2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D11A66-D3A8-873A-8FA6-CE933B0CEA0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24DBBF-838F-FE05-D824-FF2924319E2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B8B0A392-D649-4051-D88B-04D8B8D3804E}"/>
              </a:ext>
            </a:extLst>
          </p:cNvPr>
          <p:cNvSpPr txBox="1">
            <a:spLocks/>
          </p:cNvSpPr>
          <p:nvPr/>
        </p:nvSpPr>
        <p:spPr>
          <a:xfrm>
            <a:off x="626512" y="747035"/>
            <a:ext cx="69255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B31E3E2-8AFF-E0F7-DCF8-DC86F0630252}"/>
              </a:ext>
            </a:extLst>
          </p:cNvPr>
          <p:cNvSpPr txBox="1"/>
          <p:nvPr/>
        </p:nvSpPr>
        <p:spPr>
          <a:xfrm>
            <a:off x="392953" y="2265730"/>
            <a:ext cx="7233314" cy="415498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صَباحٍ مُشْرِقٍ، قَصَدَتْ أُمٌّ بِرِفْقَةِ وَلَدِها حَديقَةَ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ٱلْحَيِّ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راحَ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ٱلصَّغيرُ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يَجولُ بَيْنَ أَشْجارِها، فيما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ٱنْشَغَلَتْ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والِدَتُهُ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بِٱلتَّمَتُّعِ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بِجَمالِ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ٱلْوُرودِ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وَمُراقَبَةِ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ٱلْفَراشاتِ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فَجْأَةً، قَطَعَ صُراخٌ مُفْزِعٌ هُدوءَ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 طِفْلٌ عالِقٌ عَلى غُصْنٍ مُرْتَفِعٍ. أَسْرَعَتِ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ٱلْأُمُّ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نَحْوَ مَصْدَرِ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ٱلصَّوْتِ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فَإِذا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ٱلْمُسْتَغيثُ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ٱبْنُها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 حاوَلَتْ أَنْ تَمُدَّ لَهُ يَدَها، لكِنَّ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ٱلْمَسافَةَ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كانَتْ بَعيدَةً. وَفي لَمْحِ ٱلْبَصَرِ، اِنْدَفَعَ رَجُلٌ شُجاعٌ مِنْ بَيْنِ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ٱلْحاضِرينَ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كَٱلسَّهْمِ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تَسَلَّقَ جِذْعَ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ٱلشَّجَرَةِ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بِمَهارَةٍ، ثُمَّ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ٱحْتَضَنَ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ٱلطِّفْلَ وَأَنْزَلَهُ بِعِنايَةٍ فائِقَةٍ إِلى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94E4EA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اِقْتَرَبَتِ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highlight>
                  <a:srgbClr val="94E4EA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ٱلْوالِدَةُ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94E4EA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highlight>
                  <a:srgbClr val="94E4EA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ٱلْمُنْقِذِ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94E4EA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300" dirty="0" err="1">
                <a:solidFill>
                  <a:schemeClr val="accent1">
                    <a:lumMod val="50000"/>
                  </a:schemeClr>
                </a:solidFill>
                <a:highlight>
                  <a:srgbClr val="94E4EA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وَٱلْفَرَحُ</a:t>
            </a:r>
            <a:r>
              <a:rPr lang="ar-MA" sz="3300" dirty="0">
                <a:solidFill>
                  <a:schemeClr val="accent1">
                    <a:lumMod val="50000"/>
                  </a:schemeClr>
                </a:solidFill>
                <a:highlight>
                  <a:srgbClr val="94E4EA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 يَغْمُرُها، فَشَكَرَتْهُ بِقَلْبٍ مُمْتَنٍّ عَلى شَجاعَتِهِ وَنُبْلِهِ.</a:t>
            </a:r>
            <a:endParaRPr lang="fr-FR" sz="3300" dirty="0">
              <a:highlight>
                <a:srgbClr val="94E4EA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FE7A98D-466F-38F6-1B37-38E99F214E4F}"/>
              </a:ext>
            </a:extLst>
          </p:cNvPr>
          <p:cNvSpPr txBox="1"/>
          <p:nvPr/>
        </p:nvSpPr>
        <p:spPr>
          <a:xfrm>
            <a:off x="7635710" y="5343496"/>
            <a:ext cx="1188539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5. وَضْعِيَّةُ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ٱلنِّهايَةِ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000246-0336-2910-3C28-6211914FA8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15901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B6027-87B0-EDE9-70EC-25E55DE2D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2FA520-4669-95A4-95B4-FDCEC7613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بنية النص السردي؟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31280C-FC2C-2744-E20F-AB0E30C79C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B79C9E-1282-5B40-B79A-5E67E048AD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876224-60A9-A1D4-476A-E90D3BC6A6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071A9B-B799-3550-7152-FA870859B6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298D70-F10B-F154-835C-9DD9F8D77F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6C31D7F-74BE-6044-08E7-F15389A67E9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C25E44-61B9-35DE-B147-41064789774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EF9C1E-E66A-881C-3EA9-A038A4BA57B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732CD4-0166-1141-B9E4-72A9BE95F7D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7B84FF7-E624-107A-712D-3837284BF560}"/>
              </a:ext>
            </a:extLst>
          </p:cNvPr>
          <p:cNvSpPr txBox="1"/>
          <p:nvPr/>
        </p:nvSpPr>
        <p:spPr>
          <a:xfrm>
            <a:off x="711200" y="2925387"/>
            <a:ext cx="7721600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عَناصِرُ بِنْيَةِ ٱلنَّصِّ </a:t>
            </a:r>
            <a:r>
              <a:rPr lang="ar-MA" sz="7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ٱلسَّرْدِيِّ</a:t>
            </a:r>
            <a:r>
              <a:rPr lang="ar-MA" sz="7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05621473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4B278-A18F-F003-7BAF-78E31C52E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2C0AA1-3F6D-79E1-EBFF-CD599D052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3B76A9-7FAA-2C15-8368-132577E120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583688-F182-C96D-8B09-2B8AB5FAFA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E03DA2-4949-DE82-DE6F-B0A52C6AA1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FEA9F1-FA2C-C356-822F-C4A37B59BF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87E185-4EFE-FB7C-E2BB-76244395F39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15CF07F-1047-4D43-2541-B0F6F80ABE5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791B95-3BC9-3199-B4D6-C3486FA323F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FE3784-370C-66F9-FBF3-573D378AC6E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451FCD-6A56-F20F-15A5-59CEE52FECF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DD43F70-4B16-30C5-A013-AF91021CA4E6}"/>
              </a:ext>
            </a:extLst>
          </p:cNvPr>
          <p:cNvSpPr txBox="1"/>
          <p:nvPr/>
        </p:nvSpPr>
        <p:spPr>
          <a:xfrm>
            <a:off x="2924943" y="147396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وَضْعِيَّةُ </a:t>
            </a:r>
            <a:r>
              <a:rPr lang="ar-MA" dirty="0" err="1"/>
              <a:t>ٱلْبِدايَةِ</a:t>
            </a: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97DFE69-40A1-2337-95E7-0466405AAAAE}"/>
              </a:ext>
            </a:extLst>
          </p:cNvPr>
          <p:cNvSpPr txBox="1"/>
          <p:nvPr/>
        </p:nvSpPr>
        <p:spPr>
          <a:xfrm>
            <a:off x="2924943" y="2489721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2. اَلْحَدَثُ </a:t>
            </a:r>
            <a:r>
              <a:rPr lang="ar-MA" dirty="0" err="1"/>
              <a:t>ٱلْمُرْبِكُ</a:t>
            </a:r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EB4EEF4-9E86-5469-A5A7-450660D6C5BF}"/>
              </a:ext>
            </a:extLst>
          </p:cNvPr>
          <p:cNvSpPr txBox="1"/>
          <p:nvPr/>
        </p:nvSpPr>
        <p:spPr>
          <a:xfrm>
            <a:off x="853440" y="3513458"/>
            <a:ext cx="732535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3. اَلْعُقْدَةُ: أَحْداثٌ أَوْ رُدودُ فِعْلٍ لِتَجاوزِ </a:t>
            </a:r>
            <a:r>
              <a:rPr lang="ar-MA" sz="4000" dirty="0" err="1"/>
              <a:t>ٱلْحَدَثِ</a:t>
            </a:r>
            <a:r>
              <a:rPr lang="ar-MA" sz="4000" dirty="0"/>
              <a:t> </a:t>
            </a:r>
            <a:r>
              <a:rPr lang="ar-MA" sz="4000" dirty="0" err="1"/>
              <a:t>ٱلْمُرْبِكِ</a:t>
            </a:r>
            <a:r>
              <a:rPr lang="ar-MA" sz="4000" dirty="0"/>
              <a:t>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CC25EA5-B967-ECCE-D76E-2C7C974CBFED}"/>
              </a:ext>
            </a:extLst>
          </p:cNvPr>
          <p:cNvSpPr txBox="1"/>
          <p:nvPr/>
        </p:nvSpPr>
        <p:spPr>
          <a:xfrm>
            <a:off x="1169919" y="4545176"/>
            <a:ext cx="644069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4. </a:t>
            </a:r>
            <a:r>
              <a:rPr lang="ar-MA" dirty="0" err="1"/>
              <a:t>ٱلْحَلُّ</a:t>
            </a:r>
            <a:r>
              <a:rPr lang="ar-MA" dirty="0"/>
              <a:t>: اَلْحَدَثُ ٱلَّذي أَدّى إِلى تَجاوُزِ </a:t>
            </a:r>
            <a:r>
              <a:rPr lang="ar-MA" dirty="0" err="1"/>
              <a:t>ٱلْمُشْكِلِ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5F1BCFC-6EC8-AAF2-AA6D-8A9701F9B1A2}"/>
              </a:ext>
            </a:extLst>
          </p:cNvPr>
          <p:cNvSpPr txBox="1"/>
          <p:nvPr/>
        </p:nvSpPr>
        <p:spPr>
          <a:xfrm>
            <a:off x="2942826" y="5560932"/>
            <a:ext cx="312465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5. وَضْعِيَّةُ ٱلنِّهايَةِ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538754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0DDAE-9560-CD68-2E53-D0E319CD2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A66532-D283-0F1C-CC3B-C2F0865DD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. سنعود إلى نص " حيرة الاختيار". خذوا كراساتكم الصفحة-42-.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D2A862C-8FC5-B117-179E-04FAFE74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5A3117-4252-EF2F-7C97-5797B45DD3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8479AE-DB61-F5ED-6E4D-E41576AEFD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A4E479F-2DD5-B97B-132E-624CDE61FA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0EDD64-99F6-2186-ACA2-144445900F5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DD8E5B-AA08-5B04-265F-2C45EB200C0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CEC0A1-0FA5-999A-1C46-24F3D0ECA23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09B3DD-DD36-ACAE-72D7-CE544EBA59B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9B1460E-EFB4-02C9-D0BC-5B39F238D3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437" y="1584000"/>
            <a:ext cx="3363294" cy="515882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A1647DA-E92A-EB71-280A-FF6AD34D35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6235" y="4409440"/>
            <a:ext cx="3413943" cy="1818640"/>
          </a:xfrm>
          <a:prstGeom prst="rect">
            <a:avLst/>
          </a:prstGeom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BC6668-7B3C-1FC7-189B-9280A346F8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69489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F2A63-B4C6-84E0-87DD-CE9105CAC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C4F4F6-EADF-F62F-2932-85F4551E3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بشكل ثنائي نشاط " أتدرب مع زملائي". يمكن تحديد بداية ونهاية العنصر أو صياغته في جملة قصيرة.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722C14E-BFEE-8D97-ED6A-161CD5B594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F7A564-F3BF-5F6F-C3A5-6BCA21633D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E98440-42B3-83C6-57E9-3171C738C9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07844EB-9418-449B-BD8F-48779AE677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2A8376E-11F5-0C36-3D38-903B1C26816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8AD54F-3A2A-F905-84F0-E43EFFEBACB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C63FC3-543C-DC1C-33B9-C0F91C741E5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929137-0F24-EBFE-785F-021CA869B1D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7BC1DF9-312B-C994-3801-14BCF154C3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437" y="1584000"/>
            <a:ext cx="3363294" cy="515882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19D8D4F-C3CA-CD7E-1744-7556F3EB69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6235" y="4409440"/>
            <a:ext cx="3413943" cy="1818640"/>
          </a:xfrm>
          <a:prstGeom prst="rect">
            <a:avLst/>
          </a:prstGeom>
        </p:spPr>
      </p:pic>
      <p:pic>
        <p:nvPicPr>
          <p:cNvPr id="12" name="Image 11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7DF20BC3-3153-2B02-FBF9-D0FA97C38D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88" y="1389105"/>
            <a:ext cx="866348" cy="996755"/>
          </a:xfrm>
          <a:prstGeom prst="rect">
            <a:avLst/>
          </a:prstGeom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7E2091B-7D5B-C661-50F8-3AB8CE8498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53046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2B509-4E6D-B571-2B77-6D0453439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B90996-8D0B-6035-EA2C-3E59B7383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يحدد وضعية البداية؟ ( مناقشة الجواب قبل الانتقال إلى العنصر الموالي.)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6B4C904-2713-CEF7-A523-89DA1152AA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224762-8041-520C-BE57-5582EB8D1D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BE5021-AA78-CF20-12DA-C2D5520B72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4770B7-7B77-D0F8-0A5E-E536550A81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83F7CCB-AD6B-36DE-2359-F880DF0D49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2197A3D-3037-F7A0-B15C-2245B2458DF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0D2BF3-55FD-BFD3-6704-15E001664E9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FBDA00-7214-A888-537A-A44EB8F507F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10874E-A268-3D0A-2DB2-FD8F2C24660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38F45CA-0A8B-C5E3-AAB9-BF0A4D65FE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437" y="1584000"/>
            <a:ext cx="3363294" cy="515882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1556888-D495-984A-61E1-A198CFD369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6235" y="4409440"/>
            <a:ext cx="3413943" cy="181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5528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AC080-5CD1-87BA-7D22-21A5E0F1E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7EF371-0E64-0BDD-B0FA-6A7E52750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C1E56D7-EF4F-D430-5F11-D64AB8DE96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5C5969-8E6F-177F-E9CD-6CCD41728B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895350-5BBB-4328-5F07-5B09D5EE8B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14D957-082D-11F8-7164-3458F2B677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B9FA8B6-D631-F91E-7FF9-C933E69D46C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CC8AC2-3CDB-D22D-17DB-746028D0890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D1F705-54B5-FAB4-583C-74D91BEA48E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DCDF91-F581-507B-6736-76A69A6B5F6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Image 1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7A6F5EC-660E-D8B8-22FA-1BD8C12B05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847" y="1802601"/>
            <a:ext cx="7924249" cy="471992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CC51901-A403-490A-79E7-6D9ECA5EE19E}"/>
              </a:ext>
            </a:extLst>
          </p:cNvPr>
          <p:cNvSpPr txBox="1"/>
          <p:nvPr/>
        </p:nvSpPr>
        <p:spPr>
          <a:xfrm>
            <a:off x="858643" y="2241538"/>
            <a:ext cx="484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</a:rPr>
              <a:t>تَحَمَّسَ سَعيدٌ ذاتَ يَوْمٍ في </a:t>
            </a:r>
            <a:r>
              <a:rPr lang="ar-MA" sz="2400" b="1" dirty="0" err="1">
                <a:solidFill>
                  <a:srgbClr val="FF0000"/>
                </a:solidFill>
              </a:rPr>
              <a:t>ٱلْمَدْرَسَةِ</a:t>
            </a:r>
            <a:r>
              <a:rPr lang="ar-MA" sz="2400" b="1" dirty="0">
                <a:solidFill>
                  <a:srgbClr val="FF0000"/>
                </a:solidFill>
              </a:rPr>
              <a:t> لِلِانْخِراطِ في أَحَدِ </a:t>
            </a:r>
            <a:r>
              <a:rPr lang="ar-MA" sz="2400" b="1" dirty="0" err="1">
                <a:solidFill>
                  <a:srgbClr val="FF0000"/>
                </a:solidFill>
              </a:rPr>
              <a:t>ٱلْأَنْدِيَةِ</a:t>
            </a:r>
            <a:r>
              <a:rPr lang="ar-MA" sz="2400" b="1" dirty="0">
                <a:solidFill>
                  <a:srgbClr val="FF0000"/>
                </a:solidFill>
              </a:rPr>
              <a:t> </a:t>
            </a:r>
            <a:r>
              <a:rPr lang="ar-MA" sz="2400" b="1" dirty="0" err="1">
                <a:solidFill>
                  <a:srgbClr val="FF0000"/>
                </a:solidFill>
              </a:rPr>
              <a:t>ٱلْفَنِّيَّةِ</a:t>
            </a:r>
            <a:r>
              <a:rPr lang="ar-MA" sz="2400" b="1" dirty="0">
                <a:solidFill>
                  <a:srgbClr val="FF0000"/>
                </a:solidFill>
              </a:rPr>
              <a:t>.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10D629E-BA0E-04F5-74BA-24F65A9A0B3A}"/>
              </a:ext>
            </a:extLst>
          </p:cNvPr>
          <p:cNvSpPr txBox="1"/>
          <p:nvPr/>
        </p:nvSpPr>
        <p:spPr>
          <a:xfrm>
            <a:off x="582216" y="3947007"/>
            <a:ext cx="5121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FF0000"/>
                </a:solidFill>
              </a:rPr>
              <a:t>أَخَذَ سَعيدٌ يُفَكِّرُ. اِنْزَوى </a:t>
            </a:r>
            <a:r>
              <a:rPr lang="ar-MA" sz="2000" b="1" dirty="0" err="1">
                <a:solidFill>
                  <a:srgbClr val="FF0000"/>
                </a:solidFill>
              </a:rPr>
              <a:t>بِٱلْمَنْزِلِ</a:t>
            </a:r>
            <a:r>
              <a:rPr lang="ar-MA" sz="2000" b="1" dirty="0">
                <a:solidFill>
                  <a:srgbClr val="FF0000"/>
                </a:solidFill>
              </a:rPr>
              <a:t>. عَرَفَ </a:t>
            </a:r>
            <a:r>
              <a:rPr lang="ar-MA" sz="2000" b="1" dirty="0" err="1">
                <a:solidFill>
                  <a:srgbClr val="FF0000"/>
                </a:solidFill>
              </a:rPr>
              <a:t>ٱلْأَبُ</a:t>
            </a:r>
            <a:r>
              <a:rPr lang="ar-MA" sz="2000" b="1" dirty="0">
                <a:solidFill>
                  <a:srgbClr val="FF0000"/>
                </a:solidFill>
              </a:rPr>
              <a:t> </a:t>
            </a:r>
            <a:r>
              <a:rPr lang="ar-MA" sz="2000" b="1" dirty="0" err="1">
                <a:solidFill>
                  <a:srgbClr val="FF0000"/>
                </a:solidFill>
              </a:rPr>
              <a:t>بِٱلأَمْرِ</a:t>
            </a:r>
            <a:r>
              <a:rPr lang="ar-MA" sz="2000" b="1" dirty="0">
                <a:solidFill>
                  <a:srgbClr val="FF0000"/>
                </a:solidFill>
              </a:rPr>
              <a:t>. أَحْضَرَ حاسوباً وَعَرَضَ عَلَيْهِ مُشاهَدَةَ مُناظَرَةٍ بَيْنَ </a:t>
            </a:r>
            <a:r>
              <a:rPr lang="ar-MA" sz="2000" b="1" dirty="0" err="1">
                <a:solidFill>
                  <a:srgbClr val="FF0000"/>
                </a:solidFill>
              </a:rPr>
              <a:t>ٱلْمَسْرَحِ</a:t>
            </a:r>
            <a:r>
              <a:rPr lang="ar-MA" sz="2000" b="1" dirty="0">
                <a:solidFill>
                  <a:srgbClr val="FF0000"/>
                </a:solidFill>
              </a:rPr>
              <a:t> </a:t>
            </a:r>
            <a:r>
              <a:rPr lang="ar-MA" sz="2000" b="1" dirty="0" err="1">
                <a:solidFill>
                  <a:srgbClr val="FF0000"/>
                </a:solidFill>
              </a:rPr>
              <a:t>وَٱلسّينِما</a:t>
            </a:r>
            <a:r>
              <a:rPr lang="ar-MA" sz="2000" b="1" dirty="0">
                <a:solidFill>
                  <a:srgbClr val="FF0000"/>
                </a:solidFill>
              </a:rPr>
              <a:t> </a:t>
            </a:r>
            <a:r>
              <a:rPr lang="ar-MA" sz="2000" b="1" dirty="0" err="1">
                <a:solidFill>
                  <a:srgbClr val="FF0000"/>
                </a:solidFill>
              </a:rPr>
              <a:t>وَٱلْموسيقى</a:t>
            </a:r>
            <a:r>
              <a:rPr lang="ar-MA" sz="2000" b="1" dirty="0">
                <a:solidFill>
                  <a:srgbClr val="FF0000"/>
                </a:solidFill>
              </a:rPr>
              <a:t> </a:t>
            </a:r>
            <a:r>
              <a:rPr lang="ar-MA" sz="2000" b="1" dirty="0" err="1">
                <a:solidFill>
                  <a:srgbClr val="FF0000"/>
                </a:solidFill>
              </a:rPr>
              <a:t>وَٱلرَّسْمِ</a:t>
            </a:r>
            <a:r>
              <a:rPr lang="ar-MA" sz="2000" b="1" dirty="0">
                <a:solidFill>
                  <a:srgbClr val="FF0000"/>
                </a:solidFill>
              </a:rPr>
              <a:t>.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4D7C79C-C446-F758-13BE-3C3542285291}"/>
              </a:ext>
            </a:extLst>
          </p:cNvPr>
          <p:cNvSpPr txBox="1"/>
          <p:nvPr/>
        </p:nvSpPr>
        <p:spPr>
          <a:xfrm>
            <a:off x="896440" y="5678243"/>
            <a:ext cx="484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</a:rPr>
              <a:t>لَمْ تَزُلْ حَيْرَةُ سَعيدٍ لِأَنَّ جَميعَ </a:t>
            </a:r>
            <a:r>
              <a:rPr lang="ar-MA" sz="2400" b="1" dirty="0" err="1">
                <a:solidFill>
                  <a:srgbClr val="FF0000"/>
                </a:solidFill>
              </a:rPr>
              <a:t>ٱلْفُنونِ</a:t>
            </a:r>
            <a:r>
              <a:rPr lang="ar-MA" sz="2400" b="1" dirty="0">
                <a:solidFill>
                  <a:srgbClr val="FF0000"/>
                </a:solidFill>
              </a:rPr>
              <a:t> رائِعَةٌ وَمُدْهِشَةٌ.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F38A36A-F56F-8533-2313-BC6C8673846D}"/>
              </a:ext>
            </a:extLst>
          </p:cNvPr>
          <p:cNvSpPr txBox="1"/>
          <p:nvPr/>
        </p:nvSpPr>
        <p:spPr>
          <a:xfrm>
            <a:off x="896440" y="5046559"/>
            <a:ext cx="4846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</a:rPr>
              <a:t>اِكْتَشَفَ سَعيدٌ أَنَّ جَميعَ </a:t>
            </a:r>
            <a:r>
              <a:rPr lang="ar-MA" sz="2400" b="1" dirty="0" err="1">
                <a:solidFill>
                  <a:srgbClr val="FF0000"/>
                </a:solidFill>
              </a:rPr>
              <a:t>ٱلْفُنونِ</a:t>
            </a:r>
            <a:r>
              <a:rPr lang="ar-MA" sz="2400" b="1" dirty="0">
                <a:solidFill>
                  <a:srgbClr val="FF0000"/>
                </a:solidFill>
              </a:rPr>
              <a:t> مُدْهِشَةٌ وَرائِعَةٌ.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E572FBE-2087-9CCA-12A4-117FCEEFA48C}"/>
              </a:ext>
            </a:extLst>
          </p:cNvPr>
          <p:cNvSpPr txBox="1"/>
          <p:nvPr/>
        </p:nvSpPr>
        <p:spPr>
          <a:xfrm>
            <a:off x="857252" y="3142563"/>
            <a:ext cx="484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</a:rPr>
              <a:t>شَعَرَ </a:t>
            </a:r>
            <a:r>
              <a:rPr lang="ar-MA" sz="2400" b="1" dirty="0" err="1">
                <a:solidFill>
                  <a:srgbClr val="FF0000"/>
                </a:solidFill>
              </a:rPr>
              <a:t>بِٱلْحَيْرَةِ</a:t>
            </a:r>
            <a:r>
              <a:rPr lang="ar-MA" sz="2400" b="1" dirty="0">
                <a:solidFill>
                  <a:srgbClr val="FF0000"/>
                </a:solidFill>
              </a:rPr>
              <a:t> عِنْدَما عَرَفَ أَنَّ عَلَيْهِ أَنْ يَخْتارَ </a:t>
            </a:r>
            <a:r>
              <a:rPr lang="ar-MA" sz="2400" b="1" dirty="0" err="1">
                <a:solidFill>
                  <a:srgbClr val="FF0000"/>
                </a:solidFill>
              </a:rPr>
              <a:t>ٱلنّادِيَ</a:t>
            </a:r>
            <a:r>
              <a:rPr lang="ar-MA" sz="2400" b="1" dirty="0">
                <a:solidFill>
                  <a:srgbClr val="FF0000"/>
                </a:solidFill>
              </a:rPr>
              <a:t> </a:t>
            </a:r>
            <a:r>
              <a:rPr lang="ar-MA" sz="2400" b="1" dirty="0" err="1">
                <a:solidFill>
                  <a:srgbClr val="FF0000"/>
                </a:solidFill>
              </a:rPr>
              <a:t>ٱلْمُناسِبَ</a:t>
            </a:r>
            <a:r>
              <a:rPr lang="ar-MA" sz="2400" b="1" dirty="0">
                <a:solidFill>
                  <a:srgbClr val="FF0000"/>
                </a:solidFill>
              </a:rPr>
              <a:t>.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40C19C-026B-29F1-B371-502646AD56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95250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EE7A7-4BBF-B239-B665-2D43D8260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CE22B6-61AF-D873-49F8-67C0B70D1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" y="747035"/>
            <a:ext cx="7155798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المنزل، حاولوا إعادة صياغة عناصر بنية النص وسجلوها على الخطاطة الواردة في الصفحة الموالية: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A23BB9-3268-E514-93FC-4E1DA4E1EE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AB6D67-03B0-AF37-5971-D07BA212C8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DEC993B-96D3-FB52-A288-2DBEF18A42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6C212D-6BCB-7F16-2A0A-9E321E4984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3D08A4C-83D6-2594-7741-B4A587E1390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797C6A-DE2F-89F1-F7D3-7A5C175456B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380D33-D887-A24B-3A3C-73EDB97B168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D3A992-B5DD-E7AA-1849-A19469032B5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Image 13" descr="Une image contenant texte, capture d’écran, Impression, conception&#10;&#10;Le contenu généré par l’IA peut être incorrect.">
            <a:extLst>
              <a:ext uri="{FF2B5EF4-FFF2-40B4-BE49-F238E27FC236}">
                <a16:creationId xmlns:a16="http://schemas.microsoft.com/office/drawing/2014/main" id="{8F6A5F0F-ADAD-E320-D2FD-0701884DC3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231" y="1619560"/>
            <a:ext cx="3227844" cy="4951066"/>
          </a:xfrm>
          <a:prstGeom prst="rect">
            <a:avLst/>
          </a:prstGeom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51DE8B-0328-0ACE-EF03-7940963BD1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35281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FD2E2-E59E-7F1C-6D5C-DA6E42AC3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944282-CC69-2459-A0FB-94C40514A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49A841-D39B-36AF-793E-32D2A35791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E6CACE-C0CC-2413-3215-CBBFD7A08D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D17B0C-399F-3E4D-07AE-C301CD6451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5195D89-5B64-EEB8-2885-C7146AC865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9E724A1-5A0B-7510-9B58-BA1849B30CE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4C3175-A4F6-A08B-DA2F-DB7D5BEA431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19AD292-9068-D0FA-3D7A-E2F6784CA51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E78B05-D66C-99B6-2F51-D8CE2B60ED5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EBD1565-2A63-CFAA-E1B9-772EDA858AB9}"/>
              </a:ext>
            </a:extLst>
          </p:cNvPr>
          <p:cNvSpPr txBox="1"/>
          <p:nvPr/>
        </p:nvSpPr>
        <p:spPr>
          <a:xfrm>
            <a:off x="2883905" y="3547190"/>
            <a:ext cx="3043288" cy="122586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6600" dirty="0">
                <a:solidFill>
                  <a:schemeClr val="accent5">
                    <a:lumMod val="50000"/>
                  </a:schemeClr>
                </a:solidFill>
              </a:rPr>
              <a:t>فُسْحَةٌ </a:t>
            </a:r>
            <a:endParaRPr lang="fr-FR" sz="66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96AF7C-EFEF-7C31-13E8-0BCDB5BB10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25543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37891-3BD1-2DF9-4BBF-43F7BC740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0A0D42-B2C8-7F87-037D-586C84B14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علام يدل الوجه الوارد في الصورة التالية؟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4068441-9E40-B39F-C193-B255488B73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D924667-2D36-BBE2-FAF1-14C2D2B867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77ABD8C-A6BA-FED5-514B-534B331EE5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01EC9A-5890-A8C4-D262-E0C2F04A95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8842C6-139A-1FE9-4D57-8956BAE5EE5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287FDF-BFDC-C1D5-6275-70F8A70CBAA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51813F-B07B-A9F1-7E59-6AFBD1CDD72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07E12F-B2D3-0084-813F-E0A11B2C623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B086B1F-C170-359C-BC3D-651897D120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5036" y="1671804"/>
            <a:ext cx="4582164" cy="4439270"/>
          </a:xfrm>
          <a:prstGeom prst="rect">
            <a:avLst/>
          </a:prstGeom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73CEE4-C632-3E22-F98C-1E6C1E3255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47375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16B63-D702-075D-B598-81E95AE63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421A54-C723-C09E-5922-C64E1AE31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علام يدل الوجه الوارد في الصورة التالية؟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39DE79-43C9-991C-BC9F-ADDB8F0B0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88B1FE-8C93-C34A-E0CB-53A21A7FB8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4D5AF34-44A1-7873-3E66-3BEDE5D7C7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344F1E-03C3-0439-98C5-BCD6E2C1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699444-DAC5-FC9F-CE79-5DAF9773E1D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E98124-3EE2-85F4-CCC1-47AD1588C4D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DA07E6-802A-59AB-03EE-D3FB7CAF031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1800F4-0E42-8D14-2A9B-025D5427B7D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F34F43-E7D6-B53D-1E8E-95A00BA174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4750" y="1859280"/>
            <a:ext cx="3975804" cy="4093398"/>
          </a:xfrm>
          <a:prstGeom prst="rect">
            <a:avLst/>
          </a:prstGeom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965B46-5B69-A90C-71AE-431BF77474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4547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B1344-827C-B83D-BE64-9C8155EF5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79ABF4-98E6-0EED-B43A-235778798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علام يدل الوجه الوارد في الصورة التالية؟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770D93-E4EF-33C8-266A-2F10A74DA7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018C7E2-13E0-4420-9C3A-283C8B40E7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EEEB1B-9D78-E491-4F97-58A6F06E81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159D881-9856-F78A-4829-B66466EC9C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39A9EBE-1A7E-2D36-9CCA-6FEFE6D42AA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5ADC8C-BC79-08FA-E508-3E524CEBC6A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FA937D-9FEC-7D86-7BBC-CEA5B20E3D2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085660-F2C3-CD8F-3C68-76DEC1DDB39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Image 13" descr="Une image contenant smiley, émoticône, jaun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62BCAD1-842E-C2D9-78B8-CC5218D424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7399" y="1676884"/>
            <a:ext cx="3414876" cy="3616960"/>
          </a:xfrm>
          <a:prstGeom prst="rect">
            <a:avLst/>
          </a:prstGeom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ACA693-33E1-3A8D-3709-62F2E408F3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65392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A18ED-90E4-66CD-10C9-61B0E3163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24E637-4E80-4484-041F-A9A4C2620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علام يدل الوجه الوارد في الصورة التالية؟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0B4B81-21CC-8C09-20D6-B346423B84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DF6557-B7E9-DF0B-8D91-8B0BD08090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100C1D-5916-81E0-53EE-78AD66D630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706144-0081-19BC-4A03-932AA501EC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0505944-FCD1-94BD-5728-86729C3B7E4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3E2D52-1916-1D7D-B0E6-7B6C0A1F839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3AAC63-B834-2D39-33C6-E5548E0A917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326782-5036-ED8C-4360-02036C3A4ED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2" name="Image 11" descr="Une image contenant lunettes, accessoire, sourire, verres&#10;&#10;Le contenu généré par l’IA peut être incorrect.">
            <a:extLst>
              <a:ext uri="{FF2B5EF4-FFF2-40B4-BE49-F238E27FC236}">
                <a16:creationId xmlns:a16="http://schemas.microsoft.com/office/drawing/2014/main" id="{85394738-80E8-F0DD-76DC-BA012A86A1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4180" y="2458720"/>
            <a:ext cx="2513013" cy="2529839"/>
          </a:xfrm>
          <a:prstGeom prst="rect">
            <a:avLst/>
          </a:prstGeom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022F0F-A41F-0087-559A-32C38AB604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36727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صرف وتحويل 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صياغة اسمي الزمان والمكان.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84172" y="1771950"/>
            <a:ext cx="3114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9FBE6-F74A-0E7C-F9A3-7F93B54F6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CF7451-468A-3778-4942-AC55AC7C1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في هذه الحصة على اسمي الزمان والمكان، وستتعلمون طريقة صياغتهما من الفعل.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4C835D-B6C0-0973-6F44-24A910E333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54A330-0557-1060-A1DE-7F1C07661A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AC027C4-0F4F-6423-CDCD-F4EC8110EE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2EE7C4-A6A5-2DBE-A829-770B9823A7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2F6AAA-99F4-1674-FFFB-313D30FD33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48B271D-E932-5CA3-8899-15E96D7532C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9E5014-EA34-899F-524F-7C336E1C870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AA1CCC-4E13-D636-9C36-BC7F4F6E4F6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6C05F0-59DC-678A-EDFD-658E4350362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7CCA514-CD04-6BC4-17EC-0B7BBC31F4AC}"/>
              </a:ext>
            </a:extLst>
          </p:cNvPr>
          <p:cNvSpPr txBox="1"/>
          <p:nvPr/>
        </p:nvSpPr>
        <p:spPr>
          <a:xfrm>
            <a:off x="1434437" y="3118179"/>
            <a:ext cx="6275125" cy="1464231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اِسْما </a:t>
            </a:r>
            <a:r>
              <a:rPr lang="ar-MA" sz="8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ٱلزَّمانِ</a:t>
            </a: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8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وَٱلْمَكانِ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089924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724B9-B98A-BB3A-DE81-AE1721451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B490F-1EC1-2404-CFCA-06E3F16B8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نظركم علام يدل الاسم "منزل" في الجملة التالية؟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F51552-8581-B6AF-DFB7-5CB4E9411A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46F471A-9F19-0DCF-BC49-2CB5856671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D6C1B72-9116-4829-847A-E766DC93E0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EC22AF-07B1-241D-6C2E-07BBA22020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F68C381-541D-29E6-3274-F85853CE1A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37E17B6-B3BD-F284-7141-F5FCCAFEB53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42FE5A-E854-F6B3-4A06-CD70B4428FC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C43D22-12DA-6336-6D79-0FD23863E65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A67515-8A0B-67BD-EF51-FC93843B14B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FAEE522-2373-3F05-5294-3D82A2C1380A}"/>
              </a:ext>
            </a:extLst>
          </p:cNvPr>
          <p:cNvSpPr/>
          <p:nvPr/>
        </p:nvSpPr>
        <p:spPr>
          <a:xfrm>
            <a:off x="636716" y="1955918"/>
            <a:ext cx="7835480" cy="1045347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عادَ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ٱلْأَبُ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7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ٱلْمَنْزِلِ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مُتْعَباً. 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139FBA5-4069-5574-CF1B-39B2965BB8AA}"/>
              </a:ext>
            </a:extLst>
          </p:cNvPr>
          <p:cNvSpPr/>
          <p:nvPr/>
        </p:nvSpPr>
        <p:spPr>
          <a:xfrm>
            <a:off x="1263026" y="4141955"/>
            <a:ext cx="2608271" cy="1407404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زَمانٌ 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BEB351A-6DB2-1594-3118-422C45F80E3D}"/>
              </a:ext>
            </a:extLst>
          </p:cNvPr>
          <p:cNvSpPr/>
          <p:nvPr/>
        </p:nvSpPr>
        <p:spPr>
          <a:xfrm>
            <a:off x="5272703" y="4141955"/>
            <a:ext cx="2608271" cy="1407404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مَكانٌ 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ED575A4-F62B-7224-C4A5-800060E250E6}"/>
              </a:ext>
            </a:extLst>
          </p:cNvPr>
          <p:cNvSpPr/>
          <p:nvPr/>
        </p:nvSpPr>
        <p:spPr>
          <a:xfrm>
            <a:off x="3893550" y="4203968"/>
            <a:ext cx="1356899" cy="124719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 </a:t>
            </a:r>
            <a:endParaRPr lang="fr-FR" sz="8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9346145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3113B-412F-1144-BE13-624040023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E9C4E5-1537-07B8-8890-CC49FE80C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 جماعة. يدل الاسم "منزل" على مكان.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418DF1-3DFE-A7BC-FFAA-E693B86114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F150B4-E2BF-56CD-930C-AA292356BE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B4C124-8DD3-D3E4-C80C-0B30506BAD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B09A50-C59B-20FC-A333-2A3495BEDC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5A72F-4CBF-7761-BF63-A02BD28E5E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0200EFA-413E-0040-9487-C7007C571C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4D6863-9BE7-60C5-3427-A7A397C19DE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3177E0-ACD9-F619-C1EA-B085DABB471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01235ED-0374-8BAD-7C67-DB9E4D7695F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2976E9D8-AF4F-BB4E-38A1-D0B19154BA0B}"/>
              </a:ext>
            </a:extLst>
          </p:cNvPr>
          <p:cNvSpPr/>
          <p:nvPr/>
        </p:nvSpPr>
        <p:spPr>
          <a:xfrm>
            <a:off x="2135482" y="2074747"/>
            <a:ext cx="3706897" cy="1407404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مَنْزِلٌ 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4A4B71A-7441-2115-7622-7F4F5F052F39}"/>
              </a:ext>
            </a:extLst>
          </p:cNvPr>
          <p:cNvSpPr/>
          <p:nvPr/>
        </p:nvSpPr>
        <p:spPr>
          <a:xfrm>
            <a:off x="5974074" y="4533463"/>
            <a:ext cx="2608271" cy="1407404"/>
          </a:xfrm>
          <a:prstGeom prst="roundRect">
            <a:avLst/>
          </a:prstGeom>
          <a:solidFill>
            <a:srgbClr val="FFFC8B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مَكانٌ 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6" name="Connecteur : en arc 25">
            <a:extLst>
              <a:ext uri="{FF2B5EF4-FFF2-40B4-BE49-F238E27FC236}">
                <a16:creationId xmlns:a16="http://schemas.microsoft.com/office/drawing/2014/main" id="{5D6EDE74-1964-05FE-9983-254AF06936A2}"/>
              </a:ext>
            </a:extLst>
          </p:cNvPr>
          <p:cNvCxnSpPr>
            <a:cxnSpLocks/>
          </p:cNvCxnSpPr>
          <p:nvPr/>
        </p:nvCxnSpPr>
        <p:spPr>
          <a:xfrm>
            <a:off x="5459823" y="3587471"/>
            <a:ext cx="1278294" cy="941854"/>
          </a:xfrm>
          <a:prstGeom prst="curvedConnector3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67175F20-59F4-BDD9-5AC7-E2D52A3ADAD0}"/>
              </a:ext>
            </a:extLst>
          </p:cNvPr>
          <p:cNvSpPr/>
          <p:nvPr/>
        </p:nvSpPr>
        <p:spPr>
          <a:xfrm>
            <a:off x="536186" y="4613569"/>
            <a:ext cx="2608271" cy="1407404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زَمانٌ 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0849960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8BF38-E057-FBD1-CDF4-9449C0B52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D66636-EA23-2A69-4A4E-F75CF5BC4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يدل الاسم "منزل" على مكان. وهو مشتق من الفعل " نزل". من يقرأ؟ </a:t>
            </a:r>
            <a:endParaRPr lang="ar-MA" sz="2400" b="1" dirty="0">
              <a:solidFill>
                <a:schemeClr val="tx1">
                  <a:lumMod val="50000"/>
                  <a:lumOff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FF702EA-F56A-AE76-511C-1E2B75F9B5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9780FC6-46C1-F2C7-95D9-B1086C97D2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148CF97-16C4-30D3-F0AE-420C1A03DE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C52057-74D1-8999-7D2B-BDE8EC8ED9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CC21705-DE5F-8A65-2D9F-775E3E5051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664B4F1-DCB2-965D-9307-87EE77513F0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F6EFC7-8918-CB13-21E3-5265912CF88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5703F3A-D113-D34F-B3A8-8F7EE174937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EC9E11-1FA0-7E29-69C4-6C09E6C229B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54F74580-0489-FCBB-D3F5-D54ED2763760}"/>
              </a:ext>
            </a:extLst>
          </p:cNvPr>
          <p:cNvSpPr/>
          <p:nvPr/>
        </p:nvSpPr>
        <p:spPr>
          <a:xfrm>
            <a:off x="2135482" y="2074747"/>
            <a:ext cx="3706897" cy="1407404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مَنْزِلٌ 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077AD68-9BE2-A987-515B-C9B761E55327}"/>
              </a:ext>
            </a:extLst>
          </p:cNvPr>
          <p:cNvSpPr/>
          <p:nvPr/>
        </p:nvSpPr>
        <p:spPr>
          <a:xfrm>
            <a:off x="6156287" y="4533463"/>
            <a:ext cx="2608271" cy="1407404"/>
          </a:xfrm>
          <a:prstGeom prst="roundRect">
            <a:avLst/>
          </a:prstGeom>
          <a:solidFill>
            <a:srgbClr val="FFFC8B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مَكانٌ 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6" name="Connecteur : en arc 25">
            <a:extLst>
              <a:ext uri="{FF2B5EF4-FFF2-40B4-BE49-F238E27FC236}">
                <a16:creationId xmlns:a16="http://schemas.microsoft.com/office/drawing/2014/main" id="{40730ECA-3C8E-D802-DC45-61C16A631E64}"/>
              </a:ext>
            </a:extLst>
          </p:cNvPr>
          <p:cNvCxnSpPr>
            <a:cxnSpLocks/>
          </p:cNvCxnSpPr>
          <p:nvPr/>
        </p:nvCxnSpPr>
        <p:spPr>
          <a:xfrm>
            <a:off x="5459823" y="3587471"/>
            <a:ext cx="1278294" cy="941854"/>
          </a:xfrm>
          <a:prstGeom prst="curvedConnector3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5485487-5465-DDB4-EB55-29DAE13BA45C}"/>
              </a:ext>
            </a:extLst>
          </p:cNvPr>
          <p:cNvSpPr/>
          <p:nvPr/>
        </p:nvSpPr>
        <p:spPr>
          <a:xfrm>
            <a:off x="477940" y="4533462"/>
            <a:ext cx="5364439" cy="1407405"/>
          </a:xfrm>
          <a:prstGeom prst="roundRect">
            <a:avLst/>
          </a:prstGeom>
          <a:solidFill>
            <a:srgbClr val="FFFC8B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مُشْتَقٌّ مِنْ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"نَزَلَ" 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9ACC02D0-D9EB-8E73-6AC4-FE2EC30D44C6}"/>
              </a:ext>
            </a:extLst>
          </p:cNvPr>
          <p:cNvSpPr/>
          <p:nvPr/>
        </p:nvSpPr>
        <p:spPr>
          <a:xfrm>
            <a:off x="5843516" y="5115861"/>
            <a:ext cx="336969" cy="242606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801728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E7597-FCEE-AEFE-933C-344BF2C15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D02C2B-C09E-B21E-9ED5-29FB75846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نقول إن "منزل" اسم مكان مشتق من الفعل نزل. من يقرأ؟ </a:t>
            </a:r>
            <a:endParaRPr lang="ar-MA" sz="2400" b="1" dirty="0">
              <a:solidFill>
                <a:schemeClr val="tx1">
                  <a:lumMod val="50000"/>
                  <a:lumOff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956CF4-BE1B-7054-6324-936651D176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76FEF49-B91A-FD45-D7D7-ADFFF75DF5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7588341-E803-DFA1-2968-80EC137B07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226F8F1-ACAD-E351-949C-D6A21D3854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73EBEE8-323B-784E-8342-F2BF3B197D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304E4E1-9C8E-4649-DD74-54230FF2C16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7C4702-581E-F889-FCBD-4E1CD6B49A1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71D552-2C9A-D7D6-DB25-BC04C8FCAFC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314A6F-87F4-BA78-64D5-5BB18EE0DAC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D681AC1-7A34-306C-6BD9-8C362C0663BA}"/>
              </a:ext>
            </a:extLst>
          </p:cNvPr>
          <p:cNvSpPr/>
          <p:nvPr/>
        </p:nvSpPr>
        <p:spPr>
          <a:xfrm>
            <a:off x="2563563" y="1649947"/>
            <a:ext cx="3706897" cy="1407404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مَنْزِلٌ 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7" name="Connecteur : en arc 6">
            <a:extLst>
              <a:ext uri="{FF2B5EF4-FFF2-40B4-BE49-F238E27FC236}">
                <a16:creationId xmlns:a16="http://schemas.microsoft.com/office/drawing/2014/main" id="{B41D8D6C-5A27-B8DC-65CA-95934FA4BD4A}"/>
              </a:ext>
            </a:extLst>
          </p:cNvPr>
          <p:cNvCxnSpPr>
            <a:cxnSpLocks/>
          </p:cNvCxnSpPr>
          <p:nvPr/>
        </p:nvCxnSpPr>
        <p:spPr>
          <a:xfrm rot="5400000">
            <a:off x="4182450" y="3485568"/>
            <a:ext cx="944843" cy="190153"/>
          </a:xfrm>
          <a:prstGeom prst="curvedConnector3">
            <a:avLst>
              <a:gd name="adj1" fmla="val 50000"/>
            </a:avLst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105EA0B-6651-A80B-5CD8-CEE551A65856}"/>
              </a:ext>
            </a:extLst>
          </p:cNvPr>
          <p:cNvSpPr/>
          <p:nvPr/>
        </p:nvSpPr>
        <p:spPr>
          <a:xfrm>
            <a:off x="1049573" y="4093361"/>
            <a:ext cx="6937964" cy="1948443"/>
          </a:xfrm>
          <a:prstGeom prst="roundRect">
            <a:avLst/>
          </a:prstGeom>
          <a:solidFill>
            <a:srgbClr val="FFFC8B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مَنْزِلٌ: اِسْمُ مَكانِ مُشَتَقٌّ مِنْ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"نَزَلَ".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95797004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BDA40-7A1C-4754-F639-D171C8665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B7734E-19C1-E258-4BEA-696EE3352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علام يدل الاسم "الموعد" في الجملة التالية؟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21FBAE-7A08-B069-EBF6-9D16615BD2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6BDC1E2-C60D-6D5B-3AAB-D4165E62FD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925A38F-154F-86D2-239B-3362D13B17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9FA80A1-0AB3-66F6-A3D9-94CCC77456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37D474F-C8E8-DBE4-D2F0-CB492F8316C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4A7E2A0-DCDD-33C4-1111-790E942F031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6BCB5B-4526-6767-9766-3A3959C96CD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E9A720-5901-5596-770F-E12E4BEF8A9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D5C3DA-52B0-D464-824C-B2E8FF86B4B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8C19F0A-1DA1-295E-5A82-A4C950288677}"/>
              </a:ext>
            </a:extLst>
          </p:cNvPr>
          <p:cNvSpPr/>
          <p:nvPr/>
        </p:nvSpPr>
        <p:spPr>
          <a:xfrm>
            <a:off x="434266" y="2226150"/>
            <a:ext cx="8275468" cy="1754718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حَطَّتِ ٱلطّائِرَةُ قَبْلَ </a:t>
            </a:r>
            <a:r>
              <a:rPr lang="ar-MA" sz="6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ٱلْمَوْعِدِ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بِدَقائِقَ. 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4E0D2B8-67CE-386C-423A-D378F94B8E26}"/>
              </a:ext>
            </a:extLst>
          </p:cNvPr>
          <p:cNvSpPr/>
          <p:nvPr/>
        </p:nvSpPr>
        <p:spPr>
          <a:xfrm>
            <a:off x="1368810" y="4546941"/>
            <a:ext cx="2527143" cy="1407404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زَمانٌ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D7888C5-5CE8-4E35-74C8-F8E603B05E8B}"/>
              </a:ext>
            </a:extLst>
          </p:cNvPr>
          <p:cNvSpPr/>
          <p:nvPr/>
        </p:nvSpPr>
        <p:spPr>
          <a:xfrm>
            <a:off x="5298126" y="4546941"/>
            <a:ext cx="2608271" cy="1407404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مَكانٌ 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F5DC18F-CE94-0291-2AD5-B2122D6A44A5}"/>
              </a:ext>
            </a:extLst>
          </p:cNvPr>
          <p:cNvSpPr/>
          <p:nvPr/>
        </p:nvSpPr>
        <p:spPr>
          <a:xfrm>
            <a:off x="3918590" y="4627048"/>
            <a:ext cx="1356899" cy="124719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 </a:t>
            </a:r>
            <a:endParaRPr lang="fr-FR" sz="8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389369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9803D-DBE7-B036-47B7-85286D908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B50666-B373-6B83-BCB8-58ED227E1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يدل الاسم "الموعد" على زمان. وهو مشتق من الفعل "وعد".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2402A6-160D-2727-F66F-5706DCEB56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A785EE-27CA-8EE4-F6C2-B641BC93C2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6D151F3-6465-CE84-7F89-A2DDFF0F686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328101-EBBC-6E3F-4155-52C87C7294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18DEEE2-5893-5819-2A69-778C31E3F7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B615DBF-A337-1978-20DE-FCE961DA5A2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B322FA-31DE-25F1-3390-F0FA768B10A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4E7485-37B6-F3D8-1881-BE4CE8EE9EE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9954D6-EC0A-54AB-DB95-FE4A3F19541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64B1A1B-3EE8-0112-9553-E372BFEE0B3D}"/>
              </a:ext>
            </a:extLst>
          </p:cNvPr>
          <p:cNvSpPr/>
          <p:nvPr/>
        </p:nvSpPr>
        <p:spPr>
          <a:xfrm>
            <a:off x="6166403" y="4361976"/>
            <a:ext cx="2608271" cy="1407404"/>
          </a:xfrm>
          <a:prstGeom prst="roundRect">
            <a:avLst/>
          </a:prstGeom>
          <a:solidFill>
            <a:srgbClr val="FFFC8B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زَمانٌ 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7" name="Connecteur : en arc 6">
            <a:extLst>
              <a:ext uri="{FF2B5EF4-FFF2-40B4-BE49-F238E27FC236}">
                <a16:creationId xmlns:a16="http://schemas.microsoft.com/office/drawing/2014/main" id="{75905E0C-DDB7-C311-978B-85E416643B0A}"/>
              </a:ext>
            </a:extLst>
          </p:cNvPr>
          <p:cNvCxnSpPr>
            <a:cxnSpLocks/>
          </p:cNvCxnSpPr>
          <p:nvPr/>
        </p:nvCxnSpPr>
        <p:spPr>
          <a:xfrm>
            <a:off x="5505061" y="3097763"/>
            <a:ext cx="1277876" cy="1236797"/>
          </a:xfrm>
          <a:prstGeom prst="curvedConnector3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A4B2442-27FE-BD37-4FCF-3EA8203A77D6}"/>
              </a:ext>
            </a:extLst>
          </p:cNvPr>
          <p:cNvSpPr/>
          <p:nvPr/>
        </p:nvSpPr>
        <p:spPr>
          <a:xfrm>
            <a:off x="471058" y="4334560"/>
            <a:ext cx="5371321" cy="1407405"/>
          </a:xfrm>
          <a:prstGeom prst="roundRect">
            <a:avLst/>
          </a:prstGeom>
          <a:solidFill>
            <a:srgbClr val="FFFC8B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مُشْتَقٌّ مِنْ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"وَعَدَ" 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57EAC0E-DD27-A455-FE58-9E43A5982D80}"/>
              </a:ext>
            </a:extLst>
          </p:cNvPr>
          <p:cNvSpPr/>
          <p:nvPr/>
        </p:nvSpPr>
        <p:spPr>
          <a:xfrm>
            <a:off x="3065296" y="1702617"/>
            <a:ext cx="3079103" cy="1407404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اَلْمَوْعِدُ 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C07EEC56-B7AC-3786-7BFB-AA56A61788D5}"/>
              </a:ext>
            </a:extLst>
          </p:cNvPr>
          <p:cNvSpPr/>
          <p:nvPr/>
        </p:nvSpPr>
        <p:spPr>
          <a:xfrm>
            <a:off x="5807239" y="4944375"/>
            <a:ext cx="336969" cy="242606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5778729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3733C-0BFB-429E-6BE3-B3BACC884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A1AAC5-7334-A394-FF55-4C220F6E3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نقول: إن "الموعد" اسم زمان. من يقرأ؟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AB842-3244-4136-535D-E35E59E885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256A7DD-2232-8D5C-0147-4CD783B8D3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A3A4F13-6576-FCE9-7E8F-A7A2A7AD13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9DF20A9-83D0-BDBE-4892-7DEAC90F09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B651604-7F95-3DB9-9759-EF7055E9315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E06DE7C-1EC4-94BB-6E1B-E8A8C893511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B9141A-B668-C2A0-53EB-5AB537FD6AD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A11B15-8993-674E-B9B8-5E26C76F58F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2CF4DB-5D2C-393F-DAF5-9BF15573019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5D07BED-8A05-3734-9061-09D0BBFB088D}"/>
              </a:ext>
            </a:extLst>
          </p:cNvPr>
          <p:cNvSpPr/>
          <p:nvPr/>
        </p:nvSpPr>
        <p:spPr>
          <a:xfrm>
            <a:off x="715617" y="4093361"/>
            <a:ext cx="7271919" cy="1948443"/>
          </a:xfrm>
          <a:prstGeom prst="roundRect">
            <a:avLst/>
          </a:prstGeom>
          <a:solidFill>
            <a:srgbClr val="FFFC8B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اَلْمَوْعِدُ: اِسْمُ زَمانٍ مُشَتَقٌّ مِنْ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"وَعَدَ".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D39123C-CB1D-BCF6-E03F-91EABDA04583}"/>
              </a:ext>
            </a:extLst>
          </p:cNvPr>
          <p:cNvSpPr/>
          <p:nvPr/>
        </p:nvSpPr>
        <p:spPr>
          <a:xfrm>
            <a:off x="2545978" y="1711997"/>
            <a:ext cx="3706897" cy="1407404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اَلْمَوْعِدُ 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9" name="Connecteur : en arc 8">
            <a:extLst>
              <a:ext uri="{FF2B5EF4-FFF2-40B4-BE49-F238E27FC236}">
                <a16:creationId xmlns:a16="http://schemas.microsoft.com/office/drawing/2014/main" id="{CAD9D747-853B-CF13-FEF4-B85635CF25F3}"/>
              </a:ext>
            </a:extLst>
          </p:cNvPr>
          <p:cNvCxnSpPr>
            <a:cxnSpLocks/>
          </p:cNvCxnSpPr>
          <p:nvPr/>
        </p:nvCxnSpPr>
        <p:spPr>
          <a:xfrm rot="5400000">
            <a:off x="3943307" y="3304304"/>
            <a:ext cx="923088" cy="655027"/>
          </a:xfrm>
          <a:prstGeom prst="curvedConnector3">
            <a:avLst>
              <a:gd name="adj1" fmla="val 50000"/>
            </a:avLst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1885344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2E584-D7D3-E186-AED1-878775580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DDA6DD-F179-1D9C-0D4B-27033582F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إلى الاسم "موعد" علام يدل في كل جملة ؟ هل هو اسم زمان أم اسم مكان؟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3DB340A-6188-DF60-031C-1209260354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215476-FFB9-6C3A-CA5C-8AF0467C84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32AA83-CC6D-5511-90BD-2A09BF92FA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38A09A9-4525-29D7-4507-82D9644DF7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EA689F2-8C02-D211-FB47-B09B8D9E4CA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34B966-7C4D-B8EE-9A03-7208FDDA974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60E3B7-E654-EE1E-54FE-E4146B24F39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931240-467B-D09F-13DC-D1A98756DAD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701C2F0F-CD05-0B52-24B0-5944A8AA16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33FE917-EC6B-9A40-88A7-B9589A86DD2D}"/>
              </a:ext>
            </a:extLst>
          </p:cNvPr>
          <p:cNvSpPr/>
          <p:nvPr/>
        </p:nvSpPr>
        <p:spPr>
          <a:xfrm>
            <a:off x="494522" y="2481942"/>
            <a:ext cx="8047157" cy="2463281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54013" indent="-354013" algn="r" rtl="1">
              <a:buFont typeface="+mj-lt"/>
              <a:buAutoNum type="arabicPeriod"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اِنْطَلَقَتِ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ٱلْحافِلَةُ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قُبَيْلَ </a:t>
            </a:r>
            <a:r>
              <a:rPr lang="ar-MA" sz="5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ٱلْمَوْعِدِ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بِبِضْعِ دَقائقَ. </a:t>
            </a:r>
          </a:p>
          <a:p>
            <a:pPr marL="354013" indent="-354013" algn="r" rtl="1">
              <a:buFont typeface="+mj-lt"/>
              <a:buAutoNum type="arabicPeriod"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وَصَلْنا إِلى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مَوْعِدِ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ٱللِّقاءِ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عِندَ بابِ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86129002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4CA65-7595-C150-847C-C41F9CF0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BA0A6D-A9C9-9D98-9E7A-455A5CB38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 جماعة. من يقرأ؟ لاحظوا أن كلمة موعد قد تدل على المكان أو الزمان حسب سياق استعملها.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900FC21-30E0-707B-908F-F92B92A5F5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B3FB8D4-7E28-58D3-349D-983989CDDF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D4F6F0-3A90-C3FF-7009-D85A228EFF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2F5FDF8-3B0B-CEE6-18AE-1EDE274B8B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CF941BF-A22D-FC00-D9D4-95EFDBAEFC4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C5B422-4CA6-1E47-7B1F-BA7BB8E2719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D7621A-16BD-7D49-8071-4CB7CDF0400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C6E68A-708B-3A5C-7C91-78F7E60A934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3185A54B-9164-18FF-1BB5-E3AFBE84D0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649DEC-37BC-F3EF-EC07-AAE5B67645A7}"/>
              </a:ext>
            </a:extLst>
          </p:cNvPr>
          <p:cNvSpPr/>
          <p:nvPr/>
        </p:nvSpPr>
        <p:spPr>
          <a:xfrm>
            <a:off x="494522" y="2481942"/>
            <a:ext cx="8047157" cy="2463281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54013" indent="-354013" algn="r" rtl="1">
              <a:buFont typeface="+mj-lt"/>
              <a:buAutoNum type="arabicPeriod"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اِنْطَلَقَتِ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ٱلْحافِلَةُ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قُبَيْلَ </a:t>
            </a:r>
            <a:r>
              <a:rPr lang="ar-MA" sz="5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ٱلْمَوْعِدِ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بِبِضْعِ دَقائقَ. </a:t>
            </a:r>
          </a:p>
          <a:p>
            <a:pPr marL="354013" indent="-354013" algn="r" rtl="1">
              <a:buFont typeface="+mj-lt"/>
              <a:buAutoNum type="arabicPeriod"/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وَصَلْنا إِلى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مَوْعِدِ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ٱللِّقاءِ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عِندَ بابِ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896605E6-A1A7-928B-2DFB-648A5B832CBD}"/>
              </a:ext>
            </a:extLst>
          </p:cNvPr>
          <p:cNvSpPr/>
          <p:nvPr/>
        </p:nvSpPr>
        <p:spPr>
          <a:xfrm>
            <a:off x="2838615" y="5110620"/>
            <a:ext cx="4650772" cy="848232"/>
          </a:xfrm>
          <a:prstGeom prst="wedgeEllipseCallout">
            <a:avLst>
              <a:gd name="adj1" fmla="val 9837"/>
              <a:gd name="adj2" fmla="val -130002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اِسْمُ مَكانٍ </a:t>
            </a:r>
            <a:r>
              <a:rPr lang="ar-MA" sz="28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(مَوْضِعُ </a:t>
            </a:r>
            <a:r>
              <a:rPr lang="ar-MA" sz="28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ٱللِّقاءِ</a:t>
            </a:r>
            <a:r>
              <a:rPr lang="ar-MA" sz="28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endParaRPr lang="fr-FR" sz="54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B9EED080-88D6-E515-862B-7E39B14A71D9}"/>
              </a:ext>
            </a:extLst>
          </p:cNvPr>
          <p:cNvSpPr/>
          <p:nvPr/>
        </p:nvSpPr>
        <p:spPr>
          <a:xfrm>
            <a:off x="1802513" y="1689734"/>
            <a:ext cx="3620278" cy="848232"/>
          </a:xfrm>
          <a:prstGeom prst="wedgeEllipseCallout">
            <a:avLst>
              <a:gd name="adj1" fmla="val 43"/>
              <a:gd name="adj2" fmla="val 12410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اِسْمُ زَمانٍ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08251676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42778-FBBA-8D47-AB9F-1F16414DA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6FAAB6-2B63-113D-8068-047CF82E8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جماعة. من يقرأ؟ </a:t>
            </a:r>
            <a:endParaRPr lang="fr-MA" sz="2400" b="1" dirty="0">
              <a:solidFill>
                <a:schemeClr val="tx1">
                  <a:lumMod val="50000"/>
                  <a:lumOff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3A98994-6680-B36B-92D1-B513FDF954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AB0FAF1-F2FF-8A2D-7EB0-3C684249B1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05EAF21-4E83-876E-707B-2C3879BD1D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1B2536-789F-1CAE-C22D-9D7AABF019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C4E85DC-9D3D-7F73-9D15-91447566F41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F80C43-F321-638A-9C87-1809347C6C6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1D991E-7932-144E-4DB8-57B8FD3C6CD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859796-87E3-A8B9-9338-CB8B5A8BAD6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FF08F076-4485-D5B3-F69F-9A540E45CE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29E0EC-C1B9-1CA3-B63A-B7D2EBC2E282}"/>
              </a:ext>
            </a:extLst>
          </p:cNvPr>
          <p:cNvSpPr/>
          <p:nvPr/>
        </p:nvSpPr>
        <p:spPr>
          <a:xfrm>
            <a:off x="805618" y="2339572"/>
            <a:ext cx="7814427" cy="3256005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اِسْمُ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ٱلزَّمانِ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اِسْمٌ يُشْتَقُّ مِنَ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 يَدُلُّ عَلى زَمَنِ وُقوعِهِ؛(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مَوْعِدُ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ٱلطَّائِرَةِ.)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اِسْمُ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ٱلمَكانِ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اِسْمٌ يُشْتَقُّ مِنَ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وَيَدُلُّ عَلى مَكانِ وُقوعِهِ (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مَوْعِدُ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 عِنْدَ بابِ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.)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27368003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5BD6B-513F-30F6-1AB7-47B4B0AC0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20710B-7FA8-FF52-2731-C86AA9617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ستتعلمون كيف تصوغون اسمي المكان والزمان من الفعل.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341AB48-A06F-90C1-14AE-A8BA078B63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118C683-650E-3256-BF2F-87F2B0B65A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27C5748-59AE-AC17-F6BA-2C87DB0706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4B9F536-DC47-A3A5-93AB-8BE052FB05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66A8792-216E-6B29-9986-705F315AAC7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809273-2E46-7255-75E1-D9E87EE0438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55FB7D-2B18-B8AF-8851-84D7D712011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8A831D-FCCF-17CE-9A65-96F5E9DEB50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039C5EF-B968-C99E-DD5B-C9B03183F19F}"/>
              </a:ext>
            </a:extLst>
          </p:cNvPr>
          <p:cNvSpPr/>
          <p:nvPr/>
        </p:nvSpPr>
        <p:spPr>
          <a:xfrm>
            <a:off x="955342" y="3126090"/>
            <a:ext cx="7424383" cy="128845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أَصوغُ ٱسْمَيِ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ٱلزَّمانِ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وَٱلْمَكانِ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510EEBB-0DA4-75C5-79F3-31E70D41F1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54809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11F80-5213-1A77-1E4A-668BACDD4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9B3761-8FB4-3AB5-867B-B229DA8F1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ركزوا معي سأصوغ اسمي الزمان والمكان من الفعل "كتب" 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526378-F376-99C7-5967-56BA1B21D4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8C5B9F2-6B69-D4A5-D3A7-31590E529E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5272331-DA5B-6D6F-F023-08F01779B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8C390C9-3751-845C-F687-B0506CE8C6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B11100-57CD-30A9-0B55-55AA6EE058B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F3DFFA-A5D3-25C4-6D21-9D8A232B84B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0E97BA-F4A4-949D-22C6-59036A0DD0C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79B744-1C03-D0F8-47C0-48D71F99070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D81A294-FD68-D46E-7737-D33DF4D74FDD}"/>
              </a:ext>
            </a:extLst>
          </p:cNvPr>
          <p:cNvSpPr/>
          <p:nvPr/>
        </p:nvSpPr>
        <p:spPr>
          <a:xfrm>
            <a:off x="3227430" y="3429000"/>
            <a:ext cx="2555446" cy="1027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كَتَبَ </a:t>
            </a:r>
            <a:endParaRPr lang="fr-FR" sz="6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EF5BE-FE6B-21C0-EC89-2310794778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775838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5EFB9-0B29-D86B-5306-184DC85ED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E44910-F355-D2AE-5E91-B4DA5E67A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.أحدد نوع الفعل: ثلاثي أم غير ثلاثي؟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7025250-5CEB-27C2-6604-12475F66ABB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9FD5B6E-546D-2193-B0FF-6FA48D8F78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E59A8-16B3-40AD-C268-1E5EC5269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4FC1080-771B-164B-B195-3933C3877A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57D1B41-EBBC-E4B9-4A08-273E83AA441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C08885-CF72-4F6D-953D-8252BC6F42A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8C935E-F29C-1B23-154D-2FD6ECF4D7F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F68A2E-5448-8D1A-9E33-8CAE878551B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332C62A-A149-9A51-DC39-34ABC0D5AE0A}"/>
              </a:ext>
            </a:extLst>
          </p:cNvPr>
          <p:cNvSpPr/>
          <p:nvPr/>
        </p:nvSpPr>
        <p:spPr>
          <a:xfrm>
            <a:off x="3294277" y="1913251"/>
            <a:ext cx="2555446" cy="1027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كَتَبَ </a:t>
            </a:r>
            <a:endParaRPr lang="fr-FR" sz="6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A074A8C-AED1-2D7F-ECA7-F2C987A427E1}"/>
              </a:ext>
            </a:extLst>
          </p:cNvPr>
          <p:cNvSpPr/>
          <p:nvPr/>
        </p:nvSpPr>
        <p:spPr>
          <a:xfrm>
            <a:off x="3206788" y="3514285"/>
            <a:ext cx="2555445" cy="102731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فِعْلٌ ثُلاثِيٌّ </a:t>
            </a:r>
            <a:endParaRPr lang="fr-FR" sz="5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D2E1C391-BCC6-F19D-461B-16DD89D53F68}"/>
              </a:ext>
            </a:extLst>
          </p:cNvPr>
          <p:cNvSpPr/>
          <p:nvPr/>
        </p:nvSpPr>
        <p:spPr>
          <a:xfrm rot="16200000">
            <a:off x="4288921" y="3078170"/>
            <a:ext cx="566157" cy="307911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265007-2F12-01FA-D6A7-2768DCC2B8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407553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4406F-E648-7B22-4668-6BCB8B61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FAB7C-8F5A-010E-677E-FA7DA84B5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 . أحول الفعل إلى صيغة المضارع مع ضمير الغائب "هو". ثم أصوغ وزنه الصرفي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B92A4FB-26E9-ABE4-44E3-10A72E559E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6A643E-0CD5-5DE3-41B2-B6E19C8FE7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BA2E1E-A20B-3BF2-8ABB-5591EF01E6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B6DBA20-9CA0-220F-FA50-E7F24C2F05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1D0B5AA-200E-AA97-5646-6D5E387CDBA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2A81687-70F9-3A27-24BC-AB4F92ABD8E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9D1FD09-0456-D111-B0F4-6C24AD1168F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6AD230-FBCD-8F2E-1640-DC243FFBA23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A780448-874B-C92C-651E-0A56D1034B55}"/>
              </a:ext>
            </a:extLst>
          </p:cNvPr>
          <p:cNvSpPr/>
          <p:nvPr/>
        </p:nvSpPr>
        <p:spPr>
          <a:xfrm>
            <a:off x="6137755" y="5191233"/>
            <a:ext cx="2612341" cy="10273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يَكْتُبُ</a:t>
            </a:r>
            <a:endParaRPr lang="fr-FR" sz="5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FF3F7B1-3D94-0604-77FF-BFE2BB9FF005}"/>
              </a:ext>
            </a:extLst>
          </p:cNvPr>
          <p:cNvSpPr/>
          <p:nvPr/>
        </p:nvSpPr>
        <p:spPr>
          <a:xfrm>
            <a:off x="6194650" y="1905734"/>
            <a:ext cx="2555446" cy="1027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كَتَبَ </a:t>
            </a:r>
            <a:endParaRPr lang="fr-FR" sz="6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097435-ECB2-C15F-6CBC-409B8C316632}"/>
              </a:ext>
            </a:extLst>
          </p:cNvPr>
          <p:cNvSpPr/>
          <p:nvPr/>
        </p:nvSpPr>
        <p:spPr>
          <a:xfrm>
            <a:off x="6107161" y="3506768"/>
            <a:ext cx="2555445" cy="10273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فِعْلٌ ثُلاثِيٌّ </a:t>
            </a:r>
            <a:endParaRPr lang="fr-FR" sz="5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35DCD91-6F36-AF89-75F2-128B37DFFE8E}"/>
              </a:ext>
            </a:extLst>
          </p:cNvPr>
          <p:cNvSpPr/>
          <p:nvPr/>
        </p:nvSpPr>
        <p:spPr>
          <a:xfrm rot="16200000">
            <a:off x="7189294" y="3070653"/>
            <a:ext cx="566157" cy="307911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75D4916E-3151-380E-E3C4-DA4938435203}"/>
              </a:ext>
            </a:extLst>
          </p:cNvPr>
          <p:cNvSpPr/>
          <p:nvPr/>
        </p:nvSpPr>
        <p:spPr>
          <a:xfrm rot="16200000">
            <a:off x="7201799" y="4678855"/>
            <a:ext cx="541148" cy="307911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5B7BA39-06CF-25AC-ED03-832EC9B4269C}"/>
              </a:ext>
            </a:extLst>
          </p:cNvPr>
          <p:cNvSpPr/>
          <p:nvPr/>
        </p:nvSpPr>
        <p:spPr>
          <a:xfrm>
            <a:off x="3339290" y="5245440"/>
            <a:ext cx="2305136" cy="102731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يَفْعُلُ</a:t>
            </a:r>
            <a:endParaRPr lang="fr-FR" sz="5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88DB792E-680D-843D-90D7-72640F1B8B5A}"/>
              </a:ext>
            </a:extLst>
          </p:cNvPr>
          <p:cNvSpPr/>
          <p:nvPr/>
        </p:nvSpPr>
        <p:spPr>
          <a:xfrm>
            <a:off x="5721512" y="5605142"/>
            <a:ext cx="416243" cy="307911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2" name="Espace réservé pour une image  2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71A4DB-DC71-2CDA-C773-BA38CE3BFB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686446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18357-DFD5-D574-9E2D-A70E4FDE0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C66A5E-202B-B61E-A857-2BCFD77C0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ثالثا، أحدد صيغة اسمي الزمان والمكان حسب الوزن الموافق لوزن مضارع الفعل.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A51E474-98F1-7110-0890-7B43AF5BD5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D1EA282-2DA6-C006-CA41-12AA643167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037B3C3-528F-5E1A-043D-A2FD2FBFFF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3FBDA6-CCA0-2B11-8867-0FF6F177D4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41E67CA-E277-871C-9FDC-4DC4E69D2E5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C5D3CB-2F4A-FDB9-5A01-EB3D12903B2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1A8F32-6682-A00D-9E8F-BC8B3FC0F51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9CB713-ED86-74F0-DAC8-DE8E7DDA06F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A7C0485-B164-BE9B-9C21-C390C7CBD614}"/>
              </a:ext>
            </a:extLst>
          </p:cNvPr>
          <p:cNvSpPr/>
          <p:nvPr/>
        </p:nvSpPr>
        <p:spPr>
          <a:xfrm>
            <a:off x="6038521" y="5307932"/>
            <a:ext cx="2612341" cy="10273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يَكْتُبُ</a:t>
            </a:r>
            <a:endParaRPr lang="fr-FR" sz="5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BDCA8AB-9473-D1AB-C53A-4672CEC0D63C}"/>
              </a:ext>
            </a:extLst>
          </p:cNvPr>
          <p:cNvSpPr/>
          <p:nvPr/>
        </p:nvSpPr>
        <p:spPr>
          <a:xfrm>
            <a:off x="6095416" y="2022433"/>
            <a:ext cx="2555446" cy="1027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كَتَبَ </a:t>
            </a:r>
            <a:endParaRPr lang="fr-FR" sz="6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BD5382E-4519-C1FC-61AE-A60CE5F12A21}"/>
              </a:ext>
            </a:extLst>
          </p:cNvPr>
          <p:cNvSpPr/>
          <p:nvPr/>
        </p:nvSpPr>
        <p:spPr>
          <a:xfrm>
            <a:off x="6007927" y="3623467"/>
            <a:ext cx="2555445" cy="10273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فِعْلٌ ثُلاثِيٌّ </a:t>
            </a:r>
            <a:endParaRPr lang="fr-FR" sz="5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C1BBE252-0B0E-F8CC-6EAE-72DCDF5E5AD5}"/>
              </a:ext>
            </a:extLst>
          </p:cNvPr>
          <p:cNvSpPr/>
          <p:nvPr/>
        </p:nvSpPr>
        <p:spPr>
          <a:xfrm rot="16200000">
            <a:off x="7090060" y="3187352"/>
            <a:ext cx="566157" cy="307911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DDCA8A1B-0FD2-2063-F599-BE23CF214991}"/>
              </a:ext>
            </a:extLst>
          </p:cNvPr>
          <p:cNvSpPr/>
          <p:nvPr/>
        </p:nvSpPr>
        <p:spPr>
          <a:xfrm rot="16200000">
            <a:off x="7102565" y="4795554"/>
            <a:ext cx="541148" cy="307911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3E27039-E82E-CBCF-F693-B17AF4DE5DE7}"/>
              </a:ext>
            </a:extLst>
          </p:cNvPr>
          <p:cNvSpPr/>
          <p:nvPr/>
        </p:nvSpPr>
        <p:spPr>
          <a:xfrm>
            <a:off x="3323844" y="5362139"/>
            <a:ext cx="2221348" cy="10273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يَفْعُلُ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43FA942D-54D0-8ACB-1C38-C7CDA4E7B3B9}"/>
              </a:ext>
            </a:extLst>
          </p:cNvPr>
          <p:cNvSpPr/>
          <p:nvPr/>
        </p:nvSpPr>
        <p:spPr>
          <a:xfrm>
            <a:off x="5622278" y="5721841"/>
            <a:ext cx="416243" cy="307911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1CE6A94C-3FCA-30A6-F719-39740E08B7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698735"/>
              </p:ext>
            </p:extLst>
          </p:nvPr>
        </p:nvGraphicFramePr>
        <p:xfrm>
          <a:off x="1348647" y="2832628"/>
          <a:ext cx="3123590" cy="1493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1795">
                  <a:extLst>
                    <a:ext uri="{9D8B030D-6E8A-4147-A177-3AD203B41FA5}">
                      <a16:colId xmlns:a16="http://schemas.microsoft.com/office/drawing/2014/main" val="1488186399"/>
                    </a:ext>
                  </a:extLst>
                </a:gridCol>
                <a:gridCol w="1561795">
                  <a:extLst>
                    <a:ext uri="{9D8B030D-6E8A-4147-A177-3AD203B41FA5}">
                      <a16:colId xmlns:a16="http://schemas.microsoft.com/office/drawing/2014/main" val="2790488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وَزْنُ ٱسْمَيْ ٱلزَّمانِ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وَٱلْمَكانِ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وَزْنُ مُضارِعِ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ٱلْفِعْلِ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ٱلثُّلاثِيِّ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25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dirty="0">
                          <a:solidFill>
                            <a:srgbClr val="C00000"/>
                          </a:solidFill>
                        </a:rPr>
                        <a:t>مَفْعَلٌ</a:t>
                      </a:r>
                      <a:r>
                        <a:rPr lang="ar-MA" sz="2000" b="1" dirty="0"/>
                        <a:t> </a:t>
                      </a:r>
                      <a:endParaRPr lang="fr-FR" sz="20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dirty="0">
                          <a:solidFill>
                            <a:srgbClr val="C00000"/>
                          </a:solidFill>
                        </a:rPr>
                        <a:t>يَفْعُلُ</a:t>
                      </a:r>
                      <a:r>
                        <a:rPr lang="ar-MA" sz="2000" b="1" dirty="0"/>
                        <a:t> – يَفْعَلُ </a:t>
                      </a:r>
                      <a:endParaRPr lang="fr-FR" sz="20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71495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dirty="0"/>
                        <a:t>مَفْعِلٌ 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dirty="0"/>
                        <a:t>يَفْعِلُ</a:t>
                      </a:r>
                      <a:endParaRPr lang="fr-FR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651391"/>
                  </a:ext>
                </a:extLst>
              </a:tr>
            </a:tbl>
          </a:graphicData>
        </a:graphic>
      </p:graphicFrame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2DA5686-91AC-CBA2-228F-48CDE6BA3AAA}"/>
              </a:ext>
            </a:extLst>
          </p:cNvPr>
          <p:cNvSpPr/>
          <p:nvPr/>
        </p:nvSpPr>
        <p:spPr>
          <a:xfrm>
            <a:off x="525693" y="5362138"/>
            <a:ext cx="2305136" cy="102731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مَكْتَبٌ</a:t>
            </a:r>
            <a:endParaRPr lang="fr-FR" sz="5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B70434A9-BA82-D241-BCEF-D5A915EDCE33}"/>
              </a:ext>
            </a:extLst>
          </p:cNvPr>
          <p:cNvCxnSpPr>
            <a:cxnSpLocks/>
          </p:cNvCxnSpPr>
          <p:nvPr/>
        </p:nvCxnSpPr>
        <p:spPr>
          <a:xfrm flipV="1">
            <a:off x="4743970" y="3783076"/>
            <a:ext cx="0" cy="157906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F1A817BB-1114-D345-4CF6-CCF357C922A2}"/>
              </a:ext>
            </a:extLst>
          </p:cNvPr>
          <p:cNvCxnSpPr>
            <a:cxnSpLocks/>
          </p:cNvCxnSpPr>
          <p:nvPr/>
        </p:nvCxnSpPr>
        <p:spPr>
          <a:xfrm flipH="1">
            <a:off x="4384410" y="3783076"/>
            <a:ext cx="35956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8BE78E94-0F97-3802-6C48-61E04BCF24B8}"/>
              </a:ext>
            </a:extLst>
          </p:cNvPr>
          <p:cNvCxnSpPr/>
          <p:nvPr/>
        </p:nvCxnSpPr>
        <p:spPr>
          <a:xfrm flipH="1">
            <a:off x="1154211" y="3783076"/>
            <a:ext cx="19443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88707E02-53EB-91FF-BD9B-EFCE458BF054}"/>
              </a:ext>
            </a:extLst>
          </p:cNvPr>
          <p:cNvCxnSpPr>
            <a:cxnSpLocks/>
          </p:cNvCxnSpPr>
          <p:nvPr/>
        </p:nvCxnSpPr>
        <p:spPr>
          <a:xfrm>
            <a:off x="1154211" y="3783076"/>
            <a:ext cx="0" cy="157906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Espace réservé pour une image  2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0810AF4-F36F-E69B-619E-5B7CA998C9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601352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F8C63-D288-7F1A-6A07-8F7BD66AF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03AADC-0FFF-B2A1-E516-D52296856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نقول: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0CCBA95-36C2-E0A2-3867-E2B45C7B64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DB1DF0D-CBF2-BC74-37A9-E08B253767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A49E58C-DAA0-9913-2803-0EA3EBD857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3F087D2-94B5-709E-F43F-E5580CB9E6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4D4C177-9DC8-7D0A-315C-6641C7F0F31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C921C1-D570-B1B9-D973-95C5A6DA9EC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150FED-F276-8366-9709-AEF898591B0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FD5080-DBCB-C32F-DA0D-89D08878662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9B6746BE-876F-9211-2AB2-3A9AA245D503}"/>
              </a:ext>
            </a:extLst>
          </p:cNvPr>
          <p:cNvSpPr/>
          <p:nvPr/>
        </p:nvSpPr>
        <p:spPr>
          <a:xfrm>
            <a:off x="1087016" y="3008902"/>
            <a:ext cx="6969967" cy="21473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صيغَةُ ٱسْمَيْ ٱلزَّمانِ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وَٱلْمَكانِ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"كَتَبَ" هِيَ: 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مَكْتَبٌ.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911FFD-108B-8F30-9E5D-EDEA68CE3C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539391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BD8D3-6D53-9450-415F-83DA8C82A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BB544D-8328-C5DF-6989-68C6AAD5A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معي كيف سأصوغ اسمي الزمان والمكان من الفعل غير الثلاثي: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B281005-B051-6D08-942B-B6C19879B3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55C0B8-DD5C-9049-3622-FE2B984608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FC5C678-4994-0D31-64FE-1A552F57D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9D55A78-B630-17BF-4BDD-14FBE7BEF9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3118F25-8B0D-84BB-0A3F-F8A44DC0752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1EFFD9-5B63-034D-35AD-B61B2448520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F5776F8-30D0-599F-2A80-4B36A1EEE3A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064D4B-10A4-044F-17AD-E438B7E7DAF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13C5D44-6E8E-19C6-9C32-2904A375796B}"/>
              </a:ext>
            </a:extLst>
          </p:cNvPr>
          <p:cNvSpPr/>
          <p:nvPr/>
        </p:nvSpPr>
        <p:spPr>
          <a:xfrm>
            <a:off x="2178347" y="3152129"/>
            <a:ext cx="4378846" cy="14135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اِسْتَقْبَلَ </a:t>
            </a:r>
            <a:endParaRPr lang="fr-FR" sz="6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C1A015-3B49-6295-BBD8-81EB5C70FC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58861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A712E-9C4F-9B82-BB8D-0AA810923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D0BADC-0ECF-B1D9-D620-3D3578EB5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أولا، أحول الفعل إلى صيغة المضارع مع ضمير الغائب "هو".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4CD16D4-659F-7C49-F938-2F34BA81AE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4C0576-D22C-CE36-AB53-75776148B2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458B40-7F2C-8F3C-0D49-2F9C41FBBB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0338606-BA78-515B-575C-33D8F9506B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E1C0F41-BD6A-BD01-A810-EE3FE010884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B57AEA-375A-D761-5D39-08B7B3DAEC3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1CF8F8-67E4-CDEF-50AE-2C210394329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DD6EAF4-71B6-B2F6-FD6D-73865F820F0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7A37D8F-7B7F-0FC3-F1BE-B8B430292D04}"/>
              </a:ext>
            </a:extLst>
          </p:cNvPr>
          <p:cNvSpPr/>
          <p:nvPr/>
        </p:nvSpPr>
        <p:spPr>
          <a:xfrm>
            <a:off x="3510864" y="2119214"/>
            <a:ext cx="2555446" cy="1027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اِسْتَقْبَلَ </a:t>
            </a:r>
            <a:endParaRPr lang="fr-FR" sz="6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04BC715-D6E7-1DC6-CB0F-61D36C3ED207}"/>
              </a:ext>
            </a:extLst>
          </p:cNvPr>
          <p:cNvSpPr/>
          <p:nvPr/>
        </p:nvSpPr>
        <p:spPr>
          <a:xfrm>
            <a:off x="3453969" y="3984554"/>
            <a:ext cx="2612341" cy="102731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يَسْتَقْبِلُ</a:t>
            </a:r>
            <a:endParaRPr lang="fr-FR" sz="5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B3D2D19-6673-C00B-4FBF-740EEFBAC853}"/>
              </a:ext>
            </a:extLst>
          </p:cNvPr>
          <p:cNvSpPr/>
          <p:nvPr/>
        </p:nvSpPr>
        <p:spPr>
          <a:xfrm rot="16200000">
            <a:off x="4518013" y="3411585"/>
            <a:ext cx="541148" cy="307911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47D896-0210-85EB-271B-B70E871905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332585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505D8-A984-9011-052A-7924CAC9D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0B557F-C0D7-44A1-9ADD-CCFE12B52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أقوم بإبدال ياء المضارعة ميما مضمومة وفتح ما قبل الآخر.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3C59A9-561B-12DB-2340-BA714B6403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AB13CF2-6975-547B-BBB1-3B3244F04F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B5797F-65A5-5AC3-CCE2-3A29856C48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7AC4B5-D72F-CBFD-F6D5-605DA53E85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204DA0B-CF92-6E6A-ECB9-B557C2B85BA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515611-2731-D9FD-F317-FE8099A500E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DF701A-44AD-133C-E269-28DBA9573CD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EAC045-A86D-105B-FC95-3B8AD444CBC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7E9C78-4E20-D901-9E49-6883ADCF82E3}"/>
              </a:ext>
            </a:extLst>
          </p:cNvPr>
          <p:cNvSpPr/>
          <p:nvPr/>
        </p:nvSpPr>
        <p:spPr>
          <a:xfrm>
            <a:off x="5679429" y="2347435"/>
            <a:ext cx="2555446" cy="1027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اِسْتَقْبَلَ </a:t>
            </a:r>
            <a:endParaRPr lang="fr-FR" sz="6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0064B7C-10E3-354E-5DCF-CE9E0CFD0933}"/>
              </a:ext>
            </a:extLst>
          </p:cNvPr>
          <p:cNvSpPr/>
          <p:nvPr/>
        </p:nvSpPr>
        <p:spPr>
          <a:xfrm>
            <a:off x="5622534" y="4212775"/>
            <a:ext cx="2612341" cy="102731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يَسْتَقْبِلُ</a:t>
            </a:r>
            <a:endParaRPr lang="fr-FR" sz="5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EB087882-4D2C-779E-8967-830B09137B0D}"/>
              </a:ext>
            </a:extLst>
          </p:cNvPr>
          <p:cNvSpPr/>
          <p:nvPr/>
        </p:nvSpPr>
        <p:spPr>
          <a:xfrm rot="16200000">
            <a:off x="6686578" y="3700397"/>
            <a:ext cx="541148" cy="307911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66BCE785-4955-2CF1-9F8C-9144C33B2C57}"/>
              </a:ext>
            </a:extLst>
          </p:cNvPr>
          <p:cNvSpPr/>
          <p:nvPr/>
        </p:nvSpPr>
        <p:spPr>
          <a:xfrm>
            <a:off x="5060480" y="4572475"/>
            <a:ext cx="416243" cy="307911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E87C5BC-21A4-7DFF-7FFF-4471308B58EE}"/>
              </a:ext>
            </a:extLst>
          </p:cNvPr>
          <p:cNvSpPr/>
          <p:nvPr/>
        </p:nvSpPr>
        <p:spPr>
          <a:xfrm>
            <a:off x="628651" y="4212775"/>
            <a:ext cx="4358924" cy="10273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MA" sz="6600" b="1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ُسْتَقْــــ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ــبَ</a:t>
            </a:r>
            <a:r>
              <a:rPr lang="ar-MA" sz="6600" b="1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لٌ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5632C8-3E57-FA2F-C78F-224FDE9271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977761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71E4F-6122-089E-1CC5-F6B87024D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0F85EC-6453-4521-CE3B-ACCB6DF55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نقول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D184D1E-44B6-A0F0-9523-E49332A677E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2278636-6265-8228-3F04-E7D9989E39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91E5874-6569-BF34-0C3E-DC7780DAD8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6A4D4CD-199F-BFBE-18C6-DAFB1FCB5F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2B65A55-D359-AF4C-C976-AF74BDDC950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A4A031-AF77-A4C4-B8C7-58145650B0B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625385-A684-66A2-444D-4C157BB6973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D182F6-26A4-E7BB-28FB-1A9C9E7AFE0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9B9AAC5-0815-5F09-B18D-03D670A02B9F}"/>
              </a:ext>
            </a:extLst>
          </p:cNvPr>
          <p:cNvSpPr/>
          <p:nvPr/>
        </p:nvSpPr>
        <p:spPr>
          <a:xfrm>
            <a:off x="881134" y="3066396"/>
            <a:ext cx="6969967" cy="21473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صيغَةُ ٱسْمَي ٱلزَّمانِ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وَٱلْمَكانِ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"اِسْتَقْبَلَ" هِيَ: 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MA" sz="6600" b="1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ُسْتَقْــــ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ــبَ</a:t>
            </a:r>
            <a:r>
              <a:rPr lang="ar-MA" sz="6600" b="1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لٌ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8EBD22-E549-2CEF-63CE-192A4A090E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108671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1F23C-A577-E85D-4A45-91D324C56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BE4A4-D11A-821C-5113-4E4F30A28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 طريقة صياغة اسمي الزمان والمكان من الفعل. من يقرأ؟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098D3D8-9C97-ACB8-1450-95C99D660D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1F9198E-0E5C-4AF7-0DE9-8E44BC4022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465DF3-5760-E6E9-3D8D-C75E252308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31C933-07B9-0553-A58F-E08875DFC2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57415DC-8834-C1D3-5022-1F6C20C2001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18CDD5-B0DA-5C69-F900-F1E03677406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5602A7A-91D5-1F65-790A-687C4EC7F55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42C21B-3370-9D45-7F71-0ACAD1ADDB3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C8DB2CB-86C8-60D1-77F4-A290522DB462}"/>
              </a:ext>
            </a:extLst>
          </p:cNvPr>
          <p:cNvSpPr/>
          <p:nvPr/>
        </p:nvSpPr>
        <p:spPr>
          <a:xfrm>
            <a:off x="553491" y="1905734"/>
            <a:ext cx="7879309" cy="4497114"/>
          </a:xfrm>
          <a:prstGeom prst="roundRect">
            <a:avLst>
              <a:gd name="adj" fmla="val 1963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835025" indent="-742950" algn="r" rtl="1">
              <a:buFont typeface="+mj-lt"/>
              <a:buAutoNum type="arabicPeriod"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نَوْعَ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(ثُلَاثِيٌّ / غَيْرُ ثُلَاثِيٍّ)؛</a:t>
            </a:r>
          </a:p>
          <a:p>
            <a:pPr marL="835025" indent="-742950" algn="r" rtl="1">
              <a:buFont typeface="+mj-lt"/>
              <a:buAutoNum type="arabicPeriod"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إِذا كانَ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ٱلْفِعْلُ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ثُلاثِيّاً، أَصوغُ ٱسْمَيِ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ٱلزَّمانِ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وَٱلْمَكانِ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حَسَبَ وَزْنِ مُضارِعِهِ؛ </a:t>
            </a:r>
          </a:p>
          <a:p>
            <a:pPr marL="835025" indent="-742950" algn="r" rtl="1">
              <a:buFont typeface="+mj-lt"/>
              <a:buAutoNum type="arabicPeriod"/>
            </a:pPr>
            <a:endParaRPr lang="ar-MA" sz="4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835025" indent="-742950" algn="r" rtl="1">
              <a:buFont typeface="+mj-lt"/>
              <a:buAutoNum type="arabicPeriod"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إِذا كانَ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ٱلْفِعْلُ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غَيْرَ ثُلاثِيٍّ، أَصوغُ ٱسْمَيِ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ٱلزَّمانِ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وَٱلْمَكانِ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بِإِبْدالِ ياءِ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ٱلْمُضارَعَةِ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ميماً مَضْمومَةً وَفَتْحِ ما قَبْلَ آخِرِه.</a:t>
            </a:r>
            <a:endParaRPr lang="a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DB79F61A-18CC-9B96-EF1C-C0941C888B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0827" y="3671978"/>
            <a:ext cx="3191173" cy="1099769"/>
          </a:xfrm>
          <a:prstGeom prst="rect">
            <a:avLst/>
          </a:prstGeom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53CA459-71E9-E0A8-D91F-09F3BC6284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094382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711AA-4BA4-7BF2-10D2-716613564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58C0C5-E682-ABF8-B9E6-B80EBC583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48. أنجزوا بشكل فردي نشاط " أتدرب مع زملائي".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B4E679-3602-DF44-D8FE-D677CD933D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85E342-A831-EF4B-B1D0-8B7E39CA4E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D864F1-2B91-4311-CA89-44503F16C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FEE793-165B-69FF-51C9-589967DA85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64F48B8-2DFE-DF67-B26B-32C0E1D3CA6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47EE40-E707-FB6E-D68C-1D5C546C774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B584E8-2FB9-0A07-832F-726EDBCEF0C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727087-09C5-7E0A-965E-36F89C254CA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09A2A9-2BB2-071A-7D66-99F3D90A3B7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CFFFF70-FEE6-4A80-380B-840918C0FC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145" y="1368000"/>
            <a:ext cx="3477369" cy="533380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0051738-B9D2-F4F6-2215-5E71542962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9146" y="3602000"/>
            <a:ext cx="3494412" cy="1325600"/>
          </a:xfrm>
          <a:prstGeom prst="rect">
            <a:avLst/>
          </a:prstGeom>
        </p:spPr>
      </p:pic>
      <p:pic>
        <p:nvPicPr>
          <p:cNvPr id="19" name="Image 18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84CCC8C4-AE61-92EC-D5B8-3F0340B9E5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08" y="1368000"/>
            <a:ext cx="778828" cy="89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71759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5CB1D-8AD2-CF71-4E70-66E91DD0B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D3133E-7F84-2591-0339-8A1B4B3F5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 الفعل الأول ثم يحدد مضارعه ووزن مضارعه ثم صيغة اسمي الزمان والمكان منه؟ (مناقشة الجواب قبل الانتقال </a:t>
            </a:r>
            <a:r>
              <a:rPr lang="ar-M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الفعل الموالي.)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4968D9-12BF-C987-BE26-48D38A77A8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229BFB-0A31-ADBF-7FF2-47F5507A13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1DDA8E-E577-3361-B7B4-8290FEA15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5852EFF-241D-255B-F619-EB76B621A9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1D4EA2B-2781-69DA-2E66-5331DC1BAE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907A2D-C056-AE62-607D-D9F8F394746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35447E-A53F-167E-0DFB-AB8B91FB828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A98DBB-44D5-1367-443D-94D893C63B5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Image 1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1415DB2D-E4B0-5D93-3853-8E96E08E19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840" y="2326640"/>
            <a:ext cx="7335519" cy="327770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C0E0DA-8CDC-E627-38F0-90649819A62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53199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2993E-816C-2D6F-2803-2728BCE3C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B1D8A5-E282-9DBD-EC74-1D7DD5B36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(تذكير بأن أصل الوزن يعل هو يَوْعِلُ)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607079-1160-CE16-5705-1E69A2956E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47DE349-1999-5E2B-1F5F-F5BD659DF6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EF42B0-555D-83A7-969C-647CB4628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E948F52-19A2-244D-8028-580A53A89A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A2C2EB-9656-A6E6-A4E0-E535832F9F4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2C771F-B92E-A036-7C60-CE71DF4A849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293DAE-5B9F-8D12-539D-37449E36DBE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603DA0-EC58-2A88-7371-C45380212AE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D35A6B-63AA-9B98-3A6D-0B3B04C997F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Image 2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3B2EB743-D5C8-9685-A7FD-1DA9C5B6EA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393" y="2099840"/>
            <a:ext cx="7335519" cy="4074160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0F2EA7BB-2E7C-0C13-7FED-EC7C2C6817BC}"/>
              </a:ext>
            </a:extLst>
          </p:cNvPr>
          <p:cNvSpPr txBox="1"/>
          <p:nvPr/>
        </p:nvSpPr>
        <p:spPr>
          <a:xfrm>
            <a:off x="5564310" y="3842198"/>
            <a:ext cx="1259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ثُلاثِيٌّ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6D6BD7B-EFC4-A781-C797-8A731A7A78B2}"/>
              </a:ext>
            </a:extLst>
          </p:cNvPr>
          <p:cNvSpPr txBox="1"/>
          <p:nvPr/>
        </p:nvSpPr>
        <p:spPr>
          <a:xfrm>
            <a:off x="5564309" y="5388328"/>
            <a:ext cx="1259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ثُلاثِيٌّ</a:t>
            </a:r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34E5893-7A00-0B51-2B38-AFE815FF55BB}"/>
              </a:ext>
            </a:extLst>
          </p:cNvPr>
          <p:cNvSpPr txBox="1"/>
          <p:nvPr/>
        </p:nvSpPr>
        <p:spPr>
          <a:xfrm>
            <a:off x="5528391" y="4602657"/>
            <a:ext cx="1259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رُباعِيٌّ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1DF5BD2-79DA-EE6D-C055-A3EF506ECA56}"/>
              </a:ext>
            </a:extLst>
          </p:cNvPr>
          <p:cNvSpPr txBox="1"/>
          <p:nvPr/>
        </p:nvSpPr>
        <p:spPr>
          <a:xfrm>
            <a:off x="4215341" y="3869981"/>
            <a:ext cx="1259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يَلْجَأُ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2FBE7BF-DC37-7D80-294D-7328B7D1A305}"/>
              </a:ext>
            </a:extLst>
          </p:cNvPr>
          <p:cNvSpPr txBox="1"/>
          <p:nvPr/>
        </p:nvSpPr>
        <p:spPr>
          <a:xfrm>
            <a:off x="2755818" y="3869981"/>
            <a:ext cx="1259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يَفْعَلُ</a:t>
            </a:r>
            <a:endParaRPr lang="fr-FR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3C01B1C-FF19-7237-1455-CC8CC800CD14}"/>
              </a:ext>
            </a:extLst>
          </p:cNvPr>
          <p:cNvSpPr txBox="1"/>
          <p:nvPr/>
        </p:nvSpPr>
        <p:spPr>
          <a:xfrm>
            <a:off x="1222066" y="3842198"/>
            <a:ext cx="1259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مَلْجَأٌ</a:t>
            </a:r>
            <a:endParaRPr lang="fr-FR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FBCA1B3-7798-1AAF-4F84-5C5AAF6E8B89}"/>
              </a:ext>
            </a:extLst>
          </p:cNvPr>
          <p:cNvSpPr txBox="1"/>
          <p:nvPr/>
        </p:nvSpPr>
        <p:spPr>
          <a:xfrm>
            <a:off x="4143503" y="4586738"/>
            <a:ext cx="1259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يَتعاوَنُ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79B4211-831A-F347-09E7-CD30690D8892}"/>
              </a:ext>
            </a:extLst>
          </p:cNvPr>
          <p:cNvSpPr txBox="1"/>
          <p:nvPr/>
        </p:nvSpPr>
        <p:spPr>
          <a:xfrm>
            <a:off x="1168188" y="4574038"/>
            <a:ext cx="1259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مُتَعاوَنٌ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9DFD8733-83CB-37FA-408F-F23A35A6A6C3}"/>
              </a:ext>
            </a:extLst>
          </p:cNvPr>
          <p:cNvSpPr txBox="1"/>
          <p:nvPr/>
        </p:nvSpPr>
        <p:spPr>
          <a:xfrm>
            <a:off x="1168188" y="5351488"/>
            <a:ext cx="1259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مَوْعِدٌ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3AAD6D7-BEAE-D7D1-61CD-32B85D82DA19}"/>
              </a:ext>
            </a:extLst>
          </p:cNvPr>
          <p:cNvSpPr txBox="1"/>
          <p:nvPr/>
        </p:nvSpPr>
        <p:spPr>
          <a:xfrm>
            <a:off x="4052373" y="5351488"/>
            <a:ext cx="1259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يَعِدُ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30475A1-8BF3-0D18-A4B1-0A1BA8C85F03}"/>
              </a:ext>
            </a:extLst>
          </p:cNvPr>
          <p:cNvSpPr txBox="1"/>
          <p:nvPr/>
        </p:nvSpPr>
        <p:spPr>
          <a:xfrm>
            <a:off x="2610280" y="5351488"/>
            <a:ext cx="1259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يَعِلُ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7494647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416D6-8909-3CD2-76DB-63D82C7D9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D64FB8-5C90-C160-0AF4-BB6D0161C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نشاط "" أنجز بمفردي".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8788C31-AC56-D535-EF55-6038518BCA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5D239-44C6-F581-43F9-8005C01EC7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979F14C-A623-6B0E-BF13-336882BC19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FE6D77F-4BDB-F222-558F-BC1B2DBB8B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C000654-FA6E-AC29-4C08-72409EADA33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3F99A3-B688-A14E-5212-2A8B3A9B05D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9AD875-B467-2C39-ED2C-756DA975E13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C41136-3AC5-4D80-1C27-0B3F0B8E41F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4277D9-3B17-BE87-EF28-CB5706EA4AA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997C14C-2925-9929-0BE8-A391D886DF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178" y="1427803"/>
            <a:ext cx="3438380" cy="5274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46D3E52-3FC2-C8B0-1520-FFD7A2A575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9146" y="5090160"/>
            <a:ext cx="3494412" cy="894080"/>
          </a:xfrm>
          <a:prstGeom prst="rect">
            <a:avLst/>
          </a:prstGeom>
        </p:spPr>
      </p:pic>
      <p:pic>
        <p:nvPicPr>
          <p:cNvPr id="19" name="Image 18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03740293-D045-6A10-681C-F2A7F2EB1F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08" y="1368000"/>
            <a:ext cx="778828" cy="89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05082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F36BC-6459-BAB3-3A89-D56F4905D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AC6742-6B25-4EE4-9752-8DE0F589D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C082698-72C8-9BA7-19DE-2C10168F56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710973-65B6-F847-EA69-103C58D3B3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15C2487-FEF6-8106-6E2B-3021D2BFF3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ECA891D-4ABD-C4EA-7C97-423149B65D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E0123CB-E163-4394-826B-69D1E56E814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283343-6F3E-7755-E2CE-9F6ADE73EBD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DA112C-AC2E-B012-F65B-3678AA0F58C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2C9CFD-8F8E-EB30-C4AD-92DDE0C0766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1030E5-39A1-5BB1-988F-E61E2AD57CC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660C6C9-F181-8B58-C403-7492408265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520" y="2326640"/>
            <a:ext cx="7172960" cy="303783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47EAC57-FE1A-89C5-24FE-DAB92296C6E1}"/>
              </a:ext>
            </a:extLst>
          </p:cNvPr>
          <p:cNvSpPr txBox="1"/>
          <p:nvPr/>
        </p:nvSpPr>
        <p:spPr>
          <a:xfrm>
            <a:off x="5927193" y="3260374"/>
            <a:ext cx="1259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مَوْضِعٌ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140855B-B3E9-E529-943E-781AC93C7251}"/>
              </a:ext>
            </a:extLst>
          </p:cNvPr>
          <p:cNvSpPr txBox="1"/>
          <p:nvPr/>
        </p:nvSpPr>
        <p:spPr>
          <a:xfrm>
            <a:off x="5927193" y="3937885"/>
            <a:ext cx="1259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مَنْظَرٌ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8696376-0351-9A28-30BE-94893CAF0B16}"/>
              </a:ext>
            </a:extLst>
          </p:cNvPr>
          <p:cNvSpPr txBox="1"/>
          <p:nvPr/>
        </p:nvSpPr>
        <p:spPr>
          <a:xfrm>
            <a:off x="3400453" y="3260374"/>
            <a:ext cx="1259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مَجْرًى</a:t>
            </a:r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43380E8-09FE-D3B1-03E5-965B6F2948AB}"/>
              </a:ext>
            </a:extLst>
          </p:cNvPr>
          <p:cNvSpPr txBox="1"/>
          <p:nvPr/>
        </p:nvSpPr>
        <p:spPr>
          <a:xfrm>
            <a:off x="5899762" y="4628746"/>
            <a:ext cx="1259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مُسْتَقْبَلٌ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B4E453B-BB31-AD15-FAF5-FA5926B34F30}"/>
              </a:ext>
            </a:extLst>
          </p:cNvPr>
          <p:cNvSpPr txBox="1"/>
          <p:nvPr/>
        </p:nvSpPr>
        <p:spPr>
          <a:xfrm>
            <a:off x="1127863" y="3227553"/>
            <a:ext cx="1259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مَصْرِفٌ</a:t>
            </a:r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E997302-5DC2-D60F-432D-9293F4036E18}"/>
              </a:ext>
            </a:extLst>
          </p:cNvPr>
          <p:cNvSpPr txBox="1"/>
          <p:nvPr/>
        </p:nvSpPr>
        <p:spPr>
          <a:xfrm>
            <a:off x="1064026" y="3963286"/>
            <a:ext cx="1259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مُفْتَرَقٌ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331960C-EA74-7300-F71A-11925F372F99}"/>
              </a:ext>
            </a:extLst>
          </p:cNvPr>
          <p:cNvSpPr txBox="1"/>
          <p:nvPr/>
        </p:nvSpPr>
        <p:spPr>
          <a:xfrm>
            <a:off x="1080640" y="4628746"/>
            <a:ext cx="1259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مَرْسَمٌ</a:t>
            </a:r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F4F9ADE-186D-E8AD-2140-A3368FD3A3D3}"/>
              </a:ext>
            </a:extLst>
          </p:cNvPr>
          <p:cNvSpPr txBox="1"/>
          <p:nvPr/>
        </p:nvSpPr>
        <p:spPr>
          <a:xfrm>
            <a:off x="3400453" y="3937885"/>
            <a:ext cx="1259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مَعْرِضٌ</a:t>
            </a:r>
            <a:r>
              <a:rPr lang="ar-MA" dirty="0"/>
              <a:t> </a:t>
            </a:r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D411825-E28E-7D13-A6A5-2909DF02C91E}"/>
              </a:ext>
            </a:extLst>
          </p:cNvPr>
          <p:cNvSpPr txBox="1"/>
          <p:nvPr/>
        </p:nvSpPr>
        <p:spPr>
          <a:xfrm>
            <a:off x="3349602" y="4612818"/>
            <a:ext cx="1259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</a:rPr>
              <a:t>مُنْصَرَفٌ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82726516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83F4-B21B-4011-6DB3-9E98810B5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527F1A-5259-57FC-90DA-A67BEF098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عناصر بنية النص السردي؟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89DE87-9413-48F0-D61C-EE2511BD09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236C1C-98F1-20E3-1355-F300235EE2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0E1126-240A-540C-F5C6-6BA082E340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5A0321-6C82-15B6-71E0-498FC2358E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EC063E0-7A8A-2045-142E-9DE28DC1015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9E6E43-8B10-559A-DF8E-41273D3104F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0BFAD-5F98-8D2C-8320-2B54A51F2A7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1235C9-95CC-6DE2-CFA0-A37A1AC5100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C7E20FD-805A-9213-5F0A-A04B3ADA5F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8D5DAC3-8134-9F41-56F5-2E48EEF1C1BF}"/>
              </a:ext>
            </a:extLst>
          </p:cNvPr>
          <p:cNvSpPr txBox="1"/>
          <p:nvPr/>
        </p:nvSpPr>
        <p:spPr>
          <a:xfrm>
            <a:off x="1561593" y="2999502"/>
            <a:ext cx="6362656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عَناصِرُ بِنْيَةِ ٱلنَّصِّ </a:t>
            </a:r>
            <a:r>
              <a:rPr lang="ar-MA" dirty="0" err="1"/>
              <a:t>ٱلسَّرْدِيِّ</a:t>
            </a:r>
            <a:r>
              <a:rPr lang="ar-MA" dirty="0"/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869302336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FB21-1096-2BB6-D4AB-52631AADD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088908-938F-70F1-9FEE-9C16E834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نصوغ اسمي الزمان والمكان من افعل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06BD91-D668-0635-E5E5-FA5FD5A5E9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A6CB2C-D2C7-1A60-8621-EA1D7EF0DE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56B8C4-C503-99B9-B5CF-E502031663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ED8AFE-B748-B1B3-84AD-AC7256E6F6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01581F-7042-DBF9-257F-5EA931CC58E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5BA95A-A50B-02BD-7B3A-1761365C5AC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11B213-316E-5FD9-03EA-2F7A5D28B22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16C2FB-1140-507C-FD23-53A62B74524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2D0F739-5609-B9B5-464A-4864EA4F62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A3D61DB-DBD5-E414-A906-382196482AF6}"/>
              </a:ext>
            </a:extLst>
          </p:cNvPr>
          <p:cNvSpPr txBox="1"/>
          <p:nvPr/>
        </p:nvSpPr>
        <p:spPr>
          <a:xfrm>
            <a:off x="961002" y="328911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نَصوغُ ٱسْمَيِ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ٱلزَّمانِ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وَٱلْمَكانِ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558146858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9124-591C-9E04-9CBA-7140F2D1B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1DD0F3E-A6A7-305A-A95F-53A3523B7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089" y="756000"/>
            <a:ext cx="7137284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المنزل، حاولوا إعادة صياغة عناصر بنية النص وسجلوها على الخطاطة الواردة في الصفحة الموالية: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1A70D9-BD68-CC44-DBA2-F6B4EC2EFD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5D8B210-7D69-0846-5FF5-B8C88C5996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28F7C8-BA2C-2B8E-9E57-46250477E8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885E43C-EA85-E24C-2AC6-8BA16DC266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B160CA8-4A59-38AD-3633-40BD92C833D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B80FAA-8FCF-61B0-EF57-7F8596CEDA4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70F0B-B220-D2C6-5953-71F4B46C6E3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1D6544-3765-0EBA-71A1-EB0CBF9380F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D9567878-2602-A399-CFD3-F7FC20F3DC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035F49D-A08E-5ECB-CC18-784F7E6CF3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96" y="1387595"/>
            <a:ext cx="913440" cy="913440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7E6EB5B5-315B-0FA8-8F44-30BFE680C5A2}"/>
              </a:ext>
            </a:extLst>
          </p:cNvPr>
          <p:cNvSpPr txBox="1">
            <a:spLocks/>
          </p:cNvSpPr>
          <p:nvPr/>
        </p:nvSpPr>
        <p:spPr>
          <a:xfrm>
            <a:off x="436289" y="1844315"/>
            <a:ext cx="715579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texte, capture d’écran, Impression, conception&#10;&#10;Le contenu généré par l’IA peut être incorrect.">
            <a:extLst>
              <a:ext uri="{FF2B5EF4-FFF2-40B4-BE49-F238E27FC236}">
                <a16:creationId xmlns:a16="http://schemas.microsoft.com/office/drawing/2014/main" id="{4BA7DAB0-BFD2-2626-C333-104BC29435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450" y="1689734"/>
            <a:ext cx="3227844" cy="495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623359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9FC1EA3-BBB5-1D5E-BBF0-1E49C04770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574039" y="214635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062436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4717E34A-4F5D-AFA5-4E4C-06C45828A8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D69310F6-7813-8C44-034C-ABE0813D6B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48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قراءة الحرف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صرف و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18996</TotalTime>
  <Words>2944</Words>
  <Application>Microsoft Office PowerPoint</Application>
  <PresentationFormat>Affichage à l'écran (4:3)</PresentationFormat>
  <Paragraphs>573</Paragraphs>
  <Slides>84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84</vt:i4>
      </vt:variant>
    </vt:vector>
  </HeadingPairs>
  <TitlesOfParts>
    <vt:vector size="113" baseType="lpstr">
      <vt:lpstr>Aptos</vt:lpstr>
      <vt:lpstr>Aptos Display</vt:lpstr>
      <vt:lpstr>Arial</vt:lpstr>
      <vt:lpstr>Calibri</vt:lpstr>
      <vt:lpstr>Dosis</vt:lpstr>
      <vt:lpstr>Dosis ExtraBold</vt:lpstr>
      <vt:lpstr>Dosis Medium</vt:lpstr>
      <vt:lpstr>Microsoft Uighur</vt:lpstr>
      <vt:lpstr>Modern Love</vt:lpstr>
      <vt:lpstr>Wingdings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1_01- نشاط اعتيادي</vt:lpstr>
      <vt:lpstr>افتتاح الحصة</vt:lpstr>
      <vt:lpstr>نشاط اعتيادي</vt:lpstr>
      <vt:lpstr>قراءة الحرف3</vt:lpstr>
      <vt:lpstr>صرف وتحويل</vt:lpstr>
      <vt:lpstr>اختتام الحصة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ضعوا الكراسة والدفتر واللوحة في القمطر.</vt:lpstr>
      <vt:lpstr>حاولوا الالتزام بهذه السلوكات. من يذكرنا بها؟</vt:lpstr>
      <vt:lpstr> ستكتبون فقرة للتعبير عن هوايتكم المفضلة مبررين اختياراتكم.</vt:lpstr>
      <vt:lpstr>من يذكرنا بالأساليب التي استعملتموها في الحصة الماضية؟</vt:lpstr>
      <vt:lpstr>نتذكر جماعة. من يقرأ؟ </vt:lpstr>
      <vt:lpstr>خذوا دفاتر البحث واكتبوا فقرة للتعبير عن هواياتكم المفضلة مع تبرير اختياراتكم. </vt:lpstr>
      <vt:lpstr>من يقرأ إنتاجه؟ </vt:lpstr>
      <vt:lpstr>Présentation PowerPoint</vt:lpstr>
      <vt:lpstr>نبدأ حصتنا في القراءة بتصحيح الواجب المنزلي . خذوا دفاتر البحث. </vt:lpstr>
      <vt:lpstr>من يقرأ التعريف الأول ويحدد المفردة المناسبة له. ( مناقشة الجواب ثم الانتقال إلى التعريف الموالي.)</vt:lpstr>
      <vt:lpstr>من يقرأ الجملة التي وردت فيها عبارة " الحيرة "؟ ( مناقشة الجواب ثم الانتقال إلى المفردة الموالية.)</vt:lpstr>
      <vt:lpstr>خذوا كراساتكم الصفحة -40-. من يقرأ النص مستحضرا ضوابط الطلاقة؟</vt:lpstr>
      <vt:lpstr>ننتقل إلى تذكر مضامين النص. من يجيب عن السؤال التالي؟</vt:lpstr>
      <vt:lpstr>من يجيب عن السؤال التالي؟  هل أنتم متفقون؟ </vt:lpstr>
      <vt:lpstr>من يجيب عن السؤال التالي؟  هل أنتم متفقون؟ </vt:lpstr>
      <vt:lpstr>من يجيب عن السؤال التالي مع التعليل؟ </vt:lpstr>
      <vt:lpstr>نصحح جماعة. من يقرأ؟ </vt:lpstr>
      <vt:lpstr>من يجيب عن السؤال التالي؟  هل أنتم متفقون؟ </vt:lpstr>
      <vt:lpstr>نصحح. من يقرأ؟</vt:lpstr>
      <vt:lpstr>ننتقل إلى إنشاء خطاطة النص، في هذه الحصة ستتعلمون كيف تنشئون خطاطة النص السردي. </vt:lpstr>
      <vt:lpstr>من يذكرنا بتعريف خطاطة النص المعلوماتي؟</vt:lpstr>
      <vt:lpstr>من يقرأ؟ </vt:lpstr>
      <vt:lpstr>انتبهوا معي، سنتعرف على بنية النص السري الذي تشكل عناصره مكونات الخطاطة. </vt:lpstr>
      <vt:lpstr>نتذكر جماعة عناصر بنية نص سردي. من يقرأ؟</vt:lpstr>
      <vt:lpstr>سأوضح لكم عناصر البنية السردية من خلال القصة القصيرة التالية. من يقرأ؟</vt:lpstr>
      <vt:lpstr>سأحدد عناصر بنية النص. أولا، الوضعية البداية</vt:lpstr>
      <vt:lpstr>. ثانيا، الحدث المربك.</vt:lpstr>
      <vt:lpstr>ثالثا، العقدة: أحداث البحث عن الحل.</vt:lpstr>
      <vt:lpstr> رابعا، الحل: حدث تجاوز الحدث المربك.</vt:lpstr>
      <vt:lpstr> خامسا، وضعية النهاية: عودة الهدوء إلى الأم وسلامة ابنها. </vt:lpstr>
      <vt:lpstr>من يذكرنا بعناصر بنية النص السردي؟</vt:lpstr>
      <vt:lpstr>نتذكر جماعة. من يقرأ؟ </vt:lpstr>
      <vt:lpstr>الآن . سنعود إلى نص " حيرة الاختيار". خذوا كراساتكم الصفحة-42-.</vt:lpstr>
      <vt:lpstr>أنجزوا بشكل ثنائي نشاط " أتدرب مع زملائي". يمكن تحديد بداية ونهاية العنصر أو صياغته في جملة قصيرة.</vt:lpstr>
      <vt:lpstr>نصحح جماعة. من يحدد وضعية البداية؟ ( مناقشة الجواب قبل الانتقال إلى العنصر الموالي.)</vt:lpstr>
      <vt:lpstr>صححوا على كراساتكم:</vt:lpstr>
      <vt:lpstr>في المنزل، حاولوا إعادة صياغة عناصر بنية النص وسجلوها على الخطاطة الواردة في الصفحة الموالية:</vt:lpstr>
      <vt:lpstr>Présentation PowerPoint</vt:lpstr>
      <vt:lpstr>علام يدل الوجه الوارد في الصورة التالية؟</vt:lpstr>
      <vt:lpstr>علام يدل الوجه الوارد في الصورة التالية؟</vt:lpstr>
      <vt:lpstr>علام يدل الوجه الوارد في الصورة التالية؟</vt:lpstr>
      <vt:lpstr>علام يدل الوجه الوارد في الصورة التالية؟</vt:lpstr>
      <vt:lpstr>Présentation PowerPoint</vt:lpstr>
      <vt:lpstr>ستتعرفون في هذه الحصة على اسمي الزمان والمكان، وستتعلمون طريقة صياغتهما من الفعل.</vt:lpstr>
      <vt:lpstr>في نظركم علام يدل الاسم "منزل" في الجملة التالية؟ </vt:lpstr>
      <vt:lpstr> نصحح جماعة. يدل الاسم "منزل" على مكان.</vt:lpstr>
      <vt:lpstr>يدل الاسم "منزل" على مكان. وهو مشتق من الفعل " نزل". من يقرأ؟ </vt:lpstr>
      <vt:lpstr>: نقول إن "منزل" اسم مكان مشتق من الفعل نزل. من يقرأ؟ </vt:lpstr>
      <vt:lpstr>علام يدل الاسم "الموعد" في الجملة التالية؟</vt:lpstr>
      <vt:lpstr>يدل الاسم "الموعد" على زمان. وهو مشتق من الفعل "وعد". </vt:lpstr>
      <vt:lpstr>نقول: إن "الموعد" اسم زمان. من يقرأ؟ </vt:lpstr>
      <vt:lpstr>انتبهوا إلى الاسم "موعد" علام يدل في كل جملة ؟ هل هو اسم زمان أم اسم مكان؟ </vt:lpstr>
      <vt:lpstr>نصحح جماعة. من يقرأ؟ لاحظوا أن كلمة موعد قد تدل على المكان أو الزمان حسب سياق استعملها. </vt:lpstr>
      <vt:lpstr>نتذكر جماعة. من يقرأ؟ </vt:lpstr>
      <vt:lpstr>الآن، ستتعلمون كيف تصوغون اسمي المكان والزمان من الفعل.</vt:lpstr>
      <vt:lpstr>ركزوا معي سأصوغ اسمي الزمان والمكان من الفعل "كتب" ؟ </vt:lpstr>
      <vt:lpstr>أولا .أحدد نوع الفعل: ثلاثي أم غير ثلاثي؟</vt:lpstr>
      <vt:lpstr>ثانيا . أحول الفعل إلى صيغة المضارع مع ضمير الغائب "هو". ثم أصوغ وزنه الصرفي</vt:lpstr>
      <vt:lpstr>ثالثا، أحدد صيغة اسمي الزمان والمكان حسب الوزن الموافق لوزن مضارع الفعل. </vt:lpstr>
      <vt:lpstr>نقول:</vt:lpstr>
      <vt:lpstr>لاحظوا معي كيف سأصوغ اسمي الزمان والمكان من الفعل غير الثلاثي:</vt:lpstr>
      <vt:lpstr>أولا، أحول الفعل إلى صيغة المضارع مع ضمير الغائب "هو".</vt:lpstr>
      <vt:lpstr> أقوم بإبدال ياء المضارعة ميما مضمومة وفتح ما قبل الآخر.</vt:lpstr>
      <vt:lpstr>نقول </vt:lpstr>
      <vt:lpstr>نتذكر جماعة طريقة صياغة اسمي الزمان والمكان من الفعل. من يقرأ؟ </vt:lpstr>
      <vt:lpstr>خذوا كراساتكم الصفحة 48. أنجزوا بشكل فردي نشاط " أتدرب مع زملائي". </vt:lpstr>
      <vt:lpstr>نصحح جماعة. من يقرأ الفعل الأول ثم يحدد مضارعه ووزن مضارعه ثم صيغة اسمي الزمان والمكان منه؟ (مناقشة الجواب قبل الانتقال إلى الفعل الموالي.)</vt:lpstr>
      <vt:lpstr>صححوا على كراساتكم. (تذكير بأن أصل الوزن يعل هو يَوْعِلُ)</vt:lpstr>
      <vt:lpstr>ننتقل إلى نشاط "" أنجز بمفردي". </vt:lpstr>
      <vt:lpstr>صححوا على كراساتكم.</vt:lpstr>
      <vt:lpstr>اختتام الحصة</vt:lpstr>
      <vt:lpstr>ما عناصر بنية النص السردي؟</vt:lpstr>
      <vt:lpstr>كيف نصوغ اسمي الزمان والمكان من افعل </vt:lpstr>
      <vt:lpstr>في المنزل، حاولوا إعادة صياغة عناصر بنية النص وسجلوها على الخطاطة الواردة في الصفحة الموالية: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237</cp:revision>
  <dcterms:created xsi:type="dcterms:W3CDTF">2023-09-20T21:35:22Z</dcterms:created>
  <dcterms:modified xsi:type="dcterms:W3CDTF">2026-02-15T17:13:46Z</dcterms:modified>
</cp:coreProperties>
</file>