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5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8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822" r:id="rId9"/>
    <p:sldMasterId id="2147483764" r:id="rId10"/>
    <p:sldMasterId id="2147483775" r:id="rId11"/>
    <p:sldMasterId id="2147483786" r:id="rId12"/>
    <p:sldMasterId id="2147483845" r:id="rId13"/>
    <p:sldMasterId id="2147483868" r:id="rId14"/>
    <p:sldMasterId id="2147483741" r:id="rId15"/>
    <p:sldMasterId id="2147483878" r:id="rId16"/>
    <p:sldMasterId id="2147483888" r:id="rId17"/>
    <p:sldMasterId id="2147483898" r:id="rId18"/>
    <p:sldMasterId id="2147483686" r:id="rId19"/>
  </p:sldMasterIdLst>
  <p:notesMasterIdLst>
    <p:notesMasterId r:id="rId78"/>
  </p:notesMasterIdLst>
  <p:handoutMasterIdLst>
    <p:handoutMasterId r:id="rId79"/>
  </p:handoutMasterIdLst>
  <p:sldIdLst>
    <p:sldId id="2147482712" r:id="rId20"/>
    <p:sldId id="2147482653" r:id="rId21"/>
    <p:sldId id="2147482463" r:id="rId22"/>
    <p:sldId id="2147482654" r:id="rId23"/>
    <p:sldId id="2147482616" r:id="rId24"/>
    <p:sldId id="2147482450" r:id="rId25"/>
    <p:sldId id="2147482691" r:id="rId26"/>
    <p:sldId id="2147482658" r:id="rId27"/>
    <p:sldId id="2147482657" r:id="rId28"/>
    <p:sldId id="2147482758" r:id="rId29"/>
    <p:sldId id="2147482759" r:id="rId30"/>
    <p:sldId id="2147482708" r:id="rId31"/>
    <p:sldId id="2147482509" r:id="rId32"/>
    <p:sldId id="2147482744" r:id="rId33"/>
    <p:sldId id="2147482713" r:id="rId34"/>
    <p:sldId id="2147482745" r:id="rId35"/>
    <p:sldId id="2147482693" r:id="rId36"/>
    <p:sldId id="2147482635" r:id="rId37"/>
    <p:sldId id="2147482707" r:id="rId38"/>
    <p:sldId id="2147482747" r:id="rId39"/>
    <p:sldId id="2147482467" r:id="rId40"/>
    <p:sldId id="2147482748" r:id="rId41"/>
    <p:sldId id="2147482754" r:id="rId42"/>
    <p:sldId id="2147482637" r:id="rId43"/>
    <p:sldId id="2147482643" r:id="rId44"/>
    <p:sldId id="2147482755" r:id="rId45"/>
    <p:sldId id="2147482518" r:id="rId46"/>
    <p:sldId id="2147482645" r:id="rId47"/>
    <p:sldId id="2147482644" r:id="rId48"/>
    <p:sldId id="2147482522" r:id="rId49"/>
    <p:sldId id="2147482639" r:id="rId50"/>
    <p:sldId id="2147482539" r:id="rId51"/>
    <p:sldId id="2147482756" r:id="rId52"/>
    <p:sldId id="2147482541" r:id="rId53"/>
    <p:sldId id="2147482543" r:id="rId54"/>
    <p:sldId id="2147482757" r:id="rId55"/>
    <p:sldId id="2147482751" r:id="rId56"/>
    <p:sldId id="2147482722" r:id="rId57"/>
    <p:sldId id="2147482732" r:id="rId58"/>
    <p:sldId id="2147482733" r:id="rId59"/>
    <p:sldId id="2147482480" r:id="rId60"/>
    <p:sldId id="2147482723" r:id="rId61"/>
    <p:sldId id="2147482724" r:id="rId62"/>
    <p:sldId id="2147482725" r:id="rId63"/>
    <p:sldId id="2147482726" r:id="rId64"/>
    <p:sldId id="2147482727" r:id="rId65"/>
    <p:sldId id="2147482694" r:id="rId66"/>
    <p:sldId id="2147482466" r:id="rId67"/>
    <p:sldId id="2147482623" r:id="rId68"/>
    <p:sldId id="2147482735" r:id="rId69"/>
    <p:sldId id="2147482739" r:id="rId70"/>
    <p:sldId id="2147482743" r:id="rId71"/>
    <p:sldId id="2147482741" r:id="rId72"/>
    <p:sldId id="2147482704" r:id="rId73"/>
    <p:sldId id="2147482553" r:id="rId74"/>
    <p:sldId id="2147482576" r:id="rId75"/>
    <p:sldId id="2147482706" r:id="rId76"/>
    <p:sldId id="2147482671" r:id="rId77"/>
  </p:sldIdLst>
  <p:sldSz cx="9144000" cy="6858000" type="screen4x3"/>
  <p:notesSz cx="6858000" cy="9144000"/>
  <p:embeddedFontLst>
    <p:embeddedFont>
      <p:font typeface="Dosis" pitchFamily="2" charset="0"/>
      <p:regular r:id="rId80"/>
      <p:bold r:id="rId81"/>
    </p:embeddedFont>
    <p:embeddedFont>
      <p:font typeface="Dosis ExtraBold" pitchFamily="2" charset="0"/>
      <p:bold r:id="rId82"/>
    </p:embeddedFont>
    <p:embeddedFont>
      <p:font typeface="Dosis Medium" pitchFamily="2" charset="0"/>
      <p:regular r:id="rId83"/>
    </p:embeddedFont>
    <p:embeddedFont>
      <p:font typeface="Microsoft Uighur" panose="02000000000000000000" pitchFamily="2" charset="-78"/>
      <p:regular r:id="rId84"/>
      <p:bold r:id="rId85"/>
    </p:embeddedFont>
    <p:embeddedFont>
      <p:font typeface="Modern Love" panose="04090805081005020601" pitchFamily="82" charset="0"/>
      <p:regular r:id="rId86"/>
    </p:embeddedFont>
    <p:embeddedFont>
      <p:font typeface="Sakkal Majalla" panose="02000000000000000000" pitchFamily="2" charset="-78"/>
      <p:regular r:id="rId87"/>
      <p:bold r:id="rId8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31" userDrawn="1">
          <p15:clr>
            <a:srgbClr val="A4A3A4"/>
          </p15:clr>
        </p15:guide>
        <p15:guide id="3" orient="horz" pos="2568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3016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4156" userDrawn="1">
          <p15:clr>
            <a:srgbClr val="A4A3A4"/>
          </p15:clr>
        </p15:guide>
        <p15:guide id="8" pos="3946" userDrawn="1">
          <p15:clr>
            <a:srgbClr val="A4A3A4"/>
          </p15:clr>
        </p15:guide>
        <p15:guide id="9" pos="18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D6E9EA"/>
    <a:srgbClr val="424D7C"/>
    <a:srgbClr val="424D7B"/>
    <a:srgbClr val="565F88"/>
    <a:srgbClr val="FFFFFF"/>
    <a:srgbClr val="F7FBFB"/>
    <a:srgbClr val="F3F8F9"/>
    <a:srgbClr val="7F7F7F"/>
    <a:srgbClr val="B35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6" autoAdjust="0"/>
    <p:restoredTop sz="95005" autoAdjust="0"/>
  </p:normalViewPr>
  <p:slideViewPr>
    <p:cSldViewPr snapToGrid="0">
      <p:cViewPr varScale="1">
        <p:scale>
          <a:sx n="71" d="100"/>
          <a:sy n="71" d="100"/>
        </p:scale>
        <p:origin x="1128" y="28"/>
      </p:cViewPr>
      <p:guideLst>
        <p:guide pos="4604"/>
        <p:guide orient="horz" pos="731"/>
        <p:guide orient="horz" pos="2568"/>
        <p:guide pos="5035"/>
        <p:guide pos="3016"/>
        <p:guide orient="horz" pos="935"/>
        <p:guide orient="horz" pos="4156"/>
        <p:guide pos="3946"/>
        <p:guide pos="183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font" Target="fonts/font5.fntdata"/><Relationship Id="rId89" Type="http://schemas.openxmlformats.org/officeDocument/2006/relationships/presProps" Target="pres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77" Type="http://schemas.openxmlformats.org/officeDocument/2006/relationships/slide" Target="slides/slide5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font" Target="fonts/font8.fntdata"/><Relationship Id="rId61" Type="http://schemas.openxmlformats.org/officeDocument/2006/relationships/slide" Target="slides/slide42.xml"/><Relationship Id="rId82" Type="http://schemas.openxmlformats.org/officeDocument/2006/relationships/font" Target="fonts/font3.fntdata"/><Relationship Id="rId19" Type="http://schemas.openxmlformats.org/officeDocument/2006/relationships/slideMaster" Target="slideMasters/slideMaster1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65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7579E-3EF3-7164-D1BE-85558B11C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06FDF7-BECF-E0D7-EDB2-ED5D19325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EE335C-9C0D-B2F7-5212-C383D3B74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3C1819-84AF-3FCB-5BF9-A03A550DF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878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5F725-7D2E-567B-5AE6-A90403A78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539C41-627C-E2B4-2273-48622DC54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FE1060-331C-985E-6E01-8F7CB8245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E5C972-F241-B23A-65B0-A1300F895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48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EC875-B126-1474-5297-9915F23E7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86D557-5334-A866-581B-453E42366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1A907F-85C1-66F2-A8E6-596932E67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4FA281-6D10-B256-0AE0-1C71A728F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673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1D190-7991-176C-25D0-A36414067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4EFCD6-8735-3B67-6313-62A72DAC0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BE91CC-7A55-11B6-864E-BBA6F28F7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FF6FE0-1A3E-CA62-D17C-583F992BE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59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5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83671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4457CE-2674-00FF-B457-164A14F9F8C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1647BD8-D0EF-FFD8-0233-DEF614C87B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8A58007-5BF9-E7EB-B934-A2C8DD778E3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F447AD8-B2FC-DABE-696C-EE46D160B9E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66CEB575-04CB-EA87-6CDE-3D2AA30511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73DE861-2C8E-759D-7DF5-BDA6CC7A17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E404EE88-926B-2B8F-B69A-BDF103458D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B85C8C59-B1ED-47C6-6925-3ADA0AADE0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B006DDD-20F0-9EDB-056C-72CB101FDE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44EF1C0-4898-CB45-BC95-2FCE045E84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189D414B-CDC1-76E6-8EE9-8447A81160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24D249C-7E72-7446-546F-9079DBD744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9061855E-5CD4-306E-062A-EE722ED3D0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D4FF850B-3562-93BE-043F-B34327DE37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EAD9C32-1158-5117-57F3-5CF15B42FA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C03B568E-3C1A-C168-E692-F5B086D3D2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9543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139124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95870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BD4D41F4-3664-3A1A-0470-15CE30FE0F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29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A2542-9AC5-DCDC-AF49-1F6CE5C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84C29-7BE7-3E51-4AF9-37E0F3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04CE5-24DB-624C-FD53-2CEB9510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BC43D7-84B0-E9A6-5B45-408799ED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1DB376A-F881-4C2E-AAB6-5165B89F9932}" type="datetimeFigureOut">
              <a:rPr lang="fr-FR" smtClean="0"/>
              <a:pPr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07A60-8DE8-FC6B-9EB5-17829303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84F8DB-0E67-88EC-90F4-719A75B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C5F69F-825F-43D4-AE64-FA989942600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992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EA8CE-2500-9232-3B64-9EB0C53E6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85392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87205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99857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07516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73373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868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370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84063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2472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42099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0491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65050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5724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9365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771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079411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84609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32027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6693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0554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9577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982655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72062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27193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1753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99225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1003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4090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88758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592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8951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90258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326886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82441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1356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42343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4509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6822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480996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88476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41365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10319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21731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73859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8746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21844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64749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03231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47534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5254691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0038721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4750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347124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7786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24356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75649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58001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430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07931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83084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38062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7373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0826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47287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39223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0385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78447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322141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497314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0721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710274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9490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32777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02771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16235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53356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03587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62175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006646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1693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05733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300339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17371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67603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1054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72442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3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39.xml"/><Relationship Id="rId9" Type="http://schemas.openxmlformats.org/officeDocument/2006/relationships/theme" Target="../theme/theme4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theme" Target="../theme/theme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48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7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9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7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52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72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image" Target="../media/image6.jpg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image" Target="../media/image6.jpg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0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09" r:id="rId22"/>
    <p:sldLayoutId id="2147483926" r:id="rId23"/>
    <p:sldLayoutId id="2147483912" r:id="rId24"/>
    <p:sldLayoutId id="2147483914" r:id="rId25"/>
    <p:sldLayoutId id="2147483916" r:id="rId26"/>
    <p:sldLayoutId id="2147483922" r:id="rId27"/>
    <p:sldLayoutId id="2147483925" r:id="rId2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8AD3C54-C939-464C-9E89-A2F6C600FD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BE9F41-C45C-094C-BFF8-2F692996B3E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99798-8277-644F-8F22-22FFB59C547F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A0D109-5E82-D945-8319-12DFE4CAC68B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8122A7-868A-FD4D-AA94-EA1EB7D3F6A1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6EF97F-5640-BB46-BDA9-0494A95591C9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F011F9-34F4-C14F-B4FA-38686BA56B28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023136-14E8-E541-A181-5005D8A5D8AA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2765D7-49F7-B641-9F9C-0C4ACF99ED36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9E2E418-61F3-A545-BF58-E571FAC11143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4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19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7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0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3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919" r:id="rId10"/>
    <p:sldLayoutId id="2147483920" r:id="rId11"/>
    <p:sldLayoutId id="2147483921" r:id="rId12"/>
    <p:sldLayoutId id="2147483923" r:id="rId1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28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24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bin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12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11" Type="http://schemas.openxmlformats.org/officeDocument/2006/relationships/image" Target="../media/image38.png"/><Relationship Id="rId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2.gif"/><Relationship Id="rId4" Type="http://schemas.openxmlformats.org/officeDocument/2006/relationships/image" Target="../media/image39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22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22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4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9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4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4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50.png"/><Relationship Id="rId10" Type="http://schemas.openxmlformats.org/officeDocument/2006/relationships/image" Target="../media/image22.gif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C9ACE75-F465-E88B-CDB1-6FA040DD0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9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7A91555-B438-D33B-CC13-6782496F4F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المعجم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الاستماع</a:t>
            </a:r>
            <a:r>
              <a:rPr lang="ar-MA" dirty="0"/>
              <a:t> والتحدث </a:t>
            </a:r>
            <a:r>
              <a:rPr lang="ar-SA" dirty="0"/>
              <a:t> . (30)د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54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 إثرائية (20)د.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 </a:t>
            </a:r>
            <a:r>
              <a:rPr lang="ar-SA" dirty="0"/>
              <a:t>. (30)د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 -1- 30 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الحصة-2- 30 د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295606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540" y="1993082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أقرأ النص   بطلاقة و أفهمه فهما عاما.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4571723" y="3380220"/>
            <a:ext cx="2036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حيرة الاختيار( ح1)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7397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أستخرج وأستنتج معلومات من  النص.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3810000" y="4692778"/>
            <a:ext cx="2792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حيرة الاختيار ( ح2) 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8640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0639" y="3251156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2102784" y="2439773"/>
            <a:ext cx="4576792" cy="7604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611447-48CD-76E7-3EE7-59F8DA55F5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03494" y="4649446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89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8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432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التعبير  شفهيا عن هواياتهم المفضلة.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735256" y="312246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نص "حيرة الاختيار"  بطلاقة وفهمه فهما عاما؛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1573" y="312246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استخراج واستنتاج معلومات من </a:t>
              </a:r>
              <a:r>
                <a:rPr lang="ar-MA" sz="2400" b="1" kern="120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نص</a:t>
              </a:r>
              <a:r>
                <a:rPr lang="ar-MA" sz="2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"حيرة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الاختيار" 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85" y="80231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509CD5-5EE6-20B2-9E57-6D55CAE9C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FE07C4-7A29-4E39-7B67-790D2826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29EE29-E929-4A99-6165-F2CB0A3A78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EAEE2A-430D-8459-A8EF-A13494E13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18E5D8-90D9-C771-486F-B2C27A8A198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8B6720-C76A-D4F7-DEBE-56337C751E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741B62-D1E4-1860-5DB5-70D5DA18D11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759C50-5F62-3D35-B658-E215912A2B6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55421F-9D56-F07D-4FF2-DFA45858F0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77F6F6D6-EA25-8B44-FACE-C2AD231099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56" r="-9820" b="6442"/>
          <a:stretch/>
        </p:blipFill>
        <p:spPr>
          <a:xfrm>
            <a:off x="1360449" y="1854666"/>
            <a:ext cx="5983326" cy="4233900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854" y="103230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092" y="2542192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6190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85" y="80158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السلوكات. من يذكرنا بها؟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79E414-29E4-FDCA-5C70-F0878F80F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1ADA95-1060-83B6-1C73-B52E6086A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8A827A-19B0-E5B4-617E-0F3E1D028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B585F1-423C-267A-8052-18A234B07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4385EE-14A9-0D95-A1E4-116D16F5EA8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8FC89-5722-796F-394E-7AC23B28E64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5D6B00-2426-A2BD-9DF5-8425F78073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165BF4-F5DC-7E07-B6D0-7C160CB7011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974A66-B713-72F4-EA69-43CFE16BFA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AD6EEFE7-A50B-2E4A-36BF-12EB64006F3B}"/>
              </a:ext>
            </a:extLst>
          </p:cNvPr>
          <p:cNvSpPr/>
          <p:nvPr/>
        </p:nvSpPr>
        <p:spPr>
          <a:xfrm>
            <a:off x="6755006" y="1692281"/>
            <a:ext cx="855033" cy="8965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90448F-5419-1D0F-CCAB-FFB3532B41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60" y="1697091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6AEFB07B-8288-BE6B-B364-3D7F26ED7E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2" y="1735766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D32C1A-07AA-1882-192F-3AE9FC6033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788322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E3844F-D2AF-557C-70BE-666FD3420A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79" y="1735766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9AEB534-8FC2-A538-0419-18F7243885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6" y="1697092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D82113CB-ECAC-FDEB-6AED-7C4683584EB7}"/>
              </a:ext>
            </a:extLst>
          </p:cNvPr>
          <p:cNvSpPr txBox="1">
            <a:spLocks/>
          </p:cNvSpPr>
          <p:nvPr/>
        </p:nvSpPr>
        <p:spPr>
          <a:xfrm>
            <a:off x="1289878" y="3166374"/>
            <a:ext cx="5109373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262AD70-7DFA-0269-93C3-CDB9F44F0316}"/>
              </a:ext>
            </a:extLst>
          </p:cNvPr>
          <p:cNvSpPr txBox="1">
            <a:spLocks/>
          </p:cNvSpPr>
          <p:nvPr/>
        </p:nvSpPr>
        <p:spPr>
          <a:xfrm>
            <a:off x="1289878" y="4127546"/>
            <a:ext cx="521236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7DB0569B-332F-ED7E-D1C4-8B28574A5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3116" y="1786494"/>
            <a:ext cx="6996640" cy="393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82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بتصحيح الواجب المنزلي. خذوا كراساتكم.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Image 3" descr="Une image contenant texte, menu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3037DF2-551C-A77A-2C0A-5B6C5498C8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188" y="1537220"/>
            <a:ext cx="3363943" cy="51598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A87A14-EDAE-7F13-1FA3-905354ED37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8176" y="4572803"/>
            <a:ext cx="3363943" cy="149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7111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6411B-7F12-3511-170F-74F65C030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40D916-57C8-7553-6922-E935F7510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F88D34-62FD-E9CC-F06A-78CCADF85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B4909B-18F6-146D-1487-04E2CBE35A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715726-72F4-F586-6B2D-C3C6C5C52F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412623-9117-39AF-BDAB-918A09933C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BE0CA1-CCC5-1F2C-D4FE-61103FE6F83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49FADA-34FD-E8E0-42A4-077D9C0BE94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3D91FF-EF5B-D028-65C4-24D98B53429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345243-C569-AA06-C54F-240066BBB91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6416DEC-F396-5503-029B-5529C1B98C3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Image 3" descr="Une image contenant texte, menu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04983DE-6096-3166-56F9-4EEE754EE0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188" y="1537220"/>
            <a:ext cx="3363943" cy="51598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4829E0F-D62B-BEB4-55AC-6073BD4AE9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8176" y="4572803"/>
            <a:ext cx="3363943" cy="1495953"/>
          </a:xfrm>
          <a:prstGeom prst="rect">
            <a:avLst/>
          </a:prstGeom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06E462-4D1B-155A-BAD2-B242BD3FED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603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ACCA3-1AD8-671A-92BC-EA569F6E2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6E0115-01A7-F4EF-934E-DEF05695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ستعبرون عن هواياتكم.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7F85E7-566B-3FE6-1D64-CFF09F905B44}"/>
              </a:ext>
            </a:extLst>
          </p:cNvPr>
          <p:cNvSpPr/>
          <p:nvPr/>
        </p:nvSpPr>
        <p:spPr>
          <a:xfrm>
            <a:off x="1754603" y="2750094"/>
            <a:ext cx="5634793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أُعَبِّرُ عَنْ هِوايَتي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047637-C56F-9D46-F6CD-D3C4F300E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E82D63-47BD-49D2-8BFA-471F0DC3B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12D36F-CEF9-1BA0-6DEC-4811027AB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18EBFD-69B5-7F7B-104F-A078F0D23E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12AAFC-6512-2AD0-9882-15E8846AC0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1F4C20-93AE-1DF8-7EFA-4657BC9B8C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8D73E-6C2D-8B13-8C84-D6B840CA874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627F67-C0F7-59E0-7747-FEA853EF291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084902-939B-D6E7-9846-2BED248A28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33127183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سأقرأ فقرة  يتحدث فيها تلميذ  عن هوايته مبررا اختياره.  (تعيين تلميذ لإعادة القراءة.)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BEC4634-CC71-F0B5-DC18-67BCE111C1BF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CCDEA-D025-5504-3195-15EF444F4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90E5A5-7405-B37E-5BFE-A74D5DB255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001BA0-CDD3-6066-85B4-A3D995F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00EC4B-2F02-7C75-25FA-4E6B60CF12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8ED86E2-F144-9F04-0808-CA8AFBBC335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A01FC0-6C5B-ECC9-1CF3-3315F8A5141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F12E23-01C6-CC6B-519D-05FAD06F25E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4EBC8C-DA89-1ED2-E239-64531597745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05DDA8-74D7-71E7-FDD5-722CAD943C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DDE5A85-5235-2058-8CD7-4CB8C76BDAF2}"/>
              </a:ext>
            </a:extLst>
          </p:cNvPr>
          <p:cNvSpPr txBox="1"/>
          <p:nvPr/>
        </p:nvSpPr>
        <p:spPr>
          <a:xfrm>
            <a:off x="827215" y="1985619"/>
            <a:ext cx="7269034" cy="418838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هِوايَةَ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ٱلرَّسْمِ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مُنْذُ طُفولَتي، فَهِيَ تُساعِدُني عَلى تَنْمِيَةِ خَيالي وَتَطْويرِ قُدْرَتي عَلى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وَٱبْتِكارِ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أَفْكارٍ جَديدَةٍ. كَما أَجِدُ في مُمارَسَتِها راحَةً نَفْسِيَّةً كَبيرَةً، تُخَفِّفُ عَنّي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ٱلتَّوَتُّرَ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يَوْمٍ دِراسِيٍّ طَويلٍ. فَضْلا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ذلِكَ، تُعَلِّمُني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ٱلصَّبْرَ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وَٱلْمُثابَرَةَ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وَٱلْإِصْرارَ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 أَجْلِ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تَحْقيقِ أَهْدافي.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F18ED-FDE0-96B3-37CC-2A0B4FA85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2216CE-D586-00C3-2E31-EC8170181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إلى الأساليب المكتوبة بلون أحمر. من يقرؤها؟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714CAE-F59D-A2AD-B965-D02E08B117C8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F102B1-28F1-FC0E-B8B8-8B4FE2F54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8BCF84-AFBE-A980-3F44-2487550E4F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8DB3D63-6E4C-84AF-36AD-8853995C2F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8625DD1-A7F1-E8B7-65C7-95F972D644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7EBEB4-867F-882F-E8E2-D62FC76C6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1E38D1-4006-192C-6172-A3BD97CC5B6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936779-CF8B-AE5C-C6EF-AA69F6D2F77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321367-9EA9-267E-C11F-EE9B8327553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68428E-ED0C-0005-258A-853B431D1A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DECE0CF-75C6-3AE9-7721-2C1329D8ECAD}"/>
              </a:ext>
            </a:extLst>
          </p:cNvPr>
          <p:cNvSpPr txBox="1"/>
          <p:nvPr/>
        </p:nvSpPr>
        <p:spPr>
          <a:xfrm>
            <a:off x="827215" y="2102110"/>
            <a:ext cx="7269034" cy="418838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هِوايَةَ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ٱلرَّسْمِ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مُنْذُ طُفولَتي،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فَهِي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تُساعِدُني عَلى تَنْمِيَةِ خَيالي وَتَطْويرِ قُدْرَتي عَلى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وَٱبْتِكارِ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أَفْكارٍ جَديدَةٍ.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أَجِدُ في مُمارَسَتِها راحَةً نَفْسِيَّةً كَبيرَةً، تُخَفِّفُ عَنّي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ٱلتَّوَتُّرَ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يَوْمٍ دِراسِيٍّ طَويلٍ.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فَضْلا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ذلِكَ،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تُعَلِّمُني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ٱلصَّبْرَ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وَٱلْمُثابَرَةَ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وَٱلْإِصْرارَ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أَجْلِ  تَحْقيقِ أَهْدافي.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373430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42D59-4A3C-C562-F6DE-D60F8E493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3CD729-98EC-FB67-9B62-9EA83783E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 بالأساليب التالية واستعدوا للتحدث باسترسال للتعبير عن هواياتكم.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(يمكن استعمال أساليب أخرى)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8305FE6-28CE-9271-2437-80FDF571C489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F859CD-57E5-3CCB-F6C5-6D8913942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69B31E-F03F-9D12-37D4-768C2B9292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8032F21-617F-0AD5-D875-0F8769ECCE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1CE97D-99D4-EFFE-4F26-A6703FF931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BAAC1D3-7E94-85AD-7E0E-30D729FD7FA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BA6949-EC93-6128-FDBB-DAFF02E84DC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4EB5AC-AC1F-2213-40A2-B773FB8809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F14C89-AFC3-5B3D-DC8F-1EDB3FBC0A9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8BE500C4-8327-13D8-4F09-959163A8F9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35" y="1362504"/>
            <a:ext cx="761160" cy="87598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7E089B-EB56-4BF5-774B-CF63DAA52F1A}"/>
              </a:ext>
            </a:extLst>
          </p:cNvPr>
          <p:cNvSpPr txBox="1"/>
          <p:nvPr/>
        </p:nvSpPr>
        <p:spPr>
          <a:xfrm>
            <a:off x="827215" y="2102110"/>
            <a:ext cx="7269034" cy="418838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هِوايَةَ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ٱلرَّسْمِ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مُنْذُ طُفولَتي،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فَهِي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تُساعِدُني عَلى تَنْمِيَةِ خَيالي وَتَطْويرِ قُدْرَتي عَلى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وَٱبْتِكارِ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أَفْكارٍ جَديدَةٍ.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أَجِدُ في مُمارَسَتِها راحَةً نَفْسِيَّةً كَبيرَةً، تُخَفِّفُ عَنّي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ٱلتَّوَتُّرَ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يَوْمٍ دِراسِيٍّ طَويلٍ.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فَضْلا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ذلِكَ،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تُعَلِّمُني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ٱلصَّبْرَ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وَٱلْمُثابَرَةَ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وَٱلْإِصْرارَ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أَجْلِ  تَحْقيقِ أَهْدافي.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93389F-F50B-A5A9-3930-F6B97E676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6238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66C92-E9B5-06A8-5E36-A8B7C94A2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304FCB-F04D-36DE-76B8-636F2E48B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يتحدث بلغة سليمة للتعبير عن هوايته؟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44E8DC5-31C7-4682-1F45-83FB90D97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C54AF3-FB19-B979-408C-A9BDDC6C1D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E8F8437-5E9B-A6DE-D757-240B417D17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83C559-31F5-72B1-F5E9-74CF8F41CB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C88EBB8-51CA-DAD8-859E-5B69A7C2CEB8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E8524C-BF80-7DC4-9CDF-2C0B16632AE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D340C6-5576-8515-6884-AB709B07E98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6D4354-6A81-3154-B647-260D1370D54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FF15DB-9467-A70F-B03D-2F238121E3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71EE808-5064-2EBC-89E1-609150CFA876}"/>
              </a:ext>
            </a:extLst>
          </p:cNvPr>
          <p:cNvSpPr/>
          <p:nvPr/>
        </p:nvSpPr>
        <p:spPr>
          <a:xfrm>
            <a:off x="1763119" y="3180080"/>
            <a:ext cx="5634793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أُعَبِّرُ عَنْ هِوايَتي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781197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02" y="939382"/>
            <a:ext cx="670101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أقرأ </a:t>
            </a:r>
            <a:r>
              <a:rPr lang="ar-MA" sz="2800" b="1" dirty="0">
                <a:cs typeface="Microsoft Uighur" panose="02000000000000000000" pitchFamily="2" charset="-78"/>
              </a:rPr>
              <a:t>النص </a:t>
            </a:r>
            <a:r>
              <a:rPr lang="tzm-Arab-MA" sz="2800" b="1" dirty="0">
                <a:cs typeface="Microsoft Uighur" panose="02000000000000000000" pitchFamily="2" charset="-78"/>
              </a:rPr>
              <a:t> بطلاقة و</a:t>
            </a:r>
            <a:r>
              <a:rPr lang="ar-MA" sz="2800" b="1" dirty="0">
                <a:cs typeface="Microsoft Uighur" panose="02000000000000000000" pitchFamily="2" charset="-78"/>
              </a:rPr>
              <a:t>أ</a:t>
            </a:r>
            <a:r>
              <a:rPr lang="tzm-Arab-MA" sz="2800" b="1" dirty="0">
                <a:cs typeface="Microsoft Uighur" panose="02000000000000000000" pitchFamily="2" charset="-78"/>
              </a:rPr>
              <a:t>فهمه فهما عاما</a:t>
            </a:r>
            <a:r>
              <a:rPr lang="ar-MA" sz="2800" b="1" dirty="0">
                <a:cs typeface="Microsoft Uighur" panose="02000000000000000000" pitchFamily="2" charset="-78"/>
              </a:rPr>
              <a:t>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4634944" y="1777877"/>
            <a:ext cx="2536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حيرة الاختيار ( ح1).</a:t>
            </a:r>
            <a:endParaRPr lang="fr-MA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5259" y="1074200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6629" y="176804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05" y="78963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سندرس نصا بعنوان « حيرة الاختيار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سنبدأ بنشاط أستعد لفهم النص.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7E6715E4-4DF9-8E36-66B3-95F3AE7B86BE}"/>
              </a:ext>
            </a:extLst>
          </p:cNvPr>
          <p:cNvSpPr txBox="1"/>
          <p:nvPr/>
        </p:nvSpPr>
        <p:spPr>
          <a:xfrm>
            <a:off x="1539974" y="2962396"/>
            <a:ext cx="5645332" cy="132797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7200" b="1" dirty="0">
                <a:solidFill>
                  <a:srgbClr val="424D7B"/>
                </a:solidFill>
                <a:sym typeface="Sakkal Majalla"/>
              </a:rPr>
              <a:t>أَسْتَعِدُّ لِفَهْمِ ٱلنَّصِّ.</a:t>
            </a:r>
          </a:p>
        </p:txBody>
      </p:sp>
      <p:pic>
        <p:nvPicPr>
          <p:cNvPr id="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5F6E6D-1895-9C60-F0DE-B70521C84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12706763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12A7-1856-C90C-485D-3519C6A9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D2829-9DAD-99E8-7A7F-74E69E83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8" y="789635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مفردات ستساعدكم على فهم النص.  من يقرأ 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A2DD8A-4ABE-5354-B2F9-42044243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B48142-9474-3A73-8B13-3512D9AED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27C2B6-E06D-60AE-F430-822E946E12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BEBFF11-3E02-9309-9B1C-860C7118B3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C2305C2-E5DB-AF61-38B0-7DD150DE6AC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1B5A3B-67EB-F9BB-C684-B5116C5E011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A5C8F7-AC3B-3DBF-2403-59D3707DD14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FD98A5-1D86-87D9-C7C0-A1B3E46E67A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556A77-D4DA-67EF-843D-B2DE333B1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0572F39-BB68-16E0-122B-3F3CDA6875A7}"/>
              </a:ext>
            </a:extLst>
          </p:cNvPr>
          <p:cNvSpPr txBox="1"/>
          <p:nvPr/>
        </p:nvSpPr>
        <p:spPr>
          <a:xfrm>
            <a:off x="5837097" y="2493651"/>
            <a:ext cx="1686172" cy="71504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حَيْرَةٌ 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81BF4506-B3FF-D84F-33A7-C434867D5560}"/>
              </a:ext>
            </a:extLst>
          </p:cNvPr>
          <p:cNvSpPr txBox="1"/>
          <p:nvPr/>
        </p:nvSpPr>
        <p:spPr>
          <a:xfrm>
            <a:off x="2186167" y="2568548"/>
            <a:ext cx="1685754" cy="71504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هِوايَةٌ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A90249DC-45E7-F331-9202-B3D2C778947A}"/>
              </a:ext>
            </a:extLst>
          </p:cNvPr>
          <p:cNvSpPr txBox="1"/>
          <p:nvPr/>
        </p:nvSpPr>
        <p:spPr>
          <a:xfrm>
            <a:off x="5837097" y="4169716"/>
            <a:ext cx="1686172" cy="715045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مُناظَرَةٌ </a:t>
            </a: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B2C626A0-A9FF-BBBC-5D2A-0FE33B13153E}"/>
              </a:ext>
            </a:extLst>
          </p:cNvPr>
          <p:cNvSpPr txBox="1"/>
          <p:nvPr/>
        </p:nvSpPr>
        <p:spPr>
          <a:xfrm>
            <a:off x="2186167" y="4194152"/>
            <a:ext cx="1685754" cy="71504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مُدْهِشٌ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DC150AAB-E8BC-22B9-EDE6-65D57B2D414B}"/>
              </a:ext>
            </a:extLst>
          </p:cNvPr>
          <p:cNvSpPr txBox="1"/>
          <p:nvPr/>
        </p:nvSpPr>
        <p:spPr>
          <a:xfrm>
            <a:off x="5837097" y="2485413"/>
            <a:ext cx="1686172" cy="715045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حَيْرَةٌ 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F9BE4222-5CDE-6CCD-76A7-D942DE4E3D0F}"/>
              </a:ext>
            </a:extLst>
          </p:cNvPr>
          <p:cNvSpPr txBox="1"/>
          <p:nvPr/>
        </p:nvSpPr>
        <p:spPr>
          <a:xfrm>
            <a:off x="2186167" y="2560310"/>
            <a:ext cx="1685754" cy="715045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هِوايَةٌ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9CA4110A-CD33-43CA-726A-522607A87186}"/>
              </a:ext>
            </a:extLst>
          </p:cNvPr>
          <p:cNvSpPr txBox="1"/>
          <p:nvPr/>
        </p:nvSpPr>
        <p:spPr>
          <a:xfrm>
            <a:off x="2186167" y="4185914"/>
            <a:ext cx="1685754" cy="715045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مُدْهِشٌ</a:t>
            </a:r>
          </a:p>
        </p:txBody>
      </p:sp>
    </p:spTree>
    <p:extLst>
      <p:ext uri="{BB962C8B-B14F-4D97-AF65-F5344CB8AC3E}">
        <p14:creationId xmlns:p14="http://schemas.microsoft.com/office/powerpoint/2010/main" val="109113506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DF81D-1003-0E7B-2067-5E7693003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ED9FC0-3292-0CDA-8DF2-70EF61340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عبارة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حيرة»؟ ثم آخر  يحاول تركيبها في جملة مفيدة أو يقدم مرادفا لها.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6431F3-9740-9FF8-CC3D-272440691F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768A3F-D8BA-4416-585D-942ACA13E8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EF10664F-3890-76F2-16CD-893272B455A3}"/>
              </a:ext>
            </a:extLst>
          </p:cNvPr>
          <p:cNvSpPr txBox="1"/>
          <p:nvPr/>
        </p:nvSpPr>
        <p:spPr>
          <a:xfrm>
            <a:off x="639662" y="3831905"/>
            <a:ext cx="7864676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algn="just">
              <a:defRPr/>
            </a:pPr>
            <a:r>
              <a:rPr lang="ar-MA" b="1" dirty="0">
                <a:solidFill>
                  <a:srgbClr val="424D7B"/>
                </a:solidFill>
              </a:rPr>
              <a:t>شُعورٌ </a:t>
            </a:r>
            <a:r>
              <a:rPr lang="ar-MA" b="1" dirty="0" err="1">
                <a:solidFill>
                  <a:srgbClr val="424D7B"/>
                </a:solidFill>
              </a:rPr>
              <a:t>بِٱلِارْتِباكِ</a:t>
            </a:r>
            <a:r>
              <a:rPr lang="ar-MA" b="1" dirty="0">
                <a:solidFill>
                  <a:srgbClr val="424D7B"/>
                </a:solidFill>
              </a:rPr>
              <a:t> أَوِ ٱلتَّرَدُّدِ عِنْدَما يَكونُ مِنَ </a:t>
            </a:r>
            <a:r>
              <a:rPr lang="ar-MA" b="1" dirty="0" err="1">
                <a:solidFill>
                  <a:srgbClr val="424D7B"/>
                </a:solidFill>
              </a:rPr>
              <a:t>ٱلصَّعْبِ</a:t>
            </a:r>
            <a:r>
              <a:rPr lang="ar-MA" b="1" dirty="0">
                <a:solidFill>
                  <a:srgbClr val="424D7B"/>
                </a:solidFill>
              </a:rPr>
              <a:t> </a:t>
            </a:r>
            <a:r>
              <a:rPr lang="ar-MA" b="1" dirty="0" err="1">
                <a:solidFill>
                  <a:srgbClr val="424D7B"/>
                </a:solidFill>
              </a:rPr>
              <a:t>ٱتِّخاذُ</a:t>
            </a:r>
            <a:r>
              <a:rPr lang="ar-MA" b="1" dirty="0">
                <a:solidFill>
                  <a:srgbClr val="424D7B"/>
                </a:solidFill>
              </a:rPr>
              <a:t> قَرارٍ أَوْ فَهْمُ شَيْءٍ ما.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F60F63FA-10CA-E7EC-6874-5E5AFFB432F0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حَيْرَةٌ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3E49B91-3C91-23BF-DC95-7E51E05C865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50D204-2AD3-01D0-268E-701943310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6341D7-B477-D804-F963-32FDCED6B1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573BC6-3935-335C-EEA1-742F727A04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27925B0-B13F-72B2-E701-9F435F2CCDE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DC99DA-2159-1C13-E85F-FE5FEFEFD8F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539FFD-DABC-DEB4-1318-F8A097FADDE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19F0DE-1F23-BDDC-3FF2-EDAA25124C1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7848077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08A44-980E-6EB7-9033-B991449F2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8C0B7-D3BE-5701-8533-85EB33EFC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مناظرة»؟ ثم آخر 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يقدم مرادفا لها.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22E97B-A311-7FF1-630F-40407F38B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A0F59E-8024-1B66-7D3C-87F7A87FF1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2A196D2A-8572-8404-C3A0-FCC8BB6B77AC}"/>
              </a:ext>
            </a:extLst>
          </p:cNvPr>
          <p:cNvSpPr txBox="1"/>
          <p:nvPr/>
        </p:nvSpPr>
        <p:spPr>
          <a:xfrm>
            <a:off x="639662" y="3831905"/>
            <a:ext cx="7864676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algn="just">
              <a:defRPr/>
            </a:pPr>
            <a:r>
              <a:rPr lang="ar-MA" b="1" dirty="0">
                <a:solidFill>
                  <a:srgbClr val="424D7B"/>
                </a:solidFill>
              </a:rPr>
              <a:t>نِقاشٌ بَيْنَ طَرَفَيْنِ أَوْ أَكْثَرَ لِتَبادُلِ </a:t>
            </a:r>
            <a:r>
              <a:rPr lang="ar-MA" b="1" dirty="0" err="1">
                <a:solidFill>
                  <a:srgbClr val="424D7B"/>
                </a:solidFill>
              </a:rPr>
              <a:t>ٱلْآراءِ</a:t>
            </a:r>
            <a:r>
              <a:rPr lang="ar-MA" b="1" dirty="0">
                <a:solidFill>
                  <a:srgbClr val="424D7B"/>
                </a:solidFill>
              </a:rPr>
              <a:t> حَوْلَ مَوْضوعٍ مُعَيَّنٍ.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0C4B4AF2-7084-CD8E-7C39-11AC19C95051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 مُناظَرَةٌ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A7EEA70-5280-3163-DF99-26A0D753E2E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38511B-9D51-EDBB-389E-B8EE27206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392321-A0E6-BA90-7C32-FAB06A6C1F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5DEF8C-B88F-CD98-1478-23D456DE6F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3A66FF-08CB-9873-C587-0636CCACE05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BE36AF-4024-8733-4425-F0DD819028E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DBEE6D-FF59-1C43-30C3-2A0E8F88B4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CE2A54-8A23-CBDD-6924-92B738826CA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456636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34F73-08C4-859D-7EB4-BE45EF1C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D3172E-2E34-F7AA-F366-5390EEEA8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هواية»؟ ثم آخر 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يقدم أمثلة.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7B9E0-84C9-83D7-1769-5FC6996D7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98E76C-1634-53A7-8819-47A1347A7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71014F92-503E-7AD9-780E-9C2E87956ED1}"/>
              </a:ext>
            </a:extLst>
          </p:cNvPr>
          <p:cNvSpPr txBox="1"/>
          <p:nvPr/>
        </p:nvSpPr>
        <p:spPr>
          <a:xfrm>
            <a:off x="729009" y="3831905"/>
            <a:ext cx="7685981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algn="just">
              <a:defRPr/>
            </a:pPr>
            <a:r>
              <a:rPr lang="ar-MA" b="1" dirty="0">
                <a:solidFill>
                  <a:srgbClr val="424D7B"/>
                </a:solidFill>
              </a:rPr>
              <a:t>نَشاطٌ يَقومُ بِهِ </a:t>
            </a:r>
            <a:r>
              <a:rPr lang="ar-MA" b="1" dirty="0" err="1">
                <a:solidFill>
                  <a:srgbClr val="424D7B"/>
                </a:solidFill>
              </a:rPr>
              <a:t>ٱلْإِنْسانُ</a:t>
            </a:r>
            <a:r>
              <a:rPr lang="ar-MA" b="1" dirty="0">
                <a:solidFill>
                  <a:srgbClr val="424D7B"/>
                </a:solidFill>
              </a:rPr>
              <a:t> في وَقْتِ فَراغِهِ بِغَرَضِ </a:t>
            </a:r>
            <a:r>
              <a:rPr lang="ar-MA" b="1" dirty="0" err="1">
                <a:solidFill>
                  <a:srgbClr val="424D7B"/>
                </a:solidFill>
              </a:rPr>
              <a:t>ٱلْمُتْعَةِ</a:t>
            </a:r>
            <a:r>
              <a:rPr lang="ar-MA" b="1" dirty="0">
                <a:solidFill>
                  <a:srgbClr val="424D7B"/>
                </a:solidFill>
              </a:rPr>
              <a:t> وَٱلتَّسْلِيَةِ، مِثْلَ </a:t>
            </a:r>
            <a:r>
              <a:rPr lang="ar-MA" b="1" dirty="0" err="1">
                <a:solidFill>
                  <a:srgbClr val="424D7B"/>
                </a:solidFill>
              </a:rPr>
              <a:t>ٱلرَّسْمِ</a:t>
            </a:r>
            <a:r>
              <a:rPr lang="ar-MA" b="1" dirty="0">
                <a:solidFill>
                  <a:srgbClr val="424D7B"/>
                </a:solidFill>
              </a:rPr>
              <a:t> أَوِ </a:t>
            </a:r>
            <a:r>
              <a:rPr lang="ar-MA" b="1" dirty="0" err="1">
                <a:solidFill>
                  <a:srgbClr val="424D7B"/>
                </a:solidFill>
              </a:rPr>
              <a:t>ٱلْقِراءَةِ</a:t>
            </a:r>
            <a:r>
              <a:rPr lang="ar-MA" b="1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A3037139-2BC5-F4DE-604E-E27C4B8BE1E6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هِوايَةٌ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67E7242-B8CB-6A84-8BE3-526A80FD159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88C02B-D327-61B1-7CC5-927C39A08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C3891F-5C51-222B-4BBA-BEEADED7E2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75AFF3-39D6-14FB-66A3-1FF8CC4958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D070046-A393-3F4A-C21C-8E48D30BE619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473A24-2FF2-AB19-6F01-42391CA7656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55CF50-241F-63A4-E291-EB94422919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6A064F-9714-2DCF-E7F7-D9B01CE3C92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3384791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213E5-678F-032C-AB83-148830393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36E913-2864-D81C-8E0A-CA6A5429C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مدهش»؟ ثم آخر 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يقدم مرادفا لها.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B69627-9C4F-8522-D54A-E7CD0DD2CF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0658B8-CD7D-91F8-1485-27DA6889C7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EBE44B19-50B4-1DA7-75BC-099BBD3FB415}"/>
              </a:ext>
            </a:extLst>
          </p:cNvPr>
          <p:cNvSpPr txBox="1"/>
          <p:nvPr/>
        </p:nvSpPr>
        <p:spPr>
          <a:xfrm>
            <a:off x="1766170" y="3831905"/>
            <a:ext cx="6134787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يُثيرُ </a:t>
            </a:r>
            <a:r>
              <a:rPr lang="ar-MA" b="1" dirty="0" err="1">
                <a:solidFill>
                  <a:srgbClr val="424D7B"/>
                </a:solidFill>
              </a:rPr>
              <a:t>ٱلْإِعْجابَ</a:t>
            </a:r>
            <a:r>
              <a:rPr lang="ar-MA" b="1" dirty="0">
                <a:solidFill>
                  <a:srgbClr val="424D7B"/>
                </a:solidFill>
              </a:rPr>
              <a:t> أَوِ </a:t>
            </a:r>
            <a:r>
              <a:rPr lang="ar-MA" b="1" dirty="0" err="1">
                <a:solidFill>
                  <a:srgbClr val="424D7B"/>
                </a:solidFill>
              </a:rPr>
              <a:t>ٱلِٱسْتِغْرابَ</a:t>
            </a:r>
            <a:r>
              <a:rPr lang="ar-MA" b="1" dirty="0">
                <a:solidFill>
                  <a:srgbClr val="424D7B"/>
                </a:solidFill>
              </a:rPr>
              <a:t>. 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F22C3C32-B9C4-7997-A775-5422CEE91AA7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مُدْهِشٌ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CF4B8B-E899-A38F-0850-EB0E0D51C6A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EAAAA62-39B6-60C9-B926-9A1E893BC6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0A30A45-35F9-CB64-D417-F779C374C9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C4F6ECA-8931-0B11-5588-941EBABB16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DB48506-8E4E-F393-6260-28BEE26EBF23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853D1F-05A5-D4F5-CF7A-0C6992339AD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B1CC63-2399-872B-507F-DBBBF8DCD42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E25A3C-92D3-B807-C92B-7ADA6DBA2C5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95346101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E45D2-BACE-532B-399A-7EEAB0BC9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8F9D0-193D-F4FB-D00A-8305FE49D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6" y="797801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ويقدم معناها؟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F210A6-A00A-CD61-9081-C11469093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7AE82A-0AF3-6F00-C4B8-E0F069C65B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C070D3-00D6-3F34-9416-EB72A1F48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AB2E06-8B2B-F146-8333-DE326B6028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21FF33-A349-68E0-02E7-709779F0FE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31BA3-D1E3-B4FF-CAC1-463828C0F66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2E442-C088-F9BF-44BF-4B505AB3509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B66254-E5C1-318C-39F2-E797FCBA3DC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B22B5E-A3BA-2B66-1EFA-223982C5321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A1C8A566-92B0-C985-64F9-4BF15697A941}"/>
              </a:ext>
            </a:extLst>
          </p:cNvPr>
          <p:cNvSpPr txBox="1"/>
          <p:nvPr/>
        </p:nvSpPr>
        <p:spPr>
          <a:xfrm>
            <a:off x="5525553" y="4240836"/>
            <a:ext cx="1686172" cy="715045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مُناظَرَةٌ 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53D7B395-E2AA-6C7C-3C81-AF152A79E929}"/>
              </a:ext>
            </a:extLst>
          </p:cNvPr>
          <p:cNvSpPr txBox="1"/>
          <p:nvPr/>
        </p:nvSpPr>
        <p:spPr>
          <a:xfrm>
            <a:off x="5525553" y="2556533"/>
            <a:ext cx="1686172" cy="715045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حَيْرَةٌ 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65BB2E5C-53AE-5FE8-A202-634FA600705E}"/>
              </a:ext>
            </a:extLst>
          </p:cNvPr>
          <p:cNvSpPr txBox="1"/>
          <p:nvPr/>
        </p:nvSpPr>
        <p:spPr>
          <a:xfrm>
            <a:off x="1874623" y="2631430"/>
            <a:ext cx="1685754" cy="715045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هِوايَةٌ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E8C988C9-8914-0128-C20F-C187C356F57C}"/>
              </a:ext>
            </a:extLst>
          </p:cNvPr>
          <p:cNvSpPr txBox="1"/>
          <p:nvPr/>
        </p:nvSpPr>
        <p:spPr>
          <a:xfrm>
            <a:off x="1874623" y="4257034"/>
            <a:ext cx="1685754" cy="715045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مُدْهِشٌ</a:t>
            </a:r>
          </a:p>
        </p:txBody>
      </p:sp>
    </p:spTree>
    <p:extLst>
      <p:ext uri="{BB962C8B-B14F-4D97-AF65-F5344CB8AC3E}">
        <p14:creationId xmlns:p14="http://schemas.microsoft.com/office/powerpoint/2010/main" val="185339499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9C83-5E80-E4BA-E4CF-5F2A1300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E49B1-F7CA-5A3D-8E56-FFFCB3A3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– الصفحة 40-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B05D13-F60B-33B5-8F0E-08FD60B947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CF66D0-7BA8-309F-A055-BC6A711E8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EAA794-EDE2-9C0C-ED55-744039F58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808B39-BC5E-155D-96D3-AEA797C43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B87FCA-2703-6537-DB7F-C3036253B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7230E4-5B5A-6FB1-81E5-933ED342483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4A4F15-F5C0-D110-479F-DDFB5265160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2802E3-FCCB-F873-30E1-48E91CDD843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BD58C-433A-FFE1-75F7-AEA6E695D9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 descr="Une image contenant texte, capture d’écran, écriture manuscrite, lettre&#10;&#10;Le contenu généré par l’IA peut être incorrect.">
            <a:extLst>
              <a:ext uri="{FF2B5EF4-FFF2-40B4-BE49-F238E27FC236}">
                <a16:creationId xmlns:a16="http://schemas.microsoft.com/office/drawing/2014/main" id="{FFF51724-705C-3FA8-AFE1-B60182424F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1" y="2013790"/>
            <a:ext cx="2873636" cy="4275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 descr="Une image contenant texte, lettre, habits&#10;&#10;Le contenu généré par l’IA peut être incorrect.">
            <a:extLst>
              <a:ext uri="{FF2B5EF4-FFF2-40B4-BE49-F238E27FC236}">
                <a16:creationId xmlns:a16="http://schemas.microsoft.com/office/drawing/2014/main" id="{0C10D395-33BB-4DC2-5543-79AE33463E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963" y="2013789"/>
            <a:ext cx="2873636" cy="4275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433996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F7714-93D5-A417-C4BF-B4740D21C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B437E8-A3EE-640D-5C60-FEA7870F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بشكل ثنائي بناء توقع حول مضمون النص من خلال العنوان والصور المرفقة به.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9D9D2467-7CB6-BACE-A572-8F501F187A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56483" y="3180268"/>
            <a:ext cx="5831034" cy="1330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/>
          <a:lstStyle/>
          <a:p>
            <a:r>
              <a:rPr lang="ar-MA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أُحَدِّدُ تَوَقُّعي حَوْلَ مَضْمونِ ٱلنَّصِّ.</a:t>
            </a:r>
            <a:endParaRPr lang="fr-MA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96EE82-D148-D96A-D58B-A49E3ED151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CF172E-BC0B-3B72-92FD-FC06C99CA3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AD22DC-1338-C0DB-E95B-FFEA85A19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15BF6A-F45B-58E7-EC20-CC3064B52D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E609F7-ABFA-CD31-6E9C-D25749FA7B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E16685A-0EAB-7EF7-2BF9-7136F9AEF4E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3E5AF2-4650-AAAB-BBA0-4536AB6334E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E36DFA-F033-86A4-C87A-F542DC1758C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80E3CA-9E81-C7A6-8773-CF1C15D1E84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48158205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09833-31A8-CBDE-615E-C379EFA1D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D6A7D-F0EA-A52D-2556-736457C26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05" y="796821"/>
            <a:ext cx="7159695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التوقع؟  ما الذي جعلكما تتوقعان ذلك؟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531C17-400C-817A-E69C-D8E12C7915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A68CC71-173E-3B56-76FF-D8ED582C598D}"/>
              </a:ext>
            </a:extLst>
          </p:cNvPr>
          <p:cNvSpPr/>
          <p:nvPr/>
        </p:nvSpPr>
        <p:spPr>
          <a:xfrm>
            <a:off x="176911" y="4714801"/>
            <a:ext cx="8297719" cy="1445226"/>
          </a:xfrm>
          <a:prstGeom prst="wedgeRoundRectCallout">
            <a:avLst>
              <a:gd name="adj1" fmla="val -12457"/>
              <a:gd name="adj2" fmla="val -49257"/>
              <a:gd name="adj3" fmla="val 16667"/>
            </a:avLst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7E7E59-14B2-AFCF-AA0B-47A97099F4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9E6F22-5646-BEFC-E599-E6457192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41C37E-2DB1-2358-21D5-D161A03596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532807-5DD5-35DE-FBBD-00D70FEAE2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03DB1FF-7EFC-14E6-AEBC-6233AEDD820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61C032-AB3A-9598-3D5B-6EE2BCD2320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A1993-E5BD-FDB9-11DE-D8B35C92C70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BA14BA-F4C2-1366-91EF-55D7D61DAE2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E96D5E9E-0B9A-CC16-2D6E-FA4457FE4AB5}"/>
              </a:ext>
            </a:extLst>
          </p:cNvPr>
          <p:cNvSpPr txBox="1"/>
          <p:nvPr/>
        </p:nvSpPr>
        <p:spPr>
          <a:xfrm>
            <a:off x="821519" y="3286760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أَعْتَقِدُ أَنَّ ٱلنَّصَّ سَيَتَحَدَّثُ عَنْ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</a:t>
            </a:r>
            <a:r>
              <a:rPr kumimoji="0" lang="ar-AE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396934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A238-A82A-2E87-0598-E02381180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4081-AF34-7570-6C31-8CF72D39D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01" y="774000"/>
            <a:ext cx="7257904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لاحظوا الصور 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بداية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النص ونهايته، وتحققوا من توقعاتكم.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8ED32B-3D58-D7DF-51DE-8635723235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A6F888-D9DA-C6DC-7744-B743F55FB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4DE7B8-A008-4F51-B236-4C988D7B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8C3D80-63B1-62A5-EA17-DF0DC96804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04D1D8-DA87-09C7-84A4-FF159E0530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F34325-3E25-9CA9-3742-C430D828437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E9E135-7B93-EC40-539D-1C0624DBE14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A3F3E-CEC4-FD03-6A75-EE6AD1A82C6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8C1563-BC98-568B-0D70-AB46169DE4E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82856450-05C4-8FFF-AB9D-25C48C565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00" y="1416984"/>
            <a:ext cx="739018" cy="850500"/>
          </a:xfrm>
          <a:prstGeom prst="rect">
            <a:avLst/>
          </a:prstGeom>
        </p:spPr>
      </p:pic>
      <p:pic>
        <p:nvPicPr>
          <p:cNvPr id="13" name="Image 12" descr="Une image contenant texte, capture d’écran, écriture manuscrite, lettre&#10;&#10;Le contenu généré par l’IA peut être incorrect.">
            <a:extLst>
              <a:ext uri="{FF2B5EF4-FFF2-40B4-BE49-F238E27FC236}">
                <a16:creationId xmlns:a16="http://schemas.microsoft.com/office/drawing/2014/main" id="{E00AB015-6B92-7AE8-9591-49968E66BB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1" y="2013790"/>
            <a:ext cx="2873636" cy="4275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 descr="Une image contenant texte, lettre, habits&#10;&#10;Le contenu généré par l’IA peut être incorrect.">
            <a:extLst>
              <a:ext uri="{FF2B5EF4-FFF2-40B4-BE49-F238E27FC236}">
                <a16:creationId xmlns:a16="http://schemas.microsoft.com/office/drawing/2014/main" id="{9430467C-8048-1E69-DE80-8FF9ABA814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963" y="2013789"/>
            <a:ext cx="2873636" cy="4275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875105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C5E09-F5DA-0B49-9775-BB9C951F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0F323-10F7-A8B6-CF34-FB6E1DF2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45" y="71371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توقعه؟ ثم يوضح لزملائه كيف تمكن من التحقق منه.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63B9248-AAE7-956E-FF13-18825AF24B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8170" y="3550243"/>
            <a:ext cx="3739243" cy="793157"/>
          </a:xfrm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42598D-8DCB-5C33-FB1E-F7B960BED4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F54454-B7AE-3024-4AC8-3B2171A2B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E4828E-C029-C3F5-8EEC-8C2B9AE48F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97EC70-794E-3CEB-D1C0-796BC3F09F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9496E5-5672-48EF-F7F8-DC66193C489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072B48-EA64-9CCB-9421-6EFB147BFF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D9AFF-E9AC-2F2F-7E19-FDC550275DF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29C4D0-DFF6-07EC-6328-D6002222D8C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Espace réservé pour une image  10">
            <a:extLst>
              <a:ext uri="{FF2B5EF4-FFF2-40B4-BE49-F238E27FC236}">
                <a16:creationId xmlns:a16="http://schemas.microsoft.com/office/drawing/2014/main" id="{07179D7E-C41E-9249-A5E4-B0BA571D7B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221" y="2547030"/>
            <a:ext cx="2879725" cy="2879725"/>
          </a:xfrm>
        </p:spPr>
      </p:pic>
      <p:pic>
        <p:nvPicPr>
          <p:cNvPr id="22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12FAA0-94F7-4C97-7A1F-3103898396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136" y="713710"/>
            <a:ext cx="792000" cy="791999"/>
          </a:xfrm>
        </p:spPr>
      </p:pic>
    </p:spTree>
    <p:extLst>
      <p:ext uri="{BB962C8B-B14F-4D97-AF65-F5344CB8AC3E}">
        <p14:creationId xmlns:p14="http://schemas.microsoft.com/office/powerpoint/2010/main" val="246768598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B7F5-A5B7-BD77-D1EB-E31EE0B8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A6DBFF-E764-935D-815C-1244CB52D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07" y="746648"/>
            <a:ext cx="691220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الصفحة الأولى وتتممون قراءة النص. انتبهوا وضعوا أصابعكم تحت كل كلمة أقرؤها.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407BAA-A986-0063-9B75-4FB8A96B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2990F1-5335-67F4-C6A1-D159FEEF9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990E89-A1F7-C7CD-F6CD-2CE29FDCBA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5FEE2F-8F08-5449-E528-71B04DE49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CB8866-7DC8-C38B-FFBA-7142A097554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B95569-DBB5-36BD-9544-144330F92DF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55A9E6-BB85-AD36-7980-518BD7CAD13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B8413B-6473-C090-B993-8FECD9DBC67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E72350-F480-16FF-5883-277A13263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capture d’écran, écriture manuscrite, lettre&#10;&#10;Le contenu généré par l’IA peut être incorrect.">
            <a:extLst>
              <a:ext uri="{FF2B5EF4-FFF2-40B4-BE49-F238E27FC236}">
                <a16:creationId xmlns:a16="http://schemas.microsoft.com/office/drawing/2014/main" id="{1B744449-2EDA-1D1A-7930-5B38E26C14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1" y="2013790"/>
            <a:ext cx="2873636" cy="4275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 3" descr="Une image contenant texte, lettre, habits&#10;&#10;Le contenu généré par l’IA peut être incorrect.">
            <a:extLst>
              <a:ext uri="{FF2B5EF4-FFF2-40B4-BE49-F238E27FC236}">
                <a16:creationId xmlns:a16="http://schemas.microsoft.com/office/drawing/2014/main" id="{2F744BD7-D3B5-C24F-B1DE-C08A7F423C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963" y="2013789"/>
            <a:ext cx="2873636" cy="4275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 descr="Une image contenant texte, capture d’écran, écriture manuscrite, lettre&#10;&#10;Le contenu généré par l’IA peut être incorrect.">
            <a:extLst>
              <a:ext uri="{FF2B5EF4-FFF2-40B4-BE49-F238E27FC236}">
                <a16:creationId xmlns:a16="http://schemas.microsoft.com/office/drawing/2014/main" id="{5FAE5AAB-C81B-34FB-F30A-87B783552F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402" y="2013790"/>
            <a:ext cx="2873636" cy="4275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 descr="Une image contenant texte, lettre, habits&#10;&#10;Le contenu généré par l’IA peut être incorrect.">
            <a:extLst>
              <a:ext uri="{FF2B5EF4-FFF2-40B4-BE49-F238E27FC236}">
                <a16:creationId xmlns:a16="http://schemas.microsoft.com/office/drawing/2014/main" id="{1392CA76-8E48-FCD7-2442-2F0E504C07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484" y="2013789"/>
            <a:ext cx="2873636" cy="4275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028655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5ED6F-31B7-EC11-BF1C-6DB8E166F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CD8F0-8994-42C9-91CB-6C674F8D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11" y="797313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مثلي مستحضرا الضوابط التالية؟ </a:t>
            </a:r>
          </a:p>
        </p:txBody>
      </p:sp>
      <p:pic>
        <p:nvPicPr>
          <p:cNvPr id="8" name="Image 7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ACB44862-8138-150F-4E8A-324A2353E7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18D054-6DC4-8212-83DD-40ACA69F1C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06D4DE-DBD1-DB95-90EB-62928C852B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9593DC-0990-74FB-9420-F3AA2D0AB9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9990A1-002F-F7FA-BDB7-35A963CE96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44E633-9C88-418D-5BB2-D6ACB5A0E1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5238E1-AE82-2056-036F-F77F72B4822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93DDFB-21EE-EA2C-2C39-72CB107E2FD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843D9C-7E28-5F00-F1AE-85F4AB79443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DB192B-9B42-8669-92DD-35C0A9D12E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3D54986E-9B2A-A986-0D97-ECEF18211400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8EC34190-824A-7302-C49F-0B3C2DF633CC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33AB845-57B4-869C-9E98-FED33124D486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D18DAB8E-7949-68B8-26EF-CB36E591EE72}"/>
              </a:ext>
            </a:extLst>
          </p:cNvPr>
          <p:cNvSpPr txBox="1">
            <a:spLocks/>
          </p:cNvSpPr>
          <p:nvPr/>
        </p:nvSpPr>
        <p:spPr>
          <a:xfrm>
            <a:off x="1246561" y="2122045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F798C69F-267C-8BE0-BAB0-497002F1E4C3}"/>
              </a:ext>
            </a:extLst>
          </p:cNvPr>
          <p:cNvSpPr txBox="1">
            <a:spLocks/>
          </p:cNvSpPr>
          <p:nvPr/>
        </p:nvSpPr>
        <p:spPr>
          <a:xfrm>
            <a:off x="1246561" y="3070350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F92263A2-576B-EA74-5924-5813B3A246FC}"/>
              </a:ext>
            </a:extLst>
          </p:cNvPr>
          <p:cNvSpPr txBox="1">
            <a:spLocks/>
          </p:cNvSpPr>
          <p:nvPr/>
        </p:nvSpPr>
        <p:spPr>
          <a:xfrm>
            <a:off x="1246561" y="3979726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4C883B7A-2FC8-1913-B086-75DED8949711}"/>
              </a:ext>
            </a:extLst>
          </p:cNvPr>
          <p:cNvSpPr/>
          <p:nvPr/>
        </p:nvSpPr>
        <p:spPr>
          <a:xfrm>
            <a:off x="7349818" y="2122045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49B4666F-BD2F-9B5A-0914-5262127B2110}"/>
              </a:ext>
            </a:extLst>
          </p:cNvPr>
          <p:cNvSpPr/>
          <p:nvPr/>
        </p:nvSpPr>
        <p:spPr>
          <a:xfrm>
            <a:off x="7349819" y="3070350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08815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BCCC8-2409-7264-D38E-2006608B3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B02AAE-34FC-9C01-155E-A0FC565EA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جماعة عن بعض أسئلة الفهم.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5B9E9D-4889-8CD2-52B2-C8E746713E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57F972A-CD1F-7A42-8CD2-AB3A9113C22C}"/>
              </a:ext>
            </a:extLst>
          </p:cNvPr>
          <p:cNvSpPr/>
          <p:nvPr/>
        </p:nvSpPr>
        <p:spPr>
          <a:xfrm>
            <a:off x="539933" y="2737693"/>
            <a:ext cx="7914639" cy="1940118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 rtl="1">
              <a:lnSpc>
                <a:spcPct val="107000"/>
              </a:lnSpc>
              <a:spcAft>
                <a:spcPts val="800"/>
              </a:spcAft>
              <a:tabLst>
                <a:tab pos="985838" algn="l"/>
              </a:tabLst>
              <a:defRPr/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عَمَّ يَتَحَدَّثُ ٱلنَّصُّ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96CDF4-4D2C-AF5E-1CB9-2932685572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3F8E56-5ED7-BF5D-90F9-C5B244C47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87FB20-8160-9A83-931C-3FDD7CD883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A24D3B-E1D6-E4D7-20F7-87FC7458CB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D2194C-56CA-4786-1EB7-FEB4300ACBC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79E3B2-FEBF-D5BB-1799-B07390911F0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BC1BAC-A8B8-E46F-A048-54E2EFF696D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6CFA62-DCE7-A57D-5D42-8E47B9359D2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469757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2D13-1355-11ED-EF75-E48A1A447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D16BB0-014E-7C2E-B746-C8E808098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  <a:r>
              <a:rPr lang="fr-FR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هل أنتم متفقون؟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79E523-ED4F-8683-2926-E0D5F18C76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7B78F4D-A019-A234-2569-C656971295FE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ما شَخْصِيّاتُ ٱلنَّصِّ؟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628E75-685A-DD39-84A6-114EAAF87F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8E6373-7650-C8BD-8DEE-E18B85DD39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3227CE-71C7-5DC5-3439-D731DDE8E7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37C50FF-C64F-FED9-36EC-7683FB13CC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A921B05-790C-23EA-B1CA-1B3E212AA95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F0BC69-5A2E-8DBB-E8E9-E8F4878F9CE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C20367-D72F-5C84-1511-11CD80574F4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3CFC4-B486-77DC-6295-6AAD5BC077D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0750447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BAF4A-0737-A826-C98E-A4952FED8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508D06-AFCF-F905-1025-F73AD2876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  <a:r>
              <a:rPr lang="fr-FR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هل أنتم متفقون؟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699B61-1066-C33A-16DA-C2C700EADC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760988C-3D8F-963B-3397-6DA5CACA652E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ما ٱلْمَقْصودُ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بِٱلْمُناظَرَةِ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51FEE0-F265-1439-A25D-E4A99A3E89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6D7AB8-5751-70B4-D3E1-D5514109C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54F073-33C0-5321-531C-67EC1A20A7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387380-163D-FDF3-676D-8E245E07A7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806EE3-AE8B-6C1A-0F25-A64F461F1F9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99305E-D7B4-95A7-AD38-ECE58A16C48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91D15B-9516-5304-2548-233DE342902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D3744-65F0-1AC1-81EA-51C41F6BBBC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7628956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BB74B-6984-3CF6-619B-974BEF87F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A900E7-A360-15AE-8F74-7F990438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  <a:r>
              <a:rPr lang="fr-FR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هل أنتم متفقون؟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075BD0-1417-EBE5-DEDD-FADDC96FF0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92FFE1-ABA2-EFC5-FBEF-3D73EFB52B3F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أَيْنَ شاهَدَ ٱلطِّفْلُ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ٱلْمُناظَرَةَ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01B364-7043-9AB3-FB2A-FF24D91C8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EB15C-A5C5-C362-17C8-316573B8BD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E9CDEA-461F-48B8-3413-FEFEBD985E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546B77-2FF9-2039-FE98-DD0419605B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13D24D-F08F-C524-5218-878E7358EEC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1E2E8-2D19-B742-2940-2381EB17210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8CF65-5462-7F56-F7DD-15C5C53F0C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FD1CE-30CE-9C64-0AAA-87E3FD533FE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7034710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C1DED-264D-AB5A-DCAA-989A74704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0F74DD-C372-057A-AE33-CD080D6ED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  <a:r>
              <a:rPr lang="fr-FR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هل أنتم متفقون؟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937C3A-E3A3-AE6B-EEBD-CC4088F8A9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51484D-7E62-6322-72ED-141676B3D95A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ما مَوْضوعُ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ٱلْمُناظَرَةِ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1886E3-F214-271C-F810-6BFBDB75AA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7A20D5-A5C6-55E2-8DA3-C86DBEDC6B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759A36-57B9-0398-B7F9-F72CD7DC00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AE8C55-A844-6948-02D3-D4DE55A53C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BC6235-6FAE-F713-857A-D3C7DB463F8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1995C8-90A4-CC80-28FF-FB9949F51C4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D8CAE2-4ADE-E5FD-9597-42E3379C045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9B718B-2918-53AD-5D43-EB5921E22F5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3165418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E650C-1147-4F8F-9C52-78A6BAF0E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061DB-E1B3-4FC5-5DFB-842B5024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  <a:r>
              <a:rPr lang="fr-FR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هل أنتم متفقون؟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A77259-77EF-EA77-7EDE-060B254FDC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82B60B9-73C3-2264-7D6E-F9772BD3589F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ٱلْفُنونُ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ٱلْمُشارِكَةُ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ٱلْمُناظَرَةِ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7D379C-7BFC-D179-49B9-122D524C0C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97F589-0E57-6822-A03F-E4A91E235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6C84E4-4743-D342-E6C8-4A4A35673B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00172C-CD04-54CD-463C-F90A7D6950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0392AD-D314-B1FA-95F8-C9B7B20FD8DD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B933F9-71A2-61FA-A498-668909B8C81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09F4BB-1B15-9CF5-6CCB-F6DAE6D59D7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3C8A4-9F38-4860-61C6-CE7048C33D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2767173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F1F40-16DA-EF62-436A-EC6678EDC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E88AB0-4056-A748-189F-5CFB9DB65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وأجيبوا عن الأسئلة التالية بعد تسجيل تاريخ اليوم.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AC61375-D690-01E3-576F-296BC18D44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6DA1D4-F926-D282-C88D-FA9B35F0A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473CD54-CE67-0312-8609-BDF95C90A5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86E4B9-0D30-7A96-CEE1-2B7BB9C785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C20A5D-6ED9-AC89-F971-463B112C7BF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8753C3-81A9-9DC7-ED4E-8927C1D9A3F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7CF17F-C5B0-5EB9-081E-A6EDF315EF2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0DD047-2B72-052A-F3D9-6EBF8A004AB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34F94D16-267F-BDFA-AF50-544E9A4A08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88" y="1134000"/>
            <a:ext cx="823982" cy="948012"/>
          </a:xfrm>
          <a:prstGeom prst="rect">
            <a:avLst/>
          </a:prstGeom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EEAA86-5EF3-36D0-B647-6D15EDA2B7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27F43AF-5AE0-0FFA-A076-17B822AF176D}"/>
              </a:ext>
            </a:extLst>
          </p:cNvPr>
          <p:cNvSpPr/>
          <p:nvPr/>
        </p:nvSpPr>
        <p:spPr>
          <a:xfrm>
            <a:off x="441194" y="2056855"/>
            <a:ext cx="8261611" cy="4044165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538163" indent="-538163" algn="r" defTabSz="914400" rtl="1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سَبَبُ شُعورِ ٱلطِّفْلِ سَعيدٍ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بِٱلْحَيْرَةِ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marL="538163" indent="-538163" algn="r" defTabSz="914400" rtl="1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ٱقْتَرَحَ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ٱلْأَبُ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عَلى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ٱبْنِهِ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لِتَجاوُزِ حَيْرَتِهِ؟</a:t>
            </a:r>
          </a:p>
          <a:p>
            <a:pPr marL="538163" indent="-538163" algn="r" defTabSz="914400" rtl="1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أَوْجُهُ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ٱلتَّشابُهِ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بَيْنَ جَميعِ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ٱلْفُنونِ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ٱلْمُشارِكَةِ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ٱلْمُناظَرَةِ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marL="538163" indent="-538163" algn="r" defTabSz="914400" rtl="1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ٱلْخُلاصَةُ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ٱلَّتي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ٱسْتَنْتَجَها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سَعيدٌ بَعْدَ نِهايَةِ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ٱلْمُناظَرَةِ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04145746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4D8A1-7E58-67B8-6544-55F3BD5E9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B12571-99A3-FFB1-A6A6-0D72570B6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E79C82-0DDC-47AE-7985-E0B76C565D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09FA9-B075-48AB-235C-46FFA85074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088B13-8EF6-A3D8-6D20-DF1BD92D05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D07BE5-6E26-C19E-4BF3-F4062C434D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A97FEE1-050E-2B8A-7F3D-402C5B3040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CF9401E-0C09-4D02-5F93-F36B10244F9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D0AFA6-D1B8-F2D8-4A10-3C83FC18226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BD22B5-6ED4-12C8-3FB9-B2D6B11641F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AE523D-ACAA-38B9-F12F-8C589AD08CB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7237DBD-4B30-3B97-EA68-8B8F2B50A492}"/>
              </a:ext>
            </a:extLst>
          </p:cNvPr>
          <p:cNvSpPr/>
          <p:nvPr/>
        </p:nvSpPr>
        <p:spPr>
          <a:xfrm>
            <a:off x="441194" y="2056855"/>
            <a:ext cx="8261611" cy="4044165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538163" indent="-538163" algn="r" defTabSz="914400" rtl="1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سَبَبُ شُعورِ ٱلطِّفْلِ سَعيدٍ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بِٱلْحَيْرَةِ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marL="538163" indent="-538163" algn="r" defTabSz="914400" rtl="1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ٱقْتَرَحَ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ٱلْأَبُ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عَلى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ٱبْنِهِ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لِتَجاوُزِ حَيْرَتِهِ؟</a:t>
            </a:r>
          </a:p>
          <a:p>
            <a:pPr marL="538163" indent="-538163" algn="r" defTabSz="914400" rtl="1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أَوْجُهُ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ٱلتَّشابُهِ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بَيْنَ جَميعِ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ٱلْفُنونِ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ٱلْمُشارِكَةِ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ٱلْمُناظَرَةِ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marL="538163" indent="-538163" algn="r" defTabSz="914400" rtl="1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ٱلْخُلاصَةُ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ٱلَّتي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ٱسْتَنْتَجَها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سَعيدٌ بَعْدَ نِهايَةِ </a:t>
            </a:r>
            <a:r>
              <a:rPr lang="ar-MA" sz="30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ٱلْمُناظَرَةِ</a:t>
            </a:r>
            <a:r>
              <a:rPr lang="ar-MA" sz="30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95372405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EDE53-6E48-5272-67BD-A3FD39C36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27FF5C-9DF1-568F-C2C9-88C2C673D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047DA0-51B4-432F-B8F4-4BC4472D9B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2A947D-4CD1-22A0-55F8-F0BCF4EA1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533F6A-AEB1-B710-039E-937A0C1116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F108F7-C6B0-AA2A-861F-23C6BF1BB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179E5BA-044C-D5BE-3080-8C60AE4C33B3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5919A5-7191-9A17-5705-0E7B0ECCA72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2E8532-3BFE-500F-E025-29CA5FC6399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98F727-C9DB-0A44-4287-91D1A05D496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62ECFF-91B8-B820-CF38-5735E9888499}"/>
              </a:ext>
            </a:extLst>
          </p:cNvPr>
          <p:cNvSpPr txBox="1"/>
          <p:nvPr/>
        </p:nvSpPr>
        <p:spPr>
          <a:xfrm>
            <a:off x="474213" y="2059273"/>
            <a:ext cx="8018434" cy="354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 algn="just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سَبَبُ شُعورِ سَعيدٍ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بِٱلْحَيْرَةِ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هُوَ صُعوبَةُ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ٱخْتِيارِ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ٱلنّادي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ٱلْفَنِّيِّ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ٱلْمُناسِبِ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لِلتَّسْجيلِ فيهِ، خاصَّةً أَنَّهُ لَمْ يَكُنْ قَدْ زاوَلَ مِنْ قَبْلُ أَيَّ هِوايَةٍ فَنِّيَّةٍ.</a:t>
            </a:r>
          </a:p>
          <a:p>
            <a:pPr marL="447675" indent="-447675" algn="just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اِقْتَرَحَ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ٱلْأَبُ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عَلى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ٱبْنِهِ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مُشاهَدَةَ مُناظَرَةٍ بَيْنَ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ٱلْأَشْكالِ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ٱلتَّعْبيرِيَّةِ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عَلى أَحَدِ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ٱلْمَواقِعِ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مُعْتَقِداً أَنَّ مُشاهَدَتَهُ سَتُوَضِّحُ لَهُ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ٱلْأُمورَ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وَتُسَهِّلُ عَلَيْهِ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ٱلِاخْتِيارَ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47675" indent="-447675" algn="just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تَتَجَلّى أَوْجُهُ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ٱلتَّشابُهِ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بَيْنَ جَميعِ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ٱلْفُنونِ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كَوْنِها وَسائِلَ لِلتَّعْبيرِ عَنِ ٱلْمَشاعِرِ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وَٱلْأَفْكارِ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وَأَنَّها تُؤَثِّرُ في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ٱلْجَماهيرِ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وَتَمْنَحُهُمُ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ٱلْمُتْعَةَ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وَٱلْفُرْجَةَ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فَضْلاً عَنْ كَوْنِها رائِعَةً وَمُدْهِشَةً.</a:t>
            </a:r>
          </a:p>
          <a:p>
            <a:pPr marL="447675" indent="-447675" algn="just" defTabSz="914400" rtl="1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اَلْخُلاصَةُ ٱلَّتي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ٱسْتَنْتَجَها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سَعيدٌ هِيَ أَنَّ جَميعَ </a:t>
            </a:r>
            <a:r>
              <a:rPr lang="ar-MA" sz="24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ٱلْفُنونِ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رائِعَةٌ وَمُدْهِشَةٌ.</a:t>
            </a:r>
            <a:endParaRPr lang="ar-AE" sz="24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F0F2F-06BE-D8E6-DBA0-755033D4DC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6763912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DC562-D3C4-F0FC-6D1B-4106B8429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69354"/>
            <a:ext cx="7298644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نواصل، سنلعب لعبة المرادفات. خذوا ألواحكم. الفائز من استطاع تحديد أكبر عدد من المرادفات.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B27676-1EFD-FFD2-7B9B-952BBDC508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ECC11D-F2C0-E2DB-1727-8CDB35D908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64D9F7-947C-2278-DB7F-63C965B0EF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9627BE-2485-36E7-51C7-F3CEA09A0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954A4C-7FDD-658C-A6BC-49BC3C05706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9404B0-7678-8B4E-1DBC-D2BAABE234E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DC08F-1228-1EA5-BF54-A8DA8A2E6CE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4976EE-4F25-6F9F-4CDC-419C90FC91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583B2D-E0BD-EA2B-FB5E-D514B7737E17}"/>
              </a:ext>
            </a:extLst>
          </p:cNvPr>
          <p:cNvSpPr txBox="1"/>
          <p:nvPr/>
        </p:nvSpPr>
        <p:spPr>
          <a:xfrm>
            <a:off x="1916102" y="271866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ٱلْمُرادِفاتِ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7F7156-3EC5-5052-34E6-7CC37D484F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781450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0343E-9022-4C67-434E-7D1A0F579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555002-B2DB-127F-4971-A4A5A69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11E924-37E5-1FFD-4C88-A328116BA9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7DA19A-30A5-4E7F-C534-DDB97243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E2F2EC-9E66-AD9F-9EBF-00B495AA92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80A923-3D1B-6733-082E-3F00F59D68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75AF63-7DD3-E1E3-58D3-430D5AD4C73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C13133-BC87-48D3-0C29-CBB26A6D070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DB4439-B9A9-A796-981E-F75F3D23B99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83E9D9-9C2C-7612-2ED8-1D021A005CD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755FF4-490A-863F-F923-FA565013BB19}"/>
              </a:ext>
            </a:extLst>
          </p:cNvPr>
          <p:cNvSpPr txBox="1"/>
          <p:nvPr/>
        </p:nvSpPr>
        <p:spPr>
          <a:xfrm>
            <a:off x="2018452" y="2956657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مُدْهِشٌ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9B3CA4-38AA-EB8B-3934-D5E2C4576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662856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6AD5E-005C-F1FB-D680-1DEDB01B2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44330-1D5B-71FB-81A7-BB0B7177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E675A0-15BB-9A14-4BFD-9291CB30D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C8B017-044C-831A-D047-720FBCDD18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D40677-01C0-FA57-78BD-2759F7222B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9E45AD-ED20-035E-3CC9-C74CC0B5B2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B88654-0553-5A2D-5F47-C705FFCCC98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8F7217-686B-03E2-16A8-55CAF189D32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435440-2864-1FAE-B5F2-A4296DBC5F1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94F617-DFEC-FEB6-CADB-B37A8EE762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AE19DD-F9B3-D873-36E2-593C655990F2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مُناظَرَةٌ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28CB2D-A13F-26B6-19F7-652E0286AA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216129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3C80F-1426-02A8-A1AE-1A40EA1A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4D79A-24B9-FB67-D065-F1B4E473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37F1BF-1FCC-0F73-A785-78C2951F20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AA6354-A0A0-F842-73C3-67C6F74F00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1628CF-045C-BC0B-961C-73A6A525C9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1874C5-4419-7630-ECB6-1C321668E8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B743B7-3985-6A25-5F33-A716872702A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1A5777-265D-E4E2-AF50-C757969E0EB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99630F-ECCB-14FF-6DA5-D20B4AFE5F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EAF2FF-FF0D-3644-D680-3A00908DD3C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354101-2613-2463-F80C-778AAF007F15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أَعْرَقُ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8D65A7-3BCE-0A2F-2109-089925C0D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133304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69CC-FED2-218A-CEC0-0AB2C9D4F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9A059-5958-4C3F-5DC2-57482C99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A9F215-8DE5-BEF9-4BED-1DD8205254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62504D-9C89-6700-231B-DE79884179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535723-96B0-8ED6-9477-B403936EEE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0046B5-9574-73D6-B69B-5E5F06BC75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C43784-1C6F-ECBA-B03F-B41F2AEF3FD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73772D-322E-7C15-7E45-AB075CE4B53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42FE03-EECD-FCBD-F3C0-12639740538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F378A2-523C-8BC5-FC25-C579451C02F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4F8F09-16E4-1418-CF1A-DC8305587DE4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أُخَمِّنُ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F5A041-C042-B507-35F4-AD266032A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6664057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A3B59-6A18-EA44-45F8-DD158A3BA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FAFFC-C0CF-8AC5-742C-C9CA3B88B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بعد رفع الألواح 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F5EA7F-7F15-1BD8-99A2-E9DFAD3620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033151-75C8-A4D4-0D2D-127BEDA852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2DBAAE-AC4A-A38B-9FCB-F00290AD6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F1FF14-4422-F484-16D7-EBE3BA281B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DDBE11-70A8-0AA3-2B49-0CECF5B9EE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B08419-E53E-587A-803D-F2BD353B6EC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CC427-B0DE-DB40-1C58-E94849E9CB1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AB918F-BA46-FF24-C9A9-11B07525B8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AC73C2-28A6-441B-24BE-5863978F915F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يُفْرِدُ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4EB1A7-7B07-FDBC-3FD1-EA3152585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70261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4801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599424" y="3159000"/>
            <a:ext cx="594515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أستخرج وأستنتج  معلومات من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392471" y="1771950"/>
            <a:ext cx="4706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حيرة الاختيار( ح2).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3384" y="982567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0451" y="1771031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00" y="813149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النص. من يقرأ  محترما ضوابط القراءة بطلاقة؟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21F8C2-6443-8A32-03CE-D76DF8C41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7" name="Image 6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35C8B03-0424-A120-33C6-1FFD4F75E33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4" name="Image 3" descr="Une image contenant texte, capture d’écran, écriture manuscrite, lettre&#10;&#10;Le contenu généré par l’IA peut être incorrect.">
            <a:extLst>
              <a:ext uri="{FF2B5EF4-FFF2-40B4-BE49-F238E27FC236}">
                <a16:creationId xmlns:a16="http://schemas.microsoft.com/office/drawing/2014/main" id="{586C2B1C-6D59-479E-30A0-45B0B5380B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402" y="2013790"/>
            <a:ext cx="2873636" cy="4275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 descr="Une image contenant texte, lettre, habits&#10;&#10;Le contenu généré par l’IA peut être incorrect.">
            <a:extLst>
              <a:ext uri="{FF2B5EF4-FFF2-40B4-BE49-F238E27FC236}">
                <a16:creationId xmlns:a16="http://schemas.microsoft.com/office/drawing/2014/main" id="{4EB71C1B-D375-B4CF-FB9A-AA2772A0F0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484" y="2013789"/>
            <a:ext cx="2873636" cy="4275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1AB3C-5865-9364-02C6-4DCF080D8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C2E75-39CA-5849-BF72-041CB8B71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التدرب على إستراتيجيات الفهم . من يذكرنا بالخطوات التي نتبعها لاستخراج معلومات من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A7C7D1-54B2-6E32-1A11-AC52A4DEB2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0CEDA6-E9C2-1F6D-1076-F76DA7C56D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D2A534-63C9-B731-D438-BAFA2CFEC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D863C0-1F72-4AE7-52E9-26F2147E1B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90122A-2A82-A9DC-A3A0-B9D35F1D6CA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54CB2C-A232-126E-111D-CCE0545CC23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5D4E58-DCA7-A307-D849-C615EA7AF27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164336-4A47-E9C9-C690-4CD0F78E2F9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EBC8D-DF37-E6BF-86AA-2D482956F6B7}"/>
              </a:ext>
            </a:extLst>
          </p:cNvPr>
          <p:cNvSpPr txBox="1"/>
          <p:nvPr/>
        </p:nvSpPr>
        <p:spPr>
          <a:xfrm>
            <a:off x="798529" y="271272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لِاسْتِخْراجِ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F983FC-871A-9E2A-D34A-B84DB7E8E5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373123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5105E-58FB-B2D9-4CE8-E97E90229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AB532-473B-F33E-969B-78FC7D3E5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لاستنتاج  معلومات غير واردة بشكل مباشر في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AD80C5-8132-EA57-34AA-690CF0808D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BA589B-693C-3D98-D735-D9D6E3D9AE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54B252-C125-8281-5037-6D5703001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320396-4453-02B1-8D89-FE9D4F1B8A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E79D05-6960-663F-6B49-C504E36F4EB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66BC82-1CC6-D3CD-052D-02F143C114E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BCB918-235F-3C9F-E0AE-E225D5C1C75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987599-F43D-6A90-B81B-0E125E86B83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586D21-90F7-2479-0726-3698C50FBD30}"/>
              </a:ext>
            </a:extLst>
          </p:cNvPr>
          <p:cNvSpPr txBox="1"/>
          <p:nvPr/>
        </p:nvSpPr>
        <p:spPr>
          <a:xfrm>
            <a:off x="798529" y="268224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لِاسْتِنْتاجِ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0B511F-019A-2569-9910-EFDED15BDD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420826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D2CA5-7AFF-2CF1-DE8E-4A6EF3F2C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EA2A70-BFEC-8638-CC2F-52E789384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الصفحة- 44-. أجيبوا على كراساتكم عن  أسئلة "أوظف الاستراتيجية لفهم النص".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D2BC80-C84A-39CA-4171-ACE11ABFC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82B224-DCC0-4790-6DD5-B4ACA22A7B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D327F0-5160-EEC8-1939-2D7E0DBCFB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7ADB63-8B3A-F70A-953B-DB4B5FDC43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A1C529-535D-3C7A-2D0B-B156FBADBE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170F8E-1926-4E0E-663C-B2FB08D0BB1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F6F950-EF21-C7A9-08ED-251D0368DAD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7A3F88-4C7B-6512-0E0D-40991E19B7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3E93CD-CFFD-FBA3-266F-21798B6DB17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8976797-B1E8-5173-AF99-54DB8ECC7D3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9" name="Image 8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72D2420-7EF5-D391-05BB-6B7A3B6D6D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148" y="1521644"/>
            <a:ext cx="3271854" cy="5018572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D2D151-FF7F-C0DF-77D1-0A5344BFBE07}"/>
              </a:ext>
            </a:extLst>
          </p:cNvPr>
          <p:cNvSpPr/>
          <p:nvPr/>
        </p:nvSpPr>
        <p:spPr>
          <a:xfrm>
            <a:off x="2951148" y="3589760"/>
            <a:ext cx="3271854" cy="23538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603796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97FC8-A677-2A1E-268B-2792C6B64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5494C5-9259-10E0-0F81-3BD6459A9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 من يحدد الكلمات المفاتيح التي ساعدته على فهم السؤال الأول  ثم يجيب عنه؟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(مناقشة الأجوبة ثم الانتقال إلى السؤال الموالي.)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24D8AF9-77BB-9A24-0D49-F440BF2667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84C7AE-6760-F921-2CA5-3FA2FB7743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1B2BFA-87D6-A305-29B8-DE3440DDAB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23B6AC-5B85-2F11-DC8A-71B442731D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430CF7-0A3B-B292-FD14-98F1D67A784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D9EFD8-7C4A-F4EF-BB8C-0C26E4A1A9C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124A15-391B-72E1-9DC5-1363E7E518E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119016-A816-2DB8-3BD0-9EDB33C825D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F195C8-C706-98B1-7FC9-3C97175500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3E3CB0F-7CFA-E82A-F7D5-FD2299E06B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148" y="1521644"/>
            <a:ext cx="3271854" cy="501857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7FF6842-3951-F0B4-A8FB-69A16AA363FE}"/>
              </a:ext>
            </a:extLst>
          </p:cNvPr>
          <p:cNvSpPr/>
          <p:nvPr/>
        </p:nvSpPr>
        <p:spPr>
          <a:xfrm>
            <a:off x="2951148" y="3589760"/>
            <a:ext cx="3271854" cy="23538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92802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CAC7A-C33A-45B4-7DB0-4FB8AC194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40EEF-6FC3-A8FE-BF2C-DC5CDC9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كراستكم. 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EB2780-57FC-F6A9-5857-440A2B7B4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095715-C094-E663-0BE2-FDD032BC7B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07F51F-6170-AD6F-0E2A-6AEA99BDA0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5E30DF-CF7B-F062-AB5C-036D176E0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634461-0F14-12C3-CF90-47D6980C1B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DAD8CE2-31F3-9E5C-3BF8-E1E2CC71F15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D6D695-A5A1-C87E-0A45-ACC134ACA8C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905F5D-3C55-01C7-E309-7AC1AD3AFF1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CC0ABC-A592-FC84-4D5F-7E937F7DDF9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32925E-2473-04C9-4AE4-CF60FDD78B4E}"/>
              </a:ext>
            </a:extLst>
          </p:cNvPr>
          <p:cNvSpPr txBox="1"/>
          <p:nvPr/>
        </p:nvSpPr>
        <p:spPr>
          <a:xfrm>
            <a:off x="827215" y="2090860"/>
            <a:ext cx="7729479" cy="3970318"/>
          </a:xfrm>
          <a:prstGeom prst="rect">
            <a:avLst/>
          </a:prstGeom>
          <a:solidFill>
            <a:srgbClr val="EDF0F0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شاشَةِ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ٱلْحاسوبِ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مَقْطَعَ فيديو حَوْلَ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مُناظَرَةٍ بَيْنَ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ٱلْأَشْكالِ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ٱلتَّعْبيرِيَّةِ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342900" lvl="0" indent="-342900" algn="just" rtl="1">
              <a:buFontTx/>
              <a:buAutoNum type="arabicPeriod"/>
              <a:defRPr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لشَّكْلُ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ٱلْفَنِّيُّ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اَلَّذي يَجْعَلُ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ٱلْإِنْسانَ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يُعَبِّرُ عَنْ مَشاعِرِهِ وَأَحاسيسِهِ دونَ كَلامٍ هُوَ فَنُّ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ٱلْموسيقى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يُعَبِّرُ بِأَنْغامِها عَمّا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يَعْجَزُ عَنْهُ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ٱلْكَلامُ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مما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يَدُلُّ في ٱلنَّصِّ عَلى أَنَّ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ٱلْموسيقى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مَبْثوثَةٌ في ٱلطَّبيعَةِ ٱلْعِبارَةُ ٱلتّالِيَةُ :  "حَيْثُما حَلَّ، أَلْفاني أُطَوِّقُهُ بِمَعْزوفاتِيَ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ٱلْعَذْبَةِ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في خَريرِ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ٱلْمِياهِ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وَحَفيفِ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ٱلْأَشْجارِ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وَتَغْريدِ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ٱلْعَصافيرِ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".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يُساعِدُ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ٱلرَّسْمُ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ٱلْإِنْسانَ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ٱلتَّعْبيرِ عَنْ أَفْكارِهِ وَمَشاعِرِهِ عَبْرَ تَمازُجِ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ٱلْخُطوطِ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وَٱلْأَلْوانِ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اَلَّذي يَجْعَلُ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ٱلسّينِما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تَجْذِبُ إِلَيْها قُلوبَ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ٱلْجَماهيرِ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هُوَ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ٱلسَّفَرُ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بِهِمْ في رِحْلاتٍ عَجيبَةٍ بَيْنَ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ٱلْأَزْمِنَةِ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وَٱلْأَمْكِنَةِ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لِيَشْهَدوا أَغْرَبَ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ٱلْقِصَصِ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وَيُشارِكوا أَبْطالَها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ٱلْأَحْداثَ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3249968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036E3-A00E-57AE-5079-A315EF91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79F2C3-3298-A4E0-020C-AA3008783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3778B9-02FC-1C84-32F8-147B6595DD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833EBD-F03D-0C4F-714C-1F4E817AAB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B0F7D6-B1D1-087C-C33E-C331799629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9F625-E160-A640-F1F5-BC52A447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FA43AE-C28C-0C32-EC27-74074078867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81ACAA-9D9A-58D2-1A26-C4E2EEF7A2F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6010CE-096C-5439-060A-F89E38FE5C2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3B2681-7D51-C9E6-9418-52260AFA745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7C6E12A-B329-E145-1457-B68CDE69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93" y="789637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المعلومات التي قدمها النص؟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9E124B-827B-AA86-2CC5-CBACF489549E}"/>
              </a:ext>
            </a:extLst>
          </p:cNvPr>
          <p:cNvSpPr/>
          <p:nvPr/>
        </p:nvSpPr>
        <p:spPr>
          <a:xfrm>
            <a:off x="1413929" y="3125183"/>
            <a:ext cx="6316142" cy="97339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أَهَمُّ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قَدَّمَها ٱلنَّصُّ؟</a:t>
            </a:r>
            <a:endParaRPr lang="ar-AE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148495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3FCE5-677E-FE3E-BBE6-2C91F44C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229C663-3EA6-FA24-2353-C7E2D997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21" y="795361"/>
            <a:ext cx="722847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وأنجزوا نشاط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أستعد لفهم النص» ثم ركبوا المفردات في جمل مفيدة.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7E9324-AF56-B616-D068-AAA1BADE20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E4D454-37C9-BA67-12A8-F2490D60F8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AE894-7818-C777-B061-7848A98623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083AFB-1544-BF8C-41C0-D286010F8A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44947B-6C6D-5080-B75C-D04C3A7434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204A2F-A79E-EA60-B9DD-997DD2F5750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C22DE6-AB5F-102A-6C96-DA961C51246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BF9D73-B3D7-4F4B-CD95-542ECC23568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563C8E-CF0B-06F6-4867-228F158B41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6C4A78CF-75A2-7A44-83C1-1BFBDCD375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908" y="1407361"/>
            <a:ext cx="935692" cy="786847"/>
          </a:xfrm>
          <a:prstGeom prst="rect">
            <a:avLst/>
          </a:prstGeom>
        </p:spPr>
      </p:pic>
      <p:pic>
        <p:nvPicPr>
          <p:cNvPr id="3" name="Image 2" descr="Une image contenant texte, lettre, habits&#10;&#10;Le contenu généré par l’IA peut être incorrect.">
            <a:extLst>
              <a:ext uri="{FF2B5EF4-FFF2-40B4-BE49-F238E27FC236}">
                <a16:creationId xmlns:a16="http://schemas.microsoft.com/office/drawing/2014/main" id="{DD283755-50F3-820F-C414-20A2BD6615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520" y="1800783"/>
            <a:ext cx="3215500" cy="4784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733F647-6632-81E4-8E0F-198CA7683DCF}"/>
              </a:ext>
            </a:extLst>
          </p:cNvPr>
          <p:cNvSpPr/>
          <p:nvPr/>
        </p:nvSpPr>
        <p:spPr>
          <a:xfrm>
            <a:off x="3271520" y="2455040"/>
            <a:ext cx="3215499" cy="86727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112503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41383-F7EE-327F-33BA-06C5EF9C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D686B4-B322-2E07-1A01-45A3A97F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9" y="805965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E8759A-005C-0A11-C7E0-E2D8430481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71673734-A2F2-E499-2276-DFED04BA67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861235"/>
            <a:ext cx="7038975" cy="39592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A5F8BC-F5AB-02DE-41FA-F046D5DBA5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E92BF6-C870-3753-E013-BDE34905B0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AE2A22-0903-10C5-8824-05D89974E2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F2F24C-833F-FBED-D122-0BD20C3C7DD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3029A9-9BF9-46F7-3C6A-94387E89E16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1884B-09F1-8589-4048-787478D01D5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E3F640-6AF0-F652-10E9-C248BBF69C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BE159A-351F-5A42-3DC0-00B50844A9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83AC84-D876-F321-B915-E642BFF177D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90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الحصة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18891</TotalTime>
  <Words>1961</Words>
  <Application>Microsoft Office PowerPoint</Application>
  <PresentationFormat>Affichage à l'écran (4:3)</PresentationFormat>
  <Paragraphs>383</Paragraphs>
  <Slides>58</Slides>
  <Notes>5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58</vt:i4>
      </vt:variant>
    </vt:vector>
  </HeadingPairs>
  <TitlesOfParts>
    <vt:vector size="88" baseType="lpstr">
      <vt:lpstr>Aptos Display</vt:lpstr>
      <vt:lpstr>Dosis</vt:lpstr>
      <vt:lpstr>Aptos</vt:lpstr>
      <vt:lpstr>Arial</vt:lpstr>
      <vt:lpstr>Microsoft Uighur</vt:lpstr>
      <vt:lpstr>Wingdings</vt:lpstr>
      <vt:lpstr>Calibri</vt:lpstr>
      <vt:lpstr>Modern Love</vt:lpstr>
      <vt:lpstr>Dosis Medium</vt:lpstr>
      <vt:lpstr>Dosis ExtraBold</vt:lpstr>
      <vt:lpstr>Sakkal Majalla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1_01- نشاط اعتيادي</vt:lpstr>
      <vt:lpstr>2_04- قراءة/ كتابة</vt:lpstr>
      <vt:lpstr>3_04- قراءة/ كتابة</vt:lpstr>
      <vt:lpstr>4_04- قراءة/ كتابة</vt:lpstr>
      <vt:lpstr>قراءة الحصة 1</vt:lpstr>
      <vt:lpstr>قراءة الحصة 2</vt:lpstr>
      <vt:lpstr>1_Conception personnalisée</vt:lpstr>
      <vt:lpstr>افتتاح الحصة nv</vt:lpstr>
      <vt:lpstr>نشاط اعتيادي nv</vt:lpstr>
      <vt:lpstr>اختتام الحصة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 حصة اللغة العربية.</vt:lpstr>
      <vt:lpstr>  افتتاح الحصة</vt:lpstr>
      <vt:lpstr>حاولوا الالتزام بهذه السلوكات. من يذكرنا بها؟</vt:lpstr>
      <vt:lpstr>ضعوا الكراسة والدفتر واللوحة في القمطر.</vt:lpstr>
      <vt:lpstr>نبدأ حصتنا بتصحيح الواجب المنزلي. خذوا كراساتكم.</vt:lpstr>
      <vt:lpstr>من يقرأ إنتاجه؟ </vt:lpstr>
      <vt:lpstr>في هذه الحصة ستعبرون عن هواياتكم. </vt:lpstr>
      <vt:lpstr>سأقرأ فقرة  يتحدث فيها تلميذ  عن هوايته مبررا اختياره.  (تعيين تلميذ لإعادة القراءة.)</vt:lpstr>
      <vt:lpstr>انتبهوا إلى الأساليب المكتوبة بلون أحمر. من يقرؤها؟</vt:lpstr>
      <vt:lpstr>استعينوا  بالأساليب التالية واستعدوا للتحدث باسترسال للتعبير عن هواياتكم.  (يمكن استعمال أساليب أخرى) </vt:lpstr>
      <vt:lpstr>من يتحدث بلغة سليمة للتعبير عن هوايته؟ </vt:lpstr>
      <vt:lpstr>قراءة</vt:lpstr>
      <vt:lpstr> سندرس نصا بعنوان « حيرة الاختيار». سنبدأ بنشاط أستعد لفهم النص. </vt:lpstr>
      <vt:lpstr>هذه مفردات ستساعدكم على فهم النص.  من يقرأ ؟ </vt:lpstr>
      <vt:lpstr>من يقرأ معنى عبارة  «حيرة»؟ ثم آخر  يحاول تركيبها في جملة مفيدة أو يقدم مرادفا لها.</vt:lpstr>
      <vt:lpstr>من يقرأ معنى كلمة  «مناظرة»؟ ثم آخر  يحاول تركيبها في جملة مفيدة أو يقدم مرادفا لها.</vt:lpstr>
      <vt:lpstr>من يقرأ معنى كلمة  «هواية»؟ ثم آخر  يحاول تركيبها في جملة مفيدة أو يقدم أمثلة.</vt:lpstr>
      <vt:lpstr>من يقرأ معنى كلمة  «مدهش»؟ ثم آخر  يحاول تركيبها في جملة مفيدة أو يقدم مرادفا لها.</vt:lpstr>
      <vt:lpstr>من يختار كلمة ويقدم معناها؟ </vt:lpstr>
      <vt:lpstr>خذوا كراساتكم الصفحة – الصفحة 40-</vt:lpstr>
      <vt:lpstr>حاولوا بشكل ثنائي بناء توقع حول مضمون النص من خلال العنوان والصور المرفقة به.</vt:lpstr>
      <vt:lpstr>من يقرأ التوقع؟  ما الذي جعلكما تتوقعان ذلك؟ </vt:lpstr>
      <vt:lpstr>خذوا كراساتكم.  لاحظوا الصور واقرؤوا بداية النص ونهايته، وتحققوا من توقعاتكم.</vt:lpstr>
      <vt:lpstr>من يقرأ توقعه؟ ثم يوضح لزملائه كيف تمكن من التحقق منه. </vt:lpstr>
      <vt:lpstr>سأقرأ الصفحة الأولى وتتممون قراءة النص. انتبهوا وضعوا أصابعكم تحت كل كلمة أقرؤها.</vt:lpstr>
      <vt:lpstr>من يقرأ مثلي مستحضرا الضوابط التالية؟ </vt:lpstr>
      <vt:lpstr>نجيب جماعة عن بعض أسئلة الفهم. من يجيب عن السؤال التالي؟</vt:lpstr>
      <vt:lpstr>من يجيب عن السؤال التالي؟  هل أنتم متفقون؟ </vt:lpstr>
      <vt:lpstr>من يجيب عن السؤال التالي؟  هل أنتم متفقون؟ </vt:lpstr>
      <vt:lpstr>من يجيب عن السؤال التالي؟  هل أنتم متفقون؟ </vt:lpstr>
      <vt:lpstr>من يجيب عن السؤال التالي؟  هل أنتم متفقون؟ </vt:lpstr>
      <vt:lpstr>من يجيب عن السؤال التالي؟  هل أنتم متفقون؟ </vt:lpstr>
      <vt:lpstr>خذوا دفاتر القسم وأجيبوا عن الأسئلة التالية بعد تسجيل تاريخ اليوم. </vt:lpstr>
      <vt:lpstr>نصحح جماعة. </vt:lpstr>
      <vt:lpstr>صححوا على دفاتركم.</vt:lpstr>
      <vt:lpstr>قبل أن نواصل، سنلعب لعبة المرادفات. خذوا ألواحكم. الفائز من استطاع تحديد أكبر عدد من المرادفات.</vt:lpstr>
      <vt:lpstr>اكتبوا على ألواحكم مرادف الكلمة التالية. بعد رفع الألواح يتم إقصاء أصحاب الإجابات الخاطئة.</vt:lpstr>
      <vt:lpstr>اكتبوا على ألواحكم مرادف الكلمة التالية. بعد رفع الألواح يتم إقصاء أصحاب الإجابات الخاطئة.</vt:lpstr>
      <vt:lpstr>اكتبوا على ألواحكم مرادف الكلمة التالية. بعد رفع الألواح يتم إقصاء أصحاب الإجابات الخاطئة.</vt:lpstr>
      <vt:lpstr>اكتبوا على ألواحكم مرادف الكلمة التالية. بعد رفع الألواح يتم إقصاء أصحاب الإجابات الخاطئة.</vt:lpstr>
      <vt:lpstr>اكتبوا على ألواحكم مرادف الكلمة التالية. بعد رفع الألواح يتم إقصاء أصحاب الإجابات الخاطئة.</vt:lpstr>
      <vt:lpstr>Présentation PowerPoint</vt:lpstr>
      <vt:lpstr>نواصل قراءة النص. من يقرأ  محترما ضوابط القراءة بطلاقة؟</vt:lpstr>
      <vt:lpstr>ننتقل إلى التدرب على إستراتيجيات الفهم . من يذكرنا بالخطوات التي نتبعها لاستخراج معلومات من النص؟ </vt:lpstr>
      <vt:lpstr>من يذكرنا بالخطوات التي نتبعها لاستنتاج  معلومات غير واردة بشكل مباشر في النص؟ </vt:lpstr>
      <vt:lpstr> خذوا كراساتكم الصفحة- 44-. أجيبوا على كراساتكم عن  أسئلة "أوظف الاستراتيجية لفهم النص".</vt:lpstr>
      <vt:lpstr>نصحح.  من يحدد الكلمات المفاتيح التي ساعدته على فهم السؤال الأول  ثم يجيب عنه؟  (مناقشة الأجوبة ثم الانتقال إلى السؤال الموالي.)</vt:lpstr>
      <vt:lpstr>صححوا على كراستكم.  </vt:lpstr>
      <vt:lpstr>اختتام الحصة</vt:lpstr>
      <vt:lpstr>من يذكرنا بأهم المعلومات التي قدمها النص؟ </vt:lpstr>
      <vt:lpstr>اقرؤوا النص وأنجزوا نشاط « أستعد لفهم النص» ثم ركبوا المفردات في جمل مفيدة.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246</cp:revision>
  <dcterms:created xsi:type="dcterms:W3CDTF">2023-09-20T21:35:22Z</dcterms:created>
  <dcterms:modified xsi:type="dcterms:W3CDTF">2026-02-15T17:11:14Z</dcterms:modified>
</cp:coreProperties>
</file>