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6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7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8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95"/>
  </p:notesMasterIdLst>
  <p:handoutMasterIdLst>
    <p:handoutMasterId r:id="rId96"/>
  </p:handoutMasterIdLst>
  <p:sldIdLst>
    <p:sldId id="2147482625" r:id="rId21"/>
    <p:sldId id="2147482603" r:id="rId22"/>
    <p:sldId id="2147482462" r:id="rId23"/>
    <p:sldId id="2147482382" r:id="rId24"/>
    <p:sldId id="2147482616" r:id="rId25"/>
    <p:sldId id="2147482691" r:id="rId26"/>
    <p:sldId id="2147482445" r:id="rId27"/>
    <p:sldId id="2147482720" r:id="rId28"/>
    <p:sldId id="2147482453" r:id="rId29"/>
    <p:sldId id="2147482450" r:id="rId30"/>
    <p:sldId id="2147482721" r:id="rId31"/>
    <p:sldId id="2147482457" r:id="rId32"/>
    <p:sldId id="2147482459" r:id="rId33"/>
    <p:sldId id="2147482460" r:id="rId34"/>
    <p:sldId id="2147482736" r:id="rId35"/>
    <p:sldId id="2147482573" r:id="rId36"/>
    <p:sldId id="2147482466" r:id="rId37"/>
    <p:sldId id="2147482628" r:id="rId38"/>
    <p:sldId id="2147482511" r:id="rId39"/>
    <p:sldId id="2147482513" r:id="rId40"/>
    <p:sldId id="2147482748" r:id="rId41"/>
    <p:sldId id="2147482764" r:id="rId42"/>
    <p:sldId id="2147482777" r:id="rId43"/>
    <p:sldId id="2147482783" r:id="rId44"/>
    <p:sldId id="2147482763" r:id="rId45"/>
    <p:sldId id="2147482767" r:id="rId46"/>
    <p:sldId id="2147482713" r:id="rId47"/>
    <p:sldId id="2147482524" r:id="rId48"/>
    <p:sldId id="2147482474" r:id="rId49"/>
    <p:sldId id="2147482475" r:id="rId50"/>
    <p:sldId id="2147482778" r:id="rId51"/>
    <p:sldId id="2147482779" r:id="rId52"/>
    <p:sldId id="2147482781" r:id="rId53"/>
    <p:sldId id="2147482477" r:id="rId54"/>
    <p:sldId id="2147482726" r:id="rId55"/>
    <p:sldId id="2147482727" r:id="rId56"/>
    <p:sldId id="2147482782" r:id="rId57"/>
    <p:sldId id="2147482768" r:id="rId58"/>
    <p:sldId id="2147482769" r:id="rId59"/>
    <p:sldId id="2147482728" r:id="rId60"/>
    <p:sldId id="2147482574" r:id="rId61"/>
    <p:sldId id="2147482452" r:id="rId62"/>
    <p:sldId id="2147482708" r:id="rId63"/>
    <p:sldId id="2147482485" r:id="rId64"/>
    <p:sldId id="2147482486" r:id="rId65"/>
    <p:sldId id="2147482770" r:id="rId66"/>
    <p:sldId id="2147482489" r:id="rId67"/>
    <p:sldId id="2147482493" r:id="rId68"/>
    <p:sldId id="2147482494" r:id="rId69"/>
    <p:sldId id="2147482710" r:id="rId70"/>
    <p:sldId id="2147482495" r:id="rId71"/>
    <p:sldId id="2147482731" r:id="rId72"/>
    <p:sldId id="2147482732" r:id="rId73"/>
    <p:sldId id="2147482750" r:id="rId74"/>
    <p:sldId id="2147482733" r:id="rId75"/>
    <p:sldId id="2147482734" r:id="rId76"/>
    <p:sldId id="2147482784" r:id="rId77"/>
    <p:sldId id="2147482785" r:id="rId78"/>
    <p:sldId id="2147482786" r:id="rId79"/>
    <p:sldId id="2147482496" r:id="rId80"/>
    <p:sldId id="2147482711" r:id="rId81"/>
    <p:sldId id="2147482772" r:id="rId82"/>
    <p:sldId id="2147482528" r:id="rId83"/>
    <p:sldId id="2147482712" r:id="rId84"/>
    <p:sldId id="2147482773" r:id="rId85"/>
    <p:sldId id="2147482787" r:id="rId86"/>
    <p:sldId id="2147482774" r:id="rId87"/>
    <p:sldId id="2147482704" r:id="rId88"/>
    <p:sldId id="2147482449" r:id="rId89"/>
    <p:sldId id="2147482735" r:id="rId90"/>
    <p:sldId id="2147482788" r:id="rId91"/>
    <p:sldId id="2147482484" r:id="rId92"/>
    <p:sldId id="2147482705" r:id="rId93"/>
    <p:sldId id="2147482707" r:id="rId94"/>
  </p:sldIdLst>
  <p:sldSz cx="9144000" cy="6858000" type="screen4x3"/>
  <p:notesSz cx="6858000" cy="9144000"/>
  <p:embeddedFontLs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</p:embeddedFont>
    <p:embeddedFont>
      <p:font typeface="Microsoft Uighur" panose="02000000000000000000" pitchFamily="2" charset="-78"/>
      <p:regular r:id="rId101"/>
      <p:bold r:id="rId102"/>
    </p:embeddedFont>
    <p:embeddedFont>
      <p:font typeface="Modern Love" panose="04090805081005020601" pitchFamily="82" charset="0"/>
      <p:regular r:id="rId103"/>
    </p:embeddedFont>
    <p:embeddedFont>
      <p:font typeface="Sakkal Majalla" panose="02000000000000000000" pitchFamily="2" charset="-78"/>
      <p:regular r:id="rId104"/>
      <p:bold r:id="rId10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0CECE"/>
    <a:srgbClr val="B1EDEA"/>
    <a:srgbClr val="565F88"/>
    <a:srgbClr val="CC0000"/>
    <a:srgbClr val="B5EEF2"/>
    <a:srgbClr val="56B64A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44" autoAdjust="0"/>
    <p:restoredTop sz="86433"/>
  </p:normalViewPr>
  <p:slideViewPr>
    <p:cSldViewPr snapToGrid="0">
      <p:cViewPr varScale="1">
        <p:scale>
          <a:sx n="75" d="100"/>
          <a:sy n="75" d="100"/>
        </p:scale>
        <p:origin x="844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07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font" Target="fonts/font7.fntdata"/><Relationship Id="rId108" Type="http://schemas.openxmlformats.org/officeDocument/2006/relationships/theme" Target="theme/theme1.xml"/><Relationship Id="rId54" Type="http://schemas.openxmlformats.org/officeDocument/2006/relationships/slide" Target="slides/slide34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91" Type="http://schemas.openxmlformats.org/officeDocument/2006/relationships/slide" Target="slides/slide71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tableStyles" Target="tableStyles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 custLinFactNeighborX="4777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 custLinFactNeighborX="-4288" custLinFactNeighborY="-274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666492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220251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165118" y="0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290499" y="467632"/>
        <a:ext cx="2286488" cy="3030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2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9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2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diagramData" Target="../diagrams/data1.xml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microsoft.com/office/2007/relationships/diagramDrawing" Target="../diagrams/drawing1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2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microsoft.com/office/2007/relationships/diagramDrawing" Target="../diagrams/drawing2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2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diagramData" Target="../diagrams/data3.xml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microsoft.com/office/2007/relationships/diagramDrawing" Target="../diagrams/drawing3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2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diagramData" Target="../diagrams/data4.xml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microsoft.com/office/2007/relationships/diagramDrawing" Target="../diagrams/drawing4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2.png"/><Relationship Id="rId7" Type="http://schemas.openxmlformats.org/officeDocument/2006/relationships/diagramLayout" Target="../diagrams/layout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diagramData" Target="../diagrams/data5.xml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microsoft.com/office/2007/relationships/diagramDrawing" Target="../diagrams/drawing5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0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Relationship Id="rId9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5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1.xml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4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D59498-7038-51B0-97D1-CFC3BE574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معجم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استماع وتحدث . (30)د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 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 إثرائية –</a:t>
            </a:r>
            <a:r>
              <a:rPr lang="ar-MA" dirty="0"/>
              <a:t>(</a:t>
            </a:r>
            <a:r>
              <a:rPr lang="ar-SA" dirty="0"/>
              <a:t>20)د.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833423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433" y="2134566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مخطط فن </a:t>
            </a:r>
            <a:r>
              <a:rPr lang="fr-FR" sz="1600" b="1" dirty="0" err="1">
                <a:cs typeface="Microsoft Uighur" panose="02000000000000000000" pitchFamily="2" charset="-78"/>
              </a:rPr>
              <a:t>venn</a:t>
            </a:r>
            <a:r>
              <a:rPr lang="ar-MA" sz="1600" b="1" dirty="0">
                <a:cs typeface="Microsoft Uighur" panose="02000000000000000000" pitchFamily="2" charset="-78"/>
              </a:rPr>
              <a:t> (ح2)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831682" y="338022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التراث الفني المغربي.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16291" y="240456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61F337-3C2C-0B7A-D63B-3CCB2A90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5175" y="476133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مخطط فن لتوليد وتنظيم مفردات جديدة.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31"/>
            <a:ext cx="6696000" cy="1156673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05360" y="3093907"/>
              <a:ext cx="4934784" cy="639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النص السماعي" التراث الثقافي المغربي" وإعادة إنتاج مضامينه.</a:t>
              </a: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D208F15-A6E2-0DFF-1CF4-1362D9E2A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A927FCA0-EBF2-38C8-B969-572EE472B9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F1D5172C-2277-8188-CF48-ED447CFE8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40494" y="1759261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1BF2-58AD-7135-A9A9-52A39EC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075D3F-EC9B-EE1C-CC62-4700C4D3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السابق، من يذكرنا بها؟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BD15FF-5C40-702A-E5F1-3970F58482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08C6EE-48E4-D79B-ED25-0B9C0F2F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036628-1723-4D1E-0ABC-5C65DDD389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FA97C-46B9-70DB-254A-997E2BE373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8E3A1D-F855-4641-66A9-F42998BE88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C5F8C-872B-76C1-7FF3-C59D170E97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DF72F5-561D-6548-0D8F-182A0FCE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8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263D0C-16F6-F51C-4ED3-1C1370BB5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99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125D99-0600-CB0E-8654-87726BBD3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0FE4F20-7D9B-743C-06F0-ACEFFDAC9D3F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D0BC35-CFCE-3CBA-3B83-8B31704E27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0D9EB2-BA25-17C4-E07B-3B4F15F8B9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78B03A-7E16-7E31-050E-8321EB2E88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F5D05F-E5C5-A4B6-2733-D6FFBF741F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2285034-F839-E0D9-35F5-D4B766743D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A7FEBA2-ACB7-6452-3CC6-A97CED5BC746}"/>
              </a:ext>
            </a:extLst>
          </p:cNvPr>
          <p:cNvSpPr txBox="1">
            <a:spLocks/>
          </p:cNvSpPr>
          <p:nvPr/>
        </p:nvSpPr>
        <p:spPr>
          <a:xfrm>
            <a:off x="1217615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E59A9-6D60-75F1-2C4A-118716304175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5703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5BC758-E1A0-54BC-D769-799A0558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A506A5-02BE-9726-B6E6-FFD5562268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BE140E-7311-EB5F-DF3A-E7C99D3660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C5D095-6658-7562-DABE-470F2AC06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4926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A0FB7D-D3DF-5D21-9365-C1C2D8953D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90738-EC5A-23DD-23A4-85FA716549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E8A43-D3F6-4348-38B0-329FB9A804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E9780-31AF-86C6-58D3-9F743BAD2B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686BDDAC-BB7B-2AAA-2D4B-590F03D53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بضوابط القراءة بطلاقة؟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5AB0A5-1A47-A936-7751-55B86D44A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67EF47-37A2-3BD6-4C71-5243262EB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E27F6B-30E4-B717-62C6-344B6B421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99CFCA-DC1E-92C8-3BEF-C994BA9250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9EC7EB-E81F-B330-F5E6-F8383E3310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DCB0AB-B385-BD3A-5EAB-8616137019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1E7178-F580-DF63-046B-688B3339D6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E4BCA-1CCB-5F68-BE31-F1C8B4184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F6BE5EA-6AFE-8539-F53F-030BA96266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2EC9A58-B18B-5594-F896-F6016BB76C39}"/>
              </a:ext>
            </a:extLst>
          </p:cNvPr>
          <p:cNvSpPr/>
          <p:nvPr/>
        </p:nvSpPr>
        <p:spPr>
          <a:xfrm>
            <a:off x="2117678" y="2884715"/>
            <a:ext cx="4908643" cy="1240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77F95-9352-B0FD-0849-4E875EF9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3F4D4-03A3-12BB-D45B-65F6562F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AB60CD-2683-0438-14EF-713E6498A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1CCE3E-8366-CC3C-D131-4DCE9979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1A79CB-90CC-3FF0-7F69-6EECCDF868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2DD026-64EC-E131-28A1-D1F7C0C8D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1E7693-6E54-B96F-9022-A24C035195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8E4C9E-3EB1-6797-DFD9-101D50F257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EB5F98-D055-CF62-A23C-651FAF4BD1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487061-240C-8E71-BC44-6EFE1EBF65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85D304B-9D34-FFD5-439A-C7671DFBB0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D8673-ED1B-4118-9A57-7859DFA77F0C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F69EA97-B92F-4C57-E7CF-4174AED11630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65D209F-4306-5723-9027-FDFA4604FA81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FDA6564-5949-CC33-4A4D-810BDE122FB0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49F31B6-CE8F-619A-9730-CF8E8A0A9459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C4F2633-F20F-F55E-8A22-4571140D5582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EC05010-ED6F-EB4F-4BEE-289CB811FB8D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E87BB07-ADA2-45C4-F1C7-8190E25CCB9A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5337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دون أخطاء. الفائز من قرأ النص دون أي خطأ.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FE60B9-4810-E5D4-DBF7-34C99562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AAF93-FF3F-B324-BB5C-077D523890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4A49E7-9DBA-DBA2-96DC-B70D6EAA1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989D46-91DF-04C1-A35F-660470A6F0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B6243-1DA7-93A5-11F6-B6966B8BF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2431-9C72-17CA-D978-E9D9B5BB85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9028B-EDB7-CB8F-7629-071A25600EF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8AFA0B-D2A9-DF0F-93B8-E0EF1CF702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989E4-D179-142E-E8CC-9AF5513205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6D5D5D-EC1D-AA47-590A-8CEF1E5F994F}"/>
              </a:ext>
            </a:extLst>
          </p:cNvPr>
          <p:cNvSpPr txBox="1"/>
          <p:nvPr/>
        </p:nvSpPr>
        <p:spPr>
          <a:xfrm>
            <a:off x="456717" y="1853193"/>
            <a:ext cx="8191172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يَ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شْتَهِرُ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هْرَجاناتٍ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مَوْسِمِيَّةٍ مُتَنَوِّعَةٍ تَجْذِبُ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ٱلزُّوّارَ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كُلِّ مَكانٍ، وَمِنْ أَبْرَزِها 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هْرَجانُ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ٱلْوَرْدِ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مَدينَةِ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قَلْعَة مك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ونَة ٱلَّذي يَحْتَفي بِمَوْسِمِ جَنْيِ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ٱلْوُرودِ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وَٱسْتِخْلاصِ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عُطورِها،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هْرَجانُ حَبِّ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ٱلْمُلوكِ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مَدينَةِ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فْرو. يُقامُ ٱلْأَوَّلُ في شَهْرِ مايَ مِنْ كُلِّ سَنَةٍ، حينَ تَتَزَيَّنُ ٱلْمَدينَةُ بِحُلَّةٍ وَرْدِيَّةٍ تَأْسِرُ ٱلْعُيونَ وَتُعَطِّرُ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ٱلْأَرْجاءَ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يُنَظَّمُ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شَهْرِ يونيو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ٱحْتِفاءً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بِمَوْسِمِ قِطافِ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ٱلْكَرَزِ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وَٱبْتِهاجاً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بِخَيْرِ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وَثِمارِها.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يَتَمَيَّزُ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هْرَجانانِ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 بِكَوْنِهِما فُرْصَتَيْنِ لِلِاحْتِفاءِ بِمُنْتوجٍ فِلاحِيٍّ مَحَلِّيٍّ، فَضْلاً عَنْ تَنْشيطِ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ٱلسِّياحَةِ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داخِلِيّاً وَخارِجِيّاً، وَإِبْرازِ تُراثِ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ٱلْمِنْطَقَتَيْنِ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بِعُروضٍ فَنِّيَّةٍ وَفُلْكْلورِيَّةٍ بَهِيَّةٍ. كَما يُساهِمانِ مَعاً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ٱنْتِعاشِ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ٱلْحَرَكَةِ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ٱلِاقْتِصادِيَّةِ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وَتَسْويقِ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ٱلْمُنْتَجاتِ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وَبِذلِكَ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يُمْكِنُ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هْرَجانَيْنِ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نَموذَج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مُشْرِق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لِلتَّنْمِيَةِ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تَجْمَعُ بَيْنَ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ٱلْمَوْروثِ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مَعَ صَوْنِ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وَٱسْتِقْطابِ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ٱلزُّوّارِ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وَٱلسُّيّاحِ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مُخْتَل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ٱلْمَناطِقِ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5504EF-305E-E3C4-297B-E8F65A96B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B3E1E7-AB75-447F-6949-5FC6E3F5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B18352-6608-5433-B8E4-2C704A6B94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906E08-2B9D-2941-D450-8D0C7074C8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F42533-67F9-F0B8-276C-595B5E723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ED2971-47F4-5856-675A-1F9540F195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38F0B3-F352-C129-944C-F393BC70302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E58311-B584-0EA2-559E-18C6096843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A65A2AE-AACE-E74A-261C-C6937FCFBA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3AF163B-7258-4A16-95EB-EA3215EC39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حددوا على دفاتر البحث الفكرة العامة للنص.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71F7F0-9C25-08BA-4B7E-515BD1BDF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FFB1D0-56D9-2C6D-0065-61C66AE73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2C5BD1-53C2-5DCE-6522-660D0A905B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6D09CE-2D4D-0CDC-9245-18DA85A655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7F6A8F-B118-0970-7D78-EC660127D9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8ABD3F-C151-06A3-4FD3-9BD09DD64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669AD-0CB8-9F03-7D9C-A231E45BE7A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FF794E-52EE-76ED-FB9D-A0C287AFFDF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350AB-293C-574B-B596-0F244C508D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7741B5-1920-005D-2775-A37CD1C9F029}"/>
              </a:ext>
            </a:extLst>
          </p:cNvPr>
          <p:cNvSpPr txBox="1"/>
          <p:nvPr/>
        </p:nvSpPr>
        <p:spPr>
          <a:xfrm>
            <a:off x="482956" y="1727736"/>
            <a:ext cx="8030438" cy="3515439"/>
          </a:xfrm>
          <a:prstGeom prst="roundRect">
            <a:avLst>
              <a:gd name="adj" fmla="val 6229"/>
            </a:avLst>
          </a:prstGeom>
          <a:noFill/>
          <a:ln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0363" algn="just" rtl="1">
              <a:defRPr/>
            </a:pP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شْتَهِرُ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بِمِهْرَجاناتٍ مَوْسِمِيَّةٍ مُتَنَوِّعَةٍ تَجْذِبُ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ٱلزُّوّارَ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كُلِّ مَكانٍ، وَمِنْ أَبْرَزِها مِهْرَجانُ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ٱلْوَرْدِ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بِمَدينَةِ قَلْعَة مكّونَة ٱلَّذي يَحْتَفي بِمَوْسِمِ جَنْيِ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ٱلْوُرودِ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وَٱسْتِخْلاصِ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عُطورِها، وَمِهْرَجانُ حَبِّ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ٱلْمُلوكِ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بِمَدينَةِ صَفْرو. يُقامُ ٱلْأَوَّلُ في شَهْرِ مايَ مِنْ كُلِّ سَنَةٍ، حينَ تَتَزَيَّنُ ٱلْمَدينَةُ بِحُلَّةٍ وَرْدِيَّةٍ تَأْسِرُ ٱلْعُيونَ وَتُعَطِّرُ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ٱلْأَرْجاءَ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بَيْنَما يُنَظَّمُ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شَهْرِ يونيو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ٱحْتِفاءً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بِمَوْسِمِ قِطافِ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ٱلْكَرَزِ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وَٱبْتِهاجاً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بِخَيْرِ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وَثِمارِها.</a:t>
            </a:r>
          </a:p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يَتَمَيَّزُ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ٱلْمِهْرَجانانِ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 بِكَوْنِهِما فُرْصَتَيْنِ لِلِاحْتِفاءِ بِمُنْتوجٍ فِلاحِيٍّ مَحَلِّيٍّ، فَضْلاً عَنْ تَنْشيطِ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ٱلسِّياحَةِ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داخِلِيّاً وَخارِجِيّاً، وَإِبْرازِ تُراثِ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ٱلْمِنْطَقَتَيْنِ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بِعُروضٍ فَنِّيَّةٍ وَفُلْكْلورِيَّةٍ بَهِيَّةٍ. كَما يُساهِمانِ مَعاً في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ٱنْتِعاشِ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ٱلْحَرَكَةِ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ٱلِاقْتِصادِيَّةِ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وَتَسْويقِ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ٱلْمُنْتَجاتِ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60363" algn="just" rtl="1">
              <a:defRPr/>
            </a:pP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وَبِذلِكَ، يُمْكِنُ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ٱعْتِبارُ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ٱلْمِهْرَجانَيْنِ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نَموذَجَيْنِ مُشْرِقَيْنِ لِلتَّنْمِيَةِ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ٱلْمُسْتَدامَةِ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تَجْمَعُ بَيْنَ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ٱلْمَوْروثِ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ٱلطَّبيعِيِّ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وَٱلثَّقافِيِّ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مَعَ صَوْنِ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ٱلْهُوِيَّةِ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ٱلْمَحَلِّيَّةِ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وَٱسْتِقْطابِ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ٱلزُّوّارِ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وَٱلسُّيّاحِ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مُخْتَلِفِ </a:t>
            </a:r>
            <a:r>
              <a:rPr lang="ar-M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ٱلْمَناطِقِ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F87E9-2988-DA69-B8C3-0BDEDFECA8DE}"/>
              </a:ext>
            </a:extLst>
          </p:cNvPr>
          <p:cNvSpPr txBox="1"/>
          <p:nvPr/>
        </p:nvSpPr>
        <p:spPr>
          <a:xfrm>
            <a:off x="1709648" y="5408654"/>
            <a:ext cx="55215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ٱلْفِكْرَةَ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ٱلنَّصُّ.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C3B-959B-BED7-ABF7-7F4156D0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65BB5-633C-3720-0BBB-9E612B35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B43CA1-7D92-AB11-66B1-926AAE5418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DF342E-985F-9845-9C3D-8B8F9FCD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21E35-46D6-F73C-BE66-A4E4FC5CE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F911B4-AABC-76DB-6576-E4923EEC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17947-5663-F4F3-4992-AC056629FA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A3979F-5743-0294-2081-9FF8EB7EA2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7AF35-CD66-C5FB-30BA-A0980B9D8B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3B127-83FB-9DC0-78E4-770DD8297F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F184EA-D7CC-0EF1-1111-DE6BA6C00C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68C3AA-1F8A-694B-462B-D2AD655D0049}"/>
              </a:ext>
            </a:extLst>
          </p:cNvPr>
          <p:cNvSpPr txBox="1"/>
          <p:nvPr/>
        </p:nvSpPr>
        <p:spPr>
          <a:xfrm>
            <a:off x="1934125" y="3191006"/>
            <a:ext cx="4941287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لِلنَّصِّ.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757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معجم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32938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مخطط فن </a:t>
            </a:r>
            <a:r>
              <a:rPr lang="fr-FR" sz="2800" b="1" dirty="0" err="1">
                <a:cs typeface="Microsoft Uighur" panose="02000000000000000000" pitchFamily="2" charset="-78"/>
              </a:rPr>
              <a:t>venn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5" y="1777877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56" y="716247"/>
            <a:ext cx="7152622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توظيف مخطط فن </a:t>
            </a:r>
            <a:r>
              <a:rPr lang="fr-FR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venn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توليد وتنظيم المفردات 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F04A1-1C43-308B-D019-0015C6202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44948-C76D-F95E-4A6A-1D12B5BA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5ECA69-CDA1-0485-21B0-F661B9ACD8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3E4D4-8E73-72B6-0F59-C556CD6DB6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D921B-4CEC-23EC-93EB-FDED8CD6E3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398FC6-2EAF-02DE-3615-129C4436AB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929EFD-9A43-6130-36E6-9E3D3979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983C7D-91D9-857B-56D7-DD3A082E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242B07-141D-41CC-74CF-F86D20ECEC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A3AC9-AF91-860B-C9D7-F2D7CF48E838}"/>
              </a:ext>
            </a:extLst>
          </p:cNvPr>
          <p:cNvSpPr/>
          <p:nvPr/>
        </p:nvSpPr>
        <p:spPr>
          <a:xfrm>
            <a:off x="1135794" y="1624721"/>
            <a:ext cx="6459227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فِنْ </a:t>
            </a:r>
            <a:r>
              <a:rPr lang="fr-FR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B178FC3-CC55-D0F8-C1FB-D94F7AB05D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838" y="3805696"/>
            <a:ext cx="6610183" cy="210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0505-5994-9000-ED2B-2D64B98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1BE32-E0AF-C83E-1F5C-A8D84CCE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بمعنى مخطط فن </a:t>
            </a:r>
            <a:r>
              <a:rPr lang="fr-FR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venn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47E3-1630-A50A-6CDB-F39E1872EF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F876A1-B24E-ADBD-913F-7311BB7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1B236-3E27-4EFC-3E4D-F5C43659A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66B160-3970-0C46-983E-A2063740EA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B06B7D-D18B-721F-78DC-2C1609D4D1F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2FC7C-797A-7F25-2CCC-D450D57D2E1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59D8DA-FABD-1E05-DD9C-A29E708F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177530-A9A4-4C2A-0844-1304DAC80A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8C8B7-D898-18CA-83DC-175657C4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20B5B-6D9A-FA1C-4B1C-17C5FAB44A79}"/>
              </a:ext>
            </a:extLst>
          </p:cNvPr>
          <p:cNvSpPr/>
          <p:nvPr/>
        </p:nvSpPr>
        <p:spPr>
          <a:xfrm>
            <a:off x="413131" y="1848227"/>
            <a:ext cx="7626485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بِمُخَطَّطِ فِنْ </a:t>
            </a:r>
            <a:r>
              <a:rPr lang="fr-FR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B607674-489D-780C-7945-386D0ABB86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315" y="3805696"/>
            <a:ext cx="6610183" cy="210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730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BC6B-0D8E-2542-F49E-470FAAC5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E9304-F860-EC04-CFBA-4A217CE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60D1A-6539-E0E0-0671-3D0A9E10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2EDFD9-8275-F39A-08C4-5D6E5C196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DCCED5-2AA8-9AE6-40F7-6A4FF54F1B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CD956-1AF5-2AE9-27BB-9EFE28D1C55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BF3520-5F0C-4FB6-0A7E-BDA25B3B71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46E2EC-8872-4CB7-226D-8B1FA08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A4BB5-1DEC-81C5-082D-1924FC89A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921C3E-396B-3D29-BE1F-E404C767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1EC58B-0FF3-52EE-8BD4-6091E918EE28}"/>
              </a:ext>
            </a:extLst>
          </p:cNvPr>
          <p:cNvSpPr txBox="1"/>
          <p:nvPr/>
        </p:nvSpPr>
        <p:spPr>
          <a:xfrm>
            <a:off x="694944" y="2485973"/>
            <a:ext cx="7882992" cy="286035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مُخَطَّطُ فِنْ هُوَ رَسْمٌ يُساعِدُني عَلى تَنْظيمِ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بِمُفْرَدَتَيْنِ، وَذلِكَ بِتَحْديدِ ٱلْمُشْتَرَكِ بَيْنَهُما وتَمْييزِ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ٱلْخاصِّ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بِكُلٍّ مِنْهُما.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0F013E2E-64EF-9484-9D78-9F9AAF1C0F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46809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D2BA-6081-6377-2717-58CDFB9E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53E35-C2C4-C5DB-3FE3-3508DF17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2" y="756000"/>
            <a:ext cx="70514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نسلكها لاستعمال مخطط فن </a:t>
            </a:r>
            <a:r>
              <a:rPr lang="fr-FR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venn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7DD0B9-3760-DD22-ECD1-D702153A83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A183E1-8EB2-14EC-7233-0BABF0938E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A7A29-D6AE-7F2E-502B-00616287DA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7CC85B-40D8-BAE3-9369-29CD131CD9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1867-40F7-5BA3-C032-E345DE6969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6BB20D-D9BC-7FCC-3488-677C3784F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EED605-53A8-C86E-8ACC-0F02A834CD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F3244B-DFF6-B61D-73AA-1AC3D96CA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A01D5-599A-FFEA-9D13-2016DE255507}"/>
              </a:ext>
            </a:extLst>
          </p:cNvPr>
          <p:cNvSpPr/>
          <p:nvPr/>
        </p:nvSpPr>
        <p:spPr>
          <a:xfrm>
            <a:off x="695223" y="3050738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خطوات استعمال مُخَطَّطِ فِنْ </a:t>
            </a:r>
            <a:r>
              <a:rPr lang="fr-FR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r>
              <a:rPr lang="fr-FR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وَتَنْظيمِ مُفْرَداتٍ جَديدَةٍ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مُفْرَدَتَيْنِ؟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042E4-9831-C088-06A9-71B2ABC74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7770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007A-EE96-3E77-BBC9-7DF4A71A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276F6-CB02-C717-72F7-596584D4D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7783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A43C5B-CBF2-B36A-1B9B-CA71D327B9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536F16-172D-2ABF-1E5B-F84C5C539F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85C86-4BD1-7B77-B93C-928B935FD6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46252-A6E7-B883-6F57-15FEE304E6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82F00-A06A-5658-7E17-DAB1FFB4DB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68B1B4C-9C84-B32D-07E8-02EBE337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5316CA-A106-1EBA-2831-4487370FFA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DD9FA4-FA66-40F8-309D-DABADD50CF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4568DD7-0A0C-E954-DE10-86DABA60F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9B41BBC-886A-F115-7748-3FCE0C04AC1D}"/>
              </a:ext>
            </a:extLst>
          </p:cNvPr>
          <p:cNvSpPr txBox="1"/>
          <p:nvPr/>
        </p:nvSpPr>
        <p:spPr>
          <a:xfrm>
            <a:off x="483212" y="1987586"/>
            <a:ext cx="8177575" cy="330303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مُخَطَّطَ «فِن»: دائِرَتانِ مُتَداخِلَتانِ؛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أُخَصِّصُ دائِرَةً لِكُلِّ مُفْرَدَةٍ؛</a:t>
            </a:r>
          </a:p>
          <a:p>
            <a:pPr indent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يُمَيِّزُ كُلَّ مُفْرَدَةٍ في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ٱلدّائِرَةِ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ٱلْمُخَصَّصَةِ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لَها؛</a:t>
            </a:r>
          </a:p>
          <a:p>
            <a:pPr marL="895350" algn="r" rtl="1">
              <a:lnSpc>
                <a:spcPct val="150000"/>
              </a:lnSpc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أُسَجِّلُ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ٱلْمُعْجَمَ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ٱلْمُشْتَرَكَ بَيْنَ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ٱلْمُفْرَدَتَيْنِ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مِساحَةِ تَقاطُعِ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ٱلدّائِرَتَيْنِ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8286E75-3B08-6405-F449-F1AA3DF118DD}"/>
              </a:ext>
            </a:extLst>
          </p:cNvPr>
          <p:cNvSpPr/>
          <p:nvPr/>
        </p:nvSpPr>
        <p:spPr>
          <a:xfrm>
            <a:off x="7749083" y="2421950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7E2C24-3B44-289D-A298-35A71FFDE0D8}"/>
              </a:ext>
            </a:extLst>
          </p:cNvPr>
          <p:cNvSpPr/>
          <p:nvPr/>
        </p:nvSpPr>
        <p:spPr>
          <a:xfrm>
            <a:off x="7730963" y="3169187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9EE9B1B-671D-251E-DF42-C63948287360}"/>
              </a:ext>
            </a:extLst>
          </p:cNvPr>
          <p:cNvSpPr/>
          <p:nvPr/>
        </p:nvSpPr>
        <p:spPr>
          <a:xfrm>
            <a:off x="7737578" y="3880959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E42A93B-50B2-9EFF-4F3F-6422EF010E2D}"/>
              </a:ext>
            </a:extLst>
          </p:cNvPr>
          <p:cNvSpPr/>
          <p:nvPr/>
        </p:nvSpPr>
        <p:spPr>
          <a:xfrm>
            <a:off x="7737337" y="4628196"/>
            <a:ext cx="373339" cy="401979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79052345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31F36-6FDC-41D4-CBC3-93B6EA3E6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FC1563-D10B-FC85-2505-0ADA42ED8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بأشياء تميز التلفاز عن الهاتف الذكي؟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24D057-52C5-EB5E-1F2C-4D3DE13FAB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2A0802-B964-998B-1F0E-82CB2CF5BF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67A12A-3D31-CDD0-24AE-D482CCC5BA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C10AC7-1DE7-0FF3-ABFD-3DC7951BB2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310F3-2FF5-0823-5B06-3A4CED1F63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02F3A21-0317-D2F8-85E1-13BBB2F59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4B0610-805C-0478-1E67-B9A5887726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EA9712-7836-2ED6-5A4D-5BD12C1B04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7D29F16-DC64-E860-EB52-8296EB450C0B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BA08C2C-100F-45B7-DCF9-5F2BCA462BAB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5676D55E-98C6-4546-A1E3-DEF424DD69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9714254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482CBB-34B7-55FD-7876-386B7811E7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522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B684-DD3F-0D92-BA91-B287784C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EC037E-94A3-766F-5034-6928B6F5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    آخر يذكرنا بأشياء تميز الهاتف الذكي عن التلفاز.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2CA931-0D5B-C8E4-74EF-D233AA438C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45771A-6D75-C5D2-13EC-4EDD30A3B4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079121-A1C9-7B94-B495-AC1776CDD41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001A6-F633-83B9-213E-6371F1BB30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76B1E8-1FF3-DCFC-D8B9-E72E0CEF836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7C95EEC-27CA-B10D-F78C-38169970F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E01D91-E904-4572-BF7B-3BACB465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6E67C7-0C38-5E84-23AA-B40289998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6BEDEE-849A-B652-D5FF-2765FE74D80B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076AED6-C95E-6F75-A138-3997864D014E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0E8CCEF5-AA41-F15D-3932-24D082241C2D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5E0753C-25AC-1D44-3B12-1C8E5784B34F}"/>
              </a:ext>
            </a:extLst>
          </p:cNvPr>
          <p:cNvSpPr txBox="1"/>
          <p:nvPr/>
        </p:nvSpPr>
        <p:spPr>
          <a:xfrm>
            <a:off x="5551158" y="3488016"/>
            <a:ext cx="21180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مُثَبَّتٌ؛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ثَقيلٌ؛</a:t>
            </a:r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252300-6B51-4AFF-3F6B-9DA66C549C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3515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83C76-49F0-9340-F5E9-D90007A91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260D10-F630-D30F-D970-73D6100F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 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8B5BF8-E3CA-7572-A747-096E7396D7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5A2CBB-8B1F-361F-9609-37F269B6A8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234990-C341-3D5E-AE3B-E519259897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C57F6B-5CB7-4A33-6228-072FA9E5021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FB5EFA-5AD9-3537-6376-E56479D63E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5CA21DB-B1D9-7E50-D47B-E907BDE41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6E5C0E-9912-B3FC-DFAE-BE11FE482A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D27F78-8D9F-15A6-7ABD-18A65C652A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80DF839-175A-CC95-140C-6BD9A7400A2B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372750A-F72F-31B5-D567-54293130A793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5A821A2B-5ED5-B9B9-24C2-2D0640FABC65}"/>
              </a:ext>
            </a:extLst>
          </p:cNvPr>
          <p:cNvGraphicFramePr/>
          <p:nvPr/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C212BEC-072D-EA40-E8D1-0BE187F70699}"/>
              </a:ext>
            </a:extLst>
          </p:cNvPr>
          <p:cNvSpPr txBox="1"/>
          <p:nvPr/>
        </p:nvSpPr>
        <p:spPr>
          <a:xfrm>
            <a:off x="5551158" y="3488016"/>
            <a:ext cx="21180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مُثَبَّتٌ؛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ثَقيلٌ؛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8F8F21-B955-F962-1ED1-00999A502D38}"/>
              </a:ext>
            </a:extLst>
          </p:cNvPr>
          <p:cNvSpPr txBox="1"/>
          <p:nvPr/>
        </p:nvSpPr>
        <p:spPr>
          <a:xfrm>
            <a:off x="1215295" y="3179703"/>
            <a:ext cx="23645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اَلْمُكالَماتُ؛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اَلرَّسائِلُ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ٱلنَّصِّيَّةُ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مَحْمولٌ؛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فَرْدِيٌّ ...</a:t>
            </a:r>
          </a:p>
        </p:txBody>
      </p:sp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F9BA53-9CE6-7C75-8854-A1805BBB73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689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81C2-CB69-4B12-E38B-EE5B4A8F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94649D-F3FD-F24D-D15B-EA7D6589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يذكرنا بأشياء مشتركة بين الهاتف الذكي والتلفاز.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FB8B60-FF1D-FF08-0D42-67E3F3CFA3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E4DDEA-CC34-A54C-8A4B-9059800A0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A5CAED-A421-E150-337E-C60A4E7940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216140-E5AD-8D7C-B012-951CF0D998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3FF732-7BF4-B172-B8C3-CE04E4C9F1E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5884FFF-1CD5-07B6-BB55-7445612D4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38CFA7-9AFB-20D9-A218-A1D7997C6C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1F8F97-1AB8-A5F6-797F-FA4A79DD2E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8D21491-865D-8B29-38A7-04A06637FA55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A715A2-8284-BD68-99AD-E67C08B630DA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06383260-55C0-4C58-36A1-6D198690E8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7671162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F4C3F58A-CDC1-5B75-25DC-F021AF308028}"/>
              </a:ext>
            </a:extLst>
          </p:cNvPr>
          <p:cNvSpPr txBox="1"/>
          <p:nvPr/>
        </p:nvSpPr>
        <p:spPr>
          <a:xfrm>
            <a:off x="5551158" y="3488016"/>
            <a:ext cx="21180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مُثَبَّتٌ؛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ثَقيلٌ؛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ABB5A6-3F8A-8F0F-1566-5AFCBC91D918}"/>
              </a:ext>
            </a:extLst>
          </p:cNvPr>
          <p:cNvSpPr txBox="1"/>
          <p:nvPr/>
        </p:nvSpPr>
        <p:spPr>
          <a:xfrm>
            <a:off x="1215295" y="3179703"/>
            <a:ext cx="23645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اَلْمُكالَماتُ؛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اَلرَّسائِلُ </a:t>
            </a:r>
            <a:r>
              <a:rPr lang="ar-MA" sz="32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ٱلنَّصِّيَّةُ</a:t>
            </a: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مَحْمولٌ؛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فَرْدِيٌّ ...</a:t>
            </a:r>
          </a:p>
        </p:txBody>
      </p:sp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4297F2-371C-7D09-5352-283EFD445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2157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C6A67-1D7F-BD11-F483-01D812916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9B8C6-564C-2281-614A-E04596B3C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3" y="756000"/>
            <a:ext cx="698003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EFD8FF-5934-41F6-1B11-0CCD5C08AD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E71B35-9B13-109F-E121-79278E528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7DD0EF-3FCA-3776-AD1E-024129A21BC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2CE469-16F9-B9EB-88B6-3351467370D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F9DDE3-07E6-F407-E9CD-579772556BF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A3C8ADC-DA7F-D4A6-2E4C-6D701E5A6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E76AD6-902F-84EC-6D8C-91E2CD4941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C3A6C29-1616-7CEA-98D0-27CA8959E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0433A5-AE14-1C1A-58C6-BF86D161FD74}"/>
              </a:ext>
            </a:extLst>
          </p:cNvPr>
          <p:cNvSpPr/>
          <p:nvPr/>
        </p:nvSpPr>
        <p:spPr>
          <a:xfrm>
            <a:off x="821462" y="1897220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اَلْهاتِفُ ٱلذَّكِيُّ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E0DF138-BE2C-872A-3937-732EDCC0434A}"/>
              </a:ext>
            </a:extLst>
          </p:cNvPr>
          <p:cNvSpPr/>
          <p:nvPr/>
        </p:nvSpPr>
        <p:spPr>
          <a:xfrm>
            <a:off x="6354682" y="1897221"/>
            <a:ext cx="1654535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اَلتِّلْفازُ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2" name="Diagramme 11">
            <a:extLst>
              <a:ext uri="{FF2B5EF4-FFF2-40B4-BE49-F238E27FC236}">
                <a16:creationId xmlns:a16="http://schemas.microsoft.com/office/drawing/2014/main" id="{4701199C-9C57-9610-FA2A-57185AD08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7378623"/>
              </p:ext>
            </p:extLst>
          </p:nvPr>
        </p:nvGraphicFramePr>
        <p:xfrm>
          <a:off x="694943" y="2500008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00646F55-A537-8EFB-9396-FC16345B342A}"/>
              </a:ext>
            </a:extLst>
          </p:cNvPr>
          <p:cNvSpPr txBox="1"/>
          <p:nvPr/>
        </p:nvSpPr>
        <p:spPr>
          <a:xfrm>
            <a:off x="3728963" y="3488016"/>
            <a:ext cx="13943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اَلصّورَةُ؛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اَلصَّوْتُ؛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اَلذّاكِرَةُ؛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اَلتَّطْبيقاتُ؛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اَلْأَلْعابُ ...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7334363-7CA0-8956-27B0-3815C4CF7EE0}"/>
              </a:ext>
            </a:extLst>
          </p:cNvPr>
          <p:cNvSpPr txBox="1"/>
          <p:nvPr/>
        </p:nvSpPr>
        <p:spPr>
          <a:xfrm>
            <a:off x="5551158" y="3488016"/>
            <a:ext cx="21180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اَلشّاشَةُ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ٱلْكَبيرَةُ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جِهازُ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ٱلتَّحَكُّمِ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مُثَبَّتٌ؛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ثَقيلٌ؛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3EB73F-70DA-47DD-7DC8-19B460A079EF}"/>
              </a:ext>
            </a:extLst>
          </p:cNvPr>
          <p:cNvSpPr txBox="1"/>
          <p:nvPr/>
        </p:nvSpPr>
        <p:spPr>
          <a:xfrm>
            <a:off x="936581" y="3247796"/>
            <a:ext cx="23645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ٱللَّمْسِ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اَلْبَطّارِيَّةُ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اَلْمُكالَماتُ؛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اَلرَّسائِلُ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ٱلنَّصِّيَّةُ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مَحْمولٌ؛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فَرْدِيٌّ ...</a:t>
            </a: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0523CB-A7F2-0595-BB23-E3F2093E69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399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AE9-A385-9714-DBA6-56486B65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92AA9-A42F-8999-C875-AF2D6CBC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-38-.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B8DFB-BDB5-3205-59ED-4A05BA039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66425D-4A82-C329-221A-8D6A91433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08141-1360-29F4-79DA-D975FC4FE5D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7F8AB4-C44F-8611-0110-F2FBE25EDA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3C2A1-8483-8B8C-5E56-87177BC7A4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5A856A5-6F3F-79C4-2CDD-5587FA7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41C92C-889F-D9E7-E808-5D730D4875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F60455-7084-595C-3382-220D33018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8ECFBB-3363-8799-71EC-1EB0DEF4A8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menu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44C453E-5E0B-5B94-236D-41A51FDF0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97" y="1556473"/>
            <a:ext cx="3363943" cy="51598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02A940-41A2-EC9B-5D65-D0248906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4699" y="2739599"/>
            <a:ext cx="3363943" cy="7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515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0F9C-91AF-F00C-8B90-035CB325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57C8F-8837-BCE2-6828-2A7CE52D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على النشاط الأول.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C2CD8E-15AC-2E1E-A50E-A100F307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5F7464-6E08-AD90-2706-F007A5D739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A9BBC-4336-0C70-6CE2-B244E6AF91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52F7D-CACB-1280-D6CE-9E7304D868B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866AD-44D9-C1BE-BCBA-E6FD4DFCC08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160AE9-23CE-0B2E-E753-D05D7E85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0E2D7-9AA5-FC33-A5DF-A7BE80BB7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BF9CA0-0930-2B7E-014C-2335E415C7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D0D860-9C0A-3B9F-B29A-CB03329444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AEEC8E0-C2AD-8694-5219-11A63E3D1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38" y="1400783"/>
            <a:ext cx="764698" cy="778213"/>
          </a:xfrm>
          <a:prstGeom prst="rect">
            <a:avLst/>
          </a:prstGeom>
        </p:spPr>
      </p:pic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49E36109-AD3E-CD2F-9337-EC98060ABC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787" y="2476200"/>
            <a:ext cx="7272763" cy="3170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840550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7E98-D48B-0674-71BC-B580A71FD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141DF0-33B8-B4DE-4E56-2708B428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المعجم المميز للصورة ؟ (تناقش الأجوبة قبل الانتقال إلى ما يميز اللوحة ثم المشترك بينهما).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9C86A9-3E63-4FEA-052B-1222AC445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C6AD3D-43DF-AC89-8260-00B9E0998A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E758CD-3E19-7AA9-4FC2-3E053E5EF5D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E0E19-3725-534F-0103-DD20889B4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0A4DFA-382D-D3E3-0130-8698F5EC3A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EE0447-768B-DF10-FC47-77E85B3C6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7B6774-C723-27AE-F8B8-C8376F08F2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A2F4C7-D866-69E9-8701-ABF26DDE6A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D294AD8-D5FC-272C-2860-EE55BAC820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0BF18E6-7A7D-9FE4-1204-9E855676D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70" y="2466472"/>
            <a:ext cx="7272763" cy="3170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9763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B7D25-5F50-AFBE-50B3-EFB80EE1F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987A8-5AC5-4AA3-081A-33F6BF7C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D7240F-F413-C71C-2AD3-CC99C20904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983E80-8B0D-208B-B14E-0082CB877D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B1C94B-8426-A661-0B96-2AE8D8D262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64CE20-968E-86EC-5666-F6C7949C141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C7642-931C-36F4-80A9-C167DD446A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61E2BA-D15A-867B-39C5-A07897B5F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75C32F-F387-CC27-35B8-614ACBCA4C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2782DD-2BEF-B9DA-369B-6C4E725C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DDE2109-BE75-7549-927E-1E6FA8E22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E5B0E92-A948-F6DE-441F-F463A1EB81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083" y="2035264"/>
            <a:ext cx="8049834" cy="32565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CCC82DD-CE22-5176-6834-7F5FBB297B81}"/>
              </a:ext>
            </a:extLst>
          </p:cNvPr>
          <p:cNvSpPr txBox="1"/>
          <p:nvPr/>
        </p:nvSpPr>
        <p:spPr>
          <a:xfrm>
            <a:off x="6240586" y="2388813"/>
            <a:ext cx="20084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اَلصّورَةُ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ٱلْفوتوغرافيَّةُ</a:t>
            </a:r>
            <a:endParaRPr lang="fr-FR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BDF8799-BA88-029E-CB35-2A53F5BE4D12}"/>
              </a:ext>
            </a:extLst>
          </p:cNvPr>
          <p:cNvSpPr txBox="1"/>
          <p:nvPr/>
        </p:nvSpPr>
        <p:spPr>
          <a:xfrm>
            <a:off x="6294381" y="3084193"/>
            <a:ext cx="200846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اَلْواقِعُ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اَلدِّقَّةُ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اَلْحَقيقَةُ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اَلْأَلْوانُ ٱلطَّبيعيَّةُ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ٱلاِعْتِمادُ</a:t>
            </a: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ٱلْآلةِ</a:t>
            </a:r>
            <a:endParaRPr lang="ar-MA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ٱلْمُعالَجَةُ</a:t>
            </a: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ٱلرَّقَميَّةُ</a:t>
            </a:r>
            <a:endParaRPr lang="ar-MA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16D0B08-1956-E130-60A6-E85CD3A6F4EF}"/>
              </a:ext>
            </a:extLst>
          </p:cNvPr>
          <p:cNvSpPr txBox="1"/>
          <p:nvPr/>
        </p:nvSpPr>
        <p:spPr>
          <a:xfrm>
            <a:off x="3449342" y="3125983"/>
            <a:ext cx="200846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اَلْفَنُّ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اَلتَّعْبيرُ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اَلْجَمالُ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اَلْإِحْساسُ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اَلْمُشاهِدُ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اَلرِّسالَةُ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اَلاِنْسِجامُ...</a:t>
            </a:r>
            <a:endParaRPr lang="fr-FR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602EFBB-E14E-2FD7-02F6-D36B4653E7DE}"/>
              </a:ext>
            </a:extLst>
          </p:cNvPr>
          <p:cNvSpPr txBox="1"/>
          <p:nvPr/>
        </p:nvSpPr>
        <p:spPr>
          <a:xfrm>
            <a:off x="686292" y="3128852"/>
            <a:ext cx="200846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اَلْخَيالُ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اَلْإِبْداعُ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مُحاكاةُ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ٱلْواقِعِ</a:t>
            </a:r>
            <a:endParaRPr lang="ar-MA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اَلتَّلْوينُ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اَلْفُرْشاةُ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اَلْفَنُّ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ٱلتَّشْكيليُّ</a:t>
            </a:r>
            <a:endParaRPr lang="ar-MA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اَلرَّسْمُ...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8435898-088C-55BE-F0DD-59A1BDE5B74B}"/>
              </a:ext>
            </a:extLst>
          </p:cNvPr>
          <p:cNvSpPr txBox="1"/>
          <p:nvPr/>
        </p:nvSpPr>
        <p:spPr>
          <a:xfrm>
            <a:off x="1293848" y="419773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ar-MA" dirty="0"/>
            </a:br>
            <a:br>
              <a:rPr lang="ar-MA" dirty="0"/>
            </a:br>
            <a:br>
              <a:rPr lang="ar-MA" dirty="0"/>
            </a:br>
            <a:br>
              <a:rPr lang="ar-MA" dirty="0"/>
            </a:br>
            <a:br>
              <a:rPr lang="ar-MA" dirty="0"/>
            </a:br>
            <a:br>
              <a:rPr lang="ar-MA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199792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3056A-C2F5-99E0-D908-4EA1C1988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55D2F-D7DA-B39F-50A2-48444FBD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أنجزوه بسرعة.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5A4822-6B2A-DD68-60B5-E383DDD713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5B6407-8A19-81CE-61E6-F88399749C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175136-E954-464D-3AC0-A0DEA37B432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AF8393-F42E-F5DC-9561-B8A18C91C8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68CBD2-2F31-752C-529A-8ABB76E9266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F1E951F-0F8C-7E3F-CC6A-5F96FD2A0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642B87-E55C-8061-2BD3-952320E706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0C4DF1-5DC1-42A7-543D-AA81F5FF47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39567E7-450A-B58F-990E-B24DAEA72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98304196-FEDD-E8B5-F232-4886CB125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38" y="1400783"/>
            <a:ext cx="764698" cy="778213"/>
          </a:xfrm>
          <a:prstGeom prst="rect">
            <a:avLst/>
          </a:prstGeom>
        </p:spPr>
      </p:pic>
      <p:pic>
        <p:nvPicPr>
          <p:cNvPr id="13" name="Image 12" descr="Une image contenant texte, menu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51C57A-A946-7AAB-5277-CAA5FE2C6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97" y="1556473"/>
            <a:ext cx="3363943" cy="51598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304A765-780C-50A6-65A2-E08DB7F3E1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52397" y="3429000"/>
            <a:ext cx="3363943" cy="113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00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5BC72-F563-8BE2-4280-7ABDF7B30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D6C53-57B2-D0CA-7956-CCCB73EAF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المعجم المميز للرسم؟ (تناقش الأجوبة قبل الانتقال إلى ما يميز النحت ثم المشترك بينهما).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1B3296-3F72-545F-CD3A-DFAEC05644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6AE491-5C8D-8044-F963-D006622C3D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C3721C-7172-E5AE-7FAA-34CD2438969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B3A0C2-B67D-1B00-A6D4-2C66EE6A188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5D4E6A-E9AF-EA9D-412E-FDB319D406E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8AB57D1-ED76-5FFC-EEF4-1ACF91394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DB9648-B820-CE3B-BBF2-579767EE78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F9DC94-BB00-068A-A72F-9EB085991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C9C9C2-A1A8-0F6F-ED64-EEF17E2863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F7FEAAA-9B52-FDF8-8FB2-83CAE5B50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6145" y="2548648"/>
            <a:ext cx="5836596" cy="3005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500963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F387-9A43-98A7-4DC9-2F5292288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9914F-5DB4-CEE3-E515-91610E01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EF890F-42D3-CFB4-B0DF-EF462C7AAE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A8ECE7-AD09-01B4-0872-24E7F34F24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62B5F-13A6-C1A2-E036-76B3433ED8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607BC9-8CFB-D5B6-706C-D599F3CEFE3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4FD7E7-5DD9-B629-2558-7B87C83D110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8A1371-3193-9F50-4F5E-76BE5E531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4F5847-1120-1BA0-F925-A0A1912A6A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52025D-EF1A-F21C-0C72-9BA4AA6B51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4AA980D-4C4D-C56A-E90B-EDF47E2955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8DF56BBF-0C1B-AB37-87FC-B263EB45E2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638" y="1920226"/>
            <a:ext cx="6960724" cy="378990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B70D213-F82F-6EE8-CCA8-6601A0B5B4F6}"/>
              </a:ext>
            </a:extLst>
          </p:cNvPr>
          <p:cNvSpPr txBox="1"/>
          <p:nvPr/>
        </p:nvSpPr>
        <p:spPr>
          <a:xfrm>
            <a:off x="6503232" y="2479506"/>
            <a:ext cx="111704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اَلرَّسْمُ</a:t>
            </a:r>
            <a:endParaRPr lang="fr-FR" sz="2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D7C019-767F-5119-2DBA-244170014B69}"/>
              </a:ext>
            </a:extLst>
          </p:cNvPr>
          <p:cNvSpPr txBox="1"/>
          <p:nvPr/>
        </p:nvSpPr>
        <p:spPr>
          <a:xfrm>
            <a:off x="1560334" y="2479506"/>
            <a:ext cx="111704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اَلنَّحْتُ</a:t>
            </a:r>
            <a:endParaRPr lang="fr-FR" sz="2800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A25C994-DD74-3F1B-482D-330C207B1430}"/>
              </a:ext>
            </a:extLst>
          </p:cNvPr>
          <p:cNvSpPr txBox="1"/>
          <p:nvPr/>
        </p:nvSpPr>
        <p:spPr>
          <a:xfrm>
            <a:off x="5861714" y="3689257"/>
            <a:ext cx="2008469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اَلْوَرَقُ – اَلْقُماشُ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اَلْقَلَمُ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اَلْمِمْحاةُ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اَلْأَلْوانُُ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اَلْخُطوطُ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اَلْبُعْدُ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ٱلثُّنائِيُّ</a:t>
            </a: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6E8FB4B-91EE-3C4E-92AB-99067E808D99}"/>
              </a:ext>
            </a:extLst>
          </p:cNvPr>
          <p:cNvSpPr txBox="1"/>
          <p:nvPr/>
        </p:nvSpPr>
        <p:spPr>
          <a:xfrm>
            <a:off x="3500208" y="3643094"/>
            <a:ext cx="200846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اَلْفَنُّ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اَلتَّعْبيرُ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اَلْجَمالُ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اَلْإبْداعُ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اَلْخَيالُ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اَلتَّجْسيدُ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اَلتَّناسُقُ...</a:t>
            </a:r>
            <a:endParaRPr lang="fr-FR" b="1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313127-174D-5EC7-7555-D7AB4A2B61B9}"/>
              </a:ext>
            </a:extLst>
          </p:cNvPr>
          <p:cNvSpPr txBox="1"/>
          <p:nvPr/>
        </p:nvSpPr>
        <p:spPr>
          <a:xfrm>
            <a:off x="950709" y="3643093"/>
            <a:ext cx="200846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اَلْحَفْرُ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اَلنَّقْشُ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اَلصَّقْلُ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اَلْخَشَبُ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اَلْجِبْسُ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اَلْحَجَرُ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اَلْبُعْدُ </a:t>
            </a:r>
            <a:r>
              <a:rPr lang="ar-MA" b="1" dirty="0" err="1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ٱلثُّلاثِيُّ</a:t>
            </a:r>
            <a:r>
              <a:rPr lang="ar-MA" b="1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7899951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62BD-606D-DC73-4E95-CC6945FA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F82B-E2DD-D623-DE30-30EBB546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سنلعب لعبة الألغاز. الفائز من استطاع حل جميع الألغاز المقترحة.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BFABD0-2596-0332-8699-4DC07D3E4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371444-7FD4-1129-80F9-EDF441E725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1C47CA-2E4C-5E58-CE62-961AB5DC57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C4D0D-9AC6-2384-E741-1AF4EF9A97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ADA48F-8D22-8F78-63A3-4DB4FACF4B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4ED3B2-3016-0EDB-5BCF-C9EAD26E0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809B88-6B17-20CE-7965-5A8FBE58C7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F29743-E7D8-AA1C-914F-923424B8A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16BF76-C02A-F0BD-DD45-3595ACBAFC85}"/>
              </a:ext>
            </a:extLst>
          </p:cNvPr>
          <p:cNvSpPr txBox="1"/>
          <p:nvPr/>
        </p:nvSpPr>
        <p:spPr>
          <a:xfrm>
            <a:off x="1875314" y="2981347"/>
            <a:ext cx="4980187" cy="160043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ٱلْأَلْغازِ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B4B6D22-894B-5A38-FBA5-D310BDD90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196294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0E31-5967-8974-7240-0C582157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4C20F-794B-1CF8-DD84-CE93660B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FCA074-5598-AD95-F1A7-FFE5561481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02CE92-1F8D-85CC-2D82-DAEA01DB63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179AFD-F5B1-E358-F71C-C3691E7141A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8CD853-ACBB-DBAD-2319-7F0DF0B2C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C79506-BE1C-C5C4-8FF9-9D771F6686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374C39-6C4C-5B75-A45A-93553263BC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A1201-8B6B-2570-374E-C3B029F891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4B4B2A-A9EE-96E1-FCE8-E5EFAA307C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9ED70D0-4964-42E7-8127-B7EB153FCA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279851C-33F1-3F62-A1AB-A696D36B21AB}"/>
              </a:ext>
            </a:extLst>
          </p:cNvPr>
          <p:cNvSpPr txBox="1"/>
          <p:nvPr/>
        </p:nvSpPr>
        <p:spPr>
          <a:xfrm>
            <a:off x="1197038" y="2782828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ٱلْفُنونِ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ٱلْجَميلَةِ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أُلَقَّبُ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بِٱلْفَنِّ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ٱلسّابِعِ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FF0000"/>
                </a:solidFill>
              </a:rPr>
              <a:t>فَمَنْ أَكونُ؟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020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D4C7A-FFAE-F30D-B6D2-5504DA39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B9CF5-1C33-1BD2-5A94-F9A67FF1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F56464-6FC8-B3A6-1E6F-1DF79CBF4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AC11A4-C2DF-C794-B935-46061302A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4C02F0-8019-3B84-2311-F147372FCC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AF32C1-6451-9CE2-26E6-42D35D1326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B7615-73B0-01EF-66CE-15960F76F1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82D299-2338-1687-944A-21DD10E90F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D01CF44-E30B-FCC6-38A0-501B71171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B172DD-D8E0-9D23-3625-79276669FD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B53850F-5FD9-6E2B-3A96-B9890B97EE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15BBA2-D462-810F-36D1-7490191521E9}"/>
              </a:ext>
            </a:extLst>
          </p:cNvPr>
          <p:cNvSpPr txBox="1"/>
          <p:nvPr/>
        </p:nvSpPr>
        <p:spPr>
          <a:xfrm>
            <a:off x="1058003" y="33081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ٱلْفُنونِ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ٱلْجَميلَةِ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أُلَقَّبُ بِأَبي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ٱلْفُنونِ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FF0000"/>
                </a:solidFill>
              </a:rPr>
              <a:t>فَمَنْ أَكونُ؟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2773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9DC98-17EC-D56C-3835-7859E023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F0B72-2B46-CF2C-25D7-FA0CA0F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A2256A-EC49-F948-0199-38684E6681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50689E-4051-C92E-78BE-D27FACF28E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A2ACE8-9396-8A7D-1D55-492D286CEF1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BD9D98-764C-ED21-13BE-F8E06AC549E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D442DE-CEAF-4FD9-B0BD-BF7FE47A5BC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C9DE91-E88C-BF00-92BB-B1E92AE8FA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90B3B9-DE2C-1B49-6066-4F4DF39EE6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78AAB9-EBD0-E3C9-6399-A1459B7A09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D1FFF81-FEEE-17DF-843A-D4972A7F85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2E0865F-C780-1987-C5FE-091E7956D710}"/>
              </a:ext>
            </a:extLst>
          </p:cNvPr>
          <p:cNvSpPr txBox="1"/>
          <p:nvPr/>
        </p:nvSpPr>
        <p:spPr>
          <a:xfrm>
            <a:off x="1210403" y="3460522"/>
            <a:ext cx="661480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ٱلْأَسْماءِ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عَلامَةُ رَفْعي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ٱلْأَلِفُ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وَعَلامَةُ جَرّي وَنَصْبي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ٱلْياءُ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</a:t>
            </a:r>
            <a:r>
              <a:rPr lang="ar-MA" dirty="0">
                <a:solidFill>
                  <a:srgbClr val="FF0000"/>
                </a:solidFill>
              </a:rPr>
              <a:t>فَمَنْ أَكونُ؟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8904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7D52-5DDE-1173-C50B-BBD2B0D1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E078C-BB32-D806-2FD1-15190BCF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5C8E3C-1BAB-89E6-F61F-F7110ED6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850346-7186-5806-1662-39DE28B69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64973D-BEDC-9043-00C6-6633D140A2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B28142-46BF-8726-0B73-C632E57461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CC79F-67F3-DF13-008C-673D311468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A28492-5027-7197-6772-B8517E5C76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A1864B-7DD7-3B45-57D1-52016345A5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FB1ED-913A-3C29-3A39-796640C1B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B03FF58-1239-3719-9F46-262FF356A9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601280-4675-23E3-A0F0-32415ACEAB13}"/>
              </a:ext>
            </a:extLst>
          </p:cNvPr>
          <p:cNvSpPr txBox="1"/>
          <p:nvPr/>
        </p:nvSpPr>
        <p:spPr>
          <a:xfrm>
            <a:off x="1058003" y="3308122"/>
            <a:ext cx="6614809" cy="78319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ٱلْأَفْعالِ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لامي حَرْفُ عِلَّةٍ، </a:t>
            </a:r>
            <a:r>
              <a:rPr lang="ar-MA" dirty="0">
                <a:solidFill>
                  <a:srgbClr val="FF0000"/>
                </a:solidFill>
              </a:rPr>
              <a:t>فَمَنْ أَكونُ؟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5894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18B7-FB12-7D21-453B-7AC180D2D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A395C-6ABB-A4CC-8068-ED1C9D61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756000"/>
            <a:ext cx="6980537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حل اللغز التالي على ألواحكم. سيتم إقصاء أصحاب الإجابات الخاطئة.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B64808-AE04-2882-575A-CFB5CACBC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8C7426-96F8-C437-791C-B4D5D9A5F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67DF5-C0E2-049D-5AD2-8F18FA2DA04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5093D8-0B5C-1CA7-2898-EC23CE832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41363-8FCC-8C87-0DE4-734B9060305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8E6A4D-C367-8F60-75AD-10694D5934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EE22A5-0EA2-31A0-C226-8196E14A17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4196DC-513C-DA70-3DB2-9FE2B8BE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9B2CB15-E5D7-1E95-C1D9-122F7918D4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253F9B-E9F6-A9C6-93B6-1F47CBEB4201}"/>
              </a:ext>
            </a:extLst>
          </p:cNvPr>
          <p:cNvSpPr txBox="1"/>
          <p:nvPr/>
        </p:nvSpPr>
        <p:spPr>
          <a:xfrm>
            <a:off x="1309440" y="3258766"/>
            <a:ext cx="6614809" cy="78319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أَنا مِنَ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</a:rPr>
              <a:t>ٱلْأَفْعالِ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</a:rPr>
              <a:t>، فائي وَلامي حَرْفا عِلَّةٍ، </a:t>
            </a:r>
            <a:r>
              <a:rPr lang="ar-MA" dirty="0">
                <a:solidFill>
                  <a:srgbClr val="FF0000"/>
                </a:solidFill>
              </a:rPr>
              <a:t>فَمَنْ أَكونُ؟</a:t>
            </a:r>
            <a:endParaRPr lang="fr-M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669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DD73-B00B-A0B6-A60C-C825EFA5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CF11D4-CEBC-3583-1C5C-96F97E242F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22F70C-AC3C-1800-01E7-DB3EF9365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AA3492-03D0-8804-B305-84EA9BEEEB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F762C-2C5C-011B-8102-FAF545D4185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853007-FF75-D2E5-78FB-B267EF2A61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4CE3B2-2985-7666-9794-6B1B06BA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5A0C5C-33B7-D9D1-8184-18FD1171AF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C37ABE-709F-552F-AB4C-3D444D69B0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3FC5607-8ACF-49C2-B26E-1CC57E0081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C79DB1C1-B5A7-83A8-7615-EC34E522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هم ........................................................................... </a:t>
            </a:r>
          </a:p>
        </p:txBody>
      </p:sp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455A78A-B993-6802-B70A-480DC34B0E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932593" y="217582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18841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2453703"/>
            <a:ext cx="4500000" cy="174251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أستعد لفهم النص؛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أنصت للنص وأتحقق من فهمه؛ </a:t>
            </a:r>
          </a:p>
          <a:p>
            <a:pPr>
              <a:lnSpc>
                <a:spcPct val="150000"/>
              </a:lnSpc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أعيد إنتاج مضمون النص.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00792" y="1771950"/>
            <a:ext cx="319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التراث الفني المغربي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464C1B0-DA3C-8FD3-2B25-ED2AC74587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2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01" y="757493"/>
            <a:ext cx="7345645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ستحاولون فهم نص سماعي بعنوان " التراث الفني المغربي" وتعيدون سرد مضامينه. </a:t>
            </a:r>
            <a:endParaRPr lang="fr-MA" sz="22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EFDBB9E3-76EC-C549-7AAC-0B1164EA33C1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اَلتُّراثُ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ٱلْفَنِّيُّ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ٱلْمَغْرِبِيُّ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C1F6204-CE0F-25DA-9DB9-B72C906502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7DFF-2317-6BA0-B8A4-C4CD0638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EA45F-83BC-AB74-32B4-DB17878E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بتعرف معاني كلمات أساسية في النص. من يقرؤها؟</a:t>
            </a:r>
            <a:endParaRPr lang="f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F2BC17-2763-0C0F-90E7-A1CAF2B7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631AE7-A71C-ECAD-3A7F-5C99817144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750B56-1C78-41E7-E60D-6DEDCF918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972A0-BB2C-9919-60B9-AAF308A286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C64E7-B39D-7983-8DD2-F36A3BDE9D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FBC4-1017-ACC4-3C22-2DB6B845A64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F29601-C632-285E-B3D5-5C85A3CA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FD792D-D461-16D7-C31B-FF1CD2E1E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52120-98E8-0AED-A6AF-DA7363687C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19E17CBB-226F-0C73-6AA6-C89C1D3C0CC8}"/>
              </a:ext>
            </a:extLst>
          </p:cNvPr>
          <p:cNvSpPr txBox="1"/>
          <p:nvPr/>
        </p:nvSpPr>
        <p:spPr>
          <a:xfrm>
            <a:off x="3402370" y="4570644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اَلذّاكِرَةُ </a:t>
            </a:r>
            <a:endParaRPr dirty="0"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295D857E-1BEB-FA5E-EFAF-AB6892BAE1FF}"/>
              </a:ext>
            </a:extLst>
          </p:cNvPr>
          <p:cNvSpPr txBox="1"/>
          <p:nvPr/>
        </p:nvSpPr>
        <p:spPr>
          <a:xfrm>
            <a:off x="5485856" y="2447874"/>
            <a:ext cx="246066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اَلْأَهازيجُ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991449E1-0693-6174-9CCB-F3D3E26B5193}"/>
              </a:ext>
            </a:extLst>
          </p:cNvPr>
          <p:cNvSpPr txBox="1"/>
          <p:nvPr/>
        </p:nvSpPr>
        <p:spPr>
          <a:xfrm>
            <a:off x="819194" y="2509644"/>
            <a:ext cx="2671467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اَلْفُلْكْلورُ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88CA9D17-A3AD-87A6-0DB1-3115B7B790D4}"/>
              </a:ext>
            </a:extLst>
          </p:cNvPr>
          <p:cNvSpPr txBox="1"/>
          <p:nvPr/>
        </p:nvSpPr>
        <p:spPr>
          <a:xfrm>
            <a:off x="3402370" y="4610985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اَلذّاكِرَةُ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3093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7094-774E-1D51-C3AF-EA4DBD05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A4509-79E3-B626-AB13-B2138FE9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"الذاكرة  " ؟ ثم آخر يركبها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4DDE64-DB4C-439F-8934-B2C4E31D2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F47893-6067-7ECF-7CF0-6C9E3BC9D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62A713-8CF8-7CD2-1865-4D594351F4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0F2BC-D4A2-0DA1-6358-F0E4EED4074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4E8230-2626-0FC3-452C-2C7104DB72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57195-AE44-6451-9526-E37DAA8B12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553183-FE3E-6697-B37E-D16339FF0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8B0AA0-1422-39C5-8F9C-7D36EE517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A522AB-843B-253B-715D-D6561236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DFB286D5-6950-B4E6-399E-DA9D8ACDD1DF}"/>
              </a:ext>
            </a:extLst>
          </p:cNvPr>
          <p:cNvSpPr txBox="1"/>
          <p:nvPr/>
        </p:nvSpPr>
        <p:spPr>
          <a:xfrm>
            <a:off x="445590" y="4120722"/>
            <a:ext cx="7839635" cy="1021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dirty="0">
                <a:solidFill>
                  <a:prstClr val="black"/>
                </a:solidFill>
                <a:sym typeface="Sakkal Majalla"/>
              </a:rPr>
              <a:t>	تَخْزينُ وَحِفْظُ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ٱلْمَعْلوماتِ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وَٱلْأَفْكارِ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5400" dirty="0" err="1">
                <a:solidFill>
                  <a:prstClr val="black"/>
                </a:solidFill>
                <a:sym typeface="Sakkal Majalla"/>
              </a:rPr>
              <a:t>وَٱلْعاداتِ</a:t>
            </a:r>
            <a:r>
              <a:rPr lang="ar-MA" sz="5400" dirty="0">
                <a:solidFill>
                  <a:prstClr val="black"/>
                </a:solidFill>
                <a:sym typeface="Sakkal Majalla"/>
              </a:rPr>
              <a:t>.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80A373A5-778F-5541-64B5-DC145DAC1523}"/>
              </a:ext>
            </a:extLst>
          </p:cNvPr>
          <p:cNvSpPr txBox="1"/>
          <p:nvPr/>
        </p:nvSpPr>
        <p:spPr>
          <a:xfrm>
            <a:off x="3140671" y="2006179"/>
            <a:ext cx="2727543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اَلذّاكِرَةُ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388B401-56E7-3948-69A8-24BCA87A0D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6828322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B821-89E1-25CE-F70F-C1EF02497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099F5-2EBB-3D79-16F0-D8946DF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الأهازيج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7CC5D-0215-2D65-A2A2-6A804E4A5D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4A5AE-A007-F4E3-5AB3-671F6262BC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1E7013-656D-CCC1-646B-97AC3C1E41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072CF-AE7C-798C-D88C-4D4EB86F7E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6CCFEC-9CBB-52CA-B59F-EF1A437E7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686B3B-2D67-D7CE-FDC0-4510E8C4D2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64E7EC-8738-2D4C-9591-361841D8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A7F37D-BECF-DD07-7633-1F9C5B617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EC53C9-C4D3-F28E-DB52-5BED20D2D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97154B47-EDB0-91EF-B4FD-04F3B8B4B3E6}"/>
              </a:ext>
            </a:extLst>
          </p:cNvPr>
          <p:cNvSpPr txBox="1"/>
          <p:nvPr/>
        </p:nvSpPr>
        <p:spPr>
          <a:xfrm>
            <a:off x="868736" y="403770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	أَغانٍ أَوْ أَلْحانٌ شَعْبِيَّةٌ تُرَدَّدُ في مُناسَباتٍ مُعَيَّنَةٍ.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CC52E401-A5BE-681F-4C85-C85CCAD7AB0F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اَلْأَهازيجُ 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AA24382-94A1-A5BD-B1F1-B913407A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00136211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C69D9-8CF8-297F-44A0-3325D9AA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C29A7-367E-7693-E75A-2DACFDFB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 "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Sakkal Majalla"/>
              </a:rPr>
              <a:t>الفلكلور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؟ ثم آخر يركبها في جملة مفيدة أو يقدم مرادفات لها.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32556A-A43E-A397-3C2E-9394CFF54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24A4F6-07B9-CD89-7AF2-F9AE591464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BC21D-A3CD-C4D2-9A2F-A9D211C8A3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A39ED-5D05-9E54-271A-5DDF6A645F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5C011-0F81-A96F-100A-EC1722497FE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49401-791F-349C-0A34-51E58FBE47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444764A-F3B1-0915-458D-108AFE7714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186FFF-1229-473F-DEC3-9831891C6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BDF378-EDF6-BA32-D124-4E618D74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EEAB403D-FFAB-47B8-EBC4-ECF50B93754A}"/>
              </a:ext>
            </a:extLst>
          </p:cNvPr>
          <p:cNvSpPr txBox="1"/>
          <p:nvPr/>
        </p:nvSpPr>
        <p:spPr>
          <a:xfrm>
            <a:off x="868736" y="3956777"/>
            <a:ext cx="7055513" cy="21452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6000" dirty="0">
                <a:solidFill>
                  <a:prstClr val="black"/>
                </a:solidFill>
                <a:sym typeface="Sakkal Majalla"/>
              </a:rPr>
              <a:t>اَلْقِصَصُ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وَٱلْأَغاني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وَٱلْعادَاتُ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وَٱلْحِرَفُ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ٱلتَّقْليدِيَّةَ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</a:t>
            </a:r>
            <a:r>
              <a:rPr lang="ar-MA" sz="6000" dirty="0" err="1">
                <a:solidFill>
                  <a:prstClr val="black"/>
                </a:solidFill>
                <a:sym typeface="Sakkal Majalla"/>
              </a:rPr>
              <a:t>ٱلْمُتَوارَثَةُ</a:t>
            </a:r>
            <a:r>
              <a:rPr lang="ar-MA" sz="6000" dirty="0">
                <a:solidFill>
                  <a:prstClr val="black"/>
                </a:solidFill>
                <a:sym typeface="Sakkal Majalla"/>
              </a:rPr>
              <a:t> عَبْرَ ٱلْأَجْيالِ. </a:t>
            </a: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47148A0B-3217-5868-1094-5A1C33F3AFFF}"/>
              </a:ext>
            </a:extLst>
          </p:cNvPr>
          <p:cNvSpPr txBox="1"/>
          <p:nvPr/>
        </p:nvSpPr>
        <p:spPr>
          <a:xfrm>
            <a:off x="2949848" y="2089194"/>
            <a:ext cx="281043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اَلْفُلْكْلورُ </a:t>
            </a:r>
          </a:p>
        </p:txBody>
      </p:sp>
      <p:pic>
        <p:nvPicPr>
          <p:cNvPr id="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C0C08FA-9827-30CC-DD8D-B58372B0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041483" y="3128364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3238342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E599-DCCA-C442-5844-DBC13952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929B-F2FD-2D16-22B8-E7E5D687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ويذكرنا بمعناها؟ 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A6BDE-FBBB-F1C2-02C5-F0E45FD82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5F5BA-EAEA-A3E8-6F79-F9FB6827CD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980AD1-02A2-3698-7B27-109DF1A0B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2D7D14-FD7C-C11C-3EF6-9A1D402E42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C427B-58B7-FE81-4A12-66819E7E01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CE9FD-C794-0193-E61C-07EB18D7BE1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4C60D4-6C75-9C5D-9D0A-29BE4BE5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81235-5EF6-B9D3-172B-894C40DA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BAFA13-73AD-1E86-1867-8D7F9DE4E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4F0ABE1-AAAB-7CC7-6B90-F7545B3490BE}"/>
              </a:ext>
            </a:extLst>
          </p:cNvPr>
          <p:cNvSpPr txBox="1"/>
          <p:nvPr/>
        </p:nvSpPr>
        <p:spPr>
          <a:xfrm>
            <a:off x="3402370" y="4610985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اَلذّاكِرَةُ </a:t>
            </a:r>
            <a:endParaRPr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10C7C3CF-7B34-A54A-B270-4A00940E2FC9}"/>
              </a:ext>
            </a:extLst>
          </p:cNvPr>
          <p:cNvSpPr txBox="1"/>
          <p:nvPr/>
        </p:nvSpPr>
        <p:spPr>
          <a:xfrm>
            <a:off x="5379849" y="3009663"/>
            <a:ext cx="246066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اَلْأَهازيجُ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84C6D944-9D92-7DF2-C406-CBCA5ABFBCD2}"/>
              </a:ext>
            </a:extLst>
          </p:cNvPr>
          <p:cNvSpPr txBox="1"/>
          <p:nvPr/>
        </p:nvSpPr>
        <p:spPr>
          <a:xfrm>
            <a:off x="783124" y="2907552"/>
            <a:ext cx="2671467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اَلْفُلْكْلورُ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47008979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9317-1982-D6C2-5C89-0284CB36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5AF49-38CB-7CF1-3061-6C4391582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50942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تستمعوا  إلى  نص "التراث الفني المغربي"، حاولوا بشكل ثنائي توقع المعلومات التي يمكن أن يقدمها.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162329-C563-7F13-B4BE-74BD7EE4969F}"/>
              </a:ext>
            </a:extLst>
          </p:cNvPr>
          <p:cNvSpPr txBox="1"/>
          <p:nvPr/>
        </p:nvSpPr>
        <p:spPr>
          <a:xfrm>
            <a:off x="978013" y="4592752"/>
            <a:ext cx="6774789" cy="78319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ٱعْتِقادي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قَدْ يُقَدِّمُ ٱلنَّصُّ مَعْلوماتٍ حَوْلَ: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2C33C-71B1-BD17-7C47-029C1A5B523A}"/>
              </a:ext>
            </a:extLst>
          </p:cNvPr>
          <p:cNvSpPr txBox="1"/>
          <p:nvPr/>
        </p:nvSpPr>
        <p:spPr>
          <a:xfrm>
            <a:off x="1324944" y="2394186"/>
            <a:ext cx="6315037" cy="132802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اَلتُّراثُ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ٱلْفَنِّيُّ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endParaRPr lang="ar-MA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A97723-BE8D-D8A0-2D13-FBA965A551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4BE418-450E-F185-E153-E89A2F1F84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3B105-A1ED-9A45-183C-D17B072D86E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768E5-F69B-220F-AFB4-200F26AD5B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F4444-C194-D8A4-530D-68B3CDAE943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380198-D757-E61E-76E9-F2D6D3F36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F9B9D2-CBBF-6145-AC13-B5BB008D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D58EA3-85A0-38BC-11DB-CD4B5ACE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68EB912-F7A7-79E6-D960-B780C50A1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991883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E0C5-DEEA-73AB-3A05-76A00D4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F010-ED26-55AF-2E6C-6FEE4B82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لتسجيل أهم المعلومات التي ستلتقطونها أثناء الاستماع.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0C1DFB-5D26-AB9A-5422-7C06EE81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DCE87A-B91E-6C5F-0895-5F52E78F86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062C4-EFD0-8BA0-28D1-A9CF93C543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8AB60-11BB-5A3A-21D2-EB1F906E0F4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CAA68-6134-90AD-F02A-A4B84B62882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B90639-4E51-EBC8-EB37-14F23261B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067F7-0FBB-6FAC-F3FC-41926B0C9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5D56B7-D827-7974-2553-F8E80076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81D596-398B-A8A4-ED71-9EECA6D75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6F068B3-2D67-D2BC-E418-16E989731073}"/>
              </a:ext>
            </a:extLst>
          </p:cNvPr>
          <p:cNvSpPr txBox="1"/>
          <p:nvPr/>
        </p:nvSpPr>
        <p:spPr>
          <a:xfrm>
            <a:off x="1284514" y="2632552"/>
            <a:ext cx="6574971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أَثْناءَ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ٱلِاسْتِماعِ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وَأُسَجِّلُ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ٱلْأَساسِيَّةَ عَلى دَفْتَري.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766092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032-CBC8-E5E8-E994-7E8FB34F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01610-F4A7-39A4-99BF-EECBE649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8393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"التراث الفني المغربي" (مرتان)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D39A97B-593D-0265-5060-BC54C54BFA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B3D4E1-4415-AFB1-6D98-20E14ECC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C1839C-E782-6F98-0DE2-98A8EEE7FE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19291-3AEB-464B-CCBF-23DD069120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804F93-0568-996C-A796-39E201F8719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763BFB-7E6A-00DC-89D7-85E0F7D7B1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58E52F-A16B-7B91-7BCD-B0934E41AB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46F834-F151-E624-28B4-094A473E8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C20BED-63A9-2456-EFFD-9D56E717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WhatsApp Video 2026-02-14 at 09.31.28 (1)">
            <a:hlinkClick r:id="" action="ppaction://media"/>
            <a:extLst>
              <a:ext uri="{FF2B5EF4-FFF2-40B4-BE49-F238E27FC236}">
                <a16:creationId xmlns:a16="http://schemas.microsoft.com/office/drawing/2014/main" id="{52102DFA-6D4A-AD82-5878-3EF795578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4944" y="1760089"/>
            <a:ext cx="7800368" cy="484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81AB-BE2A-E042-3AFB-AA3F34F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442DE-548A-4126-390E-EA9FCEE6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 ويوضح كيف استطاع هو وزميله التحقق منه؟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9C3D67-7E7D-2925-FBE3-565E6C3A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07F06-C65B-E70A-B8B2-A15DB73EF0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E6B8C9-81C0-9079-989F-205F11E1A9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026BF7-193A-F114-6F50-A07C8C4A3A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489C2-D38D-313D-CA07-FD007878C9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0DA48E-D06D-49D5-2EE4-595B89A93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A1C57D-94AD-B268-0CAA-6E18D7DF7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D81658-5522-967E-4ACD-C5F38E26E3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AE15DF-596F-1CC2-AADC-FCB55723B5EB}"/>
              </a:ext>
            </a:extLst>
          </p:cNvPr>
          <p:cNvSpPr txBox="1"/>
          <p:nvPr/>
        </p:nvSpPr>
        <p:spPr>
          <a:xfrm>
            <a:off x="741560" y="3429000"/>
            <a:ext cx="4416575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40724939-C684-D41B-43F1-2496392313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3295939" y="1920227"/>
            <a:ext cx="5147778" cy="3431852"/>
          </a:xfrm>
          <a:prstGeom prst="round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50EF8-0519-C210-50A5-762A9B396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16652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C519-8911-A26D-D71E-70E3427F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5015E-D24C-BC16-1CCF-EAC83B86C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جماعة عن بعض الأسئلة لفهم النص. من يجيب عن السؤال التالي؟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2F5003-0746-CD28-79D5-61D0B563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75BA09-4F9A-7150-63F2-FC9AB376BB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3BF3E-34FA-2683-DB93-874617E9B5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0C90BD-FAFE-90C1-5C71-CD69658678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9FDE9-035B-E165-730D-D2C957EDF3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76C110-11C8-5685-2C5E-C9DCF7CB08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09FF4E-0584-2C07-6E76-2EB436365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05713-315D-247A-927A-5833B826CE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502219-BCB9-6A03-CDC6-33AFCA98BAD3}"/>
              </a:ext>
            </a:extLst>
          </p:cNvPr>
          <p:cNvSpPr txBox="1"/>
          <p:nvPr/>
        </p:nvSpPr>
        <p:spPr>
          <a:xfrm>
            <a:off x="746503" y="315595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ٱلنَّصُّ؟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762FA9-BBE3-6303-F212-061E4F66E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46675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13E5-17D9-9E56-8FB3-BEF7CB5D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3EEB-69F6-D290-06D2-BA1346B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1F249B-CF28-95BB-3ECE-E1945ECE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09E2E5-3B07-319B-B05A-E82C374DB5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22E9F-2506-C937-D1A4-2E2B4FFFEEB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7079F-151C-7369-DF17-799A5C959E1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A3EA6-49B1-0B87-49DF-C5431D3804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660DF5-36CA-975D-DD65-BF729186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4BF5B5-085D-A24D-D5F1-EBEA1333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660B86-AA8B-998F-872C-E2B7B9AB8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D1835C-F4B3-2185-CDBA-24BAB6210D68}"/>
              </a:ext>
            </a:extLst>
          </p:cNvPr>
          <p:cNvSpPr txBox="1"/>
          <p:nvPr/>
        </p:nvSpPr>
        <p:spPr>
          <a:xfrm>
            <a:off x="845041" y="2708773"/>
            <a:ext cx="7529208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ٱلثَّقافاتُ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تَمازَجَتْ في بِلادِنا لِتُشَكِّلَ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ٱلتُّراثَ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ٱلْفَنِّيَّ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ٱلْمَغْرِبِيَّ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3386DE-253A-DECE-089B-D2EEE6D7C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970864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9BAB-B367-4E4E-4112-83B21438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26739-1990-EF91-43EF-3127491F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916CE6-3E1F-78B0-5AC4-9D0EF2F7EF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510D0F-D7BE-D21A-F7EA-A03ECE146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98A40B-33D4-2D6F-0A5B-D139E71412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636536-0132-AC34-C50C-AFA4388635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BE03A-9D17-9023-D593-6F7380C40D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7BC441-7C81-230D-46FD-EBC6C0A087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564742-3AE8-30DC-F165-3FA2EDA0D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E948E1-96AC-983A-B39F-0B99942FF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6D1B8A-DBD5-5932-6681-EAF12E49C0DF}"/>
              </a:ext>
            </a:extLst>
          </p:cNvPr>
          <p:cNvSpPr txBox="1"/>
          <p:nvPr/>
        </p:nvSpPr>
        <p:spPr>
          <a:xfrm>
            <a:off x="746503" y="3182853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أَنْواعُ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ٱلنَّصِّ؟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D0CA43-70F8-8085-8E39-6CF671484B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7536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1CDF-C276-595D-610C-6AB82EE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9731CB-B299-96D8-7698-AE6B3BD5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1BB8A-390F-7A06-DBEB-0C48EB34D0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2C972F-46BD-E4D2-9804-29FB0E3A2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9B55C-4099-C226-AFC5-15C0D90C28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C00C9-4ED8-EFDE-3C75-6089610E05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16C42-97E5-3E3D-C916-14B0A4DCF7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B2E1E4-7C72-9BEE-B152-162C31B2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E60786-5480-4B35-FAED-7F578F667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0B1B225-D6F0-5607-D0B3-AFCE3530D6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52DBD75-8342-6E9D-8DC7-F52FA8BD84CE}"/>
              </a:ext>
            </a:extLst>
          </p:cNvPr>
          <p:cNvSpPr txBox="1"/>
          <p:nvPr/>
        </p:nvSpPr>
        <p:spPr>
          <a:xfrm>
            <a:off x="746503" y="3162979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اُذْكُرْ(ي) أَنْواعَ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ٱلْفُلْكْلورِ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ٱلْمَغْرِبِيِّ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ٱلنَّصِّ.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997266-75A4-61DB-2D3D-F5D1AFF39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373196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879EA-A631-0721-805A-5D4DDC9C3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C9912-D546-0CD6-5530-64DA3784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1949F3-4151-1194-C9BD-121C651AE4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EB296D-B6CE-0017-81C1-9387C943D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A14A96-8A8A-E021-C9C7-8666B47403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ECB244-003D-7BAA-7717-08634A7F4A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1EC672-EC5F-8FDB-3812-63881A5338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CF027A-776B-1AB4-EA07-9CD4D1DC1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31510-6AE5-6769-FB2A-1CFFCE60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05DC1-3095-8251-6F78-522381D2A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6ADB22-1FC2-9F84-28FD-51AD5E1E2245}"/>
              </a:ext>
            </a:extLst>
          </p:cNvPr>
          <p:cNvSpPr txBox="1"/>
          <p:nvPr/>
        </p:nvSpPr>
        <p:spPr>
          <a:xfrm>
            <a:off x="858370" y="2744691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ٱلْمَجالاتُ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يُسْتَعْمَلُ فيها فَنُّ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ٱلزَّخْرَفَةِ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5F79B8-27C3-8511-9422-CE9CF96526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151588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28794-66DE-ED6E-5DBE-2E2D5745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1AAF6-37F0-2FF1-0AD6-1F7387E0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أنتم متفقون؟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8C471E-0545-B6DA-1B93-622A24D46C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AB9A65-6356-B87E-9E6A-7B365F0764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7D0BC-19FB-10F6-D558-4FC8D8C567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9273F6-13CD-6290-8D20-99311216BD2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EF0EE3-D03A-82F0-99BB-BA23586AC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4E38AF8-BAE0-779D-FB85-D535AF7C3A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818699-A0AA-2DA6-CB1F-7E9162137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984B30-B55E-7AB7-41C1-FF30EE58A5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0D238D-A9E6-E61B-1E61-7B558CA17894}"/>
              </a:ext>
            </a:extLst>
          </p:cNvPr>
          <p:cNvSpPr txBox="1"/>
          <p:nvPr/>
        </p:nvSpPr>
        <p:spPr>
          <a:xfrm>
            <a:off x="746503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بِٱلتُّراثِ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ٱلْفَنِّيِّ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ٱلْمَغْرِبِيِّ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EECD46-F010-37AD-63E3-F9D1B83F6E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877674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248CD-890D-DF97-3599-570F67711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6E99E-C6EC-84A6-4131-34AA5DB2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يفسر لماذا؟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9712A7-8B09-65C5-7DA8-4C3E91A2FF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56C4E9-1323-CE32-BEC8-66AF97AFB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400B2E-0A3E-80C2-EF5E-3A5A7DD80B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B390E4-943A-BC41-9144-470DBE2A9CA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B33525-9A1F-0378-626B-FFF122AE6C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371513-1830-ECA3-F421-1D174AEE74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BF3809-D5D0-4E24-67F8-8E17CC560A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A8097A-24B8-88DD-A73D-C687BB2825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DD7262-8C87-0B5D-DD61-3E5D55745D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C7A6B54-C771-E5A8-D8FF-6D995B7BDD18}"/>
              </a:ext>
            </a:extLst>
          </p:cNvPr>
          <p:cNvSpPr txBox="1"/>
          <p:nvPr/>
        </p:nvSpPr>
        <p:spPr>
          <a:xfrm>
            <a:off x="1799495" y="1846955"/>
            <a:ext cx="554501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طَبيعةُ ٱلنَّصِّ؟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47C1928-B569-2973-553A-D3A7EE630C34}"/>
              </a:ext>
            </a:extLst>
          </p:cNvPr>
          <p:cNvSpPr/>
          <p:nvPr/>
        </p:nvSpPr>
        <p:spPr>
          <a:xfrm>
            <a:off x="3576250" y="2934847"/>
            <a:ext cx="2367349" cy="5878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سَرْدِيٌّ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2C82DE1-C86C-B611-3CAD-D84431087CD5}"/>
              </a:ext>
            </a:extLst>
          </p:cNvPr>
          <p:cNvSpPr/>
          <p:nvPr/>
        </p:nvSpPr>
        <p:spPr>
          <a:xfrm>
            <a:off x="6092686" y="3035738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965662C-36F3-6394-615C-7F6B5029C3C9}"/>
              </a:ext>
            </a:extLst>
          </p:cNvPr>
          <p:cNvSpPr/>
          <p:nvPr/>
        </p:nvSpPr>
        <p:spPr>
          <a:xfrm>
            <a:off x="3576250" y="3849805"/>
            <a:ext cx="2367349" cy="5878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1E4E941-B375-D54C-A77D-6DFD107994EC}"/>
              </a:ext>
            </a:extLst>
          </p:cNvPr>
          <p:cNvSpPr/>
          <p:nvPr/>
        </p:nvSpPr>
        <p:spPr>
          <a:xfrm>
            <a:off x="6111550" y="3980489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5B61901-A4D7-F8F3-C82A-B94BA02F43A3}"/>
              </a:ext>
            </a:extLst>
          </p:cNvPr>
          <p:cNvSpPr/>
          <p:nvPr/>
        </p:nvSpPr>
        <p:spPr>
          <a:xfrm>
            <a:off x="3576250" y="4702032"/>
            <a:ext cx="2367349" cy="5878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حِوارِيٌّ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FB7935E-8C3C-6178-48BE-607EAB7579C1}"/>
              </a:ext>
            </a:extLst>
          </p:cNvPr>
          <p:cNvSpPr/>
          <p:nvPr/>
        </p:nvSpPr>
        <p:spPr>
          <a:xfrm>
            <a:off x="3593056" y="5598759"/>
            <a:ext cx="2367349" cy="5878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تَفْسيرِيٌّ 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B3253CA-B4BE-73BF-2236-894B7A277CCC}"/>
              </a:ext>
            </a:extLst>
          </p:cNvPr>
          <p:cNvSpPr/>
          <p:nvPr/>
        </p:nvSpPr>
        <p:spPr>
          <a:xfrm>
            <a:off x="6092687" y="5652445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2F3E891-4969-5BAB-21E2-F7CA480A96AF}"/>
              </a:ext>
            </a:extLst>
          </p:cNvPr>
          <p:cNvSpPr/>
          <p:nvPr/>
        </p:nvSpPr>
        <p:spPr>
          <a:xfrm>
            <a:off x="6092686" y="4816467"/>
            <a:ext cx="410547" cy="44174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507697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BFE79-EF81-EE25-1284-0A268409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91838-6A17-CD72-8FA8-36BD33AC5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D2FD49-E7E2-F186-0B60-7F80617A9E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8CA653-5D43-B046-C389-D455A6F78F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AF04C-22E6-9070-D900-FCF68FA00F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1A7919-C652-25CB-BAA8-4C7F08BE07C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7A9372-2419-B381-27E1-781A0CA4F73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21D53F-D48A-68EA-A1DA-0B79E4FE4E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6B65CE-961F-8D80-1A31-3286C95439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A7850D-BBEB-B6FE-6840-DBAA7A6B5E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03B3B-E69F-3C76-644C-FDB9EDB9A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977517-46F1-93D4-636E-897AB0B371E6}"/>
              </a:ext>
            </a:extLst>
          </p:cNvPr>
          <p:cNvSpPr txBox="1"/>
          <p:nvPr/>
        </p:nvSpPr>
        <p:spPr>
          <a:xfrm>
            <a:off x="694944" y="3429000"/>
            <a:ext cx="7820825" cy="1940957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تَفْسيرِيٌّ لِأَنَّهُ يُقَدِّمُ تَفْسيراً لِلتُّراثِ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ٱلْفَنِّيِّ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ٱلْمَغْرِبِيِّ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مُعَزِّزاً ذلِكَ بِأَمْثِلَةٍ وَنَماذِجَ.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D5CD5-55BE-953B-EAF2-4FABC1760952}"/>
              </a:ext>
            </a:extLst>
          </p:cNvPr>
          <p:cNvSpPr/>
          <p:nvPr/>
        </p:nvSpPr>
        <p:spPr>
          <a:xfrm>
            <a:off x="3051153" y="2603391"/>
            <a:ext cx="2367349" cy="587829"/>
          </a:xfrm>
          <a:prstGeom prst="round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تَفْسيرِيٌّ</a:t>
            </a:r>
            <a:endParaRPr lang="fr-FR" sz="4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1AEAB2B-72CF-E5F0-8E1D-AB25EC9AB9D0}"/>
              </a:ext>
            </a:extLst>
          </p:cNvPr>
          <p:cNvSpPr/>
          <p:nvPr/>
        </p:nvSpPr>
        <p:spPr>
          <a:xfrm>
            <a:off x="5594002" y="2676434"/>
            <a:ext cx="410547" cy="441741"/>
          </a:xfrm>
          <a:prstGeom prst="ellipse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813808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00A1-68E3-A61C-6244-438D56D6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F342B-DA4D-D889-C0B7-2DE1D0D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كراساتكم- الصفحة -39-.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DA359-9DEF-BA8B-0EBA-EC97457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3F2838-2C7B-9FFB-3A6A-E62948B63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250F-22A1-3D89-736E-CA23F294E45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497F-3BA3-D383-F210-9FEA15E0620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DF9FB-803E-0A4D-957D-249B9857DE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AAA4FB-E4A1-424E-FB9F-2ED1D9B1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390D87-54FF-80F2-8F65-AB907DCB8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E31700-EC83-111D-7677-84280D79C9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191107-F8F1-502E-D6F4-54FCCBBA7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3AF52935-A990-694B-7C7C-AEEE8C0135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67" y="1704226"/>
            <a:ext cx="3359998" cy="515377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975F7-8976-463D-0F96-7161E111C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467" y="3289022"/>
            <a:ext cx="3314646" cy="18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576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DB6E-3A52-8CD2-3199-0D059909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3D0BE-CAED-090C-A06F-BBED27B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دفاتركم، وأجيبوا عن الأسئلة التالية.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A2AE4D-C611-1F50-6FDD-663B8814A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EA6C8-3EAA-A950-A4C3-4084BC8387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75A85-C1CD-AD84-FD19-37D9E08837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FE0789-93F0-228C-B817-8A3CD2928E9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62133-8EC5-DE62-877A-1691A1B507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030093-72D7-8D33-793F-5311CE76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288CA-0EDF-F018-6435-81D9E344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054E77-0CA5-7153-E231-11CFF23E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1415D5F-5A59-2D6A-BE86-A81C6E23F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7EF042D-D0F4-26B4-D5C4-033E0561BB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4920" y="2340938"/>
            <a:ext cx="6097453" cy="3435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E806FCBB-2512-7AA0-FEC9-B62893335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89" y="1464226"/>
            <a:ext cx="656409" cy="75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3254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184F-75D9-7DCE-E058-A80E180EE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FF9BF-B71E-9BE0-05FD-D640CBA7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ويقدم جوابه موضحا لزملائه كيف توصل إليه؟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AC5DB5-1FBD-F263-4691-85B5DD8C7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1C48BE-DB95-7B5A-1F08-9EB5D571F3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80DEB-86FD-81E0-59DE-8F3E174B3B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B3FC4D-5771-2694-6C82-53261EA203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058D8D-FC52-77D6-9640-AE120414F65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D63EB1-21A2-CF6F-F6B4-73BCA43026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576A73-05FC-1E23-2F30-70BFB2877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3EAC17-B751-4F7C-7E23-6EF741D320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8945C40-310B-31FC-90F0-1BD7E9F02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328B861-A89D-6C8A-77B0-8C3436204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716" y="2049107"/>
            <a:ext cx="6097453" cy="3641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708368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17774-D7F5-0040-F61F-5FA76FB04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BF29E-5204-F7DD-D03E-6F5EEF8AE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 على كراساتكم.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157202-61CA-438D-A4CC-9A2245D7E5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3D077F-30BA-7ECD-A817-6A75BA93A3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3938B2-6996-1536-DBAC-9CDB90F86F3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D43D-70A1-FFA7-4E96-36A86EC0480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FE733B-ABA8-99A7-9CF6-0794D1952E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83839E-B06D-3C49-CA6F-4DA7E15881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2F5AD30-B499-4C29-DA89-10D5F2731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3E1095-B90B-2A88-7B8A-8640D4D42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9C76B327-4060-8D96-6A49-D09C81184A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0EA2767-BA08-DD13-EE9B-86A3031158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554" y="2049107"/>
            <a:ext cx="7524595" cy="4410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EFCC77B-99CC-2F87-6392-60081D094307}"/>
              </a:ext>
            </a:extLst>
          </p:cNvPr>
          <p:cNvSpPr txBox="1"/>
          <p:nvPr/>
        </p:nvSpPr>
        <p:spPr>
          <a:xfrm>
            <a:off x="1248601" y="3276093"/>
            <a:ext cx="67606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فُنونُ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ٱلْمِعْمارِ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تَزْيينُ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ٱلْأَوانِي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ٱلْخَزَفِيَّةِ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زَخْرَفَةُ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ٱلزَّرابِيِّ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وَٱلسَّجّاداتِ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اَلْمُوسيقى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وَٱلرَّقْصُ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أَحْواش -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أَحيدوس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كْناوَة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اَلطَّرَبُ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ٱلْأَنْدَلُسِيُّ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اَلطَّقْطوقَةُ </a:t>
            </a:r>
            <a:r>
              <a:rPr lang="ar-MA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ٱلْجَبَلِيَّةُ</a:t>
            </a:r>
            <a:r>
              <a:rPr lang="ar-MA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40FFE04-12DF-9BD5-E5DD-E8598F114F69}"/>
              </a:ext>
            </a:extLst>
          </p:cNvPr>
          <p:cNvSpPr/>
          <p:nvPr/>
        </p:nvSpPr>
        <p:spPr>
          <a:xfrm>
            <a:off x="5269686" y="2532227"/>
            <a:ext cx="337758" cy="271005"/>
          </a:xfrm>
          <a:prstGeom prst="ellipse">
            <a:avLst/>
          </a:prstGeom>
          <a:solidFill>
            <a:srgbClr val="00B050"/>
          </a:solidFill>
          <a:ln>
            <a:solidFill>
              <a:srgbClr val="8F1F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E8EBF58-CD0D-93EA-7DD6-577C8E574285}"/>
              </a:ext>
            </a:extLst>
          </p:cNvPr>
          <p:cNvSpPr/>
          <p:nvPr/>
        </p:nvSpPr>
        <p:spPr>
          <a:xfrm>
            <a:off x="6793417" y="2532227"/>
            <a:ext cx="337758" cy="271005"/>
          </a:xfrm>
          <a:prstGeom prst="ellipse">
            <a:avLst/>
          </a:prstGeom>
          <a:solidFill>
            <a:srgbClr val="00B050"/>
          </a:solidFill>
          <a:ln>
            <a:solidFill>
              <a:srgbClr val="8F1F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AECFF8C-972E-BA99-20E2-52000FC1410A}"/>
              </a:ext>
            </a:extLst>
          </p:cNvPr>
          <p:cNvSpPr/>
          <p:nvPr/>
        </p:nvSpPr>
        <p:spPr>
          <a:xfrm>
            <a:off x="1843946" y="2510544"/>
            <a:ext cx="337758" cy="271005"/>
          </a:xfrm>
          <a:prstGeom prst="ellipse">
            <a:avLst/>
          </a:prstGeom>
          <a:solidFill>
            <a:srgbClr val="00B050"/>
          </a:solidFill>
          <a:ln>
            <a:solidFill>
              <a:srgbClr val="8F1F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797C68-582A-C3BE-560C-A7C4459AAB73}"/>
              </a:ext>
            </a:extLst>
          </p:cNvPr>
          <p:cNvSpPr txBox="1"/>
          <p:nvPr/>
        </p:nvSpPr>
        <p:spPr>
          <a:xfrm>
            <a:off x="839954" y="4160217"/>
            <a:ext cx="70509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اِسْتِعْمالُ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ٱلْوَسائِطِ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ٱلْإِلِكْتْرونِيَّةِ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وَمَواقِعِ ٱلتَّواصُلِ ٱلِاجْتِماعِيِّ كَنافِذَةٍ هامَّةٍ لِإِبْرازِ تَشَبُّثِهِمْ بِعاداتِهِمْ وَتَقاليدِهِمْ، وَأَداةٍ لِحِفْظِ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ٱلذَّاكِرَةِ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ٱلثَّقافِيَّةِ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وَصَوْنِ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ٱلتُّراثِ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ٱلْمَغْرِبِيِّ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ٱلْعَريقِ</a:t>
            </a:r>
            <a:r>
              <a:rPr lang="ar-MA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87E9501-F0D9-7667-F243-2AE18BAAB690}"/>
              </a:ext>
            </a:extLst>
          </p:cNvPr>
          <p:cNvSpPr txBox="1"/>
          <p:nvPr/>
        </p:nvSpPr>
        <p:spPr>
          <a:xfrm>
            <a:off x="710832" y="5551758"/>
            <a:ext cx="7298385" cy="765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lnSpc>
                <a:spcPts val="2700"/>
              </a:lnSpc>
            </a:pP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لا أَتَّفِقُ مَعَ هذا </a:t>
            </a:r>
            <a:r>
              <a:rPr lang="ar-MA" sz="2000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ٱلرَّأْيِ</a:t>
            </a: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 عَلى </a:t>
            </a:r>
            <a:r>
              <a:rPr lang="ar-MA" sz="2000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ٱعْتِبارِ</a:t>
            </a: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أَنَّ </a:t>
            </a:r>
            <a:r>
              <a:rPr lang="ar-MA" sz="2000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ٱلتُّراثَ</a:t>
            </a: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ٱلثَّقافِيَّ</a:t>
            </a: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مُتَنَوِّعٌ وَيَشْمَلُ عِدَّةَ مَجالاتٍ يُبْرِزُ فيها </a:t>
            </a:r>
            <a:r>
              <a:rPr lang="ar-MA" sz="2000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ٱلْفَنّانُ</a:t>
            </a: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dirty="0" err="1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ٱلشَّعْبِيُّ</a:t>
            </a:r>
            <a:r>
              <a:rPr lang="ar-MA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إِبْداعَهُ وَقُدْرَتَهُ عَلى ٱلتَّعْبيرِ عَنِ مَشاعِرِهِ وَأَفْكارِهِ بِشَكْلٍ جَميلٍ.</a:t>
            </a:r>
            <a:endParaRPr lang="fr-FR" sz="2000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0107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B3B0-245D-3DAD-E9DA-7049D53D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8A38D-4825-D110-497D-7D7AEC26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" أستعد لأتحدث"، اقرؤوا التعليمة وأجيبوا بسرعة.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7442C0-7B57-7BE5-B3B6-20BAA813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2E4B2C-F948-9807-C94F-8223D54F54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922E0-4B00-E582-977D-1FBC1286CF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2505-5A4E-42E3-AE67-CABF8BFFF9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80DA4A-F0A5-EB95-DFEC-9B23A95F87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60DCF-A620-4E88-F32F-2AE9D9A1C2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DE7D98-3A9F-E1EB-F311-46B0C30A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84F4C2-3E00-8063-2AFD-48380F4F3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D7A162A-D534-1FA7-939D-D787F8E11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131AFC6A-DC1A-1620-F770-54679314E2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015" y="1441579"/>
            <a:ext cx="3359998" cy="515377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4FCB47-4D5A-5298-F80A-6F27FCBAF0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4015" y="4931923"/>
            <a:ext cx="3359998" cy="117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1980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156D-6556-65F3-2CC2-DE708F7FB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1C79F-FBD2-356B-39EF-3851B38F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أفكار النص مرتبة؟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553AFB-0198-CB01-D90B-B5179C68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7DE50B-3580-0553-8452-F3EFBE58BFB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F5DBF-99ED-E11C-E73E-207D6BB818F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77189-A367-4265-08AA-B6D2825E68D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0C7C7-9456-68CA-DA53-1F3216C39CB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2B9818-4E75-9BF1-1B9C-81063BA7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353EFC-2DCE-B435-F503-414954D7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F090B0-C343-D01B-14C4-431FE60BED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B54A33A-DE41-60C8-E042-B0EF8C674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461" y="2365918"/>
            <a:ext cx="6889077" cy="3201164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FE12167F-4BE4-081F-07F3-F187ABD86B71}"/>
              </a:ext>
            </a:extLst>
          </p:cNvPr>
          <p:cNvSpPr/>
          <p:nvPr/>
        </p:nvSpPr>
        <p:spPr>
          <a:xfrm>
            <a:off x="7513702" y="4748021"/>
            <a:ext cx="410547" cy="57863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6266405-7855-B6D4-EBA3-3FF97D9D66BA}"/>
              </a:ext>
            </a:extLst>
          </p:cNvPr>
          <p:cNvSpPr/>
          <p:nvPr/>
        </p:nvSpPr>
        <p:spPr>
          <a:xfrm>
            <a:off x="7513701" y="3676787"/>
            <a:ext cx="410547" cy="57863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40CE8FA-AF6C-798B-B7DE-E0F30CC5D1C5}"/>
              </a:ext>
            </a:extLst>
          </p:cNvPr>
          <p:cNvSpPr/>
          <p:nvPr/>
        </p:nvSpPr>
        <p:spPr>
          <a:xfrm>
            <a:off x="7513701" y="2681881"/>
            <a:ext cx="410547" cy="57863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D0E191-28A9-C5DC-2D33-2C25820E23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9500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5F811-D4E4-5F51-E88A-C926DC617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172C4B-ACE1-6B42-152A-5CBBBC70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بأفكار النص، واستعدوا لتقديم ملخصه. يمكنكم تسجيله على دفاتركم.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861C0-8CA8-B328-5537-096E7F119D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7ACE26-D5DF-3AED-2D22-712B45A481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9104C0-7747-9D7B-A4FC-4786A389B6B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170202-906E-8AD7-6A73-01370821BB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5658F-D2A6-8DA4-F21F-2C233C3C93D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362C7F-80F5-C698-F84D-8A3F02229B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B0D921-06B7-D7E9-7BB2-2911C26FA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B4E6C4-822F-1FFD-D678-62BDF9A5C6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6E05DFC-1BB6-427D-B24F-BD31193D66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Police, text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AB96A1C4-EE46-416B-3588-FFF26F890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7461" y="2365918"/>
            <a:ext cx="6889077" cy="3201164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1E39C834-893C-4634-8AF5-C66BB7D90F2E}"/>
              </a:ext>
            </a:extLst>
          </p:cNvPr>
          <p:cNvSpPr/>
          <p:nvPr/>
        </p:nvSpPr>
        <p:spPr>
          <a:xfrm>
            <a:off x="7513702" y="4748021"/>
            <a:ext cx="410547" cy="57863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762B82E-6BAA-2E7C-B699-71B4176F27CC}"/>
              </a:ext>
            </a:extLst>
          </p:cNvPr>
          <p:cNvSpPr/>
          <p:nvPr/>
        </p:nvSpPr>
        <p:spPr>
          <a:xfrm>
            <a:off x="7513701" y="3676787"/>
            <a:ext cx="410547" cy="57863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80A089C-5675-A337-1028-DC255FE84DC8}"/>
              </a:ext>
            </a:extLst>
          </p:cNvPr>
          <p:cNvSpPr/>
          <p:nvPr/>
        </p:nvSpPr>
        <p:spPr>
          <a:xfrm>
            <a:off x="7513701" y="2681881"/>
            <a:ext cx="410547" cy="57863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EBCAEB40-19EB-3417-3B4C-8D47B88EED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1514506"/>
            <a:ext cx="692792" cy="79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8837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AF9E-5995-6D6B-DA22-86356B72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5459D-7636-DC34-60B0-C7F67C1C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ملخص النص. ( تناقش كل محاولة من حيث انسجام المعلومات.)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382E25-8794-8B73-49D9-F6C657AE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6F390-4315-CF47-8B20-1640C0215C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E9164-2F09-A12C-2FFE-E6DEE1818B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0758-ED16-7DF4-F939-8C56BAAE886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69A42-CEBC-D6FE-5164-9A408D57AFA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  <a:endParaRPr lang="ar-MA" sz="1600" b="1" dirty="0">
              <a:solidFill>
                <a:srgbClr val="565F88">
                  <a:alpha val="20000"/>
                </a:srgb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2B05E6-E168-7083-2480-EC9ED83F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55C258-BC58-A022-F158-92CC60DBB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C31AAF-2822-8BB6-9F34-9B21B89B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E1AE65-299D-5A23-3E81-FAF71CD3EBD6}"/>
              </a:ext>
            </a:extLst>
          </p:cNvPr>
          <p:cNvSpPr txBox="1"/>
          <p:nvPr/>
        </p:nvSpPr>
        <p:spPr>
          <a:xfrm>
            <a:off x="746503" y="3162979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مُلَخَّصَ ٱلنَّصِّ.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01AE92-8C8F-72DE-F962-E5907CA9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089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2333CC8-4BAE-95A2-249B-FE685025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استعمال مخطط فن؟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B21531-DB4C-E3CE-DCDE-133CC5D39D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1ACF62-23EE-1BB8-F66A-1AF8EB5A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D1A980-A928-E6F3-56FC-DACD4F6256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BF271-DF79-FA6B-DCFB-0C7EDE1E42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D0BF5-56B1-D2C4-3BF1-2DC757F759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16C86F-B26A-77FA-A3CA-92046BC01A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FB5D13-F1FC-BD7F-2753-47D8DD2930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B8C56C-41B4-50F7-EC5C-9A4E4EEEE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DC073E-9DDF-18C6-0A0C-F0BDFC920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B6A6ADC-1654-02F2-0CE0-1F9F37EF3811}"/>
              </a:ext>
            </a:extLst>
          </p:cNvPr>
          <p:cNvSpPr/>
          <p:nvPr/>
        </p:nvSpPr>
        <p:spPr>
          <a:xfrm>
            <a:off x="691200" y="3206380"/>
            <a:ext cx="7753553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نَسْتِعْمَلُ مُخَطَّطَ فِنْ </a:t>
            </a:r>
            <a:r>
              <a:rPr lang="fr-FR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Venn</a:t>
            </a:r>
            <a:r>
              <a:rPr lang="fr-FR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لِتَوْليدِ وَتَنْظيمِ مُفْرَداتٍ جَديدَةٍ </a:t>
            </a:r>
            <a:r>
              <a:rPr lang="ar-MA" sz="4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4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مُفْرَدَتَيْنِ؟</a:t>
            </a:r>
            <a:endParaRPr lang="fr-FR" sz="4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25281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382C-7F1E-09BB-50F1-D421C95F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0B96E-3CC3-AD09-DB3D-9B525271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التراث الفني المغربي"؟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9E1B12-2063-35E6-74BA-BC1793F88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D69C0B-B123-E72D-65AF-F21AC4A697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101308-CBE5-E26F-8328-653FAE06E8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7C310-7377-A85B-4358-F9C407D1967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C5A29-9B5F-90EA-01C4-F1C5CA1241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B9834-6EAD-C3EC-95E5-745AAF964D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22AFDD-AD82-17FF-4458-C64EB73A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D727D4-0F57-0975-B2C8-60054EF7AE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3A4D1D-F863-32EB-04F8-B1474FDFB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2053DD-B0B1-D932-5492-5A381C33DEC9}"/>
              </a:ext>
            </a:extLst>
          </p:cNvPr>
          <p:cNvSpPr/>
          <p:nvPr/>
        </p:nvSpPr>
        <p:spPr>
          <a:xfrm>
            <a:off x="901920" y="2978255"/>
            <a:ext cx="7162310" cy="22065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أَهَمُّ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وَرَدَتْ في نَصِّ «اَلتُّراثُ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ٱلْفَنِّيُّ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ٱلْمَغْرِبِيُّ</a:t>
            </a:r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»؟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670527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F6535-8A94-54CB-A15F-E92DB04F7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FEE28F8-15A4-5C58-C7B6-710F0CAB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 الثالث وأنجزوه في منازلكم.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053039-6312-AD1D-F440-E1326E86DA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ABAB03-8237-2E5D-24C3-BDA55EAFC4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1339B0-00B6-412A-4786-C3AAE0D2EEC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9299B1"/>
                </a:solidFill>
              </a:rPr>
              <a:t>استـماع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lang="ar-MA" sz="1600" b="1" dirty="0">
                <a:solidFill>
                  <a:srgbClr val="9299B1"/>
                </a:solidFill>
              </a:rPr>
              <a:t>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80B834-D844-806B-F9F3-AD14F78F68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681D8F-7AC4-17EC-4CFD-661928B4D20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 </a:t>
            </a:r>
            <a:r>
              <a:rPr lang="ar-MA" sz="1600" b="1" dirty="0">
                <a:solidFill>
                  <a:srgbClr val="565F88"/>
                </a:solidFill>
              </a:rPr>
              <a:t>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DD1124C-926B-63DE-AF7D-9199D9869D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6C505BD-DB7D-61ED-E9E4-0171AEAFE6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D7E077-BE92-BD18-9338-7D8BFD4AA5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menu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11039F-92C7-2912-BD13-75F729834F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97" y="1556473"/>
            <a:ext cx="3363943" cy="515982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B900FF-6ADB-EB26-5B25-2D1E7A759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2396" y="4606046"/>
            <a:ext cx="3363943" cy="1495953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B3A3C2-5DC4-39ED-174E-89B8E0FAA9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69998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AF8C1FA-B73F-E0C2-C1E4-1C1DFEE743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73F4-4A0D-D163-CD08-A67DF54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AB155DF-4094-AC9C-4CBD-EC63B826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82496-76A5-2B02-46BF-213CB596A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6CBE8A-6918-EA8A-670C-B3203372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BE595B8-EDD5-9319-66C6-3889F4B68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3A2CFD-1E2D-CF82-5400-3071375255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AB268-77A3-6EAF-A2B9-D480E238B2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BEF37-521F-00D6-B6C8-CD55F234E9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FE1E457-0C7F-D70E-4286-AE2AE41FC6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BA77CD-04CA-95D3-FAEA-D3BAD499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963C85A-3FF0-943E-40EC-19E25E4FA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66A314A1-1BE7-2FD6-763B-95908070F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4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19108</TotalTime>
  <Words>2334</Words>
  <Application>Microsoft Office PowerPoint</Application>
  <PresentationFormat>Affichage à l'écran (4:3)</PresentationFormat>
  <Paragraphs>565</Paragraphs>
  <Slides>74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74</vt:i4>
      </vt:variant>
    </vt:vector>
  </HeadingPairs>
  <TitlesOfParts>
    <vt:vector size="105" baseType="lpstr">
      <vt:lpstr>Aptos Display</vt:lpstr>
      <vt:lpstr>Dosis</vt:lpstr>
      <vt:lpstr>Aptos</vt:lpstr>
      <vt:lpstr>Arial</vt:lpstr>
      <vt:lpstr>Microsoft Uighur</vt:lpstr>
      <vt:lpstr>Wingdings</vt:lpstr>
      <vt:lpstr>Calibri</vt:lpstr>
      <vt:lpstr>Modern Love</vt:lpstr>
      <vt:lpstr>Dosis Medium</vt:lpstr>
      <vt:lpstr>Dosis ExtraBold</vt:lpstr>
      <vt:lpstr>Sakkal Majalla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حاولوا الالتزام بالسلوكات السابق، من يذكرنا بها؟ </vt:lpstr>
      <vt:lpstr>ضعوا الكراسة والدفتر واللوحة في القمطر.</vt:lpstr>
      <vt:lpstr>من يذكرنا بضوابط القراءة بطلاقة؟</vt:lpstr>
      <vt:lpstr>نتذكر جماعة. من يقرأ؟</vt:lpstr>
      <vt:lpstr>من يقرأ دون أخطاء. الفائز من قرأ النص دون أي خطأ. </vt:lpstr>
      <vt:lpstr>الفائزون في هذه الحصة هم ........................................................................... </vt:lpstr>
      <vt:lpstr>بعد قراءتكم للنص، حددوا على دفاتر البحث الفكرة العامة للنص. </vt:lpstr>
      <vt:lpstr>من يقرأ الفكرة التي صاغها؟ </vt:lpstr>
      <vt:lpstr>معجم</vt:lpstr>
      <vt:lpstr>ستواصلون التدرب على توظيف مخطط فن venn في توليد وتنظيم المفردات . </vt:lpstr>
      <vt:lpstr>في البداية، من يذكرنا بمعنى مخطط فن venn؟ </vt:lpstr>
      <vt:lpstr> من يقرأ؟</vt:lpstr>
      <vt:lpstr>من يذكرنا بالخطوات التي نسلكها لاستعمال مخطط فن venn؟</vt:lpstr>
      <vt:lpstr>نتذكر جماعة. من يقرأ؟ .</vt:lpstr>
      <vt:lpstr>من يذكرنا بأشياء تميز التلفاز عن الهاتف الذكي؟</vt:lpstr>
      <vt:lpstr>من يقرأ؟       آخر يذكرنا بأشياء تميز الهاتف الذكي عن التلفاز.</vt:lpstr>
      <vt:lpstr>من يقرأ؟       </vt:lpstr>
      <vt:lpstr>الآن، من يذكرنا بأشياء مشتركة بين الهاتف الذكي والتلفاز.</vt:lpstr>
      <vt:lpstr>من يقرأ؟ </vt:lpstr>
      <vt:lpstr>خذوا كراساتكم الصفحة رقم -38-.</vt:lpstr>
      <vt:lpstr>أجيبوا بشكل فردي على النشاط الأول.</vt:lpstr>
      <vt:lpstr>من يحدد المعجم المميز للصورة ؟ (تناقش الأجوبة قبل الانتقال إلى ما يميز اللوحة ثم المشترك بينهما).</vt:lpstr>
      <vt:lpstr>هذه مقترحات أخرى.  من يقرأ؟ </vt:lpstr>
      <vt:lpstr>ننتقل إلى النشاط الثاني. أنجزوه بسرعة.</vt:lpstr>
      <vt:lpstr>من يحدد المعجم المميز للرسم؟ (تناقش الأجوبة قبل الانتقال إلى ما يميز النحت ثم المشترك بينهما).</vt:lpstr>
      <vt:lpstr>هذه مقترحات أخرى.  من يقرأ؟ </vt:lpstr>
      <vt:lpstr>خذوا ألواحكم. سنلعب لعبة الألغاز. الفائز من استطاع حل جميع الألغاز المقترحة. </vt:lpstr>
      <vt:lpstr>اكتبوا حل اللغز التالي على ألواحكم. سيتم إقصاء أصحاب الإجابات الخاطئة.</vt:lpstr>
      <vt:lpstr>اكتبوا حل اللغز التالي على ألواحكم. سيتم إقصاء أصحاب الإجابات الخاطئة.</vt:lpstr>
      <vt:lpstr>اكتبوا حل اللغز التالي على ألواحكم. سيتم إقصاء أصحاب الإجابات الخاطئة.</vt:lpstr>
      <vt:lpstr>اكتبوا حل اللغز التالي على ألواحكم. سيتم إقصاء أصحاب الإجابات الخاطئة.</vt:lpstr>
      <vt:lpstr>اكتبوا حل اللغز التالي على ألواحكم. سيتم إقصاء أصحاب الإجابات الخاطئة.</vt:lpstr>
      <vt:lpstr>الفائزون هم ........................................................................... </vt:lpstr>
      <vt:lpstr>Présentation PowerPoint</vt:lpstr>
      <vt:lpstr>في حصة اليوم ستحاولون فهم نص سماعي بعنوان " التراث الفني المغربي" وتعيدون سرد مضامينه. </vt:lpstr>
      <vt:lpstr>نبدأ حصتنا بتعرف معاني كلمات أساسية في النص. من يقرؤها؟</vt:lpstr>
      <vt:lpstr>من يقرأ معنى كلمة  "الذاكرة  " ؟ ثم آخر يركبها في جملة مفيدة.</vt:lpstr>
      <vt:lpstr>من يقرأ معنى كلمة " الأهازيج " ؟ ثم آخر يركبها في جملة مفيدة.</vt:lpstr>
      <vt:lpstr>من يقرأ معنى كلمة  " الفلكلور " ؟ ثم آخر يركبها في جملة مفيدة أو يقدم مرادفات لها.</vt:lpstr>
      <vt:lpstr>من يختار كلمة ويذكرنا بمعناها؟ </vt:lpstr>
      <vt:lpstr> قبل أن تستمعوا  إلى  نص "التراث الفني المغربي"، حاولوا بشكل ثنائي توقع المعلومات التي يمكن أن يقدمها. </vt:lpstr>
      <vt:lpstr>خذوا دفاتر البحث لتسجيل أهم المعلومات التي ستلتقطونها أثناء الاستماع. </vt:lpstr>
      <vt:lpstr>عرض شريط "التراث الفني المغربي" (مرتان) </vt:lpstr>
      <vt:lpstr>من يقرأ توقعه ويوضح كيف استطاع هو وزميله التحقق منه؟ </vt:lpstr>
      <vt:lpstr>سنجيب جماعة عن بعض الأسئلة لفهم النص. من يجيب عن السؤال التالي؟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هل أنتم متفقون؟ </vt:lpstr>
      <vt:lpstr>من يجيب عن السؤال التالي؟  من يفسر لماذا؟ </vt:lpstr>
      <vt:lpstr>من يقرأ؟ </vt:lpstr>
      <vt:lpstr>الآن، خذوا كراساتكم- الصفحة -39-. </vt:lpstr>
      <vt:lpstr>استعينوا بما سجلتموه على دفاتركم، وأجيبوا عن الأسئلة التالية.</vt:lpstr>
      <vt:lpstr>نصحح. من يقرأ السؤال ويقدم جوابه موضحا لزملائه كيف توصل إليه؟ </vt:lpstr>
      <vt:lpstr> صححوا على كراساتكم. </vt:lpstr>
      <vt:lpstr>ننتقل إلى نشاط " أستعد لأتحدث"، اقرؤوا التعليمة وأجيبوا بسرعة. </vt:lpstr>
      <vt:lpstr>نصحح. من يقرأ أفكار النص مرتبة؟</vt:lpstr>
      <vt:lpstr>استعينوا بأفكار النص، واستعدوا لتقديم ملخصه. يمكنكم تسجيله على دفاتركم.</vt:lpstr>
      <vt:lpstr>من يقرأ ملخص النص. ( تناقش كل محاولة من حيث انسجام المعلومات.)</vt:lpstr>
      <vt:lpstr>اختتام الحصة</vt:lpstr>
      <vt:lpstr>من يذكرنا بخطوات استعمال مخطط فن؟</vt:lpstr>
      <vt:lpstr>من يذكرنا بأهم الأفكار التي وردت في النص السماعي" التراث الفني المغربي"؟</vt:lpstr>
      <vt:lpstr>ضعوا علامة أمام النشاط الثالث وأنجزوه في منازلكم.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239</cp:revision>
  <dcterms:created xsi:type="dcterms:W3CDTF">2023-09-20T21:35:22Z</dcterms:created>
  <dcterms:modified xsi:type="dcterms:W3CDTF">2026-02-15T16:59:29Z</dcterms:modified>
</cp:coreProperties>
</file>