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80"/>
  </p:notesMasterIdLst>
  <p:handoutMasterIdLst>
    <p:handoutMasterId r:id="rId81"/>
  </p:handoutMasterIdLst>
  <p:sldIdLst>
    <p:sldId id="2147482733" r:id="rId15"/>
    <p:sldId id="2147482735" r:id="rId16"/>
    <p:sldId id="2147482793" r:id="rId17"/>
    <p:sldId id="2147482736" r:id="rId18"/>
    <p:sldId id="2147482616" r:id="rId19"/>
    <p:sldId id="2147482445" r:id="rId20"/>
    <p:sldId id="2147482737" r:id="rId21"/>
    <p:sldId id="2147482738" r:id="rId22"/>
    <p:sldId id="2147482453" r:id="rId23"/>
    <p:sldId id="2147482694" r:id="rId24"/>
    <p:sldId id="2147482810" r:id="rId25"/>
    <p:sldId id="2147482808" r:id="rId26"/>
    <p:sldId id="2147482664" r:id="rId27"/>
    <p:sldId id="2147482775" r:id="rId28"/>
    <p:sldId id="2147482668" r:id="rId29"/>
    <p:sldId id="2147482739" r:id="rId30"/>
    <p:sldId id="2147482669" r:id="rId31"/>
    <p:sldId id="2147482695" r:id="rId32"/>
    <p:sldId id="2147482698" r:id="rId33"/>
    <p:sldId id="2147482699" r:id="rId34"/>
    <p:sldId id="2147482700" r:id="rId35"/>
    <p:sldId id="2147482701" r:id="rId36"/>
    <p:sldId id="2147482702" r:id="rId37"/>
    <p:sldId id="2147482751" r:id="rId38"/>
    <p:sldId id="2147482750" r:id="rId39"/>
    <p:sldId id="2147482756" r:id="rId40"/>
    <p:sldId id="2147482779" r:id="rId41"/>
    <p:sldId id="2147482780" r:id="rId42"/>
    <p:sldId id="2147482754" r:id="rId43"/>
    <p:sldId id="2147482712" r:id="rId44"/>
    <p:sldId id="2147482781" r:id="rId45"/>
    <p:sldId id="2147482782" r:id="rId46"/>
    <p:sldId id="2147482783" r:id="rId47"/>
    <p:sldId id="2147482711" r:id="rId48"/>
    <p:sldId id="2147482784" r:id="rId49"/>
    <p:sldId id="2147482752" r:id="rId50"/>
    <p:sldId id="2147482785" r:id="rId51"/>
    <p:sldId id="2147482794" r:id="rId52"/>
    <p:sldId id="2147482703" r:id="rId53"/>
    <p:sldId id="2147482796" r:id="rId54"/>
    <p:sldId id="2147482795" r:id="rId55"/>
    <p:sldId id="2147482704" r:id="rId56"/>
    <p:sldId id="2147482797" r:id="rId57"/>
    <p:sldId id="2147482798" r:id="rId58"/>
    <p:sldId id="2147482799" r:id="rId59"/>
    <p:sldId id="2147482705" r:id="rId60"/>
    <p:sldId id="2147482801" r:id="rId61"/>
    <p:sldId id="2147482800" r:id="rId62"/>
    <p:sldId id="2147482802" r:id="rId63"/>
    <p:sldId id="2147482803" r:id="rId64"/>
    <p:sldId id="2147482804" r:id="rId65"/>
    <p:sldId id="2147482805" r:id="rId66"/>
    <p:sldId id="2147482806" r:id="rId67"/>
    <p:sldId id="2147482792" r:id="rId68"/>
    <p:sldId id="2147482807" r:id="rId69"/>
    <p:sldId id="2147482729" r:id="rId70"/>
    <p:sldId id="2147482771" r:id="rId71"/>
    <p:sldId id="2147482772" r:id="rId72"/>
    <p:sldId id="2147482773" r:id="rId73"/>
    <p:sldId id="2147482774" r:id="rId74"/>
    <p:sldId id="2147482740" r:id="rId75"/>
    <p:sldId id="2147482666" r:id="rId76"/>
    <p:sldId id="2147482742" r:id="rId77"/>
    <p:sldId id="2147482744" r:id="rId78"/>
    <p:sldId id="2147482745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56B64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10"/>
  </p:normalViewPr>
  <p:slideViewPr>
    <p:cSldViewPr snapToGrid="0">
      <p:cViewPr varScale="1">
        <p:scale>
          <a:sx n="71" d="100"/>
          <a:sy n="71" d="100"/>
        </p:scale>
        <p:origin x="660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theme" Target="theme/theme1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61" Type="http://schemas.openxmlformats.org/officeDocument/2006/relationships/slide" Target="slides/slide47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2.png"/><Relationship Id="rId11" Type="http://schemas.openxmlformats.org/officeDocument/2006/relationships/image" Target="../media/image17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1662A83-3913-7E43-B5B0-AEE604574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الحصة3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الحصة4 (30)د.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أساليب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fr-FR" dirty="0"/>
              <a:t> </a:t>
            </a:r>
            <a:r>
              <a:rPr lang="ar-SA" dirty="0"/>
              <a:t>وتحدث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5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(60)د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4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وليم شكسبير.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464595" y="3380220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مراجعة وتوليف.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A6DAC9F3-04C2-E8E0-ACD0-BE5440061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91" y="3285069"/>
            <a:ext cx="468001" cy="5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91548" y="2983609"/>
            <a:ext cx="7581731" cy="890781"/>
            <a:chOff x="1144257" y="2851205"/>
            <a:chExt cx="6883288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4257" y="3134373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لمقارنة شيئين وتوضيح أوجه التشابه والاختلاف بينهما.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ويليم شكسبير" واستثماره لغويا؛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78BD-04A4-F347-A759-F339FA13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B035472-86CE-79F0-4663-A0F97DE5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0" y="684000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سنحدد الفائز بنجمة السلوك في نهاية الحصة.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757AF6-1A56-8485-02D4-F53C0CCF0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8FCA77-2A94-844E-FF86-98049937353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BB237-B996-CF5D-AB13-570DC0E2213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336EE-A0BF-ACF0-D558-0A6B99A7BB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829BF5-2220-CF45-1C62-CBD6C4494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B7AC2-2874-57B2-8C49-95CC27D37C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82139E-DB73-D9F2-2066-F00B3EE521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8A85D2-F66E-EEDB-DB77-F3BAE0FBC379}"/>
              </a:ext>
            </a:extLst>
          </p:cNvPr>
          <p:cNvSpPr txBox="1">
            <a:spLocks/>
          </p:cNvSpPr>
          <p:nvPr/>
        </p:nvSpPr>
        <p:spPr>
          <a:xfrm>
            <a:off x="1719030" y="339766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6" name="Image 5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360D6366-2C88-7304-EF15-7FBC38466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0BC97B-3E72-2F26-02F2-7D6609C87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719AF8DC-73F1-DC49-967E-CC9484BC8BA4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E9832-29EA-15CD-BDEB-CDF4EC5C1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C8DC7D-1D70-8AC7-9127-B3E260086E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5720741-CB88-4BBD-6222-BBD99824C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CCF7CC8-7721-A5DD-C7DE-57457932C6DA}"/>
              </a:ext>
            </a:extLst>
          </p:cNvPr>
          <p:cNvSpPr txBox="1">
            <a:spLocks/>
          </p:cNvSpPr>
          <p:nvPr/>
        </p:nvSpPr>
        <p:spPr>
          <a:xfrm>
            <a:off x="1719030" y="4371653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8917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97C4-E334-63F2-6FF6-C43D7122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B46DC-96A1-624B-47F9-7C179EC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نبدأ حصتنا بتصحيح الواجب المنزلي . خذوا دفاتر القسم.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6EB98-98ED-3039-9701-4295781094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C0C34A-C54C-0214-F115-B920446548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8E29E-56B5-9B44-3210-5107491F75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3F6B6C-BF3D-071F-1010-5B547671D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3398E6-4A10-5AF6-1C4C-13E158E0B4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879DEC-544B-090B-23E6-D659DEDF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8B60F5-2CD5-2B33-314C-B0C4E0B625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C2F47CD-0921-3589-8F80-34C2527F00DF}"/>
              </a:ext>
            </a:extLst>
          </p:cNvPr>
          <p:cNvSpPr txBox="1"/>
          <p:nvPr/>
        </p:nvSpPr>
        <p:spPr>
          <a:xfrm>
            <a:off x="1124344" y="3119509"/>
            <a:ext cx="6427694" cy="146423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ٱلْواجِبَ ٱلْمَنْزِلِيَّ.</a:t>
            </a:r>
            <a:endParaRPr lang="fr-FR" sz="8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55686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A6090-23A3-2E99-7E8B-C305DC0A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1598E-0A54-6C4E-EC77-59125A31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التقرير الذي سجله على دفتر القسم؟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C985EB-656A-0BC3-1AD9-A90E04A0888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17143F-5B50-3644-C0A3-4D185B84A99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EDE828-DE87-D192-AE66-8BE4E94BE1B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D40A6D-7EF8-42F5-CE49-372B181F9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8686C5-041D-7311-76AA-79A08A545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93B4A-BC38-B380-5391-2202491CC5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BBDC3-F01E-7897-7C11-C6BF321C3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8E2A08-D392-0F5B-DA9B-6773A9848281}"/>
              </a:ext>
            </a:extLst>
          </p:cNvPr>
          <p:cNvSpPr txBox="1"/>
          <p:nvPr/>
        </p:nvSpPr>
        <p:spPr>
          <a:xfrm>
            <a:off x="1151999" y="3037243"/>
            <a:ext cx="6840001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ٱلْمُسَوَّدَةَ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وَأَكْتُبُ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ٱلتَّقْريرَ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دَفْتَرِ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32077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BDD8B-12EB-D332-CEFE-347D3F134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2C577-D619-C9CF-EE4C-C2962CAB6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ستواصلون التدرب على مقارنة شيئين وتحديد أوجه الاختلاف والتشابه بينهما.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FD390D-BC5B-18CE-B2DA-DE7B0ACAAA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120C28-E7E0-FB9D-0A5F-AA1721A8DF6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477A3F-0977-4A22-8A3E-467CB819027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675533-E656-84FE-0C2C-941FAA3C7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55538A-5A05-A46E-6343-71B10B99A6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0190B2-C73F-2220-9885-ECCA883230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EA97-771E-F018-3DE7-20805352B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20CC19-C70A-191E-BF91-D29EA0F7B56C}"/>
              </a:ext>
            </a:extLst>
          </p:cNvPr>
          <p:cNvSpPr txBox="1"/>
          <p:nvPr/>
        </p:nvSpPr>
        <p:spPr>
          <a:xfrm>
            <a:off x="1535295" y="3270638"/>
            <a:ext cx="6073410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أَوْجُهُ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وَٱلتَّشابُهِ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88149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327CE-717D-011B-2348-489DBF0E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76" y="756000"/>
            <a:ext cx="7269034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استعينوا بالأساليب التالية واستعدوا للتحدث باسترسال لمقارنة شيئين من اختياركم وتحديد أوجه التشابه والاختلاف بينهما.( يمكن استعمال أساليب أخرى. 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EE328-545C-52A5-1B2E-DEB654FDA99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F7667B-C3CB-D1C9-EDE3-36870F1C16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25C20-D952-1F5B-613E-1D6D445FA2F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FFC538-41AA-DDFF-002E-E34BCAC6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A480E-8104-7ECD-8A8F-B9586E65DA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28A3F8-69C0-7CF3-A64A-F374EA50C0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59145E-3F70-DAFD-3A6E-B76848816A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63C3E1-02CD-87B5-CF8B-1B0BAF427974}"/>
              </a:ext>
            </a:extLst>
          </p:cNvPr>
          <p:cNvSpPr txBox="1"/>
          <p:nvPr/>
        </p:nvSpPr>
        <p:spPr>
          <a:xfrm>
            <a:off x="911694" y="2767280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فَهُما 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BD2A500-FF4E-228D-A67A-DB66663E34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767" y="1388666"/>
            <a:ext cx="734742" cy="8455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BC1048B-A91C-3E26-02A1-085B8BFC268E}"/>
              </a:ext>
            </a:extLst>
          </p:cNvPr>
          <p:cNvSpPr txBox="1"/>
          <p:nvPr/>
        </p:nvSpPr>
        <p:spPr>
          <a:xfrm>
            <a:off x="970862" y="4438743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يَتَّسِمُ......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حينٍ، يَتميز.....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أَنَّهُما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27451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DFF1E-391E-34FE-73D4-131F08A3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C1972-FDB1-4B36-80B0-3D9245DA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يتحدث باسترسال وبلغة سليمة لمقارنة الشيئين اللذين اختارهما؟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A502F9-F00A-3E3F-2D35-23E862DCF4C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8CA79-146F-F704-D03A-E53948C4A41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CF9D8-46E7-ECDD-E7D6-A83BEEA4951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504A85-1254-24C6-4D7B-717FAC1C9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DC4974-E6AD-84DA-E99D-202FCD4668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C17223-C776-1F48-C319-F4CD63A800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2FDBF5-07D2-A943-1887-5B95774EF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E4EACA-4863-1CE5-19E4-F8443626C62A}"/>
              </a:ext>
            </a:extLst>
          </p:cNvPr>
          <p:cNvSpPr txBox="1"/>
          <p:nvPr/>
        </p:nvSpPr>
        <p:spPr>
          <a:xfrm>
            <a:off x="2373159" y="3120588"/>
            <a:ext cx="4397682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أَتَحَدَّثُ بِٱسْتِرْسالٍ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79012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9DAE-4AC3-C86C-8BA4-8BBED3C7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D80DC-AC17-7727-D86C-07828206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نظركم، من الفائز في نشاط التحدث باسترسال؟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7671-9BDB-6F82-D34F-56C6E5C6A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28007A-44E3-02DC-3365-35067CCD7D5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82DF1-581B-3710-BE73-7844517692F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8C33E6-06ED-BE8A-95A7-D615ACF7C72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FBCC0-96EC-1351-4D53-3B03C5DFA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763418-3AC2-F55F-359A-5B1FF8B19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79DF79-B485-3DCB-8097-F6E22EC03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F030772-7BC1-74C0-5274-C8235644D7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686319" y="223403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133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ويليم شكسبير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65388882-FA84-A3DB-22AF-138C0A756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581591"/>
            <a:ext cx="782644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233280" y="29165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-36-.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2" name="Image 1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D27749-1497-202D-5E79-554C798C2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628" y="1693469"/>
            <a:ext cx="3254157" cy="499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31D25A4-770A-3300-3C7B-299E34034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921" y="1584000"/>
            <a:ext cx="3254157" cy="49914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4BBF5D-872E-23DD-58A6-1A201A57F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073" y="5372240"/>
            <a:ext cx="329985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A31A528-6DD8-80C9-87D1-4F4647A49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101" y="2815536"/>
            <a:ext cx="7597798" cy="1786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92348D48-34AB-F7C7-8EE2-B638BF893508}"/>
              </a:ext>
            </a:extLst>
          </p:cNvPr>
          <p:cNvSpPr txBox="1"/>
          <p:nvPr/>
        </p:nvSpPr>
        <p:spPr>
          <a:xfrm>
            <a:off x="580445" y="2342386"/>
            <a:ext cx="7983109" cy="337113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•	 إِنَّها واحِدَةٌ مِنْ أَعْظَمِ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ٱلْعِباراتِ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تَصِفُ خُلودَ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ٱلْأَعْمالِ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ٱلْأَدَبِيَّةِ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وَصْفاً.</a:t>
            </a:r>
          </a:p>
          <a:p>
            <a:pPr algn="just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تَتَجَلّى عَبْقَرِيَّةُ شِكْسْبير في قُدْرَتِهِ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ٱلْفَنِّيَّةِ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ٱلْهائِلَةِ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مُعالَجَةِ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91B80A0-DC6C-D104-53DC-A4A34821D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622" y="1584000"/>
            <a:ext cx="3254157" cy="499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رقم-37- أجيبوا عن أسئلة استثمار المعجم وفهم النص.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(الفقرة الأخيرة هي المقصود بالفقرة الثانية في السؤال رقم 3 من الفهم)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3" name="Image 12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C8C2C60-24FF-5306-8B1B-EC95394F7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391" y="1693469"/>
            <a:ext cx="3242620" cy="497373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209EB2-A253-2710-C3DE-F7564D069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3391" y="2316479"/>
            <a:ext cx="3299852" cy="24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A72F-D931-AB7D-5858-CB80BD76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15731-D16C-EBA6-9967-16154ECA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" y="756000"/>
            <a:ext cx="705163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F1CC9F-C5F3-8DE3-5FF9-4C218BAA48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87680-DB16-FD5E-8F3A-30C84106EC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C183E-8F9B-2F73-474B-49B2EEA4A3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ECDBA2-0736-2AF1-36E9-42489A9FB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969D6E-9EE6-DE93-809B-456585103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DFA6AD-E516-A31E-E20A-ADD7CBD33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38A4EE-C4ED-8A48-8E15-841712E52B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595B7F9A-8D7F-4032-B7FB-61C5B763D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391" y="1693469"/>
            <a:ext cx="3242620" cy="497373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D3E35-0BDB-1A58-D7B5-F908BDE82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3391" y="2316479"/>
            <a:ext cx="3299852" cy="24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712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 (بالنسبة للسؤال رقم 4: كل جواب مرفوق بتبرير مناسب فهو مقبول.)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E7DE4F-2B0E-95D1-A5B5-841028AAB534}"/>
              </a:ext>
            </a:extLst>
          </p:cNvPr>
          <p:cNvSpPr txBox="1"/>
          <p:nvPr/>
        </p:nvSpPr>
        <p:spPr>
          <a:xfrm>
            <a:off x="507108" y="2142127"/>
            <a:ext cx="8129784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r" rtl="1"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شِكسبير- اَلْكِتابَةُ- إِبْداعٌ – رَوائِعُ مَسْرَحِيَّةٌ وَشِعْرِيَّةٌ- أُدَباءُ- نُصوصٌ – فَنّانينَ.</a:t>
            </a:r>
          </a:p>
          <a:p>
            <a:pPr marL="514350" indent="-514350" algn="r" rtl="1"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اِبْتِكارٌ: إِبْداعٌ ( إِبْداعاتٌ)                        - ذَكاءٌ : عَبْقَرِيَّةٌ </a:t>
            </a:r>
          </a:p>
          <a:p>
            <a:pPr marL="514350" indent="-514350" algn="r" rtl="1">
              <a:buFontTx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ٱلْأَديبُ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ٱلشَّهيرُ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اَلْمُبْدِعُ – أَلْمَعِ (الشَّخْصيّاتِ) .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أَبْدَعَ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ٱلْأَديبُ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شِكْسبيرْ في مَجالَيِ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وَٱلْمَسْرَحِ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تُشَكِّلُ أَعْمالُ شِكْسبيرْ مَصْدَراً في مَجالِ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نَظراً لِعَبْقَرِيَّةِ شِكْسبيرْ في مُعالَجَةِ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أَدَقِّ تَفاصيلِها، إِضافَةً إِلى بَراعَتِهِ في تَصْويرِ مَشاعِرِ وَصِراعاتِ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جَعَلَتْ عَبْقَرِيَّةُ شِكْسْبير في تَجْسيدِ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أَعْمالَهُ خالِدَةً عَبْرَ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ٱلْعُصورِ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5 و6.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63276AB-E9E5-2E3A-37B7-D1B506EA6A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58" y="1560494"/>
            <a:ext cx="3242620" cy="49737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D016D3-0160-E250-53BE-DE9EDB5E54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3058" y="4592320"/>
            <a:ext cx="3242620" cy="114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0D4E8BB-8B98-C45C-2287-7E5B4027F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181" y="2202313"/>
            <a:ext cx="7305040" cy="3794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 (من يحدد عمل المفعول المطلق في الجملة التي تم إعرابها؟)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BC03BA1-225F-5408-F1E0-5E4E6CFB5F16}"/>
              </a:ext>
            </a:extLst>
          </p:cNvPr>
          <p:cNvSpPr txBox="1"/>
          <p:nvPr/>
        </p:nvSpPr>
        <p:spPr>
          <a:xfrm>
            <a:off x="510383" y="4625186"/>
            <a:ext cx="7904479" cy="13311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تَفَوَّقَ: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ماضٍ مَبْنِيٌّ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تَفَوُّقاً: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مُطْلَقٌ مَنْصوبٌ وَعلامَةُ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اَلْأَديبُ: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فاعِلٌ مَرْفوعٌ وَعَلامَةُ رَفعِهِ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كَبيراً: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نَعْتٌ مَنْصوبٌ وَعلامَةُ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6" name="Image 2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DA7C451-74E6-E2F3-19D0-FFDBE2F48B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383" y="2167628"/>
            <a:ext cx="8046719" cy="20899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8F994EA-3DEF-AAAA-F474-F5A5480B7975}"/>
              </a:ext>
            </a:extLst>
          </p:cNvPr>
          <p:cNvSpPr txBox="1"/>
          <p:nvPr/>
        </p:nvSpPr>
        <p:spPr>
          <a:xfrm>
            <a:off x="4990852" y="2827871"/>
            <a:ext cx="1488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خُلودٌ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87C9003-E55E-2940-CDD3-DFFCE31DA41E}"/>
              </a:ext>
            </a:extLst>
          </p:cNvPr>
          <p:cNvSpPr txBox="1"/>
          <p:nvPr/>
        </p:nvSpPr>
        <p:spPr>
          <a:xfrm>
            <a:off x="5011054" y="3429000"/>
            <a:ext cx="1488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مُعالَجَةٌ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27FC17-1B93-AFBE-97B3-3B19E3DE0C3A}"/>
              </a:ext>
            </a:extLst>
          </p:cNvPr>
          <p:cNvSpPr txBox="1"/>
          <p:nvPr/>
        </p:nvSpPr>
        <p:spPr>
          <a:xfrm>
            <a:off x="492461" y="3552110"/>
            <a:ext cx="4206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تَعْتَمِدُ مُعالَجَةُ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ٱلْأَمْراضِ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ٱلتَّشْخيصِ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ٱلدَّقيقِ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643FEB8-B0CC-FCD3-785B-5EC50492EB80}"/>
              </a:ext>
            </a:extLst>
          </p:cNvPr>
          <p:cNvSpPr txBox="1"/>
          <p:nvPr/>
        </p:nvSpPr>
        <p:spPr>
          <a:xfrm>
            <a:off x="510383" y="2950981"/>
            <a:ext cx="4206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يَرْتَبِطُ خُلودُ ٱلْعِلْمِ بِما يُقَدِّمُهُ مِنْ نَفْعٍ لِلْبَشَرِيَّةِ.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بتعريف "خطاطة نص"؟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648F52-BF3C-DF7D-60CD-2F30A82CC2C0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FDF23-270F-F870-CE83-A29479FE0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13DA-974F-5497-DBAF-29A38429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6BB79-1045-F0F6-3B16-3925F8B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9C289-4164-2E1B-E545-435289E433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FB17BE-1430-97A0-9777-E49BFC197CE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47D250-F9DB-C1A2-53EF-91281AC053D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22E02D-B48F-945A-EE44-00A42669F7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87B40-1449-6DD5-AB93-96259BA5E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0E2B-59C0-4180-AB2A-4701E014FF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CDF0C-044E-8746-532B-617097B2E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0E4A68-D985-4784-66D4-418A26C64B9F}"/>
              </a:ext>
            </a:extLst>
          </p:cNvPr>
          <p:cNvSpPr txBox="1"/>
          <p:nvPr/>
        </p:nvSpPr>
        <p:spPr>
          <a:xfrm>
            <a:off x="465073" y="2678737"/>
            <a:ext cx="7959255" cy="2349579"/>
          </a:xfrm>
          <a:prstGeom prst="round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33285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لإنشاء خطاطة نص ، نحتاج إلى تحديد أفكاره.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1147529" y="2623218"/>
            <a:ext cx="6776720" cy="2586923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الفكرتين الرئيستين للنص ثم أنشئوا خطاطته.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FEEE1B8E-1E03-2D11-6C9C-4C4A3CA3E6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4" name="Image 1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45FA293-78C5-1253-2550-E01E9FD7C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622" y="1584000"/>
            <a:ext cx="3254157" cy="49914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DD0C07-FFC0-DFEB-7E1F-5533DBD98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0601" y="2357120"/>
            <a:ext cx="2678440" cy="14630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C47C1D-9480-21CB-8032-490AEAB284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0602" y="3820160"/>
            <a:ext cx="2678440" cy="123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890402" y="3111863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8951-5744-AD11-5071-FE2FD017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A398C-C4CD-73C6-F45B-7E21D60C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لإنشاء خطاطة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A0034-3A73-B7A3-2598-216EC1D9816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55C7C6-A902-2CFF-F5B0-98ABF4A655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56FD7-5135-AF6E-AF57-7B25CB3E30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C978B1-B5E0-C212-24B6-369F953C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54DCA-CC5C-A67C-611B-71303F90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66C34C-162C-3871-70F9-278B64A0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6C126-7374-9F27-4B55-592F6A9124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58313A8-767B-5AA1-E74D-97300256704F}"/>
              </a:ext>
            </a:extLst>
          </p:cNvPr>
          <p:cNvSpPr/>
          <p:nvPr/>
        </p:nvSpPr>
        <p:spPr>
          <a:xfrm>
            <a:off x="3521225" y="2475961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ويلْيَم شِكْسبير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9DC342EE-5633-8FEB-CA7C-3D7A905196C6}"/>
              </a:ext>
            </a:extLst>
          </p:cNvPr>
          <p:cNvCxnSpPr>
            <a:cxnSpLocks/>
          </p:cNvCxnSpPr>
          <p:nvPr/>
        </p:nvCxnSpPr>
        <p:spPr>
          <a:xfrm>
            <a:off x="4799326" y="3118168"/>
            <a:ext cx="995849" cy="585112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C27CC625-1D18-5B90-6C26-83C49CF766F2}"/>
              </a:ext>
            </a:extLst>
          </p:cNvPr>
          <p:cNvCxnSpPr>
            <a:cxnSpLocks/>
          </p:cNvCxnSpPr>
          <p:nvPr/>
        </p:nvCxnSpPr>
        <p:spPr>
          <a:xfrm rot="5400000">
            <a:off x="2837097" y="3186830"/>
            <a:ext cx="752793" cy="61546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E0A09987-7BC5-CE9B-6AC8-3043AAED522E}"/>
              </a:ext>
            </a:extLst>
          </p:cNvPr>
          <p:cNvSpPr/>
          <p:nvPr/>
        </p:nvSpPr>
        <p:spPr>
          <a:xfrm>
            <a:off x="691847" y="3811242"/>
            <a:ext cx="2480395" cy="701923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27672183-C404-2157-38C1-4A176489031C}"/>
              </a:ext>
            </a:extLst>
          </p:cNvPr>
          <p:cNvSpPr/>
          <p:nvPr/>
        </p:nvSpPr>
        <p:spPr>
          <a:xfrm>
            <a:off x="5451588" y="3742247"/>
            <a:ext cx="2848692" cy="701923"/>
          </a:xfrm>
          <a:prstGeom prst="wedgeRoundRectCallout">
            <a:avLst>
              <a:gd name="adj1" fmla="val -26779"/>
              <a:gd name="adj2" fmla="val -5340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507332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953C8-ADED-4335-6EA2-D40BA0BF5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98F1F-CFA1-32C3-2489-B7D4F001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516ED2-72B5-EFB0-69CE-985E01B413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2A38FC-8E10-3BD6-20D0-0FEB5C79A29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E536B-88A4-924A-9539-A3769315607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7693DE-53E0-856C-41C9-B8DAF854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FC409-0870-C10F-5A72-DD534BF24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D955AD-528A-0942-D066-CC6FB608D1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8287F9-4079-D168-08E0-A97F7BDD2B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427A818F-4D3F-AE55-3505-4134251E3CB6}"/>
              </a:ext>
            </a:extLst>
          </p:cNvPr>
          <p:cNvSpPr/>
          <p:nvPr/>
        </p:nvSpPr>
        <p:spPr>
          <a:xfrm>
            <a:off x="3521225" y="2476295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ويلْيَم شِكْسبير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E78CFD40-8598-8BFA-D4C8-AE979D6025EA}"/>
              </a:ext>
            </a:extLst>
          </p:cNvPr>
          <p:cNvCxnSpPr>
            <a:cxnSpLocks/>
          </p:cNvCxnSpPr>
          <p:nvPr/>
        </p:nvCxnSpPr>
        <p:spPr>
          <a:xfrm rot="5400000">
            <a:off x="2852121" y="3242128"/>
            <a:ext cx="752793" cy="61546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23B38A00-370A-2402-715B-1DFC84922D15}"/>
              </a:ext>
            </a:extLst>
          </p:cNvPr>
          <p:cNvSpPr/>
          <p:nvPr/>
        </p:nvSpPr>
        <p:spPr>
          <a:xfrm>
            <a:off x="549607" y="3936316"/>
            <a:ext cx="3717593" cy="1534558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جَعَلَتْ عَبْقَرِيَّةُ شِكْسْبير في تَجْسيدِ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ٱلْإِنْسانِيَّةِ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أَعْمالَهُ خالِدَةً عَبْرَ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ٱلْعُصورِ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FE69D0BA-B839-796C-AB76-5EA4D8FB8E14}"/>
              </a:ext>
            </a:extLst>
          </p:cNvPr>
          <p:cNvSpPr/>
          <p:nvPr/>
        </p:nvSpPr>
        <p:spPr>
          <a:xfrm>
            <a:off x="4824668" y="3680934"/>
            <a:ext cx="4024923" cy="1789940"/>
          </a:xfrm>
          <a:prstGeom prst="wedgeRoundRectCallout">
            <a:avLst>
              <a:gd name="adj1" fmla="val -26779"/>
              <a:gd name="adj2" fmla="val -5340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ويلْيمْ شِكْسْبير أَديبٌ عَظيمٌ أَبْدَعَ أَعْمالاً أَدَبِيَّةً تُصَوِّرُ جَوْهَرَ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وَدَوْرَهُ في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A61F6DF8-3773-76C4-5BA8-5188BC112DBB}"/>
              </a:ext>
            </a:extLst>
          </p:cNvPr>
          <p:cNvCxnSpPr>
            <a:cxnSpLocks/>
          </p:cNvCxnSpPr>
          <p:nvPr/>
        </p:nvCxnSpPr>
        <p:spPr>
          <a:xfrm>
            <a:off x="4765756" y="3255621"/>
            <a:ext cx="969426" cy="29424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B63350E3-B4CC-2E8D-8E1B-8ACC47CAA485}"/>
              </a:ext>
            </a:extLst>
          </p:cNvPr>
          <p:cNvSpPr/>
          <p:nvPr/>
        </p:nvSpPr>
        <p:spPr>
          <a:xfrm>
            <a:off x="7027839" y="318535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DBBB2FF-2A2A-630F-4268-CF234BD33DB5}"/>
              </a:ext>
            </a:extLst>
          </p:cNvPr>
          <p:cNvSpPr/>
          <p:nvPr/>
        </p:nvSpPr>
        <p:spPr>
          <a:xfrm>
            <a:off x="2127237" y="3352327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649613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المصدر. حاولوا تذكر أوزان مصادر الأفعال حسب أوزانها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34DCBFC-5B17-1FA6-17E7-AB5D7877D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64156"/>
              </p:ext>
            </p:extLst>
          </p:nvPr>
        </p:nvGraphicFramePr>
        <p:xfrm>
          <a:off x="2377657" y="1584000"/>
          <a:ext cx="4134087" cy="4941121"/>
        </p:xfrm>
        <a:graphic>
          <a:graphicData uri="http://schemas.openxmlformats.org/drawingml/2006/table">
            <a:tbl>
              <a:tblPr firstRow="1" firstCol="1" bandRow="1"/>
              <a:tblGrid>
                <a:gridCol w="2150730">
                  <a:extLst>
                    <a:ext uri="{9D8B030D-6E8A-4147-A177-3AD203B41FA5}">
                      <a16:colId xmlns:a16="http://schemas.microsoft.com/office/drawing/2014/main" val="90234279"/>
                    </a:ext>
                  </a:extLst>
                </a:gridCol>
                <a:gridCol w="1983357">
                  <a:extLst>
                    <a:ext uri="{9D8B030D-6E8A-4147-A177-3AD203B41FA5}">
                      <a16:colId xmlns:a16="http://schemas.microsoft.com/office/drawing/2014/main" val="1051959440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مَصْدَرِهِ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ٱلْفِعْلِ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96796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 (دَحْرَجَ)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0407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فَعَّلَ (صَحَّحَ)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485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فعَّلَ (رَبّى)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923462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أَفْعَلَ (أَقْبَلَ)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02647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فاعَلَ (ساعَدَ)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2852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فْتَعَلَ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(اِنْتَشَرَ)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26066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اِفْعَلَّ (اِحْمَرَّ)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5625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اِفْتَعَلَ (اِرْتَكَبَ)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25840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تَفَعَّلَ (تَقَدَّمَ)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5569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تَفاعَلَ (تَعاوَنَ)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6386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اِسْتَفْعَلَ (اِسْتَقْبَلَ)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54620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50F9D069-25B7-53AE-D85F-2BCDE6FB65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303" y="1584000"/>
            <a:ext cx="734742" cy="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CF43E-072C-5765-65F3-9F145063B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BD3E2-897B-CBE8-6306-6F9CF6A0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يحدد وزن المصدر من الفعل الذي وزنه.........؟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A96E3C-DF46-19E0-D710-B6989AA4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51CF4-EDAC-036A-2941-C7CD98497D6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AF45F1-B85F-FF21-4E25-B0BC7645C37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F6858E-E83B-50E5-6C60-FA2F256916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4B3DF6-3B09-03DF-C68A-26347369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839001-E766-976A-84F7-5B7D330B7F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172DA-78CC-3A42-01D1-ED9878667A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1F30CC9-1715-292A-161E-2DE77934B040}"/>
              </a:ext>
            </a:extLst>
          </p:cNvPr>
          <p:cNvGraphicFramePr>
            <a:graphicFrameLocks noGrp="1"/>
          </p:cNvGraphicFramePr>
          <p:nvPr/>
        </p:nvGraphicFramePr>
        <p:xfrm>
          <a:off x="2377657" y="1584000"/>
          <a:ext cx="4134087" cy="4941121"/>
        </p:xfrm>
        <a:graphic>
          <a:graphicData uri="http://schemas.openxmlformats.org/drawingml/2006/table">
            <a:tbl>
              <a:tblPr firstRow="1" firstCol="1" bandRow="1"/>
              <a:tblGrid>
                <a:gridCol w="2150730">
                  <a:extLst>
                    <a:ext uri="{9D8B030D-6E8A-4147-A177-3AD203B41FA5}">
                      <a16:colId xmlns:a16="http://schemas.microsoft.com/office/drawing/2014/main" val="90234279"/>
                    </a:ext>
                  </a:extLst>
                </a:gridCol>
                <a:gridCol w="1983357">
                  <a:extLst>
                    <a:ext uri="{9D8B030D-6E8A-4147-A177-3AD203B41FA5}">
                      <a16:colId xmlns:a16="http://schemas.microsoft.com/office/drawing/2014/main" val="1051959440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مَصْدَرِهِ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ٱلْفِعْلِ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96796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 (دَحْرَجَ)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0407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فَعَّلَ (صَحَّحَ)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485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فعَّلَ (رَبّى)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923462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أَفْعَلَ (أَقْبَلَ)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02647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فاعَلَ (ساعَدَ)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2852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فْتَعَلَ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(اِنْتَشَرَ)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26066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اِفْعَلَّ (اِحْمَرَّ)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5625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اِفْتَعَلَ (اِرْتَكَبَ)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25840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تَفَعَّلَ (تَقَدَّمَ)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5569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تَفاعَلَ (تَعاوَنَ)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6386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اِسْتَفْعَلَ (اِسْتَقْبَلَ)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546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75679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BD0F-3B4C-6660-CCA6-9FA25328F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2285C-DA9D-CE21-3B75-B8BFE3E6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FFBA49-505B-74EB-985D-45F4F5D2E17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EAE68-839C-5542-9031-8A6CA97171F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5116C-D3B6-C2C0-CDA4-E1BC5792B3A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1AE400-B692-0677-EEA6-DE84B238D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0AB6BE-4010-2784-6237-E7AE55A01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5E0E29-D53F-B438-EA6A-0B0E420F9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7AB29A-912E-5806-4CED-5C50BFE1D1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1DFD948-41AE-EF5F-2889-80F08FACA0C6}"/>
              </a:ext>
            </a:extLst>
          </p:cNvPr>
          <p:cNvGraphicFramePr>
            <a:graphicFrameLocks noGrp="1"/>
          </p:cNvGraphicFramePr>
          <p:nvPr/>
        </p:nvGraphicFramePr>
        <p:xfrm>
          <a:off x="2377657" y="1584000"/>
          <a:ext cx="4134087" cy="4941121"/>
        </p:xfrm>
        <a:graphic>
          <a:graphicData uri="http://schemas.openxmlformats.org/drawingml/2006/table">
            <a:tbl>
              <a:tblPr firstRow="1" firstCol="1" bandRow="1"/>
              <a:tblGrid>
                <a:gridCol w="2150730">
                  <a:extLst>
                    <a:ext uri="{9D8B030D-6E8A-4147-A177-3AD203B41FA5}">
                      <a16:colId xmlns:a16="http://schemas.microsoft.com/office/drawing/2014/main" val="90234279"/>
                    </a:ext>
                  </a:extLst>
                </a:gridCol>
                <a:gridCol w="1983357">
                  <a:extLst>
                    <a:ext uri="{9D8B030D-6E8A-4147-A177-3AD203B41FA5}">
                      <a16:colId xmlns:a16="http://schemas.microsoft.com/office/drawing/2014/main" val="1051959440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مَصْدَرِهِ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ٱلْفِعْلِ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96796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فَعْلَلَةٌ (دَحْرَجَةٌ)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 (دَحْرَجَ)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0407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تَفْعيلٌ (تَصْحيحٌ)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فَعَّلَ (صَحَّحَ)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485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تَفْعِلَةٌ (تَرْبِيَةٌ)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فعَّلَ (رَبّى)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923462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إِفْعالٌ (إِقْبالٌ)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أَفْعَلَ (أَقْبَلَ)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02647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مُفاعَلَةٌ (مُساعَدَةٌ)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فاعَلَ (ساعَدَ)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2852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فْتِ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عالٌ (اِنْتِشارٌ)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فْتَعَلَ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(اِنْتَشَرَ)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26066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اِفْعِلالٌ (اِحْمِرارٌ)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اِفْعَلَّ (اِحْمَرَّ)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5625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اِفْتَعالٌ (اِرْتِكابٌ)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اِفْتَعَلَ (اِرْتَكَبَ)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25840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تَفَعُّلٌ (تَقَدُّمٌ)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تَفَعَّلَ (تَقَدَّمَ)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5569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تَفاعُلٌ (تَعاوُنٌ)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تَفاعَلَ (تَعاوَنَ)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6386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اِسْتِفْعالٌ (اِسْتِقْبالٌ)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اِسْتَفْعَلَ (اِسْتَقْبَلَ)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54620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59D66A4E-DFC3-0C4C-C02C-6AE3B1F086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303" y="1584000"/>
            <a:ext cx="734742" cy="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588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مصدر كل فعل.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C9416A-026D-453A-0E03-7BC1AAB57A2C}"/>
              </a:ext>
            </a:extLst>
          </p:cNvPr>
          <p:cNvSpPr txBox="1"/>
          <p:nvPr/>
        </p:nvSpPr>
        <p:spPr>
          <a:xfrm>
            <a:off x="2046057" y="2250914"/>
            <a:ext cx="4797287" cy="337113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تَرْجَمَ </a:t>
            </a:r>
          </a:p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تَعَلَّمَ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797E-D13C-0731-D2F4-545BA667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6C58C-EFF4-3C5F-0F68-FBB184B9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مصدر كل فعل.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F7118A7-4B2E-6887-AAE6-1D237CA214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139CA7-2563-E57A-CBF5-B9EB7143DCE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A12FC-5785-585C-ED96-3E245FA16E7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6FA417-B6A1-341C-7812-C035C8F3B7D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8AE497-F53F-079F-BBA4-646E6A378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39023E-C63D-35E3-7C2F-62988A5E4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FA3465-BB56-D603-5BB0-445EADEC2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59D4E2D-DA6C-DAF3-BA22-048537E21BED}"/>
              </a:ext>
            </a:extLst>
          </p:cNvPr>
          <p:cNvSpPr txBox="1"/>
          <p:nvPr/>
        </p:nvSpPr>
        <p:spPr>
          <a:xfrm>
            <a:off x="2046057" y="2250914"/>
            <a:ext cx="4797287" cy="337113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اِسْتَمَعَ </a:t>
            </a:r>
          </a:p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تَسابَقَ 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15049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E940C-C7B0-A74D-80AB-5E5E74D05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7615B-8AD2-7EB7-B62F-2BD17BDD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مصدر كل فعل.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33AE47F-EC9E-4239-CF62-19D4840FCA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B7175A-9F0C-8398-7C7B-3228B6AB881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567389-349D-F04C-F982-C2D014840E3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722ECA-AC86-74C2-650D-3F10E29FCD1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A17A0F-A1AF-664D-4FF1-BF0FED7586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0F55B4-E723-448B-90CE-D9728FA32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6CDE07-4A16-88F7-294C-40B5EA17C8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07C779A-D4BC-CACD-C3D2-D5B22EACCBA9}"/>
              </a:ext>
            </a:extLst>
          </p:cNvPr>
          <p:cNvSpPr txBox="1"/>
          <p:nvPr/>
        </p:nvSpPr>
        <p:spPr>
          <a:xfrm>
            <a:off x="2046057" y="2250914"/>
            <a:ext cx="4797287" cy="337113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اِحْتَفَلَ  </a:t>
            </a:r>
          </a:p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اِسْتَخْدَمَ  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942823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1DBAE-DDA2-E942-7957-CF7FBB1B7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F41F3C-487A-73FD-7944-10ADFE51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مصدر كل فعل.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1170D44-773D-2B92-593B-819D99C0D9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A4A93A-5205-E774-1212-F164D23469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3E2B4-3D1E-899D-FCEC-DE7DF040A8C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45816E-6B68-F02B-B230-1878CF33E93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12259F-7341-31AC-7A66-2614DABF6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3BA743-FC25-ECF8-4837-B43062CFC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9E04D-364E-7418-8CAF-C33FE252C1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FBEC8C-5907-7124-CDBE-E0D49A5FD19E}"/>
              </a:ext>
            </a:extLst>
          </p:cNvPr>
          <p:cNvSpPr txBox="1"/>
          <p:nvPr/>
        </p:nvSpPr>
        <p:spPr>
          <a:xfrm>
            <a:off x="2046057" y="2250914"/>
            <a:ext cx="4797287" cy="337113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جَلَسَ   </a:t>
            </a:r>
          </a:p>
          <a:p>
            <a:pPr marL="357188"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قَرَأَ   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679149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المفعول المطلق. من يذكرنا بتعريف له وكيف يصاغ من الفعل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ADEADF-042F-DAAB-C499-A0CC519D3E69}"/>
              </a:ext>
            </a:extLst>
          </p:cNvPr>
          <p:cNvSpPr txBox="1"/>
          <p:nvPr/>
        </p:nvSpPr>
        <p:spPr>
          <a:xfrm>
            <a:off x="2318883" y="3376803"/>
            <a:ext cx="4506234" cy="91940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اَلْمَفْعولُ </a:t>
            </a:r>
            <a:r>
              <a:rPr lang="ar-MA" sz="4800" dirty="0" err="1"/>
              <a:t>ٱلْمُطْلَقُ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BAC44-B0D2-B270-FFF6-1962C3D01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79D9A-9DC1-C35F-B2D5-4003F340B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4A213-2B27-DBA1-51BC-E604CA74535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E2DA05-C4A5-6A91-5881-7A12C90EA52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BDD97-BBF6-36F8-1874-A0FDC8B59C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09760A-1966-0408-65B2-C602AAABE5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F63E71-8307-552D-1FB8-9A0F3486B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613E2-A989-0DC9-D011-5836309DBB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CE1349-E5DF-FCE1-9D37-C22AEC7BCE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4C6FEF-CC11-02C1-DDFF-7B6EB4409B30}"/>
              </a:ext>
            </a:extLst>
          </p:cNvPr>
          <p:cNvSpPr txBox="1"/>
          <p:nvPr/>
        </p:nvSpPr>
        <p:spPr>
          <a:xfrm>
            <a:off x="525295" y="2056198"/>
            <a:ext cx="7908586" cy="40884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يَأْتي في ٱلْجُمْلَةِ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صيغَةِ مَصْدَرٍ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مَنْصوبٍ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مُشْتَقٍّ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</a:t>
            </a:r>
          </a:p>
          <a:p>
            <a:pPr algn="ct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ٱلتِّلْميذُ ٱلنَّصَّ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قِراءَة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 جَيِّدَةً.</a:t>
            </a:r>
          </a:p>
        </p:txBody>
      </p:sp>
      <p:sp>
        <p:nvSpPr>
          <p:cNvPr id="11" name="Flèche : courbe vers le haut 10">
            <a:extLst>
              <a:ext uri="{FF2B5EF4-FFF2-40B4-BE49-F238E27FC236}">
                <a16:creationId xmlns:a16="http://schemas.microsoft.com/office/drawing/2014/main" id="{7AEEBCF0-34DE-828E-4333-61C9E4958F5B}"/>
              </a:ext>
            </a:extLst>
          </p:cNvPr>
          <p:cNvSpPr/>
          <p:nvPr/>
        </p:nvSpPr>
        <p:spPr>
          <a:xfrm>
            <a:off x="3395165" y="5484572"/>
            <a:ext cx="2936717" cy="533993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4006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8794B-DB05-5792-CB95-4DC9A9EA1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F4B27-30BB-B518-F421-3159C0DE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بالخطوات التي نسلكها لتحديد عمل المفعول المطلق في جملة؟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743964-5BD4-B157-909F-5D58EE4970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1B19E7-609F-E6E8-45E9-75B2AAC75C6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C3536-AB8A-5E93-3F5F-0C2EF96617A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26B045-C0B1-F088-CE04-F7C5F5653F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F38989-CB6E-4336-3D5D-79A6F7F24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476DF9-E88A-955E-C46C-E75326908D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4F920E-AED9-13FE-1400-2835FA6FFB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6E847A-DEE5-52D7-2A19-1D5F3250DF8F}"/>
              </a:ext>
            </a:extLst>
          </p:cNvPr>
          <p:cNvSpPr txBox="1"/>
          <p:nvPr/>
        </p:nvSpPr>
        <p:spPr>
          <a:xfrm>
            <a:off x="748898" y="2904565"/>
            <a:ext cx="7655514" cy="1936804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لِتَحْديدِ عَمَلِ </a:t>
            </a:r>
            <a:r>
              <a:rPr lang="ar-MA" dirty="0" err="1"/>
              <a:t>ٱلْمَفْعولِ</a:t>
            </a:r>
            <a:r>
              <a:rPr lang="ar-MA" dirty="0"/>
              <a:t> </a:t>
            </a:r>
            <a:r>
              <a:rPr lang="ar-MA" dirty="0" err="1"/>
              <a:t>ٱلْمُطْلَقِ</a:t>
            </a:r>
            <a:r>
              <a:rPr lang="ar-MA" dirty="0"/>
              <a:t> في جُمْلَةٍ؟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769121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9B4D-D591-E145-D16F-033DA4B0B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4BE24D-3707-5DF8-7ACA-22263A17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460D4C-56F7-F2EB-8DAF-4C0DD4DD1E4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4C2AE5-2447-E6A0-DF7E-60E0DA6735E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E529-03BF-B991-CC6F-875672741EC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AB6C5B-10F1-439F-3C88-78C9060770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A03887-AA3A-7FB0-DDD4-383FD2E0F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119FD6-65F3-E474-F663-176FC17D56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7FB47E-4EEC-E437-8A32-498C9D075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99BE297-CD53-6F96-D90D-7E186128FC54}"/>
              </a:ext>
            </a:extLst>
          </p:cNvPr>
          <p:cNvSpPr/>
          <p:nvPr/>
        </p:nvSpPr>
        <p:spPr>
          <a:xfrm>
            <a:off x="693836" y="2073290"/>
            <a:ext cx="7756328" cy="3530870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marR="0" lvl="0" indent="-51435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أَسْأَلُ: هَلِ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ٱلْمَفْعولُ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ٱلْمُطْلَقُ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وَرَدَ في ٱلْجُمْلَةِ مُضافاً أَوْ مَنْعوتاً؟ إِذا كانَ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ٱلْجَوابُ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بِنَعَمْ، أَقولُ: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وَرَدَ لِبَيانِ نَوْعِ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14350" marR="0" lvl="0" indent="-51435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إِذا لَمْ يَكُنْ مُضافاً وَلا مَنْعوتاً، أُحَدِّدُ صيغَتَهُ: </a:t>
            </a:r>
          </a:p>
          <a:p>
            <a:pPr marL="1076325" marR="0" lvl="0" indent="-452438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إِذا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كانَ مُفْرَداً، أَقولُ: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وَرَدَ لِتَأْكيدِ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1076325" marR="0" lvl="0" indent="-452438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إِذا كانَ عَلى صيغَةِ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ٱلْمُثَنّى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أَوِ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ٱلْجَمْعِ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، أَقولُ: وَرَدَ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لِبَيانِ عَدَدِ مَرّاتِ وُقوعِ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616514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8D00F-06E8-4449-84C5-014F2C8E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2204E-22CA-8EC1-B490-9A2B9233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59609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المفعول المطلق في الجملة، وحددوا عمله بتسجيل رقم الاختيار المناسب.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CE65F2-9AEA-2E6B-29A1-BC478CE72B3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38D319-4F70-6046-8669-71EB5EA7E7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23E0F-1428-54FB-37F1-83F33B9E704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BAB3B9-0D6A-77BD-675A-47E7934D7F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4FA71F-6B2A-AE55-2BA9-FA842731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26B62C-75AB-4F24-0470-12758BCFC0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F283AB-4AF3-2DB5-4B08-704282B35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9FC00A-0D31-B950-873D-21EB77713406}"/>
              </a:ext>
            </a:extLst>
          </p:cNvPr>
          <p:cNvSpPr txBox="1"/>
          <p:nvPr/>
        </p:nvSpPr>
        <p:spPr>
          <a:xfrm>
            <a:off x="820335" y="2318782"/>
            <a:ext cx="7655514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تَعامَلَ </a:t>
            </a:r>
            <a:r>
              <a:rPr lang="ar-MA" dirty="0" err="1"/>
              <a:t>ٱلْقاضي</a:t>
            </a:r>
            <a:r>
              <a:rPr lang="ar-MA" dirty="0"/>
              <a:t> مَعَ </a:t>
            </a:r>
            <a:r>
              <a:rPr lang="ar-MA" dirty="0" err="1"/>
              <a:t>ٱلْقَضيَّةِ</a:t>
            </a:r>
            <a:r>
              <a:rPr lang="ar-MA" dirty="0"/>
              <a:t> تَعامُلاً عادِلًا.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FF58F8-4BC6-0596-EDBC-4A48A3D4983A}"/>
              </a:ext>
            </a:extLst>
          </p:cNvPr>
          <p:cNvSpPr txBox="1"/>
          <p:nvPr/>
        </p:nvSpPr>
        <p:spPr>
          <a:xfrm>
            <a:off x="6522720" y="4533662"/>
            <a:ext cx="21016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نَوْعِ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DBBE4A-CB00-A16B-FE11-F50B57D94B81}"/>
              </a:ext>
            </a:extLst>
          </p:cNvPr>
          <p:cNvSpPr txBox="1"/>
          <p:nvPr/>
        </p:nvSpPr>
        <p:spPr>
          <a:xfrm>
            <a:off x="352122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عَدَدِ مَرّاتِ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54D3DB-A04A-A680-D332-AF9ADA50198E}"/>
              </a:ext>
            </a:extLst>
          </p:cNvPr>
          <p:cNvSpPr txBox="1"/>
          <p:nvPr/>
        </p:nvSpPr>
        <p:spPr>
          <a:xfrm>
            <a:off x="66649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لِتَأْكيدِ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EF84199-76C6-553E-3784-BE204E6A9B14}"/>
              </a:ext>
            </a:extLst>
          </p:cNvPr>
          <p:cNvSpPr/>
          <p:nvPr/>
        </p:nvSpPr>
        <p:spPr>
          <a:xfrm>
            <a:off x="7381872" y="404638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D4DBA77-D569-676C-B7F2-79B92CFA75FF}"/>
              </a:ext>
            </a:extLst>
          </p:cNvPr>
          <p:cNvSpPr/>
          <p:nvPr/>
        </p:nvSpPr>
        <p:spPr>
          <a:xfrm>
            <a:off x="4380318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C4E4471-F12A-3BD4-9A8E-AAB30141571B}"/>
              </a:ext>
            </a:extLst>
          </p:cNvPr>
          <p:cNvSpPr/>
          <p:nvPr/>
        </p:nvSpPr>
        <p:spPr>
          <a:xfrm>
            <a:off x="1497237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2389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CDDCA-212A-7D3C-B840-D169B46D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6FB656-DFE3-EA1C-D6B2-6BA10B7E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5960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المفعول المطلق في الجملة، وحددوا عمله بتسجيل رقم الاختيار المناسب.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F77DD0-721A-500D-3A54-5F5A4BB3BDE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782442-A85C-40CE-0079-8575FF63AE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B566EB-54C1-45E0-CFBF-3BCAD4B95D8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2593CC-A2F8-2D63-C865-59A07F5BC8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77CCC9-8998-A51A-94E8-B0C0EEEF2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B183ED-CE85-87EA-F518-5B02A4E5C0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4F4D60-0F77-4027-F159-59B495F94F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87F60C-442E-FB1A-4EC9-B0BF41BB79D0}"/>
              </a:ext>
            </a:extLst>
          </p:cNvPr>
          <p:cNvSpPr txBox="1"/>
          <p:nvPr/>
        </p:nvSpPr>
        <p:spPr>
          <a:xfrm>
            <a:off x="820335" y="2318782"/>
            <a:ext cx="7655514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نامَ </a:t>
            </a:r>
            <a:r>
              <a:rPr lang="ar-MA" dirty="0" err="1"/>
              <a:t>ٱلرَّضيعُ</a:t>
            </a:r>
            <a:r>
              <a:rPr lang="ar-MA" dirty="0"/>
              <a:t> نَوْماً هادِئاً.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F7F180C-A83D-66C4-0B93-7F88651AD7EE}"/>
              </a:ext>
            </a:extLst>
          </p:cNvPr>
          <p:cNvSpPr/>
          <p:nvPr/>
        </p:nvSpPr>
        <p:spPr>
          <a:xfrm>
            <a:off x="7381872" y="404638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B5B4E52-CFBB-2B1F-9349-60E36AC35BD2}"/>
              </a:ext>
            </a:extLst>
          </p:cNvPr>
          <p:cNvSpPr/>
          <p:nvPr/>
        </p:nvSpPr>
        <p:spPr>
          <a:xfrm>
            <a:off x="4380318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6CBF535-9920-3C69-C053-1B1425491CD4}"/>
              </a:ext>
            </a:extLst>
          </p:cNvPr>
          <p:cNvSpPr/>
          <p:nvPr/>
        </p:nvSpPr>
        <p:spPr>
          <a:xfrm>
            <a:off x="1497237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5C495-CB2B-083C-437E-08456E84E407}"/>
              </a:ext>
            </a:extLst>
          </p:cNvPr>
          <p:cNvSpPr txBox="1"/>
          <p:nvPr/>
        </p:nvSpPr>
        <p:spPr>
          <a:xfrm>
            <a:off x="6522720" y="4533662"/>
            <a:ext cx="21016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نَوْعِ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209613-44BA-141A-4F34-40B331D56D6A}"/>
              </a:ext>
            </a:extLst>
          </p:cNvPr>
          <p:cNvSpPr txBox="1"/>
          <p:nvPr/>
        </p:nvSpPr>
        <p:spPr>
          <a:xfrm>
            <a:off x="352122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عَدَدِ مَرّاتِ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878D96-A964-6639-5627-ABDA781ABAF6}"/>
              </a:ext>
            </a:extLst>
          </p:cNvPr>
          <p:cNvSpPr txBox="1"/>
          <p:nvPr/>
        </p:nvSpPr>
        <p:spPr>
          <a:xfrm>
            <a:off x="66649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لِتَأْكيدِ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413763134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D0799-AD47-36FB-5841-358A673C0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0BA23-E802-CE00-5182-A113BE9B8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5960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المفعول المطلق في الجملة، وحددوا عمله بتسجيل رقم الاختيار المناسب.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C52B35-2780-DABC-B21D-496D4BBC85D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5C5238-ECD6-7D95-E056-B1AD4FD63CA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6F530D-1971-CFC4-EF3B-2B9EC9B84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315096-990D-E712-E67C-18C419C624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E5A0EF-5A5E-8E6A-C9A5-37F354249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CB0B6A-757C-C63F-CED9-BD74BA9DFC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F5E230-424F-92F7-F8AC-F14CDC8F7C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722CE6-C4C5-9235-15FC-A50CC16B874B}"/>
              </a:ext>
            </a:extLst>
          </p:cNvPr>
          <p:cNvSpPr txBox="1"/>
          <p:nvPr/>
        </p:nvSpPr>
        <p:spPr>
          <a:xfrm>
            <a:off x="820335" y="2318782"/>
            <a:ext cx="7655514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فَهِمَ ٱلتِّلْميذُ </a:t>
            </a:r>
            <a:r>
              <a:rPr lang="ar-MA" dirty="0" err="1"/>
              <a:t>ٱلدَّرْسَ</a:t>
            </a:r>
            <a:r>
              <a:rPr lang="ar-MA" dirty="0"/>
              <a:t> فَهْماً.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F5AD65E-8A29-FA8B-762F-2CE4E75F2D16}"/>
              </a:ext>
            </a:extLst>
          </p:cNvPr>
          <p:cNvSpPr/>
          <p:nvPr/>
        </p:nvSpPr>
        <p:spPr>
          <a:xfrm>
            <a:off x="7381872" y="404638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CC9B7B7-4FE9-C892-87BF-5F5A791EDB0C}"/>
              </a:ext>
            </a:extLst>
          </p:cNvPr>
          <p:cNvSpPr/>
          <p:nvPr/>
        </p:nvSpPr>
        <p:spPr>
          <a:xfrm>
            <a:off x="4380318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5F0A571-4712-9680-B038-CC8485745C43}"/>
              </a:ext>
            </a:extLst>
          </p:cNvPr>
          <p:cNvSpPr/>
          <p:nvPr/>
        </p:nvSpPr>
        <p:spPr>
          <a:xfrm>
            <a:off x="1497237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005F1F-31D3-4F02-55C3-0BCF4BFFDB4A}"/>
              </a:ext>
            </a:extLst>
          </p:cNvPr>
          <p:cNvSpPr txBox="1"/>
          <p:nvPr/>
        </p:nvSpPr>
        <p:spPr>
          <a:xfrm>
            <a:off x="6522720" y="4533662"/>
            <a:ext cx="21016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نَوْعِ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5F5FCB7-1136-D988-2037-59DB60DE0FA1}"/>
              </a:ext>
            </a:extLst>
          </p:cNvPr>
          <p:cNvSpPr txBox="1"/>
          <p:nvPr/>
        </p:nvSpPr>
        <p:spPr>
          <a:xfrm>
            <a:off x="352122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عَدَدِ مَرّاتِ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C506CA-1E52-1008-0668-523CFCBB11C0}"/>
              </a:ext>
            </a:extLst>
          </p:cNvPr>
          <p:cNvSpPr txBox="1"/>
          <p:nvPr/>
        </p:nvSpPr>
        <p:spPr>
          <a:xfrm>
            <a:off x="666495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لِتَأْكيدِ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4851514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C2E3-D4A7-8DEE-6CDA-770F05E05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B14AE-7C96-6AD8-6760-7A5CD448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5960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المفعول المطلق في الجملة، وحددوا عمله بتسجيل رقم الاختيار المناسب.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DC46CF-ADF0-BB3D-45CA-4A4F3A576F2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1A1651-1474-BA03-7DF8-221152A247B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1DDE2-3F81-D782-F552-0474AA5108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FDCDB1-7004-19C5-D523-54A764F1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7697A9-C87C-26F4-4046-EEC8B2CC1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E4DC11-9796-D49B-5D4A-D33F86F6D2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5A5B22-7F1A-7D1E-460F-B843616E18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C312CDE-5DD9-A877-1D27-8E9ED2091F81}"/>
              </a:ext>
            </a:extLst>
          </p:cNvPr>
          <p:cNvSpPr txBox="1"/>
          <p:nvPr/>
        </p:nvSpPr>
        <p:spPr>
          <a:xfrm>
            <a:off x="820335" y="2318782"/>
            <a:ext cx="7655514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قَرَأَ ٱلتِّلْميذُ ٱلنَّصَّ قِراءَتَيْنِ لِفَهْمِهِ.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7DC2FEE-8423-EAF2-DF5E-5BC48E4541FE}"/>
              </a:ext>
            </a:extLst>
          </p:cNvPr>
          <p:cNvSpPr/>
          <p:nvPr/>
        </p:nvSpPr>
        <p:spPr>
          <a:xfrm>
            <a:off x="7381872" y="404638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4A65BAA-B045-ECB1-F009-317E7AC36F51}"/>
              </a:ext>
            </a:extLst>
          </p:cNvPr>
          <p:cNvSpPr/>
          <p:nvPr/>
        </p:nvSpPr>
        <p:spPr>
          <a:xfrm>
            <a:off x="4439554" y="414279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8AF54EC-8E0B-D91F-143F-09F906ACAF4C}"/>
              </a:ext>
            </a:extLst>
          </p:cNvPr>
          <p:cNvSpPr/>
          <p:nvPr/>
        </p:nvSpPr>
        <p:spPr>
          <a:xfrm>
            <a:off x="1497237" y="411750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6AE289-7EE2-CFF1-AB3F-5B433A94CA7C}"/>
              </a:ext>
            </a:extLst>
          </p:cNvPr>
          <p:cNvSpPr txBox="1"/>
          <p:nvPr/>
        </p:nvSpPr>
        <p:spPr>
          <a:xfrm>
            <a:off x="6522720" y="4533662"/>
            <a:ext cx="21016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نَوْعِ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360A972-D547-FFB6-5FB1-F157767CF72A}"/>
              </a:ext>
            </a:extLst>
          </p:cNvPr>
          <p:cNvSpPr txBox="1"/>
          <p:nvPr/>
        </p:nvSpPr>
        <p:spPr>
          <a:xfrm>
            <a:off x="3382190" y="4649829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لِبَيانِ عَدَدِ مَرّاتِ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34BFDEF-5709-2C40-73B2-D09D22DFB232}"/>
              </a:ext>
            </a:extLst>
          </p:cNvPr>
          <p:cNvSpPr txBox="1"/>
          <p:nvPr/>
        </p:nvSpPr>
        <p:spPr>
          <a:xfrm>
            <a:off x="558893" y="4604782"/>
            <a:ext cx="2406469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000" dirty="0"/>
              <a:t>لِتَأْكيدِ وُقوعِ </a:t>
            </a:r>
            <a:r>
              <a:rPr lang="ar-MA" sz="4000" dirty="0" err="1"/>
              <a:t>ٱلْفِعْلِ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54459463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AD049-B464-ABAB-DD46-93C5F24A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0AC55-38F1-3F5B-8FE1-643D30E4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الهمزة المتطرفة. من يردد أنشودة قواعد رسمها؟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D9C9A-94F2-18E2-28D0-251038BFD0A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F83677-9F5D-AD79-70E0-572F662CD87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8FAF6-54DA-75F9-C585-23F4E6D6506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B10B64-7A8D-CB13-9151-B34554280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F6BE0-FB0B-217A-49BB-C83C315AD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73A2C2-7935-E26D-4FF1-E3F78AF4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D6FF68-3244-5799-503D-376D2AA7B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7D4DCA-B818-33BF-0970-2683E3511E1F}"/>
              </a:ext>
            </a:extLst>
          </p:cNvPr>
          <p:cNvSpPr txBox="1"/>
          <p:nvPr/>
        </p:nvSpPr>
        <p:spPr>
          <a:xfrm>
            <a:off x="1050355" y="3276031"/>
            <a:ext cx="7043289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أُنشودةُ قَواعِدِ رَسْمِ </a:t>
            </a:r>
            <a:r>
              <a:rPr lang="ar-MA" dirty="0" err="1"/>
              <a:t>ٱلْهَمْزَةِ</a:t>
            </a:r>
            <a:r>
              <a:rPr lang="ar-MA" dirty="0"/>
              <a:t> </a:t>
            </a:r>
            <a:r>
              <a:rPr lang="ar-MA" dirty="0" err="1"/>
              <a:t>ٱلْمُتَطَرِّفَةِ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31028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215B-F23E-44C7-8063-F755D3716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628D6-FAB2-F88C-D161-BF149982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رددوا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9146F-F320-4F38-BFB2-91CE48C0CED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392E6-1E2B-669C-DCEE-890E278B920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AEBBB1-25FB-BD0B-50D1-F808E32A889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F06FF9-89F8-2FF9-0FD0-81424602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DEEB0A-DA7A-3CD0-D9A3-7A9CC485A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54A33F-993D-CB00-DA1A-0BFA582CA7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76EAF2-41ED-BAE3-78D0-C7F2365251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096C4E-9AAC-4F24-17AD-397227DB9781}"/>
              </a:ext>
            </a:extLst>
          </p:cNvPr>
          <p:cNvSpPr txBox="1"/>
          <p:nvPr/>
        </p:nvSpPr>
        <p:spPr>
          <a:xfrm>
            <a:off x="2424646" y="1898535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563695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BA985D-198F-E3AC-3783-F9908F6D8452}"/>
              </a:ext>
            </a:extLst>
          </p:cNvPr>
          <p:cNvSpPr txBox="1"/>
          <p:nvPr/>
        </p:nvSpPr>
        <p:spPr>
          <a:xfrm>
            <a:off x="722668" y="1961321"/>
            <a:ext cx="7665958" cy="4392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تُعَدُّ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أَسْمى ما أَبْدَعَتْهُ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فَهِيَ تُنْشِئُ رَوابِطَ روحِيَّةً بَيْنَ ٱلشُّعوبِ، وَتَمْلَأُ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ٱلنُّفوسَ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بَهاءً وَجَلالاً. يَلْجَأُ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ٱلْمُبْدِعونَ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إِلَيْها لِلتَّعْبيرِ عَنْ أَفْكارِهِمْ وَمَشاعِرِهِمْ تعبيراً صادقاً. </a:t>
            </a:r>
          </a:p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يَبْدَأُ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رِحْلَتَهُ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بِٱلتَّأَمُّلِ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فَتُضيءُ بَصيرَتُهُ طَريقَ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وَيُحَوِّلُ ما في داخِلِهِ إِلى شَيْءٍ جَميلٍ، وَيَمْلَأُ ٱلْعالَمَ إِلْهاماً، مُثْبِتاً أَنَّ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ٱلْفَنَّ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لُغَةُ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وَجِسْرُ ٱلْتَّواصُلِ بَيْنَ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83A1194-9C2A-AF87-02FF-AFD05266FBD9}"/>
              </a:ext>
            </a:extLst>
          </p:cNvPr>
          <p:cNvSpPr txBox="1"/>
          <p:nvPr/>
        </p:nvSpPr>
        <p:spPr>
          <a:xfrm>
            <a:off x="722668" y="1961321"/>
            <a:ext cx="7665958" cy="4392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   تُعَدُّ </a:t>
            </a:r>
            <a:r>
              <a:rPr lang="ar-MA" dirty="0" err="1"/>
              <a:t>ٱلْفُنونُ</a:t>
            </a:r>
            <a:r>
              <a:rPr lang="ar-MA" dirty="0"/>
              <a:t> مِنْ أَسْمى ما أَبْدَعَتْهُ </a:t>
            </a:r>
            <a:r>
              <a:rPr lang="ar-MA" dirty="0" err="1"/>
              <a:t>ٱلْحَضارَةُ</a:t>
            </a:r>
            <a:r>
              <a:rPr lang="ar-MA" dirty="0"/>
              <a:t> </a:t>
            </a:r>
            <a:r>
              <a:rPr lang="ar-MA" dirty="0" err="1"/>
              <a:t>ٱلْإِنْسانِيَّةُ</a:t>
            </a:r>
            <a:r>
              <a:rPr lang="ar-MA" dirty="0"/>
              <a:t> عَبْرَ </a:t>
            </a:r>
            <a:r>
              <a:rPr lang="ar-MA" dirty="0" err="1"/>
              <a:t>ٱلْعُصورِ</a:t>
            </a:r>
            <a:r>
              <a:rPr lang="ar-MA" dirty="0"/>
              <a:t>. فَهِيَ تُنْشِئُ رَوابِطَ روحِيَّةً بَيْنَ ٱلشُّعوبِ، وَتَمْلَأُ </a:t>
            </a:r>
            <a:r>
              <a:rPr lang="ar-MA" dirty="0" err="1"/>
              <a:t>ٱلنُّفوسَ</a:t>
            </a:r>
            <a:r>
              <a:rPr lang="ar-MA" dirty="0"/>
              <a:t> بَهاءً وَجَلالاً. يَلْجَأُ </a:t>
            </a:r>
            <a:r>
              <a:rPr lang="ar-MA" dirty="0" err="1"/>
              <a:t>ٱلْمُبْدِعونَ</a:t>
            </a:r>
            <a:r>
              <a:rPr lang="ar-MA" dirty="0"/>
              <a:t> إِلَيْها لِلتَّعْبيرِ عَنْ أَفْكارِهِمْ وَمَشاعِرِهِمْ تعبيراً صادقاً. </a:t>
            </a:r>
          </a:p>
          <a:p>
            <a:r>
              <a:rPr lang="ar-MA" dirty="0"/>
              <a:t>    يَبْدَأُ </a:t>
            </a:r>
            <a:r>
              <a:rPr lang="ar-MA" dirty="0" err="1"/>
              <a:t>ٱلْفَنّانُ</a:t>
            </a:r>
            <a:r>
              <a:rPr lang="ar-MA" dirty="0"/>
              <a:t> رِحْلَتَهُ </a:t>
            </a:r>
            <a:r>
              <a:rPr lang="ar-MA" dirty="0" err="1"/>
              <a:t>بِٱلتَّأَمُّلِ</a:t>
            </a:r>
            <a:r>
              <a:rPr lang="ar-MA" dirty="0"/>
              <a:t>، فَتُضيءُ بَصيرَتُهُ طَريقَ </a:t>
            </a:r>
            <a:r>
              <a:rPr lang="ar-MA" dirty="0" err="1"/>
              <a:t>ٱلْإِبْداعِ</a:t>
            </a:r>
            <a:r>
              <a:rPr lang="ar-MA" dirty="0"/>
              <a:t>، وَيُحَوِّلُ ما في داخِلِهِ إِلى شَيْءٍ جَميلٍ، وَيَمْلَأُ ٱلْعالَمَ إِلْهاماً، مُثْبِتاً أَنَّ </a:t>
            </a:r>
            <a:r>
              <a:rPr lang="ar-MA" dirty="0" err="1"/>
              <a:t>ٱلْفَنَّ</a:t>
            </a:r>
            <a:r>
              <a:rPr lang="ar-MA" dirty="0"/>
              <a:t> لُغَةُ </a:t>
            </a:r>
            <a:r>
              <a:rPr lang="ar-MA" dirty="0" err="1"/>
              <a:t>ٱلْقُلوبِ</a:t>
            </a:r>
            <a:r>
              <a:rPr lang="ar-MA" dirty="0"/>
              <a:t> وَجِسْرُ ٱلْتَّواصُلِ بَيْنَ </a:t>
            </a:r>
            <a:r>
              <a:rPr lang="ar-MA" dirty="0" err="1"/>
              <a:t>ٱلْبَشَرِ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رسمت في آخرها همزة و يوضح لزملائه لم  رسمت بذلك الشكل؟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19F4189-0E72-8B37-A946-2D32073336E6}"/>
              </a:ext>
            </a:extLst>
          </p:cNvPr>
          <p:cNvSpPr txBox="1"/>
          <p:nvPr/>
        </p:nvSpPr>
        <p:spPr>
          <a:xfrm>
            <a:off x="722668" y="1909469"/>
            <a:ext cx="7651581" cy="4392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   تُعَدُّ </a:t>
            </a:r>
            <a:r>
              <a:rPr lang="ar-MA" dirty="0" err="1"/>
              <a:t>ٱلْفُنونُ</a:t>
            </a:r>
            <a:r>
              <a:rPr lang="ar-MA" dirty="0"/>
              <a:t> مِنْ أَسْمى ما أَبْدَعَتْهُ </a:t>
            </a:r>
            <a:r>
              <a:rPr lang="ar-MA" dirty="0" err="1"/>
              <a:t>ٱلْحَضارَةُ</a:t>
            </a:r>
            <a:r>
              <a:rPr lang="ar-MA" dirty="0"/>
              <a:t> </a:t>
            </a:r>
            <a:r>
              <a:rPr lang="ar-MA" dirty="0" err="1"/>
              <a:t>ٱلْإِنْسانِيَّةُ</a:t>
            </a:r>
            <a:r>
              <a:rPr lang="ar-MA" dirty="0"/>
              <a:t> عَبْرَ </a:t>
            </a:r>
            <a:r>
              <a:rPr lang="ar-MA" dirty="0" err="1"/>
              <a:t>ٱلْعُصورِ</a:t>
            </a:r>
            <a:r>
              <a:rPr lang="ar-MA" dirty="0"/>
              <a:t>. فَهِيَ تُنْشِئُ رَوابِطَ روحِيَّةً بَيْنَ ٱلشُّعوبِ، وَتَمْلَأُ </a:t>
            </a:r>
            <a:r>
              <a:rPr lang="ar-MA" dirty="0" err="1"/>
              <a:t>ٱلنُّفوسَ</a:t>
            </a:r>
            <a:r>
              <a:rPr lang="ar-MA" dirty="0"/>
              <a:t> بَهاءً وَجَلالاً. يَلْجَأُ </a:t>
            </a:r>
            <a:r>
              <a:rPr lang="ar-MA" dirty="0" err="1"/>
              <a:t>ٱلْمُبْدِعونَ</a:t>
            </a:r>
            <a:r>
              <a:rPr lang="ar-MA" dirty="0"/>
              <a:t> إِلَيْها لِلتَّعْبيرِ عَنْ أَفْكارِهِمْ وَمَشاعِرِهِمْ تعبيراً صادقاً. </a:t>
            </a:r>
          </a:p>
          <a:p>
            <a:r>
              <a:rPr lang="ar-MA" dirty="0"/>
              <a:t>    يَبْدَأُ </a:t>
            </a:r>
            <a:r>
              <a:rPr lang="ar-MA" dirty="0" err="1"/>
              <a:t>ٱلْفَنّانُ</a:t>
            </a:r>
            <a:r>
              <a:rPr lang="ar-MA" dirty="0"/>
              <a:t> رِحْلَتَهُ </a:t>
            </a:r>
            <a:r>
              <a:rPr lang="ar-MA" dirty="0" err="1"/>
              <a:t>بِٱلتَّأَمُّلِ</a:t>
            </a:r>
            <a:r>
              <a:rPr lang="ar-MA" dirty="0"/>
              <a:t>، فَتُضيءُ بَصيرَتُهُ طَريقَ </a:t>
            </a:r>
            <a:r>
              <a:rPr lang="ar-MA" dirty="0" err="1"/>
              <a:t>ٱلْإِبْداعِ</a:t>
            </a:r>
            <a:r>
              <a:rPr lang="ar-MA" dirty="0"/>
              <a:t>، وَيُحَوِّلُ ما في داخِلِهِ إِلى شَيْءٍ جَميلٍ، وَيَمْلَأُ ٱلْعالَمَ إِلْهاماً، مُثْبِتاً أَنَّ </a:t>
            </a:r>
            <a:r>
              <a:rPr lang="ar-MA" dirty="0" err="1"/>
              <a:t>ٱلْفَنَّ</a:t>
            </a:r>
            <a:r>
              <a:rPr lang="ar-MA" dirty="0"/>
              <a:t> لُغَةُ </a:t>
            </a:r>
            <a:r>
              <a:rPr lang="ar-MA" dirty="0" err="1"/>
              <a:t>ٱلْقُلوبِ</a:t>
            </a:r>
            <a:r>
              <a:rPr lang="ar-MA" dirty="0"/>
              <a:t> وَجِسْرُ ٱلْتَّواصُلِ بَيْنَ </a:t>
            </a:r>
            <a:r>
              <a:rPr lang="ar-MA" dirty="0" err="1"/>
              <a:t>ٱلْبَشَرِ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05C9-1042-4D88-B2DA-A263AA2A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ACD7C-C621-8A48-7260-BB8B1D4E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"الإنسانية"؟ وآخر يعرب كلمة " المبدعون". وآخر يعرب كلمة " تعبيرا".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795B5-0579-AB35-A542-BBABD46545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DAF98-F35D-4DE6-A947-651FF95ED7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DA326D-B15A-B125-042C-5FBF0D0DC4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3DC35-52DC-D187-A81B-D9C06B5D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4C2045-E98C-0B1A-426F-AF77FFAD5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61982-42A7-EB19-1D52-FC0CBBFF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6B5BA2-C015-3B69-C08B-22D6E27F83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36AEAC-1841-2407-F37D-4F03CCE8BE33}"/>
              </a:ext>
            </a:extLst>
          </p:cNvPr>
          <p:cNvSpPr txBox="1"/>
          <p:nvPr/>
        </p:nvSpPr>
        <p:spPr>
          <a:xfrm>
            <a:off x="722668" y="1909469"/>
            <a:ext cx="7651581" cy="4392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   تُعَدُّ </a:t>
            </a:r>
            <a:r>
              <a:rPr lang="ar-MA" dirty="0" err="1"/>
              <a:t>ٱلْفُنونُ</a:t>
            </a:r>
            <a:r>
              <a:rPr lang="ar-MA" dirty="0"/>
              <a:t> مِنْ أَسْمى ما أَبْدَعَتْهُ </a:t>
            </a:r>
            <a:r>
              <a:rPr lang="ar-MA" dirty="0" err="1"/>
              <a:t>ٱلْحَضارَةُ</a:t>
            </a:r>
            <a:r>
              <a:rPr lang="ar-MA" dirty="0"/>
              <a:t> </a:t>
            </a:r>
            <a:r>
              <a:rPr lang="ar-MA" dirty="0" err="1">
                <a:solidFill>
                  <a:srgbClr val="48B2DC"/>
                </a:solidFill>
              </a:rPr>
              <a:t>ٱلْإِنْسانِيَّةُ</a:t>
            </a:r>
            <a:r>
              <a:rPr lang="ar-MA" dirty="0"/>
              <a:t> عَبْرَ </a:t>
            </a:r>
            <a:r>
              <a:rPr lang="ar-MA" dirty="0" err="1"/>
              <a:t>ٱلْعُصورِ</a:t>
            </a:r>
            <a:r>
              <a:rPr lang="ar-MA" dirty="0"/>
              <a:t>. فَهِيَ تُنْشِئُ رَوابِطَ روحِيَّةً بَيْنَ ٱلشُّعوبِ، وَتَمْلَأُ </a:t>
            </a:r>
            <a:r>
              <a:rPr lang="ar-MA" dirty="0" err="1"/>
              <a:t>ٱلنُّفوسَ</a:t>
            </a:r>
            <a:r>
              <a:rPr lang="ar-MA" dirty="0"/>
              <a:t> بَهاءً وَجَلالاً. يَلْجَأُ </a:t>
            </a:r>
            <a:r>
              <a:rPr lang="ar-MA" dirty="0" err="1">
                <a:solidFill>
                  <a:srgbClr val="48B2DC"/>
                </a:solidFill>
              </a:rPr>
              <a:t>ٱلْمُبْدِعونَ</a:t>
            </a:r>
            <a:r>
              <a:rPr lang="ar-MA" dirty="0"/>
              <a:t> إِلَيْها لِلتَّعْبيرِ عَنْ أَفْكارِهِمْ وَمَشاعِرِهِمْ </a:t>
            </a:r>
            <a:r>
              <a:rPr lang="ar-MA" dirty="0">
                <a:solidFill>
                  <a:srgbClr val="48B2DC"/>
                </a:solidFill>
              </a:rPr>
              <a:t>تعبيراً</a:t>
            </a:r>
            <a:r>
              <a:rPr lang="ar-MA" dirty="0"/>
              <a:t> صادقاً. </a:t>
            </a:r>
          </a:p>
          <a:p>
            <a:r>
              <a:rPr lang="ar-MA" dirty="0"/>
              <a:t>    يَبْدَأُ </a:t>
            </a:r>
            <a:r>
              <a:rPr lang="ar-MA" dirty="0" err="1"/>
              <a:t>ٱلْفَنّانُ</a:t>
            </a:r>
            <a:r>
              <a:rPr lang="ar-MA" dirty="0"/>
              <a:t> رِحْلَتَهُ </a:t>
            </a:r>
            <a:r>
              <a:rPr lang="ar-MA" dirty="0" err="1"/>
              <a:t>بِٱلتَّأَمُّلِ</a:t>
            </a:r>
            <a:r>
              <a:rPr lang="ar-MA" dirty="0"/>
              <a:t>، فَتُضيءُ بَصيرَتُهُ طَريقَ </a:t>
            </a:r>
            <a:r>
              <a:rPr lang="ar-MA" dirty="0" err="1"/>
              <a:t>ٱلْإِبْداعِ</a:t>
            </a:r>
            <a:r>
              <a:rPr lang="ar-MA" dirty="0"/>
              <a:t>، وَيُحَوِّلُ ما في داخِلِهِ إِلى شَيْءٍ جَميلٍ، وَيَمْلَأُ ٱلْعالَمَ إِلْهاماً، مُثْبِتاً أَنَّ </a:t>
            </a:r>
            <a:r>
              <a:rPr lang="ar-MA" dirty="0" err="1"/>
              <a:t>ٱلْفَنَّ</a:t>
            </a:r>
            <a:r>
              <a:rPr lang="ar-MA" dirty="0"/>
              <a:t> لُغَةُ </a:t>
            </a:r>
            <a:r>
              <a:rPr lang="ar-MA" dirty="0" err="1"/>
              <a:t>ٱلْقُلوبِ</a:t>
            </a:r>
            <a:r>
              <a:rPr lang="ar-MA" dirty="0"/>
              <a:t> وَجِسْرُ ٱلْتَّواصُلِ بَيْنَ </a:t>
            </a:r>
            <a:r>
              <a:rPr lang="ar-MA" dirty="0" err="1"/>
              <a:t>ٱلْبَشَرِ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62632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فيم تفيد خطاطة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4F7E0C-316B-D5F9-B7B2-F3AE579527AD}"/>
              </a:ext>
            </a:extLst>
          </p:cNvPr>
          <p:cNvSpPr txBox="1"/>
          <p:nvPr/>
        </p:nvSpPr>
        <p:spPr>
          <a:xfrm>
            <a:off x="1152000" y="331277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فيمَ تُفيدُ خُطاطَةُ ٱلنَّصِّ؟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18423</TotalTime>
  <Words>2291</Words>
  <Application>Microsoft Office PowerPoint</Application>
  <PresentationFormat>Affichage à l'écran (4:3)</PresentationFormat>
  <Paragraphs>429</Paragraphs>
  <Slides>65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65</vt:i4>
      </vt:variant>
    </vt:vector>
  </HeadingPairs>
  <TitlesOfParts>
    <vt:vector size="86" baseType="lpstr">
      <vt:lpstr>Aptos</vt:lpstr>
      <vt:lpstr>Aptos Display</vt:lpstr>
      <vt:lpstr>Arial</vt:lpstr>
      <vt:lpstr>Calibri</vt:lpstr>
      <vt:lpstr>Dosis ExtraBold</vt:lpstr>
      <vt:lpstr>Microsoft Uighur</vt:lpstr>
      <vt:lpstr>Wingdings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 افتتاح الحصة</vt:lpstr>
      <vt:lpstr>حاولوا الالتزام بهذه السلوكات. سنحدد الفائز بنجمة السلوك في نهاية الحصة. </vt:lpstr>
      <vt:lpstr>ضعوا الكراسة والدفتر واللوحة في القمطر.</vt:lpstr>
      <vt:lpstr>نبدأ حصتنا بتصحيح الواجب المنزلي . خذوا دفاتر القسم. </vt:lpstr>
      <vt:lpstr>من يقرأ التقرير الذي سجله على دفتر القسم؟ </vt:lpstr>
      <vt:lpstr>ستواصلون التدرب على مقارنة شيئين وتحديد أوجه الاختلاف والتشابه بينهما.</vt:lpstr>
      <vt:lpstr> استعينوا بالأساليب التالية واستعدوا للتحدث باسترسال لمقارنة شيئين من اختياركم وتحديد أوجه التشابه والاختلاف بينهما.( يمكن استعمال أساليب أخرى. )</vt:lpstr>
      <vt:lpstr>من يتحدث باسترسال وبلغة سليمة لمقارنة الشيئين اللذين اختارهما؟ </vt:lpstr>
      <vt:lpstr>في نظركم، من الفائز في نشاط التحدث باسترسال؟</vt:lpstr>
      <vt:lpstr>Présentation PowerPoint</vt:lpstr>
      <vt:lpstr> في حصة اليوم، ستشكلون جملا من نص ثم تستثمرونه لغويا بعد فهم مضامينه. </vt:lpstr>
      <vt:lpstr>خذوا كراساتكم الصفحة -36-.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خذوا الصفحة رقم-37- أجيبوا عن أسئلة استثمار المعجم وفهم النص. (الفقرة الأخيرة هي المقصود بالفقرة الثانية في السؤال رقم 3 من الفهم) </vt:lpstr>
      <vt:lpstr>نصحح. من يجيب عن السؤال الأول؟ (الانتقال إلى السؤال الموالي بعد مناقشة الأجوبة المقترحة.)</vt:lpstr>
      <vt:lpstr>صححوا على كراساتكم. (بالنسبة للسؤال رقم 4: كل جواب مرفوق بتبرير مناسب فهو مقبول.)</vt:lpstr>
      <vt:lpstr>ننتقل إلى أسئلة استثمار الظواهر اللغوية. أجيبوا عن السؤالين 5 و6.</vt:lpstr>
      <vt:lpstr>نصحح جماعة. </vt:lpstr>
      <vt:lpstr>صححوا على كراساتكم. (من يحدد عمل المفعول المطلق في الجملة التي تم إعرابها؟)</vt:lpstr>
      <vt:lpstr>توجيه</vt:lpstr>
      <vt:lpstr>من يذكرنا بتعريف "خطاطة نص"؟</vt:lpstr>
      <vt:lpstr>نتذكر جماعة. من يقرأ؟ </vt:lpstr>
      <vt:lpstr>لإنشاء خطاطة نص ، نحتاج إلى تحديد أفكاره. من يذكرنا بخطوات تحديد الفكرة الرئيسة لفقرة؟ </vt:lpstr>
      <vt:lpstr>نتذكر جماعة. من يقرأ؟ </vt:lpstr>
      <vt:lpstr>خذوا دفاتر القسم. وسجلوا تاريخ اليوم.</vt:lpstr>
      <vt:lpstr>سجلوا على دفاتركم الفكرتين الرئيستين للنص ثم أنشئوا خطاطته. </vt:lpstr>
      <vt:lpstr>من يحدد الكلمات المفاتيح للفقرة الأولى ثم يقرأ فكرتها؟  (الانتقال إلى الفقرة الموالية بعد مناقشة الأفكار المقترحة.)</vt:lpstr>
      <vt:lpstr>من يقوم إلى السبورة لإنشاء خطاطة النص.</vt:lpstr>
      <vt:lpstr>هذا مقترح آخر. من يقرأ؟ </vt:lpstr>
      <vt:lpstr>ننتقل إلى درس المصدر. حاولوا تذكر أوزان مصادر الأفعال حسب أوزانها :</vt:lpstr>
      <vt:lpstr>نصحح. من يحدد وزن المصدر من الفعل الذي وزنه.........؟ </vt:lpstr>
      <vt:lpstr>من يقرأ؟ </vt:lpstr>
      <vt:lpstr>خذوا ألواحكم. سجلوا عليها مصدر كل فعل.</vt:lpstr>
      <vt:lpstr>خذوا ألواحكم. سجلوا عليها مصدر كل فعل.</vt:lpstr>
      <vt:lpstr>خذوا ألواحكم. سجلوا عليها مصدر كل فعل.</vt:lpstr>
      <vt:lpstr>خذوا ألواحكم. سجلوا عليها مصدر كل فعل.</vt:lpstr>
      <vt:lpstr>ننتقل إلى درس المفعول المطلق. من يذكرنا بتعريف له وكيف يصاغ من الفعل </vt:lpstr>
      <vt:lpstr>من يقرأ؟ </vt:lpstr>
      <vt:lpstr>من يذكرنا بالخطوات التي نسلكها لتحديد عمل المفعول المطلق في جملة؟</vt:lpstr>
      <vt:lpstr>نتذكر جماعة. من يقرأ؟ </vt:lpstr>
      <vt:lpstr>خذوا ألواحكم. سجلوا عليها المفعول المطلق في الجملة، وحددوا عمله بتسجيل رقم الاختيار المناسب.</vt:lpstr>
      <vt:lpstr>سجلوا على ألواحكم المفعول المطلق في الجملة، وحددوا عمله بتسجيل رقم الاختيار المناسب.</vt:lpstr>
      <vt:lpstr>سجلوا على ألواحكم المفعول المطلق في الجملة، وحددوا عمله بتسجيل رقم الاختيار المناسب.</vt:lpstr>
      <vt:lpstr>سجلوا على ألواحكم المفعول المطلق في الجملة، وحددوا عمله بتسجيل رقم الاختيار المناسب.</vt:lpstr>
      <vt:lpstr>ننتقل إلى درس الهمزة المتطرفة. من يردد أنشودة قواعد رسمها؟ </vt:lpstr>
      <vt:lpstr>رددوا جماعة. </vt:lpstr>
      <vt:lpstr> خذوا دفاتر القسم. سأملي عليكم فقرة. </vt:lpstr>
      <vt:lpstr>يفصل الأستاذ الحاسوب عن الشاشة ثم يسمع الفقرة قبل أن يمليها جملة جملة.</vt:lpstr>
      <vt:lpstr>من يقرأ؟ (مطالبة التلاميذ بعد ذلك بالتصحيح الفردي على دفاترهم.)</vt:lpstr>
      <vt:lpstr>من يحدد كلمة رسمت في آخرها همزة و يوضح لزملائه لم  رسمت بذلك الشكل؟</vt:lpstr>
      <vt:lpstr>من يعرب كلمة "الإنسانية"؟ وآخر يعرب كلمة " المبدعون". وآخر يعرب كلمة " تعبيرا".</vt:lpstr>
      <vt:lpstr>اختتام الحصة</vt:lpstr>
      <vt:lpstr>فيم تفيد خطاطة النص؟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213</cp:revision>
  <dcterms:created xsi:type="dcterms:W3CDTF">2023-09-20T21:35:22Z</dcterms:created>
  <dcterms:modified xsi:type="dcterms:W3CDTF">2026-02-07T07:07:25Z</dcterms:modified>
</cp:coreProperties>
</file>