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9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0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1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2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3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6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7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  <p:sldMasterId id="2147483912" r:id="rId2"/>
    <p:sldMasterId id="2147483672" r:id="rId3"/>
    <p:sldMasterId id="2147483738" r:id="rId4"/>
    <p:sldMasterId id="2147483689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786" r:id="rId11"/>
    <p:sldMasterId id="2147483827" r:id="rId12"/>
    <p:sldMasterId id="2147483844" r:id="rId13"/>
    <p:sldMasterId id="2147483861" r:id="rId14"/>
    <p:sldMasterId id="2147483878" r:id="rId15"/>
    <p:sldMasterId id="2147483895" r:id="rId16"/>
    <p:sldMasterId id="2147483741" r:id="rId17"/>
    <p:sldMasterId id="2147483686" r:id="rId18"/>
  </p:sldMasterIdLst>
  <p:notesMasterIdLst>
    <p:notesMasterId r:id="rId80"/>
  </p:notesMasterIdLst>
  <p:handoutMasterIdLst>
    <p:handoutMasterId r:id="rId81"/>
  </p:handoutMasterIdLst>
  <p:sldIdLst>
    <p:sldId id="2147482682" r:id="rId19"/>
    <p:sldId id="2147482684" r:id="rId20"/>
    <p:sldId id="2147482749" r:id="rId21"/>
    <p:sldId id="2147482685" r:id="rId22"/>
    <p:sldId id="2147482616" r:id="rId23"/>
    <p:sldId id="2147482691" r:id="rId24"/>
    <p:sldId id="2147482445" r:id="rId25"/>
    <p:sldId id="2147482692" r:id="rId26"/>
    <p:sldId id="2147482453" r:id="rId27"/>
    <p:sldId id="2147482450" r:id="rId28"/>
    <p:sldId id="2147482509" r:id="rId29"/>
    <p:sldId id="2147482750" r:id="rId30"/>
    <p:sldId id="2147482751" r:id="rId31"/>
    <p:sldId id="2147482459" r:id="rId32"/>
    <p:sldId id="2147482726" r:id="rId33"/>
    <p:sldId id="2147482707" r:id="rId34"/>
    <p:sldId id="2147482628" r:id="rId35"/>
    <p:sldId id="2147482629" r:id="rId36"/>
    <p:sldId id="2147482713" r:id="rId37"/>
    <p:sldId id="2147482725" r:id="rId38"/>
    <p:sldId id="2147482730" r:id="rId39"/>
    <p:sldId id="2147482715" r:id="rId40"/>
    <p:sldId id="2147482731" r:id="rId41"/>
    <p:sldId id="2147482752" r:id="rId42"/>
    <p:sldId id="2147482630" r:id="rId43"/>
    <p:sldId id="2147482753" r:id="rId44"/>
    <p:sldId id="2147482634" r:id="rId45"/>
    <p:sldId id="2147482665" r:id="rId46"/>
    <p:sldId id="2147482635" r:id="rId47"/>
    <p:sldId id="2147482717" r:id="rId48"/>
    <p:sldId id="2147482754" r:id="rId49"/>
    <p:sldId id="2147482708" r:id="rId50"/>
    <p:sldId id="2147482755" r:id="rId51"/>
    <p:sldId id="2147482720" r:id="rId52"/>
    <p:sldId id="2147482756" r:id="rId53"/>
    <p:sldId id="2147482757" r:id="rId54"/>
    <p:sldId id="2147482666" r:id="rId55"/>
    <p:sldId id="2147482758" r:id="rId56"/>
    <p:sldId id="2147482746" r:id="rId57"/>
    <p:sldId id="2147482747" r:id="rId58"/>
    <p:sldId id="2147482759" r:id="rId59"/>
    <p:sldId id="2147482748" r:id="rId60"/>
    <p:sldId id="2147482761" r:id="rId61"/>
    <p:sldId id="2147482738" r:id="rId62"/>
    <p:sldId id="2147482719" r:id="rId63"/>
    <p:sldId id="2147482762" r:id="rId64"/>
    <p:sldId id="2147482763" r:id="rId65"/>
    <p:sldId id="2147482764" r:id="rId66"/>
    <p:sldId id="2147482771" r:id="rId67"/>
    <p:sldId id="2147482766" r:id="rId68"/>
    <p:sldId id="2147482767" r:id="rId69"/>
    <p:sldId id="2147482768" r:id="rId70"/>
    <p:sldId id="2147482769" r:id="rId71"/>
    <p:sldId id="2147482765" r:id="rId72"/>
    <p:sldId id="2147482704" r:id="rId73"/>
    <p:sldId id="2147482484" r:id="rId74"/>
    <p:sldId id="2147482724" r:id="rId75"/>
    <p:sldId id="2147482770" r:id="rId76"/>
    <p:sldId id="2147482579" r:id="rId77"/>
    <p:sldId id="2147482710" r:id="rId78"/>
    <p:sldId id="2147482701" r:id="rId79"/>
  </p:sldIdLst>
  <p:sldSz cx="9144000" cy="6858000" type="screen4x3"/>
  <p:notesSz cx="6858000" cy="9144000"/>
  <p:embeddedFontLst>
    <p:embeddedFont>
      <p:font typeface="Microsoft Uighur" panose="02000000000000000000" pitchFamily="2" charset="-78"/>
      <p:regular r:id="rId82"/>
      <p:bold r:id="rId83"/>
    </p:embeddedFont>
    <p:embeddedFont>
      <p:font typeface="Sakkal Majalla" panose="02000000000000000000" pitchFamily="2" charset="-78"/>
      <p:regular r:id="rId84"/>
      <p:bold r:id="rId8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B2DC"/>
    <a:srgbClr val="56B64A"/>
    <a:srgbClr val="B1EDEA"/>
    <a:srgbClr val="565F88"/>
    <a:srgbClr val="CC0000"/>
    <a:srgbClr val="B5EEF2"/>
    <a:srgbClr val="9CA3C0"/>
    <a:srgbClr val="94E4EA"/>
    <a:srgbClr val="0097B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33" autoAdjust="0"/>
    <p:restoredTop sz="94694"/>
  </p:normalViewPr>
  <p:slideViewPr>
    <p:cSldViewPr snapToGrid="0">
      <p:cViewPr varScale="1">
        <p:scale>
          <a:sx n="71" d="100"/>
          <a:sy n="71" d="100"/>
        </p:scale>
        <p:origin x="972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766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font" Target="fonts/font3.fntdata"/><Relationship Id="rId89" Type="http://schemas.openxmlformats.org/officeDocument/2006/relationships/tableStyles" Target="tableStyle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5" Type="http://schemas.openxmlformats.org/officeDocument/2006/relationships/slideMaster" Target="slideMasters/slideMaster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font" Target="fonts/font2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handoutMaster" Target="handoutMasters/handoutMaster1.xml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viewProps" Target="viewProps.xml"/><Relationship Id="rId61" Type="http://schemas.openxmlformats.org/officeDocument/2006/relationships/slide" Target="slides/slide43.xml"/><Relationship Id="rId82" Type="http://schemas.openxmlformats.org/officeDocument/2006/relationships/font" Target="fonts/font1.fntdata"/><Relationship Id="rId19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07/02/2026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4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2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318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7C3BA3-E18D-46AD-346E-4DB429879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1C82B6-F344-0E94-309F-FA49D33C2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96482C-54A6-8119-D2EC-131D78C435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7C1C46-58BC-964A-4D8C-E1E021F49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898279-C7E5-D0DE-C9CB-76299D61C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690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E13EA3-17C7-FD14-F5B5-B1630B23F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E067B6-6C48-C681-6F10-E120E3EDF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307F22-A97A-2BA2-018D-B04B349341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064CB3-6690-E182-6590-8D89EA51F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C2BF22-E601-4966-7E66-725565155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91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1DB375-2670-669E-D84B-53C114A3B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2D1357-5BE3-51EF-763B-36D1AE04E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1C28606-956F-BAEF-46E2-FBFD289C1B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1989F5-0EA3-296A-0913-DBF845C92E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797DD2-A9A2-2F48-E100-F9B051F76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9DF5D6-B551-F60C-BB18-CD27570FD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703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270517-C4DC-15AC-CCEF-8388F037E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C4909B-A237-7A04-8879-4134A999E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4BD143-4521-B903-FF7E-809DF51EB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2FD4AEA-FA55-DD76-EECD-2913584DA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1CF778-CA5D-2A28-AE12-3F5C130C1A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97FF03-5575-3961-0744-22C13345D7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0DCCF52-7D10-D7A6-F4BF-B2854BA73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B151488-B687-CEE2-414E-8B3F6C1E5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792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8A3238-2694-683C-88DB-EC32DA7A0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F6A48D-5FCD-4B57-639A-74BCFF8EA0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A9584A-DA76-903B-0EF3-6BBFD2947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283726-0B16-DAC4-D909-C5C1AEB47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49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135A02C-0FE4-D31A-11DA-02FD659233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C0B5FF9-34FE-F61C-180D-3CCC05C9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378FE6-FE61-CC47-0E39-5B72192EC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60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0596E4-9FBF-9274-FBD8-2095D90B7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A456DA-96B4-9952-0536-EA715924A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5B4B25C-2352-05AD-C657-BD080F130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E91711-01F2-9827-9274-515BA04D9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EA7649-4D35-5D82-4294-911104971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F3E178-19D2-4466-A4E2-26A1F6AFF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3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D6FFC3-45F2-9875-3B35-7CC4D63E7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E0E846D-554D-7CFA-9B6D-3B722236D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633025-9640-5A3A-FB95-A5D951B29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D5B479-496A-4C87-87FF-66E295E24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A8850C-00A1-67E5-53B4-FDD9823F3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A90FCE-78C1-8402-F919-0388FCE95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785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2EFEA-9350-5214-F111-F23ECA46F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1AA329-4B45-5F97-1F13-4E9A36C7E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3D978B-B9E2-E8E2-48F2-1F5169C237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6FE140-8525-E215-2407-FAFC76032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CCD182-EA5D-0E0A-DC21-91018692F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9415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C14EC7-6C23-8B32-2904-7A04243297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361EFE-EDAD-9284-0392-773BE86929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55A2C2-FB4B-33DE-0AC8-F1CC9C8CD4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42DDA32-96B2-4478-A47A-0370B7E00A65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BF964D-9D7B-DFEE-7254-157A3A017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1D1EDE-9733-630D-BDE0-5E05EA011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184253-8B74-4963-AE86-C853A480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5408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201984424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47860976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58607224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28552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68130" y="4917621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1" y="3237897"/>
            <a:ext cx="3755480" cy="1411433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4960027"/>
            <a:ext cx="3780000" cy="1397594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7588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3857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FC4FA1-2067-9E3E-CFAD-157FDCB5371A}"/>
              </a:ext>
            </a:extLst>
          </p:cNvPr>
          <p:cNvSpPr/>
          <p:nvPr userDrawn="1"/>
        </p:nvSpPr>
        <p:spPr>
          <a:xfrm>
            <a:off x="4745330" y="3293722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45330" y="496721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5330" y="33079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533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610" y="3255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479532"/>
            <a:ext cx="3780000" cy="1442779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51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305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7767207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758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684059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75187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34241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578712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649968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67205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63045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265704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064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63286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615761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775707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959845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7826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299703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800152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108005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79185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5221760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586405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600268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6085136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83685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191386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403627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467630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5454382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801207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832422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73413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5118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81035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581868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514101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852721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72347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44703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427596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727181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801950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10951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527440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693984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1800554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353413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852376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6859148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946887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537619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449524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63756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907501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414032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820026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133293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7042782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63129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30300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28607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9676107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51224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7934436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678874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0485553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738281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7767484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7517501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436233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8927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9163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155219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2820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8901432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270523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97618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595417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3830209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71043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8568858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4780205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457076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34453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87330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348557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heme" Target="../theme/them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6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5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7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11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66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69.xml"/><Relationship Id="rId15" Type="http://schemas.openxmlformats.org/officeDocument/2006/relationships/image" Target="../media/image11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78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87.xml"/><Relationship Id="rId15" Type="http://schemas.openxmlformats.org/officeDocument/2006/relationships/image" Target="../media/image11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96.xml"/><Relationship Id="rId15" Type="http://schemas.openxmlformats.org/officeDocument/2006/relationships/image" Target="../media/image7.png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image" Target="../media/image10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image" Target="../media/image12.bin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theme" Target="../theme/theme15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75.xml"/><Relationship Id="rId19" Type="http://schemas.openxmlformats.org/officeDocument/2006/relationships/image" Target="../media/image12.bin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710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9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821" r:id="rId8"/>
    <p:sldLayoutId id="2147483736" r:id="rId9"/>
    <p:sldLayoutId id="2147483820" r:id="rId10"/>
    <p:sldLayoutId id="2147483737" r:id="rId11"/>
    <p:sldLayoutId id="2147483826" r:id="rId12"/>
    <p:sldLayoutId id="2147483685" r:id="rId13"/>
    <p:sldLayoutId id="2147483684" r:id="rId14"/>
    <p:sldLayoutId id="2147483679" r:id="rId15"/>
    <p:sldLayoutId id="2147483823" r:id="rId16"/>
    <p:sldLayoutId id="2147483731" r:id="rId17"/>
    <p:sldLayoutId id="2147483730" r:id="rId18"/>
    <p:sldLayoutId id="2147483680" r:id="rId19"/>
    <p:sldLayoutId id="2147483732" r:id="rId20"/>
    <p:sldLayoutId id="2147483733" r:id="rId21"/>
    <p:sldLayoutId id="2147483825" r:id="rId22"/>
    <p:sldLayoutId id="2147483675" r:id="rId23"/>
    <p:sldLayoutId id="2147483676" r:id="rId24"/>
    <p:sldLayoutId id="2147483677" r:id="rId25"/>
    <p:sldLayoutId id="2147483924" r:id="rId26"/>
    <p:sldLayoutId id="2147483926" r:id="rId2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21123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91529"/>
            <a:ext cx="1260000" cy="282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AE1FF8-5740-329D-AD52-54FE4D8772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إنتاج كتابي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767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696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213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5900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92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284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  <p:sldLayoutId id="2147483928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9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bin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1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3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10" Type="http://schemas.openxmlformats.org/officeDocument/2006/relationships/image" Target="../media/image43.png"/><Relationship Id="rId4" Type="http://schemas.openxmlformats.org/officeDocument/2006/relationships/image" Target="../media/image30.png"/><Relationship Id="rId9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5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9.png"/><Relationship Id="rId7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2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7.png"/><Relationship Id="rId7" Type="http://schemas.openxmlformats.org/officeDocument/2006/relationships/image" Target="../media/image5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7.png"/><Relationship Id="rId7" Type="http://schemas.openxmlformats.org/officeDocument/2006/relationships/image" Target="../media/image5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5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4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5.xml"/><Relationship Id="rId4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80.xml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3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80.xml"/><Relationship Id="rId7" Type="http://schemas.openxmlformats.org/officeDocument/2006/relationships/image" Target="../media/image3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15.png"/><Relationship Id="rId9" Type="http://schemas.openxmlformats.org/officeDocument/2006/relationships/image" Target="../media/image53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39B9B55-95AE-BB01-4824-49C45237A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45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398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6 -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2 - </a:t>
              </a:r>
              <a:endParaRPr lang="a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lang="fr-MA" sz="2400" b="1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ـــــ الحصة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(10)– الحصة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4.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 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أساليب. </a:t>
            </a:r>
            <a:endParaRPr lang="ar-S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-1-.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الحصة-2- 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توليف (شكل وفهم)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+ دعم. 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الحصة. 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الحصة-3- 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تراكيب</a:t>
            </a:r>
            <a:r>
              <a:rPr lang="ar-S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الحصة -4- 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الحصة 5 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5 - </a:t>
            </a:r>
            <a:endParaRPr lang="ar-MA" sz="2400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24451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ACF81FC-EC1A-6C99-27F0-ADD0BB2A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77543"/>
            <a:ext cx="5488778" cy="141518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458F38D2-48CA-A439-36C3-792455C39CA8}"/>
              </a:ext>
            </a:extLst>
          </p:cNvPr>
          <p:cNvSpPr txBox="1">
            <a:spLocks/>
          </p:cNvSpPr>
          <p:nvPr/>
        </p:nvSpPr>
        <p:spPr>
          <a:xfrm>
            <a:off x="2051261" y="24441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4FA1BD-DFB3-ACEC-54D7-878393150187}"/>
              </a:ext>
            </a:extLst>
          </p:cNvPr>
          <p:cNvSpPr txBox="1"/>
          <p:nvPr/>
        </p:nvSpPr>
        <p:spPr>
          <a:xfrm>
            <a:off x="5486364" y="2122576"/>
            <a:ext cx="1152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5CB5E2-221B-66A1-AC1B-E53BA6FCB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2189639"/>
            <a:ext cx="544953" cy="540000"/>
          </a:xfrm>
          <a:prstGeom prst="rect">
            <a:avLst/>
          </a:prstGeom>
        </p:spPr>
      </p:pic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7376C49E-BF1C-0AFD-A327-2703332CF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983250"/>
            <a:ext cx="468000" cy="468000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24423DE-F5C6-2E4C-F834-CDF37B9B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43576"/>
            <a:ext cx="5472000" cy="140587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50C8146-14B1-D514-CFFA-7DEEDFA16D15}"/>
              </a:ext>
            </a:extLst>
          </p:cNvPr>
          <p:cNvSpPr txBox="1">
            <a:spLocks/>
          </p:cNvSpPr>
          <p:nvPr/>
        </p:nvSpPr>
        <p:spPr>
          <a:xfrm>
            <a:off x="2102784" y="374396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FA286A1-D4A5-82CA-6A9F-C0EBEAA07BFC}"/>
              </a:ext>
            </a:extLst>
          </p:cNvPr>
          <p:cNvSpPr txBox="1"/>
          <p:nvPr/>
        </p:nvSpPr>
        <p:spPr>
          <a:xfrm>
            <a:off x="4379362" y="3380220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2- مهرجان فاس للموسيقى الروحية(ح4).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723EE71-188C-1D1C-8293-1FAC9751C1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3430505"/>
            <a:ext cx="536339" cy="540000"/>
          </a:xfrm>
          <a:prstGeom prst="rect">
            <a:avLst/>
          </a:prstGeom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22B2CB-2F13-1254-5812-873959BA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25100"/>
            <a:ext cx="5525521" cy="140587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13F80F0-575B-8346-0563-828649DC21B3}"/>
              </a:ext>
            </a:extLst>
          </p:cNvPr>
          <p:cNvSpPr txBox="1">
            <a:spLocks/>
          </p:cNvSpPr>
          <p:nvPr/>
        </p:nvSpPr>
        <p:spPr>
          <a:xfrm>
            <a:off x="2160599" y="501710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كتابة تقرير عن حدث.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7244DAA-70BD-0EB9-0E2A-8FF0D6F68D31}"/>
              </a:ext>
            </a:extLst>
          </p:cNvPr>
          <p:cNvSpPr txBox="1"/>
          <p:nvPr/>
        </p:nvSpPr>
        <p:spPr>
          <a:xfrm>
            <a:off x="5233090" y="4692778"/>
            <a:ext cx="136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 (ح2)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FCEDADDC-C8B3-2262-2D1E-64034BFF7A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453053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25ED225A-DBE3-A7C4-0E10-BF45DC72DA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40303" y="3241324"/>
            <a:ext cx="468000" cy="468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117BE18-4D07-E6D0-80C6-67538DF1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981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5332B-9292-B41E-9DDC-08A1B25B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5053" y="472410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8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497840" y="2983609"/>
            <a:ext cx="7375439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543743" y="3134373"/>
              <a:ext cx="50250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إنتاج فقرة باستعمال مفردات معجم الأسبوع.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497840" y="3839548"/>
            <a:ext cx="7375439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634050" y="3169215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نص "مهرجان فاس للموسيقى الروحية".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497839" y="4730329"/>
            <a:ext cx="7375439" cy="890781"/>
            <a:chOff x="1331544" y="2851205"/>
            <a:chExt cx="669600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4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634051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تقرير عن حدث.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AED09EC7-68C0-AD0C-91C0-0AF14505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195"/>
            <a:ext cx="7886700" cy="720000"/>
          </a:xfrm>
        </p:spPr>
        <p:txBody>
          <a:bodyPr/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81D4016-644A-3144-B6AC-89B858386521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chemeClr val="accent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5911" y="1752077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D14D-010C-AAA2-2664-C1A77E12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970CAAC-CF29-D020-CBCF-FCB0C6E3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سنبدأ حصة اللغة العربية.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D09D1E-BAB1-7053-E918-C366FA79F1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81C862-4459-1441-E73B-7922C5E384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4DDC52-DF50-35CE-313B-CE4B912126F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EAC476-51B5-5D04-1204-3561E512EDC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6CBF4A-49E3-9DC5-0F9D-93E9B81D979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DA2EFF-08F2-E7AB-9E29-C23F1BE29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6F467D-E198-077F-CFA4-C3636D8547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F5DE06-A3FA-0B3C-0365-D7624BCD74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28592C-09FF-06FB-DAD6-CA9661AF68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9">
            <a:extLst>
              <a:ext uri="{FF2B5EF4-FFF2-40B4-BE49-F238E27FC236}">
                <a16:creationId xmlns:a16="http://schemas.microsoft.com/office/drawing/2014/main" id="{B92C32FC-B18D-6DD5-F453-9CC6D650CF2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801048" y="1759261"/>
            <a:ext cx="5671325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256097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1B026-728F-564B-1342-091BF4373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6CA9E038-FF63-B411-3645-097221DB9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حاولوا الالتزام بهذه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سنحدد في نهاية الحصة الفائز بنجمة السلوك.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5CE4A0F-D0FF-DAE7-5043-EFA86F8B53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A4A5C9-B56B-EA55-F3A7-08467310B66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BCF1F1-F0DA-C982-4CB5-80FAEB77E58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CB0397-0CF5-D7A1-B88A-89273511974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121910-8C15-A8BA-1932-472B42AD60F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E9B1BB0-02C1-B865-9630-EC4A93D25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9AD68B1-31C1-79C3-DD1F-7E09D18440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028D0B-8C6A-5A97-E316-00AF85EBC9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B27433-8A2C-648F-A49B-F1C212EAAC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8995C3-D882-572D-1560-9B61D860AFFC}"/>
              </a:ext>
            </a:extLst>
          </p:cNvPr>
          <p:cNvSpPr txBox="1">
            <a:spLocks/>
          </p:cNvSpPr>
          <p:nvPr/>
        </p:nvSpPr>
        <p:spPr>
          <a:xfrm>
            <a:off x="1764833" y="3463829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EE9F68C-24B4-1F1D-6FA9-FCC9259D4D0E}"/>
              </a:ext>
            </a:extLst>
          </p:cNvPr>
          <p:cNvSpPr/>
          <p:nvPr/>
        </p:nvSpPr>
        <p:spPr>
          <a:xfrm>
            <a:off x="6842616" y="2035037"/>
            <a:ext cx="958027" cy="955347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Image 1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AEF691-5390-6895-00DD-7704D6B63B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098144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Image 20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A130A76B-09BE-C738-FFD4-B5C8F158B9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20" y="2098144"/>
            <a:ext cx="1047241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Image 21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4A14835-0109-3B6B-12A4-54348CA18C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10" y="3228047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3AFC68-AC28-5A74-3077-927D824C07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40" y="2140279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 2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E46A258A-F1F0-192D-F669-554BC123A2A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324" y="2055175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9A76D292-077C-351F-7DF6-0F513FDE490B}"/>
              </a:ext>
            </a:extLst>
          </p:cNvPr>
          <p:cNvSpPr txBox="1">
            <a:spLocks/>
          </p:cNvSpPr>
          <p:nvPr/>
        </p:nvSpPr>
        <p:spPr>
          <a:xfrm>
            <a:off x="1764833" y="4445577"/>
            <a:ext cx="4698960" cy="68360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2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74143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121-6896-00B9-00CE-D40E7CF3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ABE11599-09A6-449B-2E99-51A7FE5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والدفتر واللوحة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74B5F4E-90C4-00A4-75AE-992CF585A1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67FCDB-74EC-2EFD-0719-A4C5AD7E4FB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4F2CBC-D8C4-4B7F-6C80-BBA4345CB42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50B281-FF33-AE12-9316-6D591D35760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566AAA-1335-070B-0761-0715E5850D7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8A4FCA-6A6E-D297-9F68-383FBB8771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B60D71-0878-6A46-A868-BFA57FC684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D379F5-0B13-75D3-4073-6D033756D7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3ABFF5-9818-8C92-6932-6B964A22FDB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Class AR_NV_06_1">
            <a:hlinkClick r:id="" action="ppaction://media"/>
            <a:extLst>
              <a:ext uri="{FF2B5EF4-FFF2-40B4-BE49-F238E27FC236}">
                <a16:creationId xmlns:a16="http://schemas.microsoft.com/office/drawing/2014/main" id="{D138E836-D9E2-B64A-F6B7-E27905FA7318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7609" y="1884363"/>
            <a:ext cx="6996640" cy="3935413"/>
          </a:xfrm>
        </p:spPr>
      </p:pic>
    </p:spTree>
    <p:extLst>
      <p:ext uri="{BB962C8B-B14F-4D97-AF65-F5344CB8AC3E}">
        <p14:creationId xmlns:p14="http://schemas.microsoft.com/office/powerpoint/2010/main" val="21113337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A13C9-B9C6-1682-208C-A5E40663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البداية، من يذكرنا بالمفردات الجديدة التي تعلمتموها في هذا الأسبوع 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D2A31E-7CE4-7C42-6515-7F16A7145E1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9D2DF4-69D0-6512-40CD-B5BEA16F3EC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223C22-0218-EC5A-7EF3-E4AE306D49F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EC09C0-3B63-AD94-FDE5-5BEC52DED59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D4AC49B-BEAC-9A3F-D569-CF31B420A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766B690-83C4-C475-0F3A-67538C0752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B7682CA-CD63-BD71-A751-E3A3B4BD71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C2094C9-F820-968B-26E9-6096575D43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3B50E96-1E50-93A3-9DF3-9E36251CD827}"/>
              </a:ext>
            </a:extLst>
          </p:cNvPr>
          <p:cNvSpPr txBox="1"/>
          <p:nvPr/>
        </p:nvSpPr>
        <p:spPr>
          <a:xfrm>
            <a:off x="1070129" y="2997815"/>
            <a:ext cx="6840000" cy="1940957"/>
          </a:xfrm>
          <a:prstGeom prst="roundRect">
            <a:avLst/>
          </a:prstGeom>
          <a:noFill/>
          <a:ln w="38100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ٱلْمُفْرَداتُ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ٱلْجَديدةُ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ٱلَّتي تَعَلَّمْتُموها في هذا </a:t>
            </a:r>
            <a:r>
              <a:rPr lang="ar-MA" sz="54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5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54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43A9DE-4810-EB86-BA05-6B1F4FA37C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5137701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F2DAC-24B9-84B4-5719-BBC8ECEE2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D6402-A406-2130-4C41-590FB7910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بعضها. من يقرأ؟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E129A2-B180-94C3-B255-5711BBB7BA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3BAA9B2-86E8-CE29-849F-9CA0B835343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BCA236-C2CC-5404-19BD-391EA540B61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B52F7A-5684-2659-E267-3E9CBF376CA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4324E7-B825-3B69-B0C9-2293BAAA49C4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6F0AA56-6ECC-02E4-B535-01547B04B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2FFE99-7E08-C27E-843E-AD2FAD1AB0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3CA57B-A13D-CD4D-9F0C-C41F63E366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F73E2A3-AD14-6513-8BDB-F27CF9008F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2ACD0E0-4326-0CEC-2CF8-CC5001FBC630}"/>
              </a:ext>
            </a:extLst>
          </p:cNvPr>
          <p:cNvSpPr txBox="1"/>
          <p:nvPr/>
        </p:nvSpPr>
        <p:spPr>
          <a:xfrm>
            <a:off x="472536" y="4206366"/>
            <a:ext cx="2405895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 اَلْمُلْتَقى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70FDB64A-4A4D-6F9C-AB5F-FFF115D82B1A}"/>
              </a:ext>
            </a:extLst>
          </p:cNvPr>
          <p:cNvSpPr txBox="1"/>
          <p:nvPr/>
        </p:nvSpPr>
        <p:spPr>
          <a:xfrm>
            <a:off x="6359413" y="1948381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Calibri"/>
              </a:rPr>
              <a:t>اَلْمِهْرَجانُ</a:t>
            </a:r>
            <a:endParaRPr sz="4000" b="1" dirty="0">
              <a:sym typeface="Calibri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61414288-E16F-B366-D535-34ED8B112014}"/>
              </a:ext>
            </a:extLst>
          </p:cNvPr>
          <p:cNvSpPr txBox="1"/>
          <p:nvPr/>
        </p:nvSpPr>
        <p:spPr>
          <a:xfrm>
            <a:off x="472537" y="1971093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Sakkal Majalla"/>
              </a:rPr>
              <a:t>اَلرّوحِيَّةُ </a:t>
            </a: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BCF42B78-0D33-F912-84D7-9BFB30069EB9}"/>
              </a:ext>
            </a:extLst>
          </p:cNvPr>
          <p:cNvSpPr txBox="1"/>
          <p:nvPr/>
        </p:nvSpPr>
        <p:spPr>
          <a:xfrm>
            <a:off x="6359413" y="4165852"/>
            <a:ext cx="2032275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/>
              <a:t>اَلثَّقافاتُ</a:t>
            </a:r>
            <a:endParaRPr lang="ar-MA" sz="4000" b="1" dirty="0">
              <a:sym typeface="Sakkal Majalla"/>
            </a:endParaRP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DB1EE319-B60C-D159-BC3C-AB6EEA708557}"/>
              </a:ext>
            </a:extLst>
          </p:cNvPr>
          <p:cNvSpPr txBox="1"/>
          <p:nvPr/>
        </p:nvSpPr>
        <p:spPr>
          <a:xfrm>
            <a:off x="3306841" y="2969322"/>
            <a:ext cx="262416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Sakkal Majalla"/>
              </a:rPr>
              <a:t>اَلْمَشاعِرُ 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3944692-2415-B819-A98D-B4EF781F3DED}"/>
              </a:ext>
            </a:extLst>
          </p:cNvPr>
          <p:cNvSpPr txBox="1"/>
          <p:nvPr/>
        </p:nvSpPr>
        <p:spPr>
          <a:xfrm>
            <a:off x="460794" y="3003711"/>
            <a:ext cx="242888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اَلسُّمُوُّ</a:t>
            </a:r>
            <a:endParaRPr lang="fr-FR" sz="4000" b="1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ADDA87E-BF43-1579-629B-827CAD211C3D}"/>
              </a:ext>
            </a:extLst>
          </p:cNvPr>
          <p:cNvSpPr txBox="1"/>
          <p:nvPr/>
        </p:nvSpPr>
        <p:spPr>
          <a:xfrm>
            <a:off x="3285907" y="4124513"/>
            <a:ext cx="2666031" cy="85125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b="1" dirty="0"/>
              <a:t>اَلْعَريقَةُ</a:t>
            </a:r>
            <a:endParaRPr lang="fr-FR" sz="4400" b="1" dirty="0"/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055236CA-D538-85AE-317E-BF7A2978E160}"/>
              </a:ext>
            </a:extLst>
          </p:cNvPr>
          <p:cNvSpPr txBox="1"/>
          <p:nvPr/>
        </p:nvSpPr>
        <p:spPr>
          <a:xfrm>
            <a:off x="3285907" y="1936356"/>
            <a:ext cx="266603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Calibri"/>
              </a:rPr>
              <a:t>اَلْموسيقى </a:t>
            </a:r>
            <a:endParaRPr sz="4000" b="1" dirty="0">
              <a:sym typeface="Calibri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A4F92C1-C47F-2841-7070-D2229B629D11}"/>
              </a:ext>
            </a:extLst>
          </p:cNvPr>
          <p:cNvSpPr txBox="1"/>
          <p:nvPr/>
        </p:nvSpPr>
        <p:spPr>
          <a:xfrm>
            <a:off x="6359413" y="3037426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>
                <a:sym typeface="Calibri"/>
              </a:rPr>
              <a:t>اَلْأَجْواقُ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67D3E69-42F4-879D-118A-F1AF0B50F9C3}"/>
              </a:ext>
            </a:extLst>
          </p:cNvPr>
          <p:cNvSpPr txBox="1"/>
          <p:nvPr/>
        </p:nvSpPr>
        <p:spPr>
          <a:xfrm>
            <a:off x="3356677" y="5422570"/>
            <a:ext cx="266603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 </a:t>
            </a:r>
            <a:r>
              <a:rPr lang="ar-MA" sz="4000" b="1" dirty="0">
                <a:sym typeface="Sakkal Majalla"/>
              </a:rPr>
              <a:t>اَلتَّواصُلُ 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1CBF91D-6DB5-1C81-04B8-14BE07E7B315}"/>
              </a:ext>
            </a:extLst>
          </p:cNvPr>
          <p:cNvSpPr txBox="1"/>
          <p:nvPr/>
        </p:nvSpPr>
        <p:spPr>
          <a:xfrm>
            <a:off x="6319240" y="5422570"/>
            <a:ext cx="215129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اَلتَّعْبيرُ</a:t>
            </a:r>
            <a:endParaRPr lang="fr-FR" sz="4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F1EB57B-B4F7-1AE9-D99F-F01D6D54625C}"/>
              </a:ext>
            </a:extLst>
          </p:cNvPr>
          <p:cNvSpPr txBox="1"/>
          <p:nvPr/>
        </p:nvSpPr>
        <p:spPr>
          <a:xfrm>
            <a:off x="524841" y="5409021"/>
            <a:ext cx="240589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 </a:t>
            </a:r>
            <a:r>
              <a:rPr lang="ar-MA" sz="4000" b="1" dirty="0">
                <a:sym typeface="Sakkal Majalla"/>
              </a:rPr>
              <a:t>اَلتَّبادُلُ   </a:t>
            </a:r>
          </a:p>
        </p:txBody>
      </p:sp>
    </p:spTree>
    <p:extLst>
      <p:ext uri="{BB962C8B-B14F-4D97-AF65-F5344CB8AC3E}">
        <p14:creationId xmlns:p14="http://schemas.microsoft.com/office/powerpoint/2010/main" val="362173707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2A4E2-E465-E17E-54C3-7B08E573B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CF099D-F363-9F5A-09C4-D5B1A05CB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يختار مفردة ويشرحها باستعمال المرادف أو الضد أو بتركيبها في جملة مفيدة؟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89DC09-99AF-4F48-F6E7-E9AD62937D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85B9F9C-9ABF-4DCE-0085-8222F0D06FC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A90BBD-711C-CB57-2FE4-5E724BB05F4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9CB8A8-59B1-7C29-A69B-D91173209F7D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947C06-B0DB-E2E7-1BB1-67772E38FF8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BFF046-8E9B-D7F2-DA9F-72EFF9D79A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F7D803B-4502-2197-5635-DBCEEBF29C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EDB778-32AD-469D-9120-38ACBBA0DF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889F7A-0F14-9C74-C58D-58D3D3D273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1E4DBD8-DDE4-31C1-C06D-C1266F92A984}"/>
              </a:ext>
            </a:extLst>
          </p:cNvPr>
          <p:cNvSpPr txBox="1"/>
          <p:nvPr/>
        </p:nvSpPr>
        <p:spPr>
          <a:xfrm>
            <a:off x="472536" y="4206366"/>
            <a:ext cx="2405895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 اَلْمُلْتَقى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370719A8-09D4-6A91-5524-3E3D1BFC3A03}"/>
              </a:ext>
            </a:extLst>
          </p:cNvPr>
          <p:cNvSpPr txBox="1"/>
          <p:nvPr/>
        </p:nvSpPr>
        <p:spPr>
          <a:xfrm>
            <a:off x="6359413" y="1948381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Calibri"/>
              </a:rPr>
              <a:t>اَلْمِهْرَجانُ</a:t>
            </a:r>
            <a:endParaRPr sz="4000" b="1" dirty="0">
              <a:sym typeface="Calibri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0C5B7EBC-F0AD-0273-0EC6-E28A01B38B40}"/>
              </a:ext>
            </a:extLst>
          </p:cNvPr>
          <p:cNvSpPr txBox="1"/>
          <p:nvPr/>
        </p:nvSpPr>
        <p:spPr>
          <a:xfrm>
            <a:off x="472537" y="1971093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Sakkal Majalla"/>
              </a:rPr>
              <a:t>اَلرّوحِيَّةُ </a:t>
            </a: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8B524478-BA2A-5F04-46B1-ED0A78608B0E}"/>
              </a:ext>
            </a:extLst>
          </p:cNvPr>
          <p:cNvSpPr txBox="1"/>
          <p:nvPr/>
        </p:nvSpPr>
        <p:spPr>
          <a:xfrm>
            <a:off x="6359413" y="4165852"/>
            <a:ext cx="2032275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/>
              <a:t>اَلثَّقافاتُ</a:t>
            </a:r>
            <a:endParaRPr lang="ar-MA" sz="4000" b="1" dirty="0">
              <a:sym typeface="Sakkal Majalla"/>
            </a:endParaRP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88BCCEC5-CD31-BF96-CC9B-3FB065E7FC53}"/>
              </a:ext>
            </a:extLst>
          </p:cNvPr>
          <p:cNvSpPr txBox="1"/>
          <p:nvPr/>
        </p:nvSpPr>
        <p:spPr>
          <a:xfrm>
            <a:off x="3306841" y="2969322"/>
            <a:ext cx="262416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Sakkal Majalla"/>
              </a:rPr>
              <a:t>اَلْمَشاعِرُ 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FA279B6-52BA-EC04-6519-F4D9F2CDC44B}"/>
              </a:ext>
            </a:extLst>
          </p:cNvPr>
          <p:cNvSpPr txBox="1"/>
          <p:nvPr/>
        </p:nvSpPr>
        <p:spPr>
          <a:xfrm>
            <a:off x="460794" y="3003711"/>
            <a:ext cx="242888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اَلسُّمُوُّ</a:t>
            </a:r>
            <a:endParaRPr lang="fr-FR" sz="4000" b="1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65C35E7-7618-0F2E-FE1E-40E013E323BC}"/>
              </a:ext>
            </a:extLst>
          </p:cNvPr>
          <p:cNvSpPr txBox="1"/>
          <p:nvPr/>
        </p:nvSpPr>
        <p:spPr>
          <a:xfrm>
            <a:off x="3285907" y="4124513"/>
            <a:ext cx="2666031" cy="85125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b="1" dirty="0"/>
              <a:t>اَلْعَريقَةُ</a:t>
            </a:r>
            <a:endParaRPr lang="fr-FR" sz="4400" b="1" dirty="0"/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5143D3BE-EB3F-E803-8EA2-4EC9DC454319}"/>
              </a:ext>
            </a:extLst>
          </p:cNvPr>
          <p:cNvSpPr txBox="1"/>
          <p:nvPr/>
        </p:nvSpPr>
        <p:spPr>
          <a:xfrm>
            <a:off x="3285907" y="1936356"/>
            <a:ext cx="266603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Calibri"/>
              </a:rPr>
              <a:t>اَلْموسيقى </a:t>
            </a:r>
            <a:endParaRPr sz="4000" b="1" dirty="0">
              <a:sym typeface="Calibri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B0E9E54-7601-BF67-9081-917CEDD16444}"/>
              </a:ext>
            </a:extLst>
          </p:cNvPr>
          <p:cNvSpPr txBox="1"/>
          <p:nvPr/>
        </p:nvSpPr>
        <p:spPr>
          <a:xfrm>
            <a:off x="6359413" y="3037426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>
                <a:sym typeface="Calibri"/>
              </a:rPr>
              <a:t>اَلْأَجْواقُ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14AE0DC-881A-4FCE-6181-E625CAAAE7A6}"/>
              </a:ext>
            </a:extLst>
          </p:cNvPr>
          <p:cNvSpPr txBox="1"/>
          <p:nvPr/>
        </p:nvSpPr>
        <p:spPr>
          <a:xfrm>
            <a:off x="3356677" y="5422570"/>
            <a:ext cx="266603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 </a:t>
            </a:r>
            <a:r>
              <a:rPr lang="ar-MA" sz="4000" b="1" dirty="0">
                <a:sym typeface="Sakkal Majalla"/>
              </a:rPr>
              <a:t>اَلتَّواصُلُ 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A120B73-69D5-EE62-B591-632E67A754E3}"/>
              </a:ext>
            </a:extLst>
          </p:cNvPr>
          <p:cNvSpPr txBox="1"/>
          <p:nvPr/>
        </p:nvSpPr>
        <p:spPr>
          <a:xfrm>
            <a:off x="6319240" y="5422570"/>
            <a:ext cx="215129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اَلتَّعْبيرُ</a:t>
            </a:r>
            <a:endParaRPr lang="fr-FR" sz="4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22DE042-67E4-C7F7-0D78-697FBFBD7F86}"/>
              </a:ext>
            </a:extLst>
          </p:cNvPr>
          <p:cNvSpPr txBox="1"/>
          <p:nvPr/>
        </p:nvSpPr>
        <p:spPr>
          <a:xfrm>
            <a:off x="524841" y="5409021"/>
            <a:ext cx="240589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 </a:t>
            </a:r>
            <a:r>
              <a:rPr lang="ar-MA" sz="4000" b="1" dirty="0">
                <a:sym typeface="Sakkal Majalla"/>
              </a:rPr>
              <a:t>اَلتَّبادُلُ   </a:t>
            </a:r>
          </a:p>
        </p:txBody>
      </p:sp>
    </p:spTree>
    <p:extLst>
      <p:ext uri="{BB962C8B-B14F-4D97-AF65-F5344CB8AC3E}">
        <p14:creationId xmlns:p14="http://schemas.microsoft.com/office/powerpoint/2010/main" val="192818042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672F3-B0BA-68A4-9FD0-7C9B939BE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EC07F-940B-D16B-50EB-B3AD6D32A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البحث . اكتبوا فقرة باستعمال المفردات التالية. الفائز من استطاع كتابة فقرة منسجمة.</a:t>
            </a:r>
          </a:p>
        </p:txBody>
      </p:sp>
      <p:pic>
        <p:nvPicPr>
          <p:cNvPr id="13" name="Espace réservé pour une image  1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334AEE-821D-67B4-1ADC-73317C7DDC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A5FB8D1-7874-E40D-A010-11C21CDBC41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9C9C65-4542-62E4-42B9-D7ED1262D537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717329-89A6-DE37-4F83-E92B2B18D80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C72292-4CDB-E2B8-EAC1-B1967132979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45AE17D-378C-7B08-D506-FD22ACE4C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2635E60-6B90-CBE3-965D-FFECEAF523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B11771-F7B8-403F-2E52-CABD974783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3CC960-73C2-A9FF-5337-80039AF97A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0505DD8-6D51-F4E4-CCF0-90462246FEDB}"/>
              </a:ext>
            </a:extLst>
          </p:cNvPr>
          <p:cNvSpPr txBox="1"/>
          <p:nvPr/>
        </p:nvSpPr>
        <p:spPr>
          <a:xfrm>
            <a:off x="472536" y="4206366"/>
            <a:ext cx="2405895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 اَلْمُلْتَقى</a:t>
            </a:r>
          </a:p>
        </p:txBody>
      </p:sp>
      <p:sp>
        <p:nvSpPr>
          <p:cNvPr id="12" name="Google Shape;452;p158">
            <a:extLst>
              <a:ext uri="{FF2B5EF4-FFF2-40B4-BE49-F238E27FC236}">
                <a16:creationId xmlns:a16="http://schemas.microsoft.com/office/drawing/2014/main" id="{BE2E475D-F13B-CC7D-E94B-6073C0388D3B}"/>
              </a:ext>
            </a:extLst>
          </p:cNvPr>
          <p:cNvSpPr txBox="1"/>
          <p:nvPr/>
        </p:nvSpPr>
        <p:spPr>
          <a:xfrm>
            <a:off x="6359413" y="1948381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Calibri"/>
              </a:rPr>
              <a:t>اَلْمِهْرَجانُ</a:t>
            </a:r>
            <a:endParaRPr sz="4000" b="1" dirty="0">
              <a:sym typeface="Calibri"/>
            </a:endParaRPr>
          </a:p>
        </p:txBody>
      </p:sp>
      <p:sp>
        <p:nvSpPr>
          <p:cNvPr id="14" name="Google Shape;452;p158">
            <a:extLst>
              <a:ext uri="{FF2B5EF4-FFF2-40B4-BE49-F238E27FC236}">
                <a16:creationId xmlns:a16="http://schemas.microsoft.com/office/drawing/2014/main" id="{9FA38932-CD66-3130-5F25-FCF347250C18}"/>
              </a:ext>
            </a:extLst>
          </p:cNvPr>
          <p:cNvSpPr txBox="1"/>
          <p:nvPr/>
        </p:nvSpPr>
        <p:spPr>
          <a:xfrm>
            <a:off x="472537" y="1971093"/>
            <a:ext cx="2451268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Sakkal Majalla"/>
              </a:rPr>
              <a:t>اَلرّوحِيَّةُ </a:t>
            </a:r>
          </a:p>
        </p:txBody>
      </p:sp>
      <p:sp>
        <p:nvSpPr>
          <p:cNvPr id="25" name="Google Shape;452;p158">
            <a:extLst>
              <a:ext uri="{FF2B5EF4-FFF2-40B4-BE49-F238E27FC236}">
                <a16:creationId xmlns:a16="http://schemas.microsoft.com/office/drawing/2014/main" id="{144C8AD2-DA74-357F-9882-9444B2593F2A}"/>
              </a:ext>
            </a:extLst>
          </p:cNvPr>
          <p:cNvSpPr txBox="1"/>
          <p:nvPr/>
        </p:nvSpPr>
        <p:spPr>
          <a:xfrm>
            <a:off x="6359413" y="4165852"/>
            <a:ext cx="2032275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/>
              <a:t>اَلثَّقافاتُ</a:t>
            </a:r>
            <a:endParaRPr lang="ar-MA" sz="4000" b="1" dirty="0">
              <a:sym typeface="Sakkal Majalla"/>
            </a:endParaRPr>
          </a:p>
        </p:txBody>
      </p:sp>
      <p:sp>
        <p:nvSpPr>
          <p:cNvPr id="26" name="Google Shape;452;p158">
            <a:extLst>
              <a:ext uri="{FF2B5EF4-FFF2-40B4-BE49-F238E27FC236}">
                <a16:creationId xmlns:a16="http://schemas.microsoft.com/office/drawing/2014/main" id="{3DC23072-7474-6E8E-59FD-50BB72016109}"/>
              </a:ext>
            </a:extLst>
          </p:cNvPr>
          <p:cNvSpPr txBox="1"/>
          <p:nvPr/>
        </p:nvSpPr>
        <p:spPr>
          <a:xfrm>
            <a:off x="3306841" y="2969322"/>
            <a:ext cx="262416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Sakkal Majalla"/>
              </a:rPr>
              <a:t>اَلْمَشاعِرُ 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A55BF4A-FADB-1171-A275-11130131C895}"/>
              </a:ext>
            </a:extLst>
          </p:cNvPr>
          <p:cNvSpPr txBox="1"/>
          <p:nvPr/>
        </p:nvSpPr>
        <p:spPr>
          <a:xfrm>
            <a:off x="460794" y="3003711"/>
            <a:ext cx="242888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اَلسُّمُوُّ</a:t>
            </a:r>
            <a:endParaRPr lang="fr-FR" sz="4000" b="1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7C81DDD-C92B-6384-A1BB-6929FEE86BD8}"/>
              </a:ext>
            </a:extLst>
          </p:cNvPr>
          <p:cNvSpPr txBox="1"/>
          <p:nvPr/>
        </p:nvSpPr>
        <p:spPr>
          <a:xfrm>
            <a:off x="3285907" y="4124513"/>
            <a:ext cx="2666031" cy="85125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400" b="1" dirty="0"/>
              <a:t>اَلْعَريقَةُ</a:t>
            </a:r>
            <a:endParaRPr lang="fr-FR" sz="4400" b="1" dirty="0"/>
          </a:p>
        </p:txBody>
      </p:sp>
      <p:sp>
        <p:nvSpPr>
          <p:cNvPr id="30" name="Google Shape;452;p158">
            <a:extLst>
              <a:ext uri="{FF2B5EF4-FFF2-40B4-BE49-F238E27FC236}">
                <a16:creationId xmlns:a16="http://schemas.microsoft.com/office/drawing/2014/main" id="{617F7870-9FE7-B292-00BC-C88A078223BF}"/>
              </a:ext>
            </a:extLst>
          </p:cNvPr>
          <p:cNvSpPr txBox="1"/>
          <p:nvPr/>
        </p:nvSpPr>
        <p:spPr>
          <a:xfrm>
            <a:off x="3285907" y="1936356"/>
            <a:ext cx="2666030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sz="4000" b="1" dirty="0">
                <a:sym typeface="Calibri"/>
              </a:rPr>
              <a:t>اَلْموسيقى </a:t>
            </a:r>
            <a:endParaRPr sz="4000" b="1" dirty="0">
              <a:sym typeface="Calibri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D6CCB4D-D932-C75C-CCAD-2E006242E56D}"/>
              </a:ext>
            </a:extLst>
          </p:cNvPr>
          <p:cNvSpPr txBox="1"/>
          <p:nvPr/>
        </p:nvSpPr>
        <p:spPr>
          <a:xfrm>
            <a:off x="6359413" y="3037426"/>
            <a:ext cx="203227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>
                <a:sym typeface="Calibri"/>
              </a:rPr>
              <a:t>اَلْأَجْواقُ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018D3DC-C410-8F81-382E-C7B8F920AA7C}"/>
              </a:ext>
            </a:extLst>
          </p:cNvPr>
          <p:cNvSpPr txBox="1"/>
          <p:nvPr/>
        </p:nvSpPr>
        <p:spPr>
          <a:xfrm>
            <a:off x="3356677" y="5422570"/>
            <a:ext cx="2666031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 </a:t>
            </a:r>
            <a:r>
              <a:rPr lang="ar-MA" sz="4000" b="1" dirty="0">
                <a:sym typeface="Sakkal Majalla"/>
              </a:rPr>
              <a:t>اَلتَّواصُلُ 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03E1C86-3EDA-5034-17ED-CAE88CF7C1E8}"/>
              </a:ext>
            </a:extLst>
          </p:cNvPr>
          <p:cNvSpPr txBox="1"/>
          <p:nvPr/>
        </p:nvSpPr>
        <p:spPr>
          <a:xfrm>
            <a:off x="6319240" y="5422570"/>
            <a:ext cx="215129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اَلتَّعْبيرُ</a:t>
            </a:r>
            <a:endParaRPr lang="fr-FR" sz="4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6916359-D80F-8D1A-E777-E5EB6E67F4D3}"/>
              </a:ext>
            </a:extLst>
          </p:cNvPr>
          <p:cNvSpPr txBox="1"/>
          <p:nvPr/>
        </p:nvSpPr>
        <p:spPr>
          <a:xfrm>
            <a:off x="524841" y="5409021"/>
            <a:ext cx="2405896" cy="78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8B2D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ar-MA" sz="4000" b="1" dirty="0"/>
              <a:t> </a:t>
            </a:r>
            <a:r>
              <a:rPr lang="ar-MA" sz="4000" b="1" dirty="0">
                <a:sym typeface="Sakkal Majalla"/>
              </a:rPr>
              <a:t>اَلتَّبادُلُ   </a:t>
            </a:r>
          </a:p>
        </p:txBody>
      </p:sp>
    </p:spTree>
    <p:extLst>
      <p:ext uri="{BB962C8B-B14F-4D97-AF65-F5344CB8AC3E}">
        <p14:creationId xmlns:p14="http://schemas.microsoft.com/office/powerpoint/2010/main" val="134045883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إنتاجه؟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DB6D2F-4E89-79E0-1E0C-1792375835A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F5B7B5-789E-C20C-E06F-6CD57A194B7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C5EBC5-232E-A33F-F36F-2615B09D9DE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49AC37-96A1-A3D1-706D-B7E6A9E2557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DF97B-E3BB-C637-D9C4-251DA2E3A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7EB757-1541-D53C-21E0-8C136381CF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D4CCCF-DBB0-23F6-4874-28EBF33400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0BB511-7281-C701-EF02-E720CA7B1A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1DBDD1C-0888-F708-7D3A-39DF83B46317}"/>
              </a:ext>
            </a:extLst>
          </p:cNvPr>
          <p:cNvSpPr txBox="1"/>
          <p:nvPr/>
        </p:nvSpPr>
        <p:spPr>
          <a:xfrm>
            <a:off x="1877041" y="2969299"/>
            <a:ext cx="5226175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أَقْرَأُ إِنْتاجي</a:t>
            </a: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51D2275-1D3B-9EC4-5C43-23ADE26631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531901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48D4-EDE8-3C81-0C2F-5D560411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B77F14-EE37-C4DE-0DEA-355B67F2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الفائز في المسابقة؟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DB6D2F-4E89-79E0-1E0C-1792375835A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F5B7B5-789E-C20C-E06F-6CD57A194B7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C5EBC5-232E-A33F-F36F-2615B09D9DE9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1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49AC37-96A1-A3D1-706D-B7E6A9E2557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6DF97B-E3BB-C637-D9C4-251DA2E3AF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7EB757-1541-D53C-21E0-8C136381CF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D4CCCF-DBB0-23F6-4874-28EBF334007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0BB511-7281-C701-EF02-E720CA7B1A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93E9A3C1-D7AB-9A3C-3490-EF2DA9D288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166479-A41E-6DA1-E735-80F21CDC5D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47728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790694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900501" y="861591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قراءة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2762911" y="3238137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0B5FEFE-70F2-7405-13AA-80939378AA6D}"/>
              </a:ext>
            </a:extLst>
          </p:cNvPr>
          <p:cNvSpPr txBox="1"/>
          <p:nvPr/>
        </p:nvSpPr>
        <p:spPr>
          <a:xfrm>
            <a:off x="1631919" y="1771950"/>
            <a:ext cx="54669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مهرجان فاس للموسيقى الروحية(ح4).</a:t>
            </a:r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60ECD07F-3F16-BA5D-FD99-E9EC1FBE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3412" y="1041591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1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9F4F4-3741-FBD2-CA43-913C659D7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708BD8-81DB-D117-9378-A907E05DF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باستثمار نص " مهرجان فاس للموسيقى الروحية". خذوا كراساتكم الصفحة –26-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49DB2BF-232B-9D9D-E5CA-8B6F288A04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625BAE-4978-B055-BF3C-52B0D076180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43301F-53D0-F6F1-F978-FB01EC1D0C5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3EDE6B-F3C7-5C2F-014E-DBDD5360FC1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D9395D-F6C4-76BC-13B6-C8A112D0864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DA9C961-5BA5-D8FB-2356-DAC0C2286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50277B-186D-6F96-5790-64F82968DE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37FE0D3-679D-67C8-0FE0-9131BD2CB3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954632-0AD7-A4AD-F7E4-9BC7E030D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8327A52-33BD-BB97-68A8-A78081C1540D}"/>
              </a:ext>
            </a:extLst>
          </p:cNvPr>
          <p:cNvSpPr txBox="1"/>
          <p:nvPr/>
        </p:nvSpPr>
        <p:spPr>
          <a:xfrm>
            <a:off x="1640259" y="3060739"/>
            <a:ext cx="5226175" cy="146423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8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أَسْتَثْمِرُ ٱلنَّصَّ.</a:t>
            </a:r>
          </a:p>
        </p:txBody>
      </p:sp>
    </p:spTree>
    <p:extLst>
      <p:ext uri="{BB962C8B-B14F-4D97-AF65-F5344CB8AC3E}">
        <p14:creationId xmlns:p14="http://schemas.microsoft.com/office/powerpoint/2010/main" val="1988679231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B41E2-E1C6-0A4F-A6A3-9662E4FBF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1892DA-CF4C-E467-F97D-A2C776140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أعيدوا قراءة النص قراءة صامتة وسريعة.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2BBE0C-B71D-D2C9-7A21-A8C75830D0C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FCBB60-5CBF-44AD-AA38-78CEE2D9DF2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54A10E-FA1C-50BD-B5B2-73BD97E3E90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E7ACEF-6CBA-E51F-FC83-CD44F1C3DB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DAE02B1-9073-1DA2-5799-4B8C4035C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55BF41-5A6B-EF9C-35E1-859485E95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5E87D1-3053-3D7F-C11F-A9C06C8917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629F2B-55C8-AFFF-2F9F-3549EA1C78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0D3D114-8924-26AC-B49C-942B55A68F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1A67D36-F802-F45C-71BF-5CB20209B83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6116" y="1211483"/>
            <a:ext cx="795864" cy="915921"/>
          </a:xfrm>
          <a:prstGeom prst="rect">
            <a:avLst/>
          </a:prstGeom>
        </p:spPr>
      </p:pic>
      <p:pic>
        <p:nvPicPr>
          <p:cNvPr id="5" name="Image 4" descr="Une image contenant texte, capture d’écran, graphisme, machine à sous&#10;&#10;Le contenu généré par l’IA peut être incorrect.">
            <a:extLst>
              <a:ext uri="{FF2B5EF4-FFF2-40B4-BE49-F238E27FC236}">
                <a16:creationId xmlns:a16="http://schemas.microsoft.com/office/drawing/2014/main" id="{436BD633-4184-F82F-1F99-AB5F8474B9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097" y="1815206"/>
            <a:ext cx="2691144" cy="4127843"/>
          </a:xfrm>
          <a:prstGeom prst="rect">
            <a:avLst/>
          </a:prstGeom>
        </p:spPr>
      </p:pic>
      <p:pic>
        <p:nvPicPr>
          <p:cNvPr id="15" name="Image 14" descr="Une image contenant texte, habits, homme, femme&#10;&#10;Le contenu généré par l’IA peut être incorrect.">
            <a:extLst>
              <a:ext uri="{FF2B5EF4-FFF2-40B4-BE49-F238E27FC236}">
                <a16:creationId xmlns:a16="http://schemas.microsoft.com/office/drawing/2014/main" id="{3BCEB7AF-F6AB-2CE6-DCA9-D481EE051C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953" y="2267484"/>
            <a:ext cx="2691144" cy="4127844"/>
          </a:xfrm>
          <a:prstGeom prst="rect">
            <a:avLst/>
          </a:prstGeom>
        </p:spPr>
      </p:pic>
      <p:pic>
        <p:nvPicPr>
          <p:cNvPr id="18" name="Image 17" descr="Une image contenant text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B4D56E53-8449-16F0-4EC1-693A81641A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09" y="2526595"/>
            <a:ext cx="2755548" cy="4127843"/>
          </a:xfrm>
          <a:prstGeom prst="rect">
            <a:avLst/>
          </a:prstGeom>
        </p:spPr>
      </p:pic>
      <p:pic>
        <p:nvPicPr>
          <p:cNvPr id="19" name="Image 18" descr="Une image contenant texte, capture d’écran, graphisme, machine à sous&#10;&#10;Le contenu généré par l’IA peut être incorrect.">
            <a:extLst>
              <a:ext uri="{FF2B5EF4-FFF2-40B4-BE49-F238E27FC236}">
                <a16:creationId xmlns:a16="http://schemas.microsoft.com/office/drawing/2014/main" id="{3A95238C-69E6-4CBD-55B1-AA3F1E3C06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740" y="1859728"/>
            <a:ext cx="2691144" cy="4127843"/>
          </a:xfrm>
          <a:prstGeom prst="rect">
            <a:avLst/>
          </a:prstGeom>
        </p:spPr>
      </p:pic>
      <p:pic>
        <p:nvPicPr>
          <p:cNvPr id="20" name="Image 19" descr="Une image contenant texte, habits, homme, femme&#10;&#10;Le contenu généré par l’IA peut être incorrect.">
            <a:extLst>
              <a:ext uri="{FF2B5EF4-FFF2-40B4-BE49-F238E27FC236}">
                <a16:creationId xmlns:a16="http://schemas.microsoft.com/office/drawing/2014/main" id="{8C767060-A047-35A7-9109-41D180319B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596" y="2312006"/>
            <a:ext cx="2691144" cy="4127844"/>
          </a:xfrm>
          <a:prstGeom prst="rect">
            <a:avLst/>
          </a:prstGeom>
        </p:spPr>
      </p:pic>
      <p:pic>
        <p:nvPicPr>
          <p:cNvPr id="21" name="Image 20" descr="Une image contenant text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5C44A45B-699E-FDCA-5BC3-137E8E0BBD9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52" y="2571117"/>
            <a:ext cx="2755548" cy="412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489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A6247-1E35-2AD4-035A-0B951033D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26315-0C6D-7DF9-AE95-236C46512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استخرجوا من الفقرة الثالثة كلمات تنتمي إلى شبكة كلمة الموسيقى.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350A4F-2431-5F72-849F-62DA2B84299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2A6401-4157-DBB2-26A5-5AA6CA8EBFC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4F653A-3639-0165-84DE-0C838818F9DA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BB40FE-7FCE-9B93-13C2-EA9A01CAF1A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43B1C6-5A42-0B0D-508B-84EEBC140E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995CBD8-D58C-3068-30B5-B3BC7C3DD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9CBB7D-8A05-6A20-E51A-755F8E3A8B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818404-83B5-609F-FF9A-664931BB34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F37987-95AC-C457-17CA-3CBB169F1F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4F9AED62-D072-7713-6B02-2A2EE487A1DE}"/>
              </a:ext>
            </a:extLst>
          </p:cNvPr>
          <p:cNvSpPr txBox="1">
            <a:spLocks/>
          </p:cNvSpPr>
          <p:nvPr/>
        </p:nvSpPr>
        <p:spPr>
          <a:xfrm>
            <a:off x="2025030" y="3205480"/>
            <a:ext cx="4930198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6000" dirty="0">
                <a:cs typeface="Microsoft Uighur" panose="02000000000000000000" pitchFamily="2" charset="-78"/>
              </a:rPr>
              <a:t>شَبَكَةُ كَلِمَةِ "اَلْموسيقى"</a:t>
            </a:r>
            <a:endParaRPr lang="fr-FR" sz="6000" dirty="0"/>
          </a:p>
        </p:txBody>
      </p:sp>
      <p:pic>
        <p:nvPicPr>
          <p:cNvPr id="19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E2480070-2D42-13B3-54AD-356F3A2105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212771" y="1283724"/>
            <a:ext cx="1374049" cy="1374049"/>
          </a:xfrm>
          <a:prstGeom prst="round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599400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DE286-DD30-2E42-CC2C-C16EE3836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F9FB13-2E69-8CC8-C7BB-41C5756A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(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4BD94-8AEB-7D26-6885-37CDC03B37A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0C140A-D0FE-A72F-DA4C-6311F1E1C2D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214F99-57F0-D6A4-E131-3105983B271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0FF633-A1EF-BECC-D80A-D87F8B9EA23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F8882DE-F431-C449-C069-1825232C75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27CE78-AECA-1E55-47D8-8F31C5D63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9ED955-4437-1931-9355-B7C35FF9F0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70D3BC-9482-97FE-EE97-C184F67BA0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928910-8FDD-73E7-95D0-5F3958A9AD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69E41D9-A851-98C7-2CFE-AFC75D444A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7882" y="1875597"/>
            <a:ext cx="4935340" cy="353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7094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B3ECE-B5C5-4D1B-E07D-EE90C0E4D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7012C9-7B55-60AB-3836-00D7333E3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مقترحات أخرى. من يقرأ؟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2264BB-6D11-E33D-F5FA-41A6AB64339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18794F-FB2B-68AE-AA2C-116A9CCC8BA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0521FF-BC5A-E76E-92E1-EF9B8E2E6A51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F85852-1E05-39E4-FB20-0BCE205C9D9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449E153-4903-9D41-8D17-B3DCA07F0C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02D8F57-ECED-295A-7DC8-3172E55CC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0BD843-FEB0-C559-A8AB-2017E379AC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A2A9C7D-D7CF-F088-AED2-EB99DBEFB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492AD-9700-F733-6C7E-E5882CB2CA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542F729C-5508-1B87-4929-72035EEE66A7}"/>
              </a:ext>
            </a:extLst>
          </p:cNvPr>
          <p:cNvSpPr txBox="1">
            <a:spLocks/>
          </p:cNvSpPr>
          <p:nvPr/>
        </p:nvSpPr>
        <p:spPr>
          <a:xfrm>
            <a:off x="574913" y="2747682"/>
            <a:ext cx="7957608" cy="2773680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ar-MA" sz="6600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أَجْواقٌ-اَلْعازِفينَ-اَلْمُطْرِبينَ-ٱلْمَواويلُ-اَلْأَنْغامُ-اَلْأَلْحانُ-إيقاعاتٌ-اَلْكَمانُ-اَلنّايُ-اَلْأَوْتارُ</a:t>
            </a:r>
            <a:endParaRPr lang="fr-FR" sz="6600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7227464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68E2A-5A21-F391-0DD0-CCFD87EA5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314F31-4A3C-756B-BE42-3C240627B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29" y="756000"/>
            <a:ext cx="6937181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في الفقرة الأخيرة من النص على 3 مصادر توافق الأوزان التالية وسجلوها على ألواحكم.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F0EDA0-1704-6753-64FA-596B8933FDAA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D2A0AF-4B79-DE88-533D-E6281FE8E1F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1FD03C-6914-B637-27E5-46D8D9ECB26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1591F0-FE9E-AFA2-E261-FBB7A207E20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71E886C-ED11-3FD2-0AAA-51A2D9FAB0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FFA854-A9EE-B87F-AABE-1CFE902A6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36929B-012F-9C7C-20FD-6EDB381458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28563EA-92FD-95FD-0C27-2B4760B5E6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9810CC-0D3E-965D-4281-A0574D944F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31EADD56-FEF6-EFF8-B3E8-B67DEE976E4B}"/>
              </a:ext>
            </a:extLst>
          </p:cNvPr>
          <p:cNvSpPr txBox="1">
            <a:spLocks/>
          </p:cNvSpPr>
          <p:nvPr/>
        </p:nvSpPr>
        <p:spPr>
          <a:xfrm>
            <a:off x="6382406" y="3149573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تَفاعُلٌ </a:t>
            </a:r>
            <a:endParaRPr lang="fr-FR" sz="7200" dirty="0"/>
          </a:p>
        </p:txBody>
      </p:sp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57A6E851-91DB-60B5-9BDC-57749DF43A1D}"/>
              </a:ext>
            </a:extLst>
          </p:cNvPr>
          <p:cNvSpPr txBox="1">
            <a:spLocks/>
          </p:cNvSpPr>
          <p:nvPr/>
        </p:nvSpPr>
        <p:spPr>
          <a:xfrm>
            <a:off x="3532774" y="3149573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تَفَعُّلٌ </a:t>
            </a:r>
            <a:endParaRPr lang="fr-FR" sz="7200" dirty="0"/>
          </a:p>
        </p:txBody>
      </p:sp>
      <p:pic>
        <p:nvPicPr>
          <p:cNvPr id="13" name="Espace réservé pour une image  21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784DA993-7386-D74F-B02C-F65ECC0183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>
            <a:fillRect/>
          </a:stretch>
        </p:blipFill>
        <p:spPr>
          <a:xfrm>
            <a:off x="212771" y="1456444"/>
            <a:ext cx="1374049" cy="1374049"/>
          </a:xfrm>
          <a:prstGeom prst="roundRect">
            <a:avLst/>
          </a:prstGeom>
          <a:ln>
            <a:noFill/>
          </a:ln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BD80DDF-7C50-D373-BC21-1F3A6D78C67E}"/>
              </a:ext>
            </a:extLst>
          </p:cNvPr>
          <p:cNvSpPr txBox="1">
            <a:spLocks/>
          </p:cNvSpPr>
          <p:nvPr/>
        </p:nvSpPr>
        <p:spPr>
          <a:xfrm>
            <a:off x="718530" y="3149572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اِفْتِعالٌ 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240986847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DBFFA-8FE6-1C89-99A4-92097089A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BFBEBB-755F-68F4-D0AC-76A5D54E2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ألواحكم. ( مناقشة الأجوبة المقترحة.)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FB423F-7F8F-4BBA-F873-6134B8166AC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B39352-6A0E-C439-A165-A1E64389101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9A89CC-EA52-C188-72FE-43E44A644E3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D615B4-7AB2-706D-31BE-E8CE472B368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0FDDE3-3E80-7AE5-F8BA-EC46A7CF02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88E2900-A19C-C404-5444-74D50A7E0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B4509E-E499-0542-EA82-B9F6B7BFB1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F804DCA-A79F-44C5-B6C8-A8DBE2DF15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6F8EEC8-4F06-6819-E616-EC2075C79D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70F9D0-7982-E705-581F-42868D530D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3123" y="1994075"/>
            <a:ext cx="5015228" cy="357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714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FDE6F-00EF-6112-F5F3-60CAABE5A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AB573B-7C02-036D-C6EE-A5B1433AE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6D691E-5F04-E64B-D860-E82A7DB6BEC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DF0FE1-F801-584B-E8A7-0665C025586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FDB83E-2ECE-A4C9-33A1-AB04E0313E4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E3E85A-A79F-C68C-D39C-605FF07F9240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5D2E5FC-BD15-C5DC-1CA0-08ECF495CD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BE66AE4-1A95-6264-3397-B97BC0E58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B2423B-664F-8958-620B-34F03DFFC7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3A86DC-23E8-1A3C-F10D-1ADF1E93AC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57F7F5C-E591-67BA-0113-5CC2201C25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728A5527-C94C-1C44-D3EB-5F2C0DF5DAF7}"/>
              </a:ext>
            </a:extLst>
          </p:cNvPr>
          <p:cNvSpPr txBox="1">
            <a:spLocks/>
          </p:cNvSpPr>
          <p:nvPr/>
        </p:nvSpPr>
        <p:spPr>
          <a:xfrm>
            <a:off x="6135910" y="1902891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تَفاعُلٌ </a:t>
            </a:r>
            <a:endParaRPr lang="fr-FR" sz="7200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1FFB2726-FCEB-38C3-EDB9-B6F85087C1B2}"/>
              </a:ext>
            </a:extLst>
          </p:cNvPr>
          <p:cNvSpPr txBox="1">
            <a:spLocks/>
          </p:cNvSpPr>
          <p:nvPr/>
        </p:nvSpPr>
        <p:spPr>
          <a:xfrm>
            <a:off x="3286278" y="1902891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تَفَعُّلٌ </a:t>
            </a:r>
            <a:endParaRPr lang="fr-FR" sz="7200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26C537F1-0B7B-1420-6DD5-A09BFB7B2A6C}"/>
              </a:ext>
            </a:extLst>
          </p:cNvPr>
          <p:cNvSpPr txBox="1">
            <a:spLocks/>
          </p:cNvSpPr>
          <p:nvPr/>
        </p:nvSpPr>
        <p:spPr>
          <a:xfrm>
            <a:off x="472034" y="1902890"/>
            <a:ext cx="2212207" cy="1318357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7200" dirty="0">
                <a:cs typeface="Microsoft Uighur" panose="02000000000000000000" pitchFamily="2" charset="-78"/>
              </a:rPr>
              <a:t>اِفْتِعالٌ </a:t>
            </a:r>
            <a:endParaRPr lang="fr-FR" sz="7200" dirty="0"/>
          </a:p>
        </p:txBody>
      </p:sp>
      <p:pic>
        <p:nvPicPr>
          <p:cNvPr id="18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88F6BC8-CD32-E137-62FE-41697463B7D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6773845" y="3289441"/>
            <a:ext cx="925916" cy="789529"/>
          </a:xfrm>
          <a:prstGeom prst="roundRect">
            <a:avLst/>
          </a:prstGeom>
          <a:noFill/>
        </p:spPr>
      </p:pic>
      <p:pic>
        <p:nvPicPr>
          <p:cNvPr id="19" name="Image 18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0CAB1E3-5B94-0C3F-7968-296A33D8152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3864955" y="3361373"/>
            <a:ext cx="925916" cy="789529"/>
          </a:xfrm>
          <a:prstGeom prst="roundRect">
            <a:avLst/>
          </a:prstGeom>
          <a:noFill/>
        </p:spPr>
      </p:pic>
      <p:pic>
        <p:nvPicPr>
          <p:cNvPr id="20" name="Image 1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6BA6FEC-3F5C-5F98-8B50-B79D1DC36E8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5400000">
            <a:off x="1049473" y="3361373"/>
            <a:ext cx="925916" cy="789529"/>
          </a:xfrm>
          <a:prstGeom prst="roundRect">
            <a:avLst/>
          </a:prstGeom>
          <a:noFill/>
        </p:spPr>
      </p:pic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5B1D703F-98D9-3338-6A39-EDB0A1F68AD5}"/>
              </a:ext>
            </a:extLst>
          </p:cNvPr>
          <p:cNvSpPr txBox="1">
            <a:spLocks/>
          </p:cNvSpPr>
          <p:nvPr/>
        </p:nvSpPr>
        <p:spPr>
          <a:xfrm>
            <a:off x="6135910" y="4354738"/>
            <a:ext cx="2212207" cy="2153638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0" indent="-857250">
              <a:buFont typeface="Arial" panose="020B0604020202020204" pitchFamily="34" charset="0"/>
              <a:buChar char="•"/>
            </a:pPr>
            <a:r>
              <a:rPr lang="ar-MA" sz="4800" dirty="0">
                <a:solidFill>
                  <a:srgbClr val="FF0000"/>
                </a:solidFill>
                <a:cs typeface="Microsoft Uighur" panose="02000000000000000000" pitchFamily="2" charset="-78"/>
              </a:rPr>
              <a:t>تَبادُلٌ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ar-MA" sz="4800" dirty="0">
                <a:solidFill>
                  <a:srgbClr val="FF0000"/>
                </a:solidFill>
                <a:cs typeface="Microsoft Uighur" panose="02000000000000000000" pitchFamily="2" charset="-78"/>
              </a:rPr>
              <a:t>تلَاقُحٌ </a:t>
            </a:r>
            <a:endParaRPr lang="fr-FR" sz="4800" dirty="0">
              <a:solidFill>
                <a:srgbClr val="FF0000"/>
              </a:solidFill>
            </a:endParaRPr>
          </a:p>
        </p:txBody>
      </p:sp>
      <p:sp>
        <p:nvSpPr>
          <p:cNvPr id="22" name="Espace réservé du texte 13">
            <a:extLst>
              <a:ext uri="{FF2B5EF4-FFF2-40B4-BE49-F238E27FC236}">
                <a16:creationId xmlns:a16="http://schemas.microsoft.com/office/drawing/2014/main" id="{6CA40475-FA1F-CFEF-CE4F-F53ECB4F0F39}"/>
              </a:ext>
            </a:extLst>
          </p:cNvPr>
          <p:cNvSpPr txBox="1">
            <a:spLocks/>
          </p:cNvSpPr>
          <p:nvPr/>
        </p:nvSpPr>
        <p:spPr>
          <a:xfrm>
            <a:off x="3286278" y="4291027"/>
            <a:ext cx="2212207" cy="2153638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0" indent="-857250">
              <a:buFont typeface="Arial" panose="020B0604020202020204" pitchFamily="34" charset="0"/>
              <a:buChar char="•"/>
            </a:pPr>
            <a:r>
              <a:rPr lang="ar-MA" sz="4800" dirty="0">
                <a:solidFill>
                  <a:srgbClr val="FF0000"/>
                </a:solidFill>
                <a:cs typeface="Microsoft Uighur" panose="02000000000000000000" pitchFamily="2" charset="-78"/>
              </a:rPr>
              <a:t>تَنَوُّعٌ </a:t>
            </a:r>
            <a:endParaRPr lang="fr-FR" sz="4800" dirty="0">
              <a:solidFill>
                <a:srgbClr val="FF0000"/>
              </a:solidFill>
            </a:endParaRPr>
          </a:p>
        </p:txBody>
      </p:sp>
      <p:sp>
        <p:nvSpPr>
          <p:cNvPr id="23" name="Espace réservé du texte 13">
            <a:extLst>
              <a:ext uri="{FF2B5EF4-FFF2-40B4-BE49-F238E27FC236}">
                <a16:creationId xmlns:a16="http://schemas.microsoft.com/office/drawing/2014/main" id="{54A15EDE-1748-0486-3DA6-59770E45B866}"/>
              </a:ext>
            </a:extLst>
          </p:cNvPr>
          <p:cNvSpPr txBox="1">
            <a:spLocks/>
          </p:cNvSpPr>
          <p:nvPr/>
        </p:nvSpPr>
        <p:spPr>
          <a:xfrm>
            <a:off x="406327" y="4221683"/>
            <a:ext cx="2495090" cy="2153638"/>
          </a:xfrm>
          <a:prstGeom prst="roundRect">
            <a:avLst/>
          </a:prstGeom>
          <a:ln w="38100">
            <a:solidFill>
              <a:srgbClr val="48B2DC"/>
            </a:solidFill>
          </a:ln>
        </p:spPr>
        <p:txBody>
          <a:bodyPr anchor="ctr"/>
          <a:lstStyle>
            <a:lvl1pPr marL="0" indent="0" algn="ctr" defTabSz="514337" rtl="1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0" indent="-857250">
              <a:buFont typeface="Arial" panose="020B0604020202020204" pitchFamily="34" charset="0"/>
              <a:buChar char="•"/>
            </a:pPr>
            <a:r>
              <a:rPr lang="ar-MA" sz="4800" dirty="0">
                <a:solidFill>
                  <a:srgbClr val="FF0000"/>
                </a:solidFill>
                <a:cs typeface="Microsoft Uighur" panose="02000000000000000000" pitchFamily="2" charset="-78"/>
              </a:rPr>
              <a:t>اِخْتِلافٌ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ar-MA" sz="4800" dirty="0">
                <a:solidFill>
                  <a:srgbClr val="FF0000"/>
                </a:solidFill>
                <a:cs typeface="Microsoft Uighur" panose="02000000000000000000" pitchFamily="2" charset="-78"/>
              </a:rPr>
              <a:t>اِكْتِشافٌ </a:t>
            </a:r>
            <a:endParaRPr lang="fr-FR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56650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8DBE4-5DCD-D500-484A-1B8F0D203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4AE159-63CA-F73D-4356-5E20747E3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7942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طرح أسئلة حول النص. من يطرح سؤالا آخر حول مضمون الفقرة التالية: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03D557-2736-0A6C-83B8-7161DD9A2CBD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FBC8D7-E767-91ED-76FC-E2FD4B8C5C6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C012B9-D839-C4F4-7260-2448852738E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F77F43-7BAC-374E-138A-602C92822FE5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88432D9-53DC-AFA6-26F0-6E69A4FAA8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E6685B-A914-7C71-7C81-11B8FC3E5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8A0870-9FF3-460A-B85E-5671B1606F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E888E9F-679C-C253-19D2-AD6E3B7EBE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1DB58CD-95C3-A823-2DA6-F5F350A85230}"/>
              </a:ext>
            </a:extLst>
          </p:cNvPr>
          <p:cNvSpPr txBox="1"/>
          <p:nvPr/>
        </p:nvSpPr>
        <p:spPr>
          <a:xfrm>
            <a:off x="1024847" y="4799260"/>
            <a:ext cx="6331779" cy="160043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ٱسْمُ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ٱلْعَرْضِ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ٱلْفَنِّيِّ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ٱلَّذي قُدِّمَ في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ٱلْحَفْلِ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ٱلاِفْتِتاحِيِّ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BAD45E2-AA38-8B6B-609F-ABA7E96BBE44}"/>
              </a:ext>
            </a:extLst>
          </p:cNvPr>
          <p:cNvCxnSpPr/>
          <p:nvPr/>
        </p:nvCxnSpPr>
        <p:spPr>
          <a:xfrm>
            <a:off x="7546786" y="2661920"/>
            <a:ext cx="63201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C6807839-AB90-F55E-0378-98D9D08D66B0}"/>
              </a:ext>
            </a:extLst>
          </p:cNvPr>
          <p:cNvCxnSpPr>
            <a:cxnSpLocks/>
          </p:cNvCxnSpPr>
          <p:nvPr/>
        </p:nvCxnSpPr>
        <p:spPr>
          <a:xfrm>
            <a:off x="8178800" y="2641600"/>
            <a:ext cx="0" cy="266018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5462FD28-9C0D-08A5-47D8-9D9A31059D54}"/>
              </a:ext>
            </a:extLst>
          </p:cNvPr>
          <p:cNvCxnSpPr/>
          <p:nvPr/>
        </p:nvCxnSpPr>
        <p:spPr>
          <a:xfrm flipH="1">
            <a:off x="7427511" y="5301781"/>
            <a:ext cx="751289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6D66AE-1140-FFA0-F6BD-B4C981FF7D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age 9" descr="Une image contenant texte, Police, écriture manuscrite, blanc&#10;&#10;Le contenu généré par l’IA peut être incorrect.">
            <a:extLst>
              <a:ext uri="{FF2B5EF4-FFF2-40B4-BE49-F238E27FC236}">
                <a16:creationId xmlns:a16="http://schemas.microsoft.com/office/drawing/2014/main" id="{906EC9F1-3270-0B82-ADA5-8C18D5563A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56" y="1584000"/>
            <a:ext cx="6840806" cy="2823579"/>
          </a:xfrm>
          <a:prstGeom prst="rect">
            <a:avLst/>
          </a:prstGeom>
          <a:ln w="28575">
            <a:solidFill>
              <a:srgbClr val="48B2D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225598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8A094-A631-6EF8-7EA1-C85466BBB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D0780C-B294-74C4-567A-B2F558ED2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756000"/>
            <a:ext cx="7079426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يختار فقرة أخرى من النص ويطرح سؤالا عن مضمونها؟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1962AD-3540-4CF7-C414-4F464C09625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574EA5-4076-A999-0597-2C795B3BABD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186F9B-7A96-67E9-BC4F-8B2A02202C0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784D5B-9F91-2190-2E7D-207252078748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B7B0AC-0B74-0838-7203-6E6B9881FE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3D2742-6EDB-F575-B9A0-8CD0896752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2ADA16C-AD7C-7F74-69E3-453B7178F7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074135B-7265-6215-C334-A858CA43CC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63DF556-9DAB-5C9B-075C-437A05E04427}"/>
              </a:ext>
            </a:extLst>
          </p:cNvPr>
          <p:cNvSpPr txBox="1"/>
          <p:nvPr/>
        </p:nvSpPr>
        <p:spPr>
          <a:xfrm>
            <a:off x="1024847" y="4799260"/>
            <a:ext cx="6331779" cy="851297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..........................................؟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D60E035-0805-FA88-CA0E-7209A7F77651}"/>
              </a:ext>
            </a:extLst>
          </p:cNvPr>
          <p:cNvCxnSpPr/>
          <p:nvPr/>
        </p:nvCxnSpPr>
        <p:spPr>
          <a:xfrm>
            <a:off x="7546786" y="2661920"/>
            <a:ext cx="63201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C501B0A7-6D03-89B4-3087-E781CF9E4DE4}"/>
              </a:ext>
            </a:extLst>
          </p:cNvPr>
          <p:cNvCxnSpPr>
            <a:cxnSpLocks/>
          </p:cNvCxnSpPr>
          <p:nvPr/>
        </p:nvCxnSpPr>
        <p:spPr>
          <a:xfrm>
            <a:off x="8178800" y="2641600"/>
            <a:ext cx="0" cy="266018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8FC1340E-D48F-9EAC-F7D6-8DB5D2681ABA}"/>
              </a:ext>
            </a:extLst>
          </p:cNvPr>
          <p:cNvCxnSpPr/>
          <p:nvPr/>
        </p:nvCxnSpPr>
        <p:spPr>
          <a:xfrm flipH="1">
            <a:off x="7427511" y="5301781"/>
            <a:ext cx="751289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4E9981-F79C-5E08-6F9F-5EEF1B72D5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Image 8" descr="Une image contenant texte, capture d’écran, graphisme, machine à sous&#10;&#10;Le contenu généré par l’IA peut être incorrect.">
            <a:extLst>
              <a:ext uri="{FF2B5EF4-FFF2-40B4-BE49-F238E27FC236}">
                <a16:creationId xmlns:a16="http://schemas.microsoft.com/office/drawing/2014/main" id="{65FE2A9D-7769-647B-D6DC-48736E77D7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233" y="1584000"/>
            <a:ext cx="1940550" cy="2660181"/>
          </a:xfrm>
          <a:prstGeom prst="rect">
            <a:avLst/>
          </a:prstGeom>
        </p:spPr>
      </p:pic>
      <p:pic>
        <p:nvPicPr>
          <p:cNvPr id="14" name="Image 13" descr="Une image contenant texte, habits, homme, femme&#10;&#10;Le contenu généré par l’IA peut être incorrect.">
            <a:extLst>
              <a:ext uri="{FF2B5EF4-FFF2-40B4-BE49-F238E27FC236}">
                <a16:creationId xmlns:a16="http://schemas.microsoft.com/office/drawing/2014/main" id="{A5A1D3FF-892A-E78D-7FEE-554556891E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883" y="1753539"/>
            <a:ext cx="1862234" cy="2660181"/>
          </a:xfrm>
          <a:prstGeom prst="rect">
            <a:avLst/>
          </a:prstGeom>
        </p:spPr>
      </p:pic>
      <p:pic>
        <p:nvPicPr>
          <p:cNvPr id="15" name="Image 14" descr="Une image contenant texte, capture d’écran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D99B1FC4-1F0B-FF4A-EC50-A54BF78965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182" y="1946309"/>
            <a:ext cx="1984585" cy="266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411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6B525-66C7-328B-60AF-7A5552672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C43D5E-B0A0-D42C-A9A8-12E3E7F09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رقم-31- ودفاتر القسم. أجيبوا عن الأسئلة المحددة على الشاشة؟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98C195-4771-F67A-6671-6E08CD378595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3A60A2-2808-CAF1-23DE-1F0E8163262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F31136-79F1-F750-C6D0-110E40BE9B95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3299B6-E1EA-B555-8694-1B3EA4449FC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87B8D88-81B2-8548-98C9-6673FF49F9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AA9153-0047-2DE3-8764-347FE8E7C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F8DA8C-569F-E910-C677-335C634B42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C34BA63-602C-63F7-64F2-877628F534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15E86171-02AB-4E0A-49A6-C241573E7D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13253" y="1448603"/>
            <a:ext cx="899999" cy="899999"/>
          </a:xfrm>
          <a:prstGeom prst="rect">
            <a:avLst/>
          </a:prstGeom>
        </p:spPr>
      </p:pic>
      <p:pic>
        <p:nvPicPr>
          <p:cNvPr id="19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2B79E1D-AF81-74B0-F98F-4894F25090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D144F0EF-C2AF-CE29-BD60-FEE7117224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845" y="1614480"/>
            <a:ext cx="3302334" cy="506532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7D54A24-5342-256A-44C7-53C943DA34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86318" y="2235200"/>
            <a:ext cx="3385073" cy="8999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0C2D5D8-0E29-5B1A-7ECF-456C9590D9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9845" y="5008880"/>
            <a:ext cx="3385073" cy="109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152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CAA20-E51C-2F75-F5A4-D90A15547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078CF0-67EE-F6F9-58EF-5071B1C17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يقرأ السؤال ثم يجيب عنه بجملة مفيدة؟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F059EE-8DF6-AF3E-A8AF-BFEC0473C42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69D2DC-E1F0-031D-E35C-07F6F768AD2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AFCC65-96A0-05E9-6504-28BA3957E0D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3E1DBF-2969-37EC-7209-40605039BF5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B6EB4D-3F14-186B-91AC-2257AA8976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82F63A1-814C-1058-0B65-1FD8A9D0D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BF81D4-FC96-B384-9B72-F295308ADB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721E02-8C59-EAA3-476A-68D62E9802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87C6485-B684-3820-2E64-7CF4138DE7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Image 4" descr="Une image contenant texte, Appareils électroniques, capture d’écran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9B404838-1934-8F6B-D455-5B988EA5B6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194" y="1633636"/>
            <a:ext cx="3302334" cy="506532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DD29AA-AD97-096A-43FC-088F27304E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6318" y="2235200"/>
            <a:ext cx="3385073" cy="8979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3B8003C-94DA-3527-542A-538F07FC6A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9845" y="5008880"/>
            <a:ext cx="3385073" cy="109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2329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77181-0A44-AE5A-3318-48A4E1A61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1B43EF-9DFC-C2F8-6DC1-AC30A812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3A5203-4F78-EFF8-9E24-1BC7822C31E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6A55AB-24C4-B8A3-79A8-F68CC43D70F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6AEA55-CA6A-DC1A-D8EC-56876D839CB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BD0A47-65C0-6325-A9CE-FA492CE05C8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E0AE40F-4A46-4312-004F-E09A6C940F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D013EA-F9F7-8E24-AE75-814899B76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7F69221-FF70-0474-0DA9-EA33BCB637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4BDB8-F797-E970-2FB6-B2A813F4BB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876FA74-C8E4-4ED5-D8C8-1F23F2C89551}"/>
              </a:ext>
            </a:extLst>
          </p:cNvPr>
          <p:cNvSpPr txBox="1"/>
          <p:nvPr/>
        </p:nvSpPr>
        <p:spPr>
          <a:xfrm>
            <a:off x="457157" y="1997021"/>
            <a:ext cx="80659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AutoNum type="arabicPeriod"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مِمّا يَدُلُّ في ٱلنَّصِّ عَلى أَنَّ فِرَقاً موسيقِيَّةً مَغْرِبِيَّةً شارَكَتْ في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ٱلْمِهْرَجانِ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عِبارَةُ "شارَكَ في هذا ٱلْعَرْضِ فَنّانونَ مِنَ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ٱلْمَغْرِبِ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"</a:t>
            </a:r>
          </a:p>
          <a:p>
            <a:pPr marL="457200" indent="-457200" algn="r" rtl="1">
              <a:buAutoNum type="arabicPeriod"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يَقْصِدُ ٱلْكاتِبُ أَنَّ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ٱلْمِهْرَجانَ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يَجْمَعُ أُناساً مِنْ مُخْتَلِفِ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ٱلْأَعْراقِ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وَٱلْجِنْسِيّاتِ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جَوٍّ مِنَ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ٱلتَّسامُحِ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وَٱلتَّآخي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  <a:p>
            <a:pPr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3. اِسْتَغْرَقَتِ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ٱلدَّوْرَةُ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ٱلسّابِعَةُ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وَٱلْعِشْرونَ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تِسْعَةً وَعِشْرينَ يَوْماً.</a:t>
            </a:r>
          </a:p>
          <a:p>
            <a:pPr marL="363538" indent="-363538"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6. مِنَ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ٱلْقِيَمِ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تَنْشُرُها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ٱلْموسيقى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ٱلرّوحِيَّةُ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نَذْكُرُ: اَلتَّعايُشُ، اَلتَّسامُحُ، اَلتَّبادُلُ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ٱلثَّقافِيُّ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وَٱحْتِرامُ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ٱلتَّنَوُّعِ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وَٱلاِخْتِلافِ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</a:t>
            </a:r>
          </a:p>
          <a:p>
            <a:pPr marL="268288" indent="-268288" algn="r" rtl="1"/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7.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ٱلْأَمْداحُ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ٱلنَّبَوِيَّةُ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تُعْتَبَرُ مِنَ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ٱلْموسيقى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ٱلرّوحِيَّةِ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لِأَنَّها مِنَ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ٱلْموسيقى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ٱلدّينِيَّةِ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تَشْمَلُ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ٱلْأَمْداحَ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وَٱلْأَدْعِيَةَ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A05FF7-37DD-A792-ACFC-7C6A9DCC71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598852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921FA-570F-99F3-C12A-8E691E7D5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D6994-7C50-C8F5-75E1-82523A8CD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لنناقش جماعة بنية النص. ما الخبر الذي قدمه النص؟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35B4AB-4B4A-9F67-EB17-06972C6A082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1680EB-64FD-10D3-B104-D2C8A9810F9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B96F7A-68A4-6177-79BA-795B99F22DD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C1639A-6D26-D813-76F6-E3E8B76B1C7B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0B7361-9B39-8FB4-EE33-70C976190B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E77A87-F4F8-5014-D556-07DCCA409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6FE736-20E9-ABF7-1B94-F09575DB49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9847E3-85BA-782E-7182-119709EDB2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990BE05-BD00-C861-139A-1D556D357242}"/>
              </a:ext>
            </a:extLst>
          </p:cNvPr>
          <p:cNvSpPr txBox="1"/>
          <p:nvPr/>
        </p:nvSpPr>
        <p:spPr>
          <a:xfrm>
            <a:off x="779906" y="3153680"/>
            <a:ext cx="7584188" cy="91940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ٱلْخَبَرُ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ٱلَّذي قَدَّمَهُ ٱلنَّصُّ؟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91EE92-4BE9-E9C3-3596-721E169D04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731968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E6A67-0839-1C7D-3F95-BAD81D5DC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35E8D7-A358-D730-6618-5C4863A30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7035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لنحدد جماعة عناصر الخبر وفق المخطط الشمسي التالي: من يجيب عن السؤال ماذا؟ ( مناقشة الجواب قبل الانتقال إلى السؤال الموالي)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C44C81-0A47-BCFC-C0CC-9C761921756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551BBC-D2B7-3F8F-D7AF-64D766D150D7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BB7253-7186-EE42-5BD9-CF5B8D75238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6DB749-4017-C3EC-83CF-42B9449CC37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82E2FB3-E78F-C44F-DDEA-584B3C7A51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454172A-DF51-7954-F533-E33E11EF02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B55182-32E5-B004-3908-7DA463FD0D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F79655A-450A-5C6B-0397-710A0C88CA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3E4D07-F754-AD0C-E714-BF4F61B637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52206FC7-357F-DA00-64BA-B01F086C43CA}"/>
              </a:ext>
            </a:extLst>
          </p:cNvPr>
          <p:cNvSpPr/>
          <p:nvPr/>
        </p:nvSpPr>
        <p:spPr>
          <a:xfrm>
            <a:off x="3739239" y="3135679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ٱلْخَبَرِ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0" name="Connecteur : en arc 9">
            <a:extLst>
              <a:ext uri="{FF2B5EF4-FFF2-40B4-BE49-F238E27FC236}">
                <a16:creationId xmlns:a16="http://schemas.microsoft.com/office/drawing/2014/main" id="{AFA566EB-F8A5-003E-03A7-9C41A2190E09}"/>
              </a:ext>
            </a:extLst>
          </p:cNvPr>
          <p:cNvCxnSpPr>
            <a:cxnSpLocks/>
          </p:cNvCxnSpPr>
          <p:nvPr/>
        </p:nvCxnSpPr>
        <p:spPr>
          <a:xfrm flipV="1">
            <a:off x="4749309" y="2587812"/>
            <a:ext cx="810269" cy="686510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A297CDFD-AD6D-FAA5-FE56-4B59C093E100}"/>
              </a:ext>
            </a:extLst>
          </p:cNvPr>
          <p:cNvSpPr/>
          <p:nvPr/>
        </p:nvSpPr>
        <p:spPr>
          <a:xfrm>
            <a:off x="2321904" y="1846666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CD612304-DC9F-260F-880B-74F047C47D7D}"/>
              </a:ext>
            </a:extLst>
          </p:cNvPr>
          <p:cNvSpPr/>
          <p:nvPr/>
        </p:nvSpPr>
        <p:spPr>
          <a:xfrm>
            <a:off x="5588565" y="232349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7" name="Connecteur : en arc 16">
            <a:extLst>
              <a:ext uri="{FF2B5EF4-FFF2-40B4-BE49-F238E27FC236}">
                <a16:creationId xmlns:a16="http://schemas.microsoft.com/office/drawing/2014/main" id="{39276A7B-355E-78DE-A6E8-D63DDDC126E1}"/>
              </a:ext>
            </a:extLst>
          </p:cNvPr>
          <p:cNvCxnSpPr>
            <a:cxnSpLocks/>
          </p:cNvCxnSpPr>
          <p:nvPr/>
        </p:nvCxnSpPr>
        <p:spPr>
          <a:xfrm>
            <a:off x="5007246" y="3853845"/>
            <a:ext cx="1134065" cy="19098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100733FC-3577-0570-6B0C-16244B81E1DB}"/>
              </a:ext>
            </a:extLst>
          </p:cNvPr>
          <p:cNvSpPr/>
          <p:nvPr/>
        </p:nvSpPr>
        <p:spPr>
          <a:xfrm>
            <a:off x="6024995" y="3991250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9" name="Connecteur : en arc 18">
            <a:extLst>
              <a:ext uri="{FF2B5EF4-FFF2-40B4-BE49-F238E27FC236}">
                <a16:creationId xmlns:a16="http://schemas.microsoft.com/office/drawing/2014/main" id="{8F487E3D-398B-D15D-547B-54FAF0773DE7}"/>
              </a:ext>
            </a:extLst>
          </p:cNvPr>
          <p:cNvCxnSpPr>
            <a:cxnSpLocks/>
          </p:cNvCxnSpPr>
          <p:nvPr/>
        </p:nvCxnSpPr>
        <p:spPr>
          <a:xfrm rot="16200000" flipH="1">
            <a:off x="4093884" y="4585782"/>
            <a:ext cx="985855" cy="32499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B9B64D65-4E67-5146-FF8A-DD28BC4F05F7}"/>
              </a:ext>
            </a:extLst>
          </p:cNvPr>
          <p:cNvSpPr/>
          <p:nvPr/>
        </p:nvSpPr>
        <p:spPr>
          <a:xfrm>
            <a:off x="4087179" y="5280050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1" name="Connecteur : en arc 20">
            <a:extLst>
              <a:ext uri="{FF2B5EF4-FFF2-40B4-BE49-F238E27FC236}">
                <a16:creationId xmlns:a16="http://schemas.microsoft.com/office/drawing/2014/main" id="{768B9CFA-84E8-4DE2-4AA3-87F5E4DD965E}"/>
              </a:ext>
            </a:extLst>
          </p:cNvPr>
          <p:cNvCxnSpPr>
            <a:cxnSpLocks/>
          </p:cNvCxnSpPr>
          <p:nvPr/>
        </p:nvCxnSpPr>
        <p:spPr>
          <a:xfrm rot="10800000" flipV="1">
            <a:off x="2846079" y="3727150"/>
            <a:ext cx="810110" cy="528200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6FF9E704-1BB9-7218-8A93-49BA48BC6A02}"/>
              </a:ext>
            </a:extLst>
          </p:cNvPr>
          <p:cNvSpPr/>
          <p:nvPr/>
        </p:nvSpPr>
        <p:spPr>
          <a:xfrm>
            <a:off x="1517407" y="4044831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4B0E4BB8-02B6-343E-04D0-B33827A27B55}"/>
              </a:ext>
            </a:extLst>
          </p:cNvPr>
          <p:cNvCxnSpPr>
            <a:cxnSpLocks/>
            <a:stCxn id="9" idx="1"/>
            <a:endCxn id="14" idx="5"/>
          </p:cNvCxnSpPr>
          <p:nvPr/>
        </p:nvCxnSpPr>
        <p:spPr>
          <a:xfrm rot="16200000" flipV="1">
            <a:off x="3072747" y="2441857"/>
            <a:ext cx="1001772" cy="71381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06AFCF1B-BB53-F896-A41E-60C86DBFC394}"/>
              </a:ext>
            </a:extLst>
          </p:cNvPr>
          <p:cNvSpPr/>
          <p:nvPr/>
        </p:nvSpPr>
        <p:spPr>
          <a:xfrm>
            <a:off x="668234" y="2508139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اَلْمَوْضوعُ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Bulle narrative : rectangle à coins arrondis 24">
            <a:extLst>
              <a:ext uri="{FF2B5EF4-FFF2-40B4-BE49-F238E27FC236}">
                <a16:creationId xmlns:a16="http://schemas.microsoft.com/office/drawing/2014/main" id="{994B7AD1-E111-0682-2E8F-09AB626981A8}"/>
              </a:ext>
            </a:extLst>
          </p:cNvPr>
          <p:cNvSpPr/>
          <p:nvPr/>
        </p:nvSpPr>
        <p:spPr>
          <a:xfrm>
            <a:off x="5943542" y="2890283"/>
            <a:ext cx="2848692" cy="900001"/>
          </a:xfrm>
          <a:prstGeom prst="wedgeRoundRectCallout">
            <a:avLst>
              <a:gd name="adj1" fmla="val -27136"/>
              <a:gd name="adj2" fmla="val -7485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اَلشَّخْصِيّاتُ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Bulle narrative : rectangle à coins arrondis 25">
            <a:extLst>
              <a:ext uri="{FF2B5EF4-FFF2-40B4-BE49-F238E27FC236}">
                <a16:creationId xmlns:a16="http://schemas.microsoft.com/office/drawing/2014/main" id="{DFF61097-1C34-7EB2-5BF5-84FC02C6E479}"/>
              </a:ext>
            </a:extLst>
          </p:cNvPr>
          <p:cNvSpPr/>
          <p:nvPr/>
        </p:nvSpPr>
        <p:spPr>
          <a:xfrm>
            <a:off x="5538915" y="4787455"/>
            <a:ext cx="2480395" cy="701923"/>
          </a:xfrm>
          <a:prstGeom prst="wedgeRoundRectCallout">
            <a:avLst>
              <a:gd name="adj1" fmla="val -12220"/>
              <a:gd name="adj2" fmla="val -89291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Bulle narrative : rectangle à coins arrondis 26">
            <a:extLst>
              <a:ext uri="{FF2B5EF4-FFF2-40B4-BE49-F238E27FC236}">
                <a16:creationId xmlns:a16="http://schemas.microsoft.com/office/drawing/2014/main" id="{776CF815-4C27-E479-C419-1C155D7D9CA7}"/>
              </a:ext>
            </a:extLst>
          </p:cNvPr>
          <p:cNvSpPr/>
          <p:nvPr/>
        </p:nvSpPr>
        <p:spPr>
          <a:xfrm>
            <a:off x="1598689" y="5607205"/>
            <a:ext cx="2480395" cy="701923"/>
          </a:xfrm>
          <a:prstGeom prst="wedgeRoundRectCallout">
            <a:avLst>
              <a:gd name="adj1" fmla="val 56422"/>
              <a:gd name="adj2" fmla="val -49372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اَلْزَّمانُ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Bulle narrative : rectangle à coins arrondis 27">
            <a:extLst>
              <a:ext uri="{FF2B5EF4-FFF2-40B4-BE49-F238E27FC236}">
                <a16:creationId xmlns:a16="http://schemas.microsoft.com/office/drawing/2014/main" id="{D5568283-33EF-0425-316A-14F004FA05F2}"/>
              </a:ext>
            </a:extLst>
          </p:cNvPr>
          <p:cNvSpPr/>
          <p:nvPr/>
        </p:nvSpPr>
        <p:spPr>
          <a:xfrm>
            <a:off x="668233" y="4669643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اَلْسَّبَبُ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8888093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279E-CCAF-2276-5334-D64F0B7C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F47AA045-7EBB-BD56-F288-644AB5620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Titre 3">
            <a:extLst>
              <a:ext uri="{FF2B5EF4-FFF2-40B4-BE49-F238E27FC236}">
                <a16:creationId xmlns:a16="http://schemas.microsoft.com/office/drawing/2014/main" id="{3ADA30E0-9A4A-0C5D-C512-B697F41F4749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rgbClr val="424D7B"/>
                </a:solidFill>
              </a:rPr>
              <a:t>     </a:t>
            </a:r>
            <a:r>
              <a:rPr lang="ar-MA" dirty="0">
                <a:solidFill>
                  <a:srgbClr val="424D7B"/>
                </a:solidFill>
              </a:rPr>
              <a:t>إنتاج كتابي (ح2).</a:t>
            </a: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684BBA62-3AE3-3767-6055-42EB11CCBB80}"/>
              </a:ext>
            </a:extLst>
          </p:cNvPr>
          <p:cNvSpPr txBox="1">
            <a:spLocks/>
          </p:cNvSpPr>
          <p:nvPr/>
        </p:nvSpPr>
        <p:spPr>
          <a:xfrm>
            <a:off x="1389026" y="3133165"/>
            <a:ext cx="5764810" cy="5658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Font typeface="Wingdings" panose="05000000000000000000" pitchFamily="2" charset="2"/>
              <a:buChar char="l"/>
            </a:pPr>
            <a:r>
              <a:rPr lang="ar-MA" sz="3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كتابة تقرير عن حدث.</a:t>
            </a:r>
          </a:p>
        </p:txBody>
      </p:sp>
      <p:pic>
        <p:nvPicPr>
          <p:cNvPr id="34" name="Image 9">
            <a:extLst>
              <a:ext uri="{FF2B5EF4-FFF2-40B4-BE49-F238E27FC236}">
                <a16:creationId xmlns:a16="http://schemas.microsoft.com/office/drawing/2014/main" id="{D927428A-C755-08D4-004B-B9C4FFAFE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1536" y="992399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944446-B603-0F67-24D0-F01A01896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7" y="1790694"/>
            <a:ext cx="469078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AA765F-7CFD-C1F7-6114-73F4184430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69619-7AF0-FF2A-67BA-9A6A297D2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70BEC-B82C-6286-E13B-DD247742A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880" y="756000"/>
            <a:ext cx="705163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تعلمتم في الحصص السابقة كيف تكتبون خبرا عن حدث . من يذكرنا بالأسئلة التي تساعدنا على تحديد عناصره.</a:t>
            </a: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C0E9A0-A8D0-A1C2-47E6-ECE0DFFE37E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4D4C52E-C2F3-F9BF-94ED-489A398CF0C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68DED9-C791-6CE1-12C1-5CFADC8025B7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6064DD-807B-E218-60D7-60BCA30D9278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533B76-8C23-8666-1A2F-4FAF508A4F21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8131A1B-1B91-AC5E-3625-65CA02EEFD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8A88168-A564-CDEA-7AE5-F796DB0861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A6338FF-F5D4-ACCA-82CE-E1D794B6FF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ED1E192-C97B-010A-46D3-CF0A880A9E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0AF3F43-FC6A-D671-5411-325C2F53C333}"/>
              </a:ext>
            </a:extLst>
          </p:cNvPr>
          <p:cNvSpPr txBox="1"/>
          <p:nvPr/>
        </p:nvSpPr>
        <p:spPr>
          <a:xfrm>
            <a:off x="558053" y="3281083"/>
            <a:ext cx="8027893" cy="21452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ٱلْأَسْئِلَةُ ٱلَّتي تُساعِدُنا عَلى تَحْديدِ عَناصِرِ </a:t>
            </a:r>
            <a:r>
              <a:rPr lang="ar-MA" sz="6000" b="1" dirty="0" err="1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ٱلْخَبَرِ</a:t>
            </a:r>
            <a:r>
              <a:rPr lang="ar-MA" sz="60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rgbClr val="005664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5407318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5D726-E775-D18E-CE77-158E7AE26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1915E1-B1DF-9860-FF8E-FDFA33329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عناصر الخبر عن الحدث الرئيس الواردة في المخطط الشمسي؟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9C7989-F1EA-FF88-BC77-D0D0902FE2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EEAB83F-5BE8-AB62-43F8-B61041702166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C581CE-CD6F-563C-FD4F-69F1A814595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89BAE2-2FA6-80FD-6116-BC6EC4704546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DFBC13-33B1-77E4-1C2D-68680AE83B4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E510EDA-B519-FD4A-8954-5848BB8581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189352B-E311-2858-8581-85D7521209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5DC682-89D1-B712-FDE6-D5F7AEE9E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7896D7-23F8-8CD1-118C-F793969292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4203E309-0ABB-8BE6-776D-B678CA15FF31}"/>
              </a:ext>
            </a:extLst>
          </p:cNvPr>
          <p:cNvSpPr/>
          <p:nvPr/>
        </p:nvSpPr>
        <p:spPr>
          <a:xfrm>
            <a:off x="3681755" y="3429000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</a:t>
            </a:r>
            <a:r>
              <a:rPr lang="ar-MA" sz="32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ٱلْخَبَرِ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7" name="Connecteur : en arc 6">
            <a:extLst>
              <a:ext uri="{FF2B5EF4-FFF2-40B4-BE49-F238E27FC236}">
                <a16:creationId xmlns:a16="http://schemas.microsoft.com/office/drawing/2014/main" id="{C7552E00-D8C7-7E8D-760C-A8C88543C3E6}"/>
              </a:ext>
            </a:extLst>
          </p:cNvPr>
          <p:cNvCxnSpPr>
            <a:cxnSpLocks/>
          </p:cNvCxnSpPr>
          <p:nvPr/>
        </p:nvCxnSpPr>
        <p:spPr>
          <a:xfrm flipV="1">
            <a:off x="4691825" y="2881133"/>
            <a:ext cx="810269" cy="686510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1303F44A-6B80-832D-D8E3-4465403D9763}"/>
              </a:ext>
            </a:extLst>
          </p:cNvPr>
          <p:cNvSpPr/>
          <p:nvPr/>
        </p:nvSpPr>
        <p:spPr>
          <a:xfrm>
            <a:off x="2264420" y="2139987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F69A3145-F4DA-7221-5180-DE59A0611080}"/>
              </a:ext>
            </a:extLst>
          </p:cNvPr>
          <p:cNvSpPr/>
          <p:nvPr/>
        </p:nvSpPr>
        <p:spPr>
          <a:xfrm>
            <a:off x="5531081" y="2616818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7" name="Connecteur : en arc 16">
            <a:extLst>
              <a:ext uri="{FF2B5EF4-FFF2-40B4-BE49-F238E27FC236}">
                <a16:creationId xmlns:a16="http://schemas.microsoft.com/office/drawing/2014/main" id="{52C35BD4-7A2A-F2A8-1663-817C3BA82D98}"/>
              </a:ext>
            </a:extLst>
          </p:cNvPr>
          <p:cNvCxnSpPr>
            <a:cxnSpLocks/>
          </p:cNvCxnSpPr>
          <p:nvPr/>
        </p:nvCxnSpPr>
        <p:spPr>
          <a:xfrm>
            <a:off x="4949762" y="4147166"/>
            <a:ext cx="1134065" cy="19098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2768F0E1-1655-41D9-7C41-6E9C85131C3D}"/>
              </a:ext>
            </a:extLst>
          </p:cNvPr>
          <p:cNvSpPr/>
          <p:nvPr/>
        </p:nvSpPr>
        <p:spPr>
          <a:xfrm>
            <a:off x="5967511" y="4284571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9" name="Connecteur : en arc 18">
            <a:extLst>
              <a:ext uri="{FF2B5EF4-FFF2-40B4-BE49-F238E27FC236}">
                <a16:creationId xmlns:a16="http://schemas.microsoft.com/office/drawing/2014/main" id="{BA8079DB-8B13-594E-9326-373CC6BBC9B3}"/>
              </a:ext>
            </a:extLst>
          </p:cNvPr>
          <p:cNvCxnSpPr>
            <a:cxnSpLocks/>
          </p:cNvCxnSpPr>
          <p:nvPr/>
        </p:nvCxnSpPr>
        <p:spPr>
          <a:xfrm rot="16200000" flipH="1">
            <a:off x="4036400" y="4879103"/>
            <a:ext cx="985855" cy="32499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A57567D8-D638-BE90-581A-082731A561F5}"/>
              </a:ext>
            </a:extLst>
          </p:cNvPr>
          <p:cNvSpPr/>
          <p:nvPr/>
        </p:nvSpPr>
        <p:spPr>
          <a:xfrm>
            <a:off x="4029695" y="5573371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1" name="Connecteur : en arc 20">
            <a:extLst>
              <a:ext uri="{FF2B5EF4-FFF2-40B4-BE49-F238E27FC236}">
                <a16:creationId xmlns:a16="http://schemas.microsoft.com/office/drawing/2014/main" id="{9FECCE55-30F1-D846-B048-C184B88CF202}"/>
              </a:ext>
            </a:extLst>
          </p:cNvPr>
          <p:cNvCxnSpPr>
            <a:cxnSpLocks/>
          </p:cNvCxnSpPr>
          <p:nvPr/>
        </p:nvCxnSpPr>
        <p:spPr>
          <a:xfrm rot="10800000" flipV="1">
            <a:off x="2788595" y="4020471"/>
            <a:ext cx="810110" cy="528200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368D6037-2494-2103-E63B-F1B6306FACCC}"/>
              </a:ext>
            </a:extLst>
          </p:cNvPr>
          <p:cNvSpPr/>
          <p:nvPr/>
        </p:nvSpPr>
        <p:spPr>
          <a:xfrm>
            <a:off x="1459923" y="4338152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137FA605-3E5B-D97F-FA1B-C82AFFEF87B3}"/>
              </a:ext>
            </a:extLst>
          </p:cNvPr>
          <p:cNvCxnSpPr>
            <a:cxnSpLocks/>
            <a:stCxn id="6" idx="1"/>
            <a:endCxn id="14" idx="5"/>
          </p:cNvCxnSpPr>
          <p:nvPr/>
        </p:nvCxnSpPr>
        <p:spPr>
          <a:xfrm rot="16200000" flipV="1">
            <a:off x="3015263" y="2735178"/>
            <a:ext cx="1001772" cy="71381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56E1E4B0-F7D4-29A8-8EAD-AC331127E9D1}"/>
              </a:ext>
            </a:extLst>
          </p:cNvPr>
          <p:cNvSpPr/>
          <p:nvPr/>
        </p:nvSpPr>
        <p:spPr>
          <a:xfrm>
            <a:off x="610750" y="2801460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اَلْمَوْضوعُ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Bulle narrative : rectangle à coins arrondis 24">
            <a:extLst>
              <a:ext uri="{FF2B5EF4-FFF2-40B4-BE49-F238E27FC236}">
                <a16:creationId xmlns:a16="http://schemas.microsoft.com/office/drawing/2014/main" id="{49940F88-9C63-6107-8DA5-D78B5E11182E}"/>
              </a:ext>
            </a:extLst>
          </p:cNvPr>
          <p:cNvSpPr/>
          <p:nvPr/>
        </p:nvSpPr>
        <p:spPr>
          <a:xfrm>
            <a:off x="5886058" y="3183604"/>
            <a:ext cx="2848692" cy="900001"/>
          </a:xfrm>
          <a:prstGeom prst="wedgeRoundRectCallout">
            <a:avLst>
              <a:gd name="adj1" fmla="val -27136"/>
              <a:gd name="adj2" fmla="val -74857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اَلشَّخْصِيّاتُ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Bulle narrative : rectangle à coins arrondis 25">
            <a:extLst>
              <a:ext uri="{FF2B5EF4-FFF2-40B4-BE49-F238E27FC236}">
                <a16:creationId xmlns:a16="http://schemas.microsoft.com/office/drawing/2014/main" id="{A1EC4EA6-E3A8-04F0-2AA7-1C471E36C261}"/>
              </a:ext>
            </a:extLst>
          </p:cNvPr>
          <p:cNvSpPr/>
          <p:nvPr/>
        </p:nvSpPr>
        <p:spPr>
          <a:xfrm>
            <a:off x="5481431" y="5080776"/>
            <a:ext cx="2480395" cy="701923"/>
          </a:xfrm>
          <a:prstGeom prst="wedgeRoundRectCallout">
            <a:avLst>
              <a:gd name="adj1" fmla="val -12220"/>
              <a:gd name="adj2" fmla="val -89291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Bulle narrative : rectangle à coins arrondis 26">
            <a:extLst>
              <a:ext uri="{FF2B5EF4-FFF2-40B4-BE49-F238E27FC236}">
                <a16:creationId xmlns:a16="http://schemas.microsoft.com/office/drawing/2014/main" id="{EE1D7A3B-0411-760F-68E1-F854782C895F}"/>
              </a:ext>
            </a:extLst>
          </p:cNvPr>
          <p:cNvSpPr/>
          <p:nvPr/>
        </p:nvSpPr>
        <p:spPr>
          <a:xfrm>
            <a:off x="1541205" y="5900526"/>
            <a:ext cx="2480395" cy="701923"/>
          </a:xfrm>
          <a:prstGeom prst="wedgeRoundRectCallout">
            <a:avLst>
              <a:gd name="adj1" fmla="val 56422"/>
              <a:gd name="adj2" fmla="val -49372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اَلْزَّمانُ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Bulle narrative : rectangle à coins arrondis 27">
            <a:extLst>
              <a:ext uri="{FF2B5EF4-FFF2-40B4-BE49-F238E27FC236}">
                <a16:creationId xmlns:a16="http://schemas.microsoft.com/office/drawing/2014/main" id="{C867A3C3-F658-7FEE-6BC1-39B78712DB23}"/>
              </a:ext>
            </a:extLst>
          </p:cNvPr>
          <p:cNvSpPr/>
          <p:nvPr/>
        </p:nvSpPr>
        <p:spPr>
          <a:xfrm>
            <a:off x="610749" y="4962964"/>
            <a:ext cx="2480395" cy="70192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اَلْسَّبَبُ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8481537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79087-E654-15A4-D6AF-11C228C98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7DFB30-E582-B3FE-BD4F-B0AAA7931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تعلمتم في الحصة الماضية كيف تكتبون وصفا لحدث. من يذكرنا بخطوات القيام بذلك؟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B0E873-D4DA-D477-94AC-4DEEF796FB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C2796EE-9B1E-3ED5-6C9F-CB4F56B02667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753104-4018-B07D-38CC-4D3B2DBF12C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7DC422-1BE7-014E-8D97-183779A5F22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39BA67-DD6F-15F0-2CC2-F3FC7AFD5E5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E1CDF9-D6A4-8A49-938C-9633DDEC69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482AE9C-8640-1C78-8992-155BF82939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B06F490-C220-0159-9572-D7CC51B4FB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85F400-27C7-19FE-21C3-10AF4782A9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D544C4EC-465A-4C3D-F275-570CF6E01D59}"/>
              </a:ext>
            </a:extLst>
          </p:cNvPr>
          <p:cNvSpPr txBox="1"/>
          <p:nvPr/>
        </p:nvSpPr>
        <p:spPr>
          <a:xfrm>
            <a:off x="792422" y="3275794"/>
            <a:ext cx="7701396" cy="919401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ٱلْخُطُواتُ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نَسْلُكُها لِوَصْفِ حَدَثٍ؟</a:t>
            </a:r>
          </a:p>
        </p:txBody>
      </p:sp>
    </p:spTree>
    <p:extLst>
      <p:ext uri="{BB962C8B-B14F-4D97-AF65-F5344CB8AC3E}">
        <p14:creationId xmlns:p14="http://schemas.microsoft.com/office/powerpoint/2010/main" val="289493508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16061-AE59-0EFA-B1A6-5086AFC2D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3F7CB9-0E75-DBFD-912C-752E01000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46DA75E-A756-D323-BE15-E7D99CFAFE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27A44F7-E9E4-EDED-8B60-59366D671B7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CD0AF2-B884-E60D-C100-CC47408EA005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091B06-F0AD-B4BC-C407-48E5979F7B73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FAD9F7-8097-B85F-7E5E-772B388DC7E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FA61FBF-3165-37B3-9D65-E087CEEA4F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C62C67-EE59-D99C-8002-75DC3EFB91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1AEF5AC-AB4E-806D-84EF-C48EA71EDD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1EFF2DC-92EE-2FF5-EC0D-E4204AFD05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24897E2-8031-5374-69C7-0E73DD667B65}"/>
              </a:ext>
            </a:extLst>
          </p:cNvPr>
          <p:cNvSpPr txBox="1"/>
          <p:nvPr/>
        </p:nvSpPr>
        <p:spPr>
          <a:xfrm>
            <a:off x="784782" y="5073063"/>
            <a:ext cx="7266929" cy="78319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أَرْبِطُ بَيْنَ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ٱلْفِقْراتِ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بِأَساليبِ سَرْدِ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ٱلْأَحْداثِ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ٱلْمُتَسَلْسِلَةِ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AC99BB9-7187-7BD7-9FB2-F9881CC6EDAD}"/>
              </a:ext>
            </a:extLst>
          </p:cNvPr>
          <p:cNvSpPr/>
          <p:nvPr/>
        </p:nvSpPr>
        <p:spPr>
          <a:xfrm>
            <a:off x="8077575" y="5172246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24AB46-5163-004D-27FE-B8D8572ED9E4}"/>
              </a:ext>
            </a:extLst>
          </p:cNvPr>
          <p:cNvSpPr txBox="1"/>
          <p:nvPr/>
        </p:nvSpPr>
        <p:spPr>
          <a:xfrm>
            <a:off x="770301" y="3449320"/>
            <a:ext cx="7266929" cy="13380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أَصوغُ فِقْرَةً خاصَّةً بِكُلِّ حَدَثٍ فَرْعِيٍّ وَأُضَمِّنُها أَهَمَّ </a:t>
            </a:r>
            <a:r>
              <a:rPr lang="ar-MA" sz="3600" dirty="0" err="1"/>
              <a:t>ٱلْمَعْلوماتِ</a:t>
            </a:r>
            <a:r>
              <a:rPr lang="ar-MA" sz="3600" dirty="0"/>
              <a:t> </a:t>
            </a:r>
            <a:r>
              <a:rPr lang="ar-MA" sz="3600" dirty="0" err="1"/>
              <a:t>ٱلْمُرْتَبِطَةِ</a:t>
            </a:r>
            <a:r>
              <a:rPr lang="ar-MA" sz="3600" dirty="0"/>
              <a:t> بِهِ؛</a:t>
            </a:r>
            <a:endParaRPr lang="fr-FR" sz="3600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6C22BAE-96DA-23C3-D772-AA86AB88BC20}"/>
              </a:ext>
            </a:extLst>
          </p:cNvPr>
          <p:cNvSpPr/>
          <p:nvPr/>
        </p:nvSpPr>
        <p:spPr>
          <a:xfrm>
            <a:off x="8066191" y="3855721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16" name="Google Shape;2106;p52">
            <a:extLst>
              <a:ext uri="{FF2B5EF4-FFF2-40B4-BE49-F238E27FC236}">
                <a16:creationId xmlns:a16="http://schemas.microsoft.com/office/drawing/2014/main" id="{410B2953-B1FB-799D-E6A0-7691C222EFF6}"/>
              </a:ext>
            </a:extLst>
          </p:cNvPr>
          <p:cNvSpPr txBox="1"/>
          <p:nvPr/>
        </p:nvSpPr>
        <p:spPr>
          <a:xfrm flipH="1">
            <a:off x="744437" y="2156692"/>
            <a:ext cx="7295890" cy="8862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ٱلرَّئيسَ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وَٱلْأَحْداثَ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ٱلْفَرْعِيَّةَ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ٱلْمُرْتَبِطَةَ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بِهِ؛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9CBF89C2-8E69-B005-A410-AB2C2F968A10}"/>
              </a:ext>
            </a:extLst>
          </p:cNvPr>
          <p:cNvSpPr/>
          <p:nvPr/>
        </p:nvSpPr>
        <p:spPr>
          <a:xfrm>
            <a:off x="8051711" y="2386657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418344187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05769-777F-909D-5476-13A281D2B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85012B-8BDA-6141-3FD4-1E9F2071F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اليوم ستحاولون استعمال المهارتين معا لكتابة تقرير حول حدث.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3C609E-F05C-D400-1D91-A393C67FC8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2F29D93-AC12-1B44-1B0A-38D184CDACA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C8D069-162B-6712-5D78-25C6A28E53B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9B3A27-5F8F-D2F4-E2B1-916A2C7E821D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389ED1-C2C8-AF0D-9F5F-98E1AF97B8C9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F13FEF4-C31C-AF2E-3AD5-64A508EC97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3DE7988-E0D2-97B9-9D7A-E63400E808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BE967B1-7A5F-AE1A-AE1D-545084E8F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169E84-988E-EAEE-467F-0936DEE4E58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37EABFF-48F4-2C99-454C-03CBB0E7AD50}"/>
              </a:ext>
            </a:extLst>
          </p:cNvPr>
          <p:cNvSpPr txBox="1"/>
          <p:nvPr/>
        </p:nvSpPr>
        <p:spPr>
          <a:xfrm>
            <a:off x="2056319" y="2432514"/>
            <a:ext cx="5435658" cy="919401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تَحْديدُ عَناصِرِ حَدَثٍ.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3EAB804-B4C8-A957-8B4B-19CFFA493DC5}"/>
              </a:ext>
            </a:extLst>
          </p:cNvPr>
          <p:cNvSpPr txBox="1"/>
          <p:nvPr/>
        </p:nvSpPr>
        <p:spPr>
          <a:xfrm>
            <a:off x="2052852" y="4109128"/>
            <a:ext cx="5435658" cy="919401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وَصْفُ حَدَثٍ.</a:t>
            </a:r>
          </a:p>
        </p:txBody>
      </p:sp>
    </p:spTree>
    <p:extLst>
      <p:ext uri="{BB962C8B-B14F-4D97-AF65-F5344CB8AC3E}">
        <p14:creationId xmlns:p14="http://schemas.microsoft.com/office/powerpoint/2010/main" val="124108498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F6905-FF98-E533-618E-B8321510D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954CB7-3BC3-6179-1A7F-40EFAF63E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البداية ما المقصود بالتقرير؟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54DA76-0B25-9A4F-7080-2B84F7368D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D120635-E41A-8E39-8A6F-0D91BD5055E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B30E0F-64D3-5004-4193-67B4FC9B97BF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44FBD9-E41B-D5D0-5339-B71FED5D103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1E8853-941C-954B-C5A4-9974BAC91E74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9864F3F-1D31-23CD-F489-41F6850B81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F085A14-4C3E-57C5-ED2D-AEF0944F4E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2609048-839A-DDD6-E2BD-8658F8FEE0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F0AAA3A-6C59-29B2-C706-99B11BF6AF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2DF186DC-6C5B-DB68-A456-6B35AAC850EC}"/>
              </a:ext>
            </a:extLst>
          </p:cNvPr>
          <p:cNvSpPr/>
          <p:nvPr/>
        </p:nvSpPr>
        <p:spPr>
          <a:xfrm>
            <a:off x="1274757" y="2885025"/>
            <a:ext cx="6356811" cy="1968759"/>
          </a:xfrm>
          <a:prstGeom prst="ellipse">
            <a:avLst/>
          </a:prstGeom>
          <a:solidFill>
            <a:schemeClr val="bg1"/>
          </a:solidFill>
          <a:ln>
            <a:solidFill>
              <a:srgbClr val="48B2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ٱلْمَقْصودُ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بِٱلتَّقْريرِ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038936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E8755-63A5-B829-1891-296211EFB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4460D8-D3E2-1607-795A-E05C2D7A5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التعريف التالي؟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EC95C6-380B-FA6E-1A9B-683BD72D7C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6E323BD-D856-B770-3AB1-28C3C63DFDF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DFBCD8-5B79-9903-66ED-E7E03F97599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F5FF18-C0F9-7252-7510-8B5E9680591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FE2B53-5035-CB97-9C85-B157AAB02C7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A5D572-17C9-6580-A35B-4196516B91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7855F10-89BA-E4BC-844E-42DBAE2EFC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9BA7E5-7484-E7B4-5DE8-993F53BB1B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B3BA72-B1B7-50F2-BAFE-4F3AEBE39CE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E7F7F3E-3002-3ABF-390B-5303C5414300}"/>
              </a:ext>
            </a:extLst>
          </p:cNvPr>
          <p:cNvSpPr/>
          <p:nvPr/>
        </p:nvSpPr>
        <p:spPr>
          <a:xfrm>
            <a:off x="678613" y="2498123"/>
            <a:ext cx="7786774" cy="2769174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اَلتَّقْريرُ: مَجْموعَةٌ مِنَ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ٱلْمَعْلوماتِ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حَوْلَ مَوْضوعٍ أَوْ حَدَثٍ مُحَدَّدٍ، يَتِمُّ عَرْضُها بِشَكْلٍ مُنَظَّمٍ وَمُتَسَلْسِلٍ.</a:t>
            </a:r>
            <a:endParaRPr kumimoji="0" lang="fr-MA" sz="54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831063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A1E4A-0847-F7EC-1FEA-14DE0985D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388BF4-A694-1AA9-9461-806D9558E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يمكن أن نكتب تقرير عن أحداث من قبيل: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E382D9-AC5D-ACDB-28AC-32B313AE30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717929F-244F-AE7D-18A8-FC442AFA5BF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5CDF34-887E-440B-8A2D-8A9B37280A86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A6B941-08B0-2EBB-A7D6-A0ECFC354AC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7FA553-C763-DEFA-3C54-7BFD2942935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78BB7CB-09AB-F1A7-8A5F-C4A0749CEC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1EA989E-B2B0-D0D5-FE8E-6C78101877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5F27B2-D46B-5BE0-2509-93CCB4C051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F390D3F-EE57-45DD-4F1F-CF85BC61F5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F73FAC0-5AD2-BB51-9C72-4B3232E94BEC}"/>
              </a:ext>
            </a:extLst>
          </p:cNvPr>
          <p:cNvSpPr txBox="1"/>
          <p:nvPr/>
        </p:nvSpPr>
        <p:spPr>
          <a:xfrm>
            <a:off x="693497" y="2719437"/>
            <a:ext cx="7680752" cy="2349579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تَقْريرٌ عَنْ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ٱحْتِفالِ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بِعيدِ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ٱلْمَسيرَةِ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ٱلْخَضْراءِ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تَقْريرٌ عَنْ مُباراةٍ في كُرَةِ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تَقْريرٌ عَنْ حادِثَةِ سَيْرٍ.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195189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791F0-6A3F-DDE1-6FD3-AFAA22DDD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F3D632-3495-0117-C883-200336202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يقترح أحداثا أخرى يمكن أن تكون موضوع تقرير؟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AC2971-7185-2D9C-881E-4D0D75A433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C2C622-EC54-57B1-79A1-49960C9E12B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78C185-68B2-655C-6957-81E67A25CC2F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EBA6B2-81A6-0D9A-A122-418BBAC5F131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34EC7E-BE74-1996-D5CB-A058E47DAE5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F757B6A-B606-6104-8506-F60A13F72C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7D696BF-544A-F5B5-1ACF-4AF0A5D238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4856E08-2A79-7A35-C321-910A39287A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3832548-DC57-6F77-45E3-530CE2E0FA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AFD8381-7C8E-9A09-F295-FBC2EDF78E53}"/>
              </a:ext>
            </a:extLst>
          </p:cNvPr>
          <p:cNvSpPr txBox="1"/>
          <p:nvPr/>
        </p:nvSpPr>
        <p:spPr>
          <a:xfrm>
            <a:off x="648510" y="2356366"/>
            <a:ext cx="7680752" cy="2349579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تَقْريرٌ عَنْ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ٱحْتِفالِ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بِعيدِ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ٱلْمَسيرَةِ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ٱلْخَضْراءِ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تَقْريرٌ عَنْ مُباراةٍ في كُرَةِ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ٱلْقَدَمِ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تَقْريرٌ عَنْ حادِثَةِ سَيْرٍ.</a:t>
            </a:r>
            <a:endParaRPr lang="fr-FR" sz="4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8974056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8CBC2-1768-5625-FCA9-C00EADBD9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51CF63-16A9-D4C4-F01B-CEE3C73A3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معي كيف سأكتب تقرير عن الحدث الذي اشتغلنا عليه في الحصة الماضية.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CEB017-FF60-0930-0395-BEB3C64B12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5B005E8-B2C3-EF6A-FEF6-D589D4C93A1A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BAE0E1-0AA3-4DDF-64E7-FAE3DBF6AED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A7C702-5277-398E-C2CF-848F351B6671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E09EAF-50B8-073E-BFCC-BC1BE7D223A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19F916A-BE57-B102-2097-1FBC538897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BCD1461-69D1-31E8-C8D1-4E874A01CF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B6E5B85-7A2A-AA07-A440-620F2E5B3A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264419-471F-6115-EF14-66D2FFF412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7A828A3-AFEF-1051-5A76-D82898E6466A}"/>
              </a:ext>
            </a:extLst>
          </p:cNvPr>
          <p:cNvSpPr txBox="1"/>
          <p:nvPr/>
        </p:nvSpPr>
        <p:spPr>
          <a:xfrm>
            <a:off x="648510" y="3324711"/>
            <a:ext cx="8027893" cy="91940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تَقْريرٌ عَنْ «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ٱحْتِفالِ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ٱلْمَدْرَسَةِ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بِعيدِ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ٱلْمَسيرَةِ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ٱلْخَضْراءِ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444891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D3185-CCD1-C546-CDA1-BAF230974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6E1815-4751-3FF8-A149-2A7932874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أولا، أحدد عناصر الخبر عن الحدث الرئيس " احتفال المدرسة بعيد المسيرة الخضراء".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41B2B23-5445-D951-F775-E5B01DED5E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733B15A-2B22-C7AF-13C5-ABF1C6E7C4B2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84369F-1B7B-77B7-EF87-8E9CA4DF58D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A1AA57-F965-06B4-FB87-EF064048C23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4BF04B-D876-DC9F-2AB9-8EA0D7B5DB5D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707161A-C5FC-D3CB-83AC-BBA466BF63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65C521-6339-2C36-A87D-CF671ED2DE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097BFA-4A00-D562-080F-81D7B5E04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84B655-9E42-078D-C472-762337E959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FAE70824-FEBB-4076-76A6-0EC518F0DEFD}"/>
              </a:ext>
            </a:extLst>
          </p:cNvPr>
          <p:cNvSpPr/>
          <p:nvPr/>
        </p:nvSpPr>
        <p:spPr>
          <a:xfrm>
            <a:off x="3681755" y="3429000"/>
            <a:ext cx="1306285" cy="11196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عَناصِرُ ٱلْخَبَرِ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7" name="Connecteur : en arc 6">
            <a:extLst>
              <a:ext uri="{FF2B5EF4-FFF2-40B4-BE49-F238E27FC236}">
                <a16:creationId xmlns:a16="http://schemas.microsoft.com/office/drawing/2014/main" id="{D5C94854-340F-7EFC-4ACF-78DD6454E00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461110" y="2713009"/>
            <a:ext cx="718167" cy="713818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E42CF615-0282-644E-7737-12CD061BBA14}"/>
              </a:ext>
            </a:extLst>
          </p:cNvPr>
          <p:cNvSpPr/>
          <p:nvPr/>
        </p:nvSpPr>
        <p:spPr>
          <a:xfrm>
            <a:off x="2512389" y="1554166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5CB36B2-018E-26A2-ACCD-C88C11274198}"/>
              </a:ext>
            </a:extLst>
          </p:cNvPr>
          <p:cNvSpPr/>
          <p:nvPr/>
        </p:nvSpPr>
        <p:spPr>
          <a:xfrm>
            <a:off x="4782886" y="2228953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7" name="Connecteur : en arc 16">
            <a:extLst>
              <a:ext uri="{FF2B5EF4-FFF2-40B4-BE49-F238E27FC236}">
                <a16:creationId xmlns:a16="http://schemas.microsoft.com/office/drawing/2014/main" id="{6848846D-D421-90B8-CCEC-5A7C035FB100}"/>
              </a:ext>
            </a:extLst>
          </p:cNvPr>
          <p:cNvCxnSpPr>
            <a:cxnSpLocks/>
          </p:cNvCxnSpPr>
          <p:nvPr/>
        </p:nvCxnSpPr>
        <p:spPr>
          <a:xfrm>
            <a:off x="4949762" y="4147166"/>
            <a:ext cx="1134065" cy="19098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BACF7B09-F28F-A6F1-BF40-92AD703F3059}"/>
              </a:ext>
            </a:extLst>
          </p:cNvPr>
          <p:cNvSpPr/>
          <p:nvPr/>
        </p:nvSpPr>
        <p:spPr>
          <a:xfrm>
            <a:off x="5967511" y="4284571"/>
            <a:ext cx="1048348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9" name="Connecteur : en arc 18">
            <a:extLst>
              <a:ext uri="{FF2B5EF4-FFF2-40B4-BE49-F238E27FC236}">
                <a16:creationId xmlns:a16="http://schemas.microsoft.com/office/drawing/2014/main" id="{031B227A-AF81-6015-EE80-BC9FC057DF64}"/>
              </a:ext>
            </a:extLst>
          </p:cNvPr>
          <p:cNvCxnSpPr>
            <a:cxnSpLocks/>
          </p:cNvCxnSpPr>
          <p:nvPr/>
        </p:nvCxnSpPr>
        <p:spPr>
          <a:xfrm rot="16200000" flipH="1">
            <a:off x="4036400" y="4879103"/>
            <a:ext cx="985855" cy="324995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F70A5C48-7209-FEB7-4518-BA8305CB8D76}"/>
              </a:ext>
            </a:extLst>
          </p:cNvPr>
          <p:cNvSpPr/>
          <p:nvPr/>
        </p:nvSpPr>
        <p:spPr>
          <a:xfrm>
            <a:off x="4029695" y="5573371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1" name="Connecteur : en arc 20">
            <a:extLst>
              <a:ext uri="{FF2B5EF4-FFF2-40B4-BE49-F238E27FC236}">
                <a16:creationId xmlns:a16="http://schemas.microsoft.com/office/drawing/2014/main" id="{9CF7C463-F06E-FDC2-F97F-359DED2256CD}"/>
              </a:ext>
            </a:extLst>
          </p:cNvPr>
          <p:cNvCxnSpPr>
            <a:cxnSpLocks/>
            <a:stCxn id="6" idx="2"/>
          </p:cNvCxnSpPr>
          <p:nvPr/>
        </p:nvCxnSpPr>
        <p:spPr>
          <a:xfrm rot="10800000">
            <a:off x="2576535" y="3887749"/>
            <a:ext cx="1105221" cy="101089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7460E9DC-1E5D-C818-4B5F-B196F5B97442}"/>
              </a:ext>
            </a:extLst>
          </p:cNvPr>
          <p:cNvSpPr/>
          <p:nvPr/>
        </p:nvSpPr>
        <p:spPr>
          <a:xfrm>
            <a:off x="1254558" y="3592973"/>
            <a:ext cx="1306285" cy="5286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لِماذا؟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508E6A1E-BF5F-0135-992F-E9D90F9EA555}"/>
              </a:ext>
            </a:extLst>
          </p:cNvPr>
          <p:cNvCxnSpPr>
            <a:cxnSpLocks/>
            <a:stCxn id="6" idx="1"/>
            <a:endCxn id="14" idx="5"/>
          </p:cNvCxnSpPr>
          <p:nvPr/>
        </p:nvCxnSpPr>
        <p:spPr>
          <a:xfrm rot="16200000" flipV="1">
            <a:off x="2846337" y="2566253"/>
            <a:ext cx="1587593" cy="46584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4D10F5E0-3B59-632B-C65A-54F7A60C0C78}"/>
              </a:ext>
            </a:extLst>
          </p:cNvPr>
          <p:cNvSpPr/>
          <p:nvPr/>
        </p:nvSpPr>
        <p:spPr>
          <a:xfrm>
            <a:off x="709956" y="2194617"/>
            <a:ext cx="2480395" cy="1001773"/>
          </a:xfrm>
          <a:prstGeom prst="wedgeRoundRectCallout">
            <a:avLst>
              <a:gd name="adj1" fmla="val 31436"/>
              <a:gd name="adj2" fmla="val -65294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اَلِاحْتِفالُ بِعيدِ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ٱلْمَسيرَةِ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ٱلْخَضْراءِ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Bulle narrative : rectangle à coins arrondis 24">
            <a:extLst>
              <a:ext uri="{FF2B5EF4-FFF2-40B4-BE49-F238E27FC236}">
                <a16:creationId xmlns:a16="http://schemas.microsoft.com/office/drawing/2014/main" id="{C4277C15-A5A4-1C0A-7E49-937247780810}"/>
              </a:ext>
            </a:extLst>
          </p:cNvPr>
          <p:cNvSpPr/>
          <p:nvPr/>
        </p:nvSpPr>
        <p:spPr>
          <a:xfrm>
            <a:off x="5867046" y="2167020"/>
            <a:ext cx="2155321" cy="1049256"/>
          </a:xfrm>
          <a:prstGeom prst="wedgeRoundRectCallout">
            <a:avLst>
              <a:gd name="adj1" fmla="val -47434"/>
              <a:gd name="adj2" fmla="val -7398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4625" indent="-174625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اَلْفَريقُ </a:t>
            </a:r>
            <a:r>
              <a:rPr lang="ar-MA" sz="28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ٱلتَّرْبَويُّ</a:t>
            </a: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8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74625" indent="-174625" algn="r" rtl="1">
              <a:buFont typeface="Arial" panose="020B0604020202020204" pitchFamily="34" charset="0"/>
              <a:buChar char="•"/>
            </a:pPr>
            <a:r>
              <a:rPr lang="ar-MA" sz="28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اَلتَّلاميذُ؛</a:t>
            </a:r>
          </a:p>
        </p:txBody>
      </p:sp>
      <p:sp>
        <p:nvSpPr>
          <p:cNvPr id="26" name="Bulle narrative : rectangle à coins arrondis 25">
            <a:extLst>
              <a:ext uri="{FF2B5EF4-FFF2-40B4-BE49-F238E27FC236}">
                <a16:creationId xmlns:a16="http://schemas.microsoft.com/office/drawing/2014/main" id="{0ECB809B-5FC7-CCE1-3A21-08E0C8A6C10B}"/>
              </a:ext>
            </a:extLst>
          </p:cNvPr>
          <p:cNvSpPr/>
          <p:nvPr/>
        </p:nvSpPr>
        <p:spPr>
          <a:xfrm>
            <a:off x="5481431" y="5080776"/>
            <a:ext cx="2480395" cy="701923"/>
          </a:xfrm>
          <a:prstGeom prst="wedgeRoundRectCallout">
            <a:avLst>
              <a:gd name="adj1" fmla="val -12220"/>
              <a:gd name="adj2" fmla="val -89291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ساحَةُ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Bulle narrative : rectangle à coins arrondis 26">
            <a:extLst>
              <a:ext uri="{FF2B5EF4-FFF2-40B4-BE49-F238E27FC236}">
                <a16:creationId xmlns:a16="http://schemas.microsoft.com/office/drawing/2014/main" id="{2B4A7AE9-566F-24AA-3AAB-57951AFA533D}"/>
              </a:ext>
            </a:extLst>
          </p:cNvPr>
          <p:cNvSpPr/>
          <p:nvPr/>
        </p:nvSpPr>
        <p:spPr>
          <a:xfrm>
            <a:off x="424480" y="5714772"/>
            <a:ext cx="3410747" cy="701923"/>
          </a:xfrm>
          <a:prstGeom prst="wedgeRoundRectCallout">
            <a:avLst>
              <a:gd name="adj1" fmla="val 56422"/>
              <a:gd name="adj2" fmla="val -49372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اَلْأَرْبِعاءُ 6 نونبر 2024.</a:t>
            </a:r>
          </a:p>
        </p:txBody>
      </p:sp>
      <p:sp>
        <p:nvSpPr>
          <p:cNvPr id="28" name="Bulle narrative : rectangle à coins arrondis 27">
            <a:extLst>
              <a:ext uri="{FF2B5EF4-FFF2-40B4-BE49-F238E27FC236}">
                <a16:creationId xmlns:a16="http://schemas.microsoft.com/office/drawing/2014/main" id="{26C80A67-B40E-5BE0-DD23-AAB53231111B}"/>
              </a:ext>
            </a:extLst>
          </p:cNvPr>
          <p:cNvSpPr/>
          <p:nvPr/>
        </p:nvSpPr>
        <p:spPr>
          <a:xfrm>
            <a:off x="424479" y="4164858"/>
            <a:ext cx="3410748" cy="915918"/>
          </a:xfrm>
          <a:prstGeom prst="wedgeRoundRectCallout">
            <a:avLst>
              <a:gd name="adj1" fmla="val 27304"/>
              <a:gd name="adj2" fmla="val -42328"/>
              <a:gd name="adj3" fmla="val 16667"/>
            </a:avLst>
          </a:prstGeom>
          <a:ln>
            <a:solidFill>
              <a:srgbClr val="0AD0F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اَلتَّعْريفُ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بِٱلْمُناسَبَةِ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وَبِأَهَمِّيَّتِها في تاريخِ </a:t>
            </a:r>
            <a:r>
              <a:rPr lang="ar-MA" sz="3600" b="1" dirty="0" err="1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ٱلْمَغْرِبِ</a:t>
            </a:r>
            <a:r>
              <a:rPr lang="ar-MA" sz="36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084411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8F72E-20F2-E99C-3827-8E63BE3F1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21693F-CB7E-ABA0-CF26-694FEE85B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 فقرة تتضمن عناصر الحدث. من يعيد قراءتها؟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5EFFE61-E3FB-2D0E-F2F0-5493747C5C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315ABA-5CD7-64ED-E2D9-7280EDEC047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519195-1EE3-19F5-D1B5-76FAE1FA5A30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2A8D9F-B277-482D-FC2F-7547513F59E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AB8DAC-2B95-F3F5-3A9C-8E1428A51DC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65613FB-464C-071C-88AE-5EE0C3315E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569E86A-7631-953C-A62E-D420DBD687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13AB25A-6F06-9238-0BCB-40AC58FA7A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778FE3-E011-EC39-3082-4CA812D31D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DE6A623-FD2E-4EE0-BEA1-E3193D1B8802}"/>
              </a:ext>
            </a:extLst>
          </p:cNvPr>
          <p:cNvSpPr txBox="1"/>
          <p:nvPr/>
        </p:nvSpPr>
        <p:spPr>
          <a:xfrm>
            <a:off x="648510" y="2869578"/>
            <a:ext cx="8004016" cy="2145268"/>
          </a:xfrm>
          <a:prstGeom prst="roundRect">
            <a:avLst/>
          </a:prstGeom>
          <a:solidFill>
            <a:schemeClr val="bg2"/>
          </a:solidFill>
          <a:ln w="38100">
            <a:solidFill>
              <a:srgbClr val="0AD0FE"/>
            </a:solidFill>
          </a:ln>
        </p:spPr>
        <p:txBody>
          <a:bodyPr wrap="square">
            <a:spAutoFit/>
          </a:bodyPr>
          <a:lstStyle/>
          <a:p>
            <a:pPr lvl="0" algn="just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نَظَّمَ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ٱلْفريقُ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ٱلتَّرْبَوِيُّ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بِمُشارَكَةِ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ٱلتَّلاميذِ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اِحْتِفالاً بِعيدِ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ٱلْمَسيرَةِ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ٱلْخَضْراءِ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</a:t>
            </a:r>
            <a:r>
              <a:rPr lang="ar-MA" sz="4000" b="1" dirty="0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ساحَةِ </a:t>
            </a:r>
            <a:r>
              <a:rPr lang="ar-MA" sz="4000" b="1" dirty="0" err="1">
                <a:solidFill>
                  <a:srgbClr val="5B9BD5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وَذلك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 يَوْمَ اَلْأَرْبِعاءِ 6 نونبر 2024،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لِـ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ـلتَّعْريفِ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بِٱلْمُناسَبَةِ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وَبِأَهَمِّيَّتِها في تاريخِ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ٱلْمَغْرِبِ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2829020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2407A-AC02-D971-268B-ED396CA12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E95E8D-7281-F6FE-CAA8-B410560B5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9129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أحدد الأحداث الفرعية للحدث الرئيس" احتفال المدرسة بعيد المسيرة الخضراء"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777112-698A-63F3-5195-627EBE666F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BFA551B-3CA9-C76A-5BDB-007E6C5154C9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781CD3-33BA-962E-6601-808B4CC9408A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AF73C7-A6CE-E808-B6C5-9DDA519C074A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07727B-117E-CBDC-F4CA-E65D9E4D2FA7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F6DC0A8-2C65-8672-F3BD-A16E2E669B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0486271-2030-0288-B9E0-F1A01FE884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1A3346B-4227-7AE5-1229-FD7AA3EB40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A106A1F-7607-ACBC-A522-D23BB2E407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6AA736CF-B75F-5EBC-52C0-71998DB74B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560" y="1944196"/>
            <a:ext cx="7548880" cy="4240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5C489BC-1D4C-3A60-4A5D-432A4151CDB5}"/>
              </a:ext>
            </a:extLst>
          </p:cNvPr>
          <p:cNvSpPr txBox="1"/>
          <p:nvPr/>
        </p:nvSpPr>
        <p:spPr>
          <a:xfrm>
            <a:off x="1017426" y="4022346"/>
            <a:ext cx="531267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عَرْضُ شَريطٍ وَثائِقِيٍّ عَنْ رِحْلَةِ مُشارَكَةِ مُواطِنٍ مَغْرِبِيٍّ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وَٱبْنِهِ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ٱلْمَسيرَةِ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ٱلْخَضْراءِ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وَمُناقَشَةِ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ٱلدُّروسِ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800" b="1" dirty="0" err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ٱلْمُسْتَخْلَصَةِ</a:t>
            </a:r>
            <a:r>
              <a:rPr lang="ar-MA" sz="28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مِنْهُ.</a:t>
            </a:r>
            <a:endParaRPr lang="fr-FR" sz="2800" b="1" dirty="0">
              <a:solidFill>
                <a:srgbClr val="FF000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56F32E-15AE-E66E-98FB-E523F5ADE159}"/>
              </a:ext>
            </a:extLst>
          </p:cNvPr>
          <p:cNvSpPr txBox="1"/>
          <p:nvPr/>
        </p:nvSpPr>
        <p:spPr>
          <a:xfrm>
            <a:off x="888147" y="5060284"/>
            <a:ext cx="5441949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2800" b="1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مُسابَقاتٌ ثَقافِيَّةٌ وَفَنِّيَّةٌ حَوْلَ مَوْضوعِ </a:t>
            </a:r>
            <a:r>
              <a:rPr lang="ar-MA" dirty="0" err="1"/>
              <a:t>ٱلْمَسيرَةِ</a:t>
            </a:r>
            <a:r>
              <a:rPr lang="ar-MA" dirty="0"/>
              <a:t> </a:t>
            </a:r>
            <a:r>
              <a:rPr lang="ar-MA" dirty="0" err="1"/>
              <a:t>ٱلْخَضْراءِ</a:t>
            </a:r>
            <a:r>
              <a:rPr lang="ar-MA" dirty="0"/>
              <a:t> شارَكَ فيها مُمَثِّلونَ مِنْ كُلِّ </a:t>
            </a:r>
            <a:r>
              <a:rPr lang="ar-MA" dirty="0" err="1"/>
              <a:t>ٱلْمُسْتَوَياتِ</a:t>
            </a:r>
            <a:r>
              <a:rPr lang="ar-MA" dirty="0"/>
              <a:t> ٱلدِّراسِيَّةِ </a:t>
            </a:r>
            <a:r>
              <a:rPr lang="ar-MA" dirty="0" err="1"/>
              <a:t>بِٱلْمُؤَسَّسَةِ</a:t>
            </a:r>
            <a:r>
              <a:rPr lang="ar-MA" dirty="0"/>
              <a:t>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104430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47A17-D7BA-D476-8036-FE376E848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3343DF-A4F5-430E-BC4F-7F81C7FD0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9129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أكتب نصا لوصف الأحداث الفرعية للحدث الرئيس.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65E7E0-CA1A-749E-2F5B-48C0BA77AC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BB340CC-AA65-675D-05B3-887FC8C65F2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5712EA-99B4-42DF-AE0D-239381075432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9D455B-6C58-CF88-D694-909E92BD316C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EF20E6-3522-9CC4-637A-59E1118CFDC4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A60AD67-51A5-1E92-0A3B-A7FED94C9D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4DED698-8A60-B09C-F08F-58887AE73C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AE6554D-8AFC-30DB-A0B7-C1368CA95F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84CDDE4-01D5-9E02-3BEB-F841E8AAB1A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8518C593-A62E-6A4B-4A2E-A84DBE7C32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565355"/>
              </p:ext>
            </p:extLst>
          </p:nvPr>
        </p:nvGraphicFramePr>
        <p:xfrm>
          <a:off x="392904" y="1902891"/>
          <a:ext cx="8194449" cy="4775200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8194449">
                  <a:extLst>
                    <a:ext uri="{9D8B030D-6E8A-4147-A177-3AD203B41FA5}">
                      <a16:colId xmlns:a16="http://schemas.microsoft.com/office/drawing/2014/main" val="184488614"/>
                    </a:ext>
                  </a:extLst>
                </a:gridCol>
              </a:tblGrid>
              <a:tr h="1332509">
                <a:tc>
                  <a:txBody>
                    <a:bodyPr/>
                    <a:lstStyle/>
                    <a:p>
                      <a:pPr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 اِنْطَلَقَ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ٱحْتِفالُ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ٱلْمُؤَسَّسَةِ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بِمُناسَبَةِ عيدِ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ٱلْمَسيرَةِ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ٱلْخَضْراءِ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بِأَداءِ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ٱلنَّشيدِ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ٱلْوَطَنِيِّ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حَيْثُ تَقَدَّمَ تَلاميذُ ٱلْمُسْتَوى ٱلثّالِثِ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ٱبْتِدائي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لِإِلْقائِهِ بِحَماسٍ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وَٱنْضِباطٍ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أَثَّرَ في نُفوسِ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ٱلْحاضِرينَ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وَقَدْ عَكَسَ أَداؤُهُم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ٱلْبَسيطُ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وَٱلْمُمْتَلِئُ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بِٱلْحُبِّ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لِلْوَطَنِ روحاً وَطَنِيَّةً صادِقَةً، وَشَكَّلَ لَحْظَةً رَمْزِيَّةً قَوِيَّةً تُجَسِّدُ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ٱلِارْتِباطَ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ٱلْعَميقَ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لِلْأَطْفالِ بِتاريخِ بَلَدِهِمْ وَأَمْجادِها.</a:t>
                      </a:r>
                    </a:p>
                    <a:p>
                      <a:pPr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  </a:t>
                      </a:r>
                      <a:r>
                        <a:rPr lang="ar-MA" sz="2500" b="1" kern="1200" dirty="0">
                          <a:solidFill>
                            <a:srgbClr val="48B2D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بَعْدَ ذلِكَ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تَمَّ تَقْديمُ عَرْضٍ وَثائِقِيٍّ مُؤَثِّرٍ حَوْلَ رِحْلَةِ مُشارَكَةِ مُواطِنٍ مَغْرِبِيٍّ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وَٱبْنِهِ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ٱلْمَسيرَةِ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ٱلْخَضْراءِ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حَيْثُ رَوى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ٱلْأَبُ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تَفَاصيلَ تَجْرِبَتِهِ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ٱلشَّخْصِيَّةِ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وَما رافَقَها مِنْ مَشاعِرِ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ٱلْفَخْرِ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وَٱلْوَطَنِيَّةِ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بَيْنَما عَبَّرَ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ٱلِابْنُ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عَنِ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ٱلْأَثَرِ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ٱلْعَميقِ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ٱلَّذي تَرَكَتْهُ هذِهِ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ٱلْمُشارَكَةُ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في نَفْسِهِ. بَعْدَ ٱلْعَرْضِ، جَرَتْ مُناقَشَةٌ مُفَصَّلَةٌ حَوْلَ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ٱلدُّروسِ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ٱلْمُسْتَخْلَصَةِ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مِثْلَ حُبِّ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ٱلْوَطَنِ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وَٱلتَّضْحِيَةِ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وَٱلْوَحْدَةِ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ٱلْوَطَنِيَّةِ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وَدَوْرِ ٱلْأَجْيالِ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ٱلْمُقْبِلَةِ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ٱسْتِمْرارِ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مَسيرَةِ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ٱلْبِناءِ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وَٱلتَّقَدُّمِ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</a:p>
                    <a:p>
                      <a:pPr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   </a:t>
                      </a:r>
                      <a:r>
                        <a:rPr lang="ar-MA" sz="2500" b="1" kern="1200" dirty="0">
                          <a:solidFill>
                            <a:srgbClr val="48B2D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في </a:t>
                      </a:r>
                      <a:r>
                        <a:rPr lang="ar-MA" sz="2500" b="1" kern="1200" dirty="0" err="1">
                          <a:solidFill>
                            <a:srgbClr val="48B2D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ٱلْخِتامِ</a:t>
                      </a:r>
                      <a:r>
                        <a:rPr lang="ar-MA" sz="2500" b="1" kern="1200" dirty="0">
                          <a:solidFill>
                            <a:srgbClr val="48B2D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نُظِّمَتْ مُسابَقاتٌ ثَقافِيَّةٌ وَفَنِّيَّةٌ حَوْلَ مَوْضوعِ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ٱلْمَسيرَةِ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ٱلْخَضْراءِ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شارَكَ فيها مُمَثِّلونَ عَنْ كُلِّ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ٱلْمُسْتَوَياتِ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ٱلدِّراسِيَّةِ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بِٱلْمُؤَسَّسَةِ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وَقَدْ تَنَوَّعَتِ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ٱلْفِقْراتُ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بَيْنَ إِنْشادِ أَناشيدَ وَطَنِيَّةٍ، وَعَرْضِ لَوْحاتٍ تَشْكيلِيَّةٍ تُجَسِّدُ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ٱلْمَسيرَةَ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وَمُسابقاتٍ في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ٱلثَّقافَةِ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ٱلْعامَّةِ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حَوْلَ تاريخِ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ٱلْحَدَثِ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وَأَهَمِّيَّتِهِ. لَقَدْ أَظْهَرَ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ٱلتَّلاميذُ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حِسّاً إِبْداعِيّاً وَروحاً وَطَنِيَّةً عالِيَةً، مِمّا أَضْفى عَلى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ٱلْأَنْشِطَةِ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جَوّاً مِنَ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ٱلْحَماسِ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وَٱلْفَخْرِ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بِٱلْهُوِيَّةِ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5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ٱلْمَغْرِبِيَّةِ</a:t>
                      </a:r>
                      <a:r>
                        <a:rPr lang="ar-MA" sz="2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556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277064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27DF2-328B-04BC-3ADE-AA4AB998C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A247FA-D5FC-D4A8-E6D4-48A646A6C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9129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أكتب فقرة تقديم عناصر الحدث الرئيس بعدها  نص وصف الأحداث الفرعية للحصول على تقرير.</a:t>
            </a:r>
            <a:b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( تتمة النص في الشريحة الموالية)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2C5984-B974-8E76-1011-5648301D0B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7FBE443-6491-C05F-CEDB-530D1B2BE4D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835B37-5D21-2D05-F3BD-F31563DDC4F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DED7CF-85CA-0D1D-0BED-B772C92CB90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EEFB4C-8795-7688-7494-6F4C96DF0C2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C4870C1-EE8D-92B6-2EBC-42F5BC565C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3B2C58-C938-D82C-4B36-C8C911600D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CF4DB24-77B0-2968-5D24-D039FECEBD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F1B1207-7361-BB11-86FE-463DD1D725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F3D2213E-264A-57B0-5BA8-E1E9C2FE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936847"/>
              </p:ext>
            </p:extLst>
          </p:nvPr>
        </p:nvGraphicFramePr>
        <p:xfrm>
          <a:off x="368785" y="1902891"/>
          <a:ext cx="8431345" cy="4490720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8431345">
                  <a:extLst>
                    <a:ext uri="{9D8B030D-6E8A-4147-A177-3AD203B41FA5}">
                      <a16:colId xmlns:a16="http://schemas.microsoft.com/office/drawing/2014/main" val="184488614"/>
                    </a:ext>
                  </a:extLst>
                </a:gridCol>
              </a:tblGrid>
              <a:tr h="1332509">
                <a:tc>
                  <a:txBody>
                    <a:bodyPr/>
                    <a:lstStyle/>
                    <a:p>
                      <a:pPr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        نَظَّمَ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ٱلْفريقُ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ٱلتَّرْبَوِيُّ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بِمُشارَكَةِ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ٱلتَّلاميذِ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اِحْتِفالاً بِعيدِ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ٱلْمَسيرَةِ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ٱلْخَضْراءِ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في  ساحَةِ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ٱلْمَدْرَسَةِ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وَذلكَ يَوْمَ اَلْأَرْبِعاءِ 6 نونبر 2024، لِــلتَّعْريفِ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بِٱلْمُناسَبَةِ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وَبِأَهَمِّيَّتِها في تاريخِ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ٱلْمَغْرِبِ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</a:p>
                    <a:p>
                      <a:pPr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     اِنْطَلَقَ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ٱحْتِفالُ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ٱلْمُؤَسَّسَةِ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بِمُناسَبَةِ عيدِ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ٱلْمَسيرَةِ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ٱلْخَضْراءِ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بِأَداءِ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ٱلنَّشيدِ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ٱلْوَطَنِيِّ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حَيْثُ تَقَدَّمَ تَلاميذُ ٱلْمُسْتَوى ٱلثّالِثِ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ٱبْتِدائي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لِإِلْقائِهِ بِحَماسٍ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وَٱنْضِباطٍ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أَثَّرَ في نُفوسِ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ٱلْحاضِرينَ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وَقَدْ عَكَسَ أَداؤُهُم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ٱلْبَسيطُ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وَٱلْمُمْتَلِئُ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بِٱلْحُبِّ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لِلْوَطَنِ روحاً وَطَنِيَّةً صادِقَةً، وَشَكَّلَ لَحْظَةً رَمْزِيَّةً قَوِيَّةً تُجَسِّدُ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ٱلِارْتِباطَ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3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ٱلْعَميقَ</a:t>
                      </a:r>
                      <a:r>
                        <a:rPr lang="ar-MA" sz="3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لِلْأَطْفالِ بِتاريخِ بِلادِهِمْ وَأَمْجادِها.</a:t>
                      </a: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556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057111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789B1-F0AC-4AAF-01E4-BF553B884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4D951F-45C5-9A76-8401-17F77BD27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9129" cy="612000"/>
          </a:xfrm>
        </p:spPr>
        <p:txBody>
          <a:bodyPr>
            <a:noAutofit/>
          </a:bodyPr>
          <a:lstStyle/>
          <a:p>
            <a:pPr>
              <a:defRPr/>
            </a:pPr>
            <a:endParaRPr lang="ar-MA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CD5D8DC-A387-4A70-FD6F-7CBD50EC57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178A35-4454-BB56-5DAC-5B9DB687B7F7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FED3A9-42F7-9745-544C-259D84A118C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B26C0B-9D4D-8B53-53A0-8E0E4A0766C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08BD18-4C1E-50D3-3C46-7327D2A3F1E3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47ABCEE-0EAB-8CD7-215A-86FD703D18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495079A-A162-5DB7-8368-4C7072F060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9EFDD7-3B59-D96B-7A48-2D27908315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7238421-0984-4169-FB04-B0DF090E16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E7B00B-3103-BA47-9FAB-15C80A28C6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793198"/>
              </p:ext>
            </p:extLst>
          </p:nvPr>
        </p:nvGraphicFramePr>
        <p:xfrm>
          <a:off x="587606" y="1902890"/>
          <a:ext cx="7968788" cy="4672721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7968788">
                  <a:extLst>
                    <a:ext uri="{9D8B030D-6E8A-4147-A177-3AD203B41FA5}">
                      <a16:colId xmlns:a16="http://schemas.microsoft.com/office/drawing/2014/main" val="184488614"/>
                    </a:ext>
                  </a:extLst>
                </a:gridCol>
              </a:tblGrid>
              <a:tr h="4672721">
                <a:tc>
                  <a:txBody>
                    <a:bodyPr/>
                    <a:lstStyle/>
                    <a:p>
                      <a:pPr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900" b="1" kern="1200" dirty="0">
                          <a:solidFill>
                            <a:srgbClr val="48B2D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      بَعْدَ ذلِكَ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تَمَّ تَقْديمُ عَرْضٍ وَثائِقِيٍّ مُؤَثِّرٍ حَوْلَ رِحْلَةِ مُشارَكَةِ مُواطِنٍ مَغْرِبِيٍّ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وَٱبْنِهِ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ٱلْمَسيرَةِ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ٱلْخَضْراءِ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حَيْثُ رَوى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ٱلْأَبُ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تَفَاصيلَ تَجْرِبَتِهِ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ٱلشَّخْصِيَّةِ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وَما رافَقَها مِنْ مَشاعِرِ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ٱلْفَخْرِ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وَٱلْوَطَنِيَّةِ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بَيْنَما عَبَّرَ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ٱلِابْنُ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عَنِ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ٱلْأَثَرِ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ٱلْعَميقِ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ٱلَّذي تَرَكَتْهُ هذِهِ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ٱلْمُشارَكَةُ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في نَفْسِهِ. بَعْدَ ٱلْعَرْضِ، جَرَتْ مُناقَشَةٌ مُفَصَّلَةٌ حَوْلَ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ٱلدُّروسِ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ٱلْمُسْتَخْلَصَةِ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مِثْلَ حُبِّ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ٱلْوَطَنِ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وَٱلتَّضْحِيَةِ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وَٱلْوَحْدَةِ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ٱلْوَطَنِيَّةِ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وَدَوْرِ ٱلْأَجْيالِ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ٱلْمُقْبِلَةِ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في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ٱسْتِمْرارِ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مَسيرَةِ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ٱلْبِناءِ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وَٱلتَّقَدُّمِ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</a:p>
                    <a:p>
                      <a:pPr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    </a:t>
                      </a:r>
                      <a:r>
                        <a:rPr lang="ar-MA" sz="2900" b="1" kern="1200" dirty="0">
                          <a:solidFill>
                            <a:srgbClr val="48B2D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في </a:t>
                      </a:r>
                      <a:r>
                        <a:rPr lang="ar-MA" sz="2900" b="1" kern="1200" dirty="0" err="1">
                          <a:solidFill>
                            <a:srgbClr val="48B2D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ٱلْخِتامِ</a:t>
                      </a:r>
                      <a:r>
                        <a:rPr lang="ar-MA" sz="2900" b="1" kern="1200" dirty="0">
                          <a:solidFill>
                            <a:srgbClr val="48B2DC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نُظِّمَتْ مُسابَقاتٌ ثَقافِيَّةٌ وَفَنِّيَّةٌ حَوْلَ مَوْضوعِ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ٱلْمَسيرَةِ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ٱلْخَضْراءِ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شارَكَ فيها مُمَثِّلونَ عَنْ كُلِّ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ٱلْمُسْتَوَياتِ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ٱلدِّراسِيَّةِ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بِٱلْمُؤَسَّسَةِ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 وَقَدْ تَنَوَّعَتِ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ٱلْفِقْراتُ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بَيْنَ إِنْشادِ أَناشيدَ وَطَنِيَّةٍ، وَعَرْضِ لَوْحاتٍ تَشْكيلِيَّةٍ تُجَسِّدُ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ٱلْمَسيرَةَ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، وَمُسابقاتٍ في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ٱلثَّقافَةِ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ٱلْعامَّةِ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حَوْلَ تاريخِ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ٱلْحَدَثِ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وَأَهَمِّيَّتِهِ. لَقَدْ أَظْهَرَ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ٱلتَّلاميذُ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حِسّاً إِبْداعِيّاً وَروحاً وَطَنِيَّةً عالِيَةً، مِمّا أَضْفى عَلى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ٱلْأَنْشِطَةِ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جَوّاً مِنَ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ٱلْحَماسِ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وَٱلْفَخْرِ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بِٱلْهُوِيَّةِ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29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ٱلْمَغْرِبِيَّةِ</a:t>
                      </a:r>
                      <a:r>
                        <a:rPr lang="ar-MA" sz="29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</a:t>
                      </a: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556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18141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5FF71-8F7B-E7F5-FE54-309262B0F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ED7BF0-A68E-EB0B-F75E-893A55B24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الخطوات التي سلكتها لتحرير التقرير؟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4D71228-F8CC-A6E3-4D27-E210CD859E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F7CE29B-E019-12FA-5EBE-1C53B89D7E7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05A599-5757-E1C0-02C6-20FA8D96C62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6124A6-2698-E67D-B9B6-D5951292BDB4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F6ADF6-54FF-821B-4EA9-3AAF50AC39C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C9D6550-C2C4-81E8-A1B6-B7C7F84FC9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01B6E23-527D-33FC-2506-B8D69DB0C4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B21ECEA-78E7-B7DC-5E3E-E60D578A34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06EE0E9-DF86-F428-CD99-906571AEBD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A53D801-FB2D-1114-793B-B7D8BDB8DD20}"/>
              </a:ext>
            </a:extLst>
          </p:cNvPr>
          <p:cNvSpPr txBox="1"/>
          <p:nvPr/>
        </p:nvSpPr>
        <p:spPr>
          <a:xfrm>
            <a:off x="729583" y="3270923"/>
            <a:ext cx="8027893" cy="919401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ٱلْخُطُواتُ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سَلَكْتُها لِتَحْريرِ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ٱلتَّقْريرِ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914967296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B4212-76EB-34E9-580A-921829DC1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1ED8DE-D2FB-773E-8C07-74CDC5DAC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A5CD91-7021-704A-F265-ECC4E10972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64736D2-4C8F-8800-11B8-7D141E781620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A196B8-A1BF-4154-6D74-EBEE4F79B8A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7306A2-8E9A-FEFA-C7A0-03C585763C7A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1F9147-88E9-CD98-65C2-2303183B9A06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8A668B6-DBCF-327F-B37B-8F29AF7D9B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CEEBC36-893A-5652-449B-525A67D8AF7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7BA7500-319E-2C63-B08F-AA1E01F8F7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19FFE4C-225F-92E6-FA7E-8CEE8DF21F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FCF6E5E-B9D1-125E-5ECD-1AF341009CDC}"/>
              </a:ext>
            </a:extLst>
          </p:cNvPr>
          <p:cNvSpPr txBox="1"/>
          <p:nvPr/>
        </p:nvSpPr>
        <p:spPr>
          <a:xfrm>
            <a:off x="509954" y="4949650"/>
            <a:ext cx="7527276" cy="13280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أَسْتَعْمِلُ أَساليبَ سَرْدِ أَحْداثٍ مُتَسَلْسِلَةٍ لِلرَّبْطِ بَيْنَ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ٱلْفِقْراتِ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لِلْحُصولِ عَلى نَصٍّ مُنْسَجِمٍ.</a:t>
            </a:r>
            <a:endParaRPr lang="fr-FR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E3DDA79-EC6E-9D7A-C7F1-3143ABCD6F88}"/>
              </a:ext>
            </a:extLst>
          </p:cNvPr>
          <p:cNvSpPr/>
          <p:nvPr/>
        </p:nvSpPr>
        <p:spPr>
          <a:xfrm>
            <a:off x="8204837" y="5427005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3</a:t>
            </a:r>
            <a:endParaRPr lang="fr-FR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5E1D701-67B6-2157-2657-17DFFAC7B149}"/>
              </a:ext>
            </a:extLst>
          </p:cNvPr>
          <p:cNvSpPr txBox="1"/>
          <p:nvPr/>
        </p:nvSpPr>
        <p:spPr>
          <a:xfrm>
            <a:off x="509955" y="3449320"/>
            <a:ext cx="7527276" cy="13380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>
              <a:defRPr lang="en-US"/>
            </a:defPPr>
            <a:lvl1pPr algn="r" rtl="1">
              <a:lnSpc>
                <a:spcPct val="107000"/>
              </a:lnSpc>
              <a:spcAft>
                <a:spcPts val="800"/>
              </a:spcAft>
              <a:defRPr sz="40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أُحَدِّدُ </a:t>
            </a:r>
            <a:r>
              <a:rPr lang="ar-MA" sz="3600" dirty="0" err="1"/>
              <a:t>ٱلْأَحْداثَ</a:t>
            </a:r>
            <a:r>
              <a:rPr lang="ar-MA" sz="3600" dirty="0"/>
              <a:t> </a:t>
            </a:r>
            <a:r>
              <a:rPr lang="ar-MA" sz="3600" dirty="0" err="1"/>
              <a:t>ٱلْفَرْعِيَّةَ</a:t>
            </a:r>
            <a:r>
              <a:rPr lang="ar-MA" sz="3600" dirty="0"/>
              <a:t> </a:t>
            </a:r>
            <a:r>
              <a:rPr lang="ar-MA" sz="3600" dirty="0" err="1"/>
              <a:t>ٱلْمُرْتَبِطَةَ</a:t>
            </a:r>
            <a:r>
              <a:rPr lang="ar-MA" sz="3600" dirty="0"/>
              <a:t> بِهِ، ثُمَّ أَكْتُبُ فِقْراتٍ لِوَصْفِ كُلٍّ مِنْها؛</a:t>
            </a:r>
            <a:endParaRPr lang="fr-FR" sz="3600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A96E3D0C-9E0E-93B8-B35C-742963ABADC6}"/>
              </a:ext>
            </a:extLst>
          </p:cNvPr>
          <p:cNvSpPr/>
          <p:nvPr/>
        </p:nvSpPr>
        <p:spPr>
          <a:xfrm>
            <a:off x="8204837" y="3855721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2</a:t>
            </a:r>
            <a:endParaRPr lang="fr-FR" b="1" dirty="0"/>
          </a:p>
        </p:txBody>
      </p:sp>
      <p:sp>
        <p:nvSpPr>
          <p:cNvPr id="16" name="Google Shape;2106;p52">
            <a:extLst>
              <a:ext uri="{FF2B5EF4-FFF2-40B4-BE49-F238E27FC236}">
                <a16:creationId xmlns:a16="http://schemas.microsoft.com/office/drawing/2014/main" id="{861E88C3-D784-E644-EEEB-762FCFBEA5B0}"/>
              </a:ext>
            </a:extLst>
          </p:cNvPr>
          <p:cNvSpPr txBox="1"/>
          <p:nvPr/>
        </p:nvSpPr>
        <p:spPr>
          <a:xfrm flipH="1">
            <a:off x="509954" y="2156692"/>
            <a:ext cx="7530373" cy="8862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عَناصِرَ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ٱلْحَدَثِ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ٱلرَّئِيسِ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وَأَكْتُبُ فِقْرَةً لِتَقْديمِهِ؛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BD057A58-FE46-BE0C-DFFB-E5BB6EC7A8CA}"/>
              </a:ext>
            </a:extLst>
          </p:cNvPr>
          <p:cNvSpPr/>
          <p:nvPr/>
        </p:nvSpPr>
        <p:spPr>
          <a:xfrm>
            <a:off x="8204838" y="2391004"/>
            <a:ext cx="429208" cy="5095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b="1" dirty="0"/>
              <a:t>1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80700095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F4034-2901-5D4D-37F8-0A6F1B525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2F8CAA-3A5A-E23F-7107-A26524F75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و كراساتكم الصفحة-34-. من يقرأ التعليمة؟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77CC852-90A9-5A6F-BB60-4C227C04FDE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9FB44EC-6834-7D4F-8B04-68C596C990E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DF60FF-9D38-FAC8-0C35-EE0EA7491F5F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C9F66C-6BBF-B3F0-7543-221F3532382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9B8971-591D-D168-811E-6346BAB4622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C431F6B-ED9D-318E-9969-A16F90C23C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55B974A-27D6-50E8-B405-31FE722DE2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E0A0F06-86DB-2A99-22C2-C43B8C44A5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BE8809-6B2B-C711-318A-989320B418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0166C1EB-DD32-1A9A-F5FC-06567C11B9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214" y="1482400"/>
            <a:ext cx="3302334" cy="506532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9BB20E-E31E-6F1A-744C-70303DCC5D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9845" y="3586480"/>
            <a:ext cx="3385073" cy="140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71134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2B988-1F1C-7114-B204-C3818FED2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CB8DD0-062E-41CA-09C5-EF29423ED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على دفاتر البحث مسودة للتقرير بعد تحديد عناصر الحدث و أحداثه الفرعية. 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4273685-BC9B-33D9-5C69-D69C494DD7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61D2F3F-7B66-4011-77A4-B011A46FB1A8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1A98B0-6858-4B82-C709-15769E58FDF7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D9EFE2-6095-FE76-2559-1A523C056F2D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127436-47FF-BE42-758E-359C92D01CC1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6987F18-7DD2-0014-3A41-C1FB017493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C912823-1731-176A-B21D-4EBB513CAE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A701C91-4909-19E2-6F13-A6E08BB508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288D49D-B77A-44C7-7B6D-80D7702DCC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texte, Appareils électroniques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71905467-7C5D-4F0E-C3EE-65400973FC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214" y="1482400"/>
            <a:ext cx="3302334" cy="506532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5CA29A-15B8-F75E-E820-F88DD4D10D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9845" y="3586480"/>
            <a:ext cx="3385073" cy="1402080"/>
          </a:xfrm>
          <a:prstGeom prst="rect">
            <a:avLst/>
          </a:prstGeom>
        </p:spPr>
      </p:pic>
      <p:pic>
        <p:nvPicPr>
          <p:cNvPr id="14" name="Image 13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9D6DC32B-9A1F-194C-3DA8-2B2482EB13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15" y="1482400"/>
            <a:ext cx="721596" cy="83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437446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DEF41-433C-3EBF-3954-0590D038A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94F14D-DB91-008D-9937-EF4B3E89B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مسودة التقرير الذي قام بكتابته؟ (مناقشة الإنتاجات على ضوء الضوابط التالية: )</a:t>
            </a:r>
          </a:p>
        </p:txBody>
      </p: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45468D8-4079-2636-A91A-12F5AE9284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64D9DFD-3AF9-22C4-32B6-22B02630C29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A73008-2919-3E91-301D-7F1E47F8ECE1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24EA8D-C166-E320-CDA0-7FDC1CAE8DCE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E8175B-C784-38C4-861B-EB7F6170F551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35B528-9DB0-D634-4408-5F86D3D139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72DE7FA-2FED-CA2E-CB44-0A9C528CC4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976B90-2C41-D7CE-EF0E-A15A9069D3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1DA672-E137-B880-D1E8-56F4E2C190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3CDD9A74-B2DA-D55F-8976-C6903A0B3B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2199" y="2346824"/>
            <a:ext cx="6959601" cy="328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814052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D1418-186E-2B67-653D-00EFDE696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00A93-A644-5BB5-DD56-B29BCD331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51" y="756000"/>
            <a:ext cx="7229129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احتفظوا بدفاتر القسم وقوموا بتصحيح المسودة وكتبوا التقرير على دفاتر القسم.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4C3E5E-3F17-45F2-F5A2-242744465343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4547D3-0974-B9F4-A20B-1BD5596B1158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102042-40BD-94DD-3B7C-81B8E018FB6F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6B2BA0-E118-5E1E-9349-60913B284D3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18000"/>
                  </a:srgbClr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ADDE68E-93CE-15A5-8DE8-3561C708EC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0BE8622-24B0-B3D7-DDFC-18410516DB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3F99CD-9977-F133-9ADE-F73ABCC13C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F5A60EC-8494-C972-E03F-A2739B2C99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D1B345-86FA-96AA-3E5F-E695E5C714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8FA4F4D-5542-42C9-24E4-9895BEC29569}"/>
              </a:ext>
            </a:extLst>
          </p:cNvPr>
          <p:cNvSpPr txBox="1"/>
          <p:nvPr/>
        </p:nvSpPr>
        <p:spPr>
          <a:xfrm>
            <a:off x="729583" y="3270923"/>
            <a:ext cx="8027893" cy="173664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ٱلْمُسَوَّدَةَ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وَأَكْتُبُ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ٱلتَّقْريرَ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دَفْتَرِ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ٱلْقِسْمِ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43B1D26A-2B35-15A7-A182-4B24FEB3AA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5908" y="1407361"/>
            <a:ext cx="935692" cy="78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08542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5076825" y="1808769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0E0E01-7B59-1BCA-4B70-88B4CCB8D6F2}"/>
              </a:ext>
            </a:extLst>
          </p:cNvPr>
          <p:cNvSpPr txBox="1"/>
          <p:nvPr/>
        </p:nvSpPr>
        <p:spPr>
          <a:xfrm>
            <a:off x="3517132" y="2738130"/>
            <a:ext cx="3493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2777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3493-038E-C038-1176-F9EC9068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B2C9E4-29BB-C0CB-C6E9-9D3AC1CA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بأهم أفكار نص " مهرجان فاس للموسيقى الروحية"؟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E03A71-9115-6730-2D63-CD8B1E8CC8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F98FC3D-45AF-D164-1DAF-14F3F6578F0B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09CCA4-8CD3-C6EC-241C-D4E3B5C4D7CD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0F60CE-581C-AD76-203A-ABCE1A557C27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0845F9-443B-3A1C-92A1-D2C2A23CFAAF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8B57907-49BD-56BC-8AC1-481BB9F896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1BB68B-D6DB-BCFA-32D0-412F90A858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DD3118-812D-E407-C98B-777193F9F6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8303565-A157-DF6E-80EF-B886AF140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3961DB-8954-8A9D-0268-CCAFCCC38543}"/>
              </a:ext>
            </a:extLst>
          </p:cNvPr>
          <p:cNvSpPr txBox="1"/>
          <p:nvPr/>
        </p:nvSpPr>
        <p:spPr>
          <a:xfrm>
            <a:off x="943674" y="3050411"/>
            <a:ext cx="7092910" cy="2349579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rtl="1">
              <a:defRPr sz="6600" b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ما أَهَمُّ أَفْكارِ نَصِّ «مِهْرَجانُ فاسَ لِلْموسيقى </a:t>
            </a:r>
            <a:r>
              <a:rPr lang="ar-MA" dirty="0" err="1"/>
              <a:t>ٱلرّوحِيَّةِ</a:t>
            </a:r>
            <a:r>
              <a:rPr lang="ar-MA" dirty="0"/>
              <a:t>»؟</a:t>
            </a:r>
          </a:p>
        </p:txBody>
      </p:sp>
    </p:spTree>
    <p:extLst>
      <p:ext uri="{BB962C8B-B14F-4D97-AF65-F5344CB8AC3E}">
        <p14:creationId xmlns:p14="http://schemas.microsoft.com/office/powerpoint/2010/main" val="3087977507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2E831-263B-2A06-8D0B-1E91D0A8D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71FCB3-F8EF-F81C-0FD9-BD9AF257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الخطوات التي نسلكها لتحرير تقرير عن حدث؟ 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CC5813-D755-5C82-476F-A54286803F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DFDF24B-7A3E-D5E8-20B6-5E797E37230E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7A10DB-3AEF-A7F7-2256-F6FCC8F508E4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EA9CDC-CD69-BA31-DFE4-7C5B4640E52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5D7B84-D5D6-03B7-7498-E500F8B6865C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DE58927-8DCD-A2E9-8DEB-0F2C7C5BC1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E2E977-3341-87EC-6DDA-1E0E34F9C7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10328B7-10E0-AF7F-C99C-7E005D8415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059ABE-F284-ACBC-BC4E-ED5D592FF9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7420C5C-6C24-C2A2-B44C-A803EF8F6917}"/>
              </a:ext>
            </a:extLst>
          </p:cNvPr>
          <p:cNvSpPr txBox="1"/>
          <p:nvPr/>
        </p:nvSpPr>
        <p:spPr>
          <a:xfrm>
            <a:off x="648510" y="2886636"/>
            <a:ext cx="8027893" cy="21452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ٱلْخُطُواتُ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نَسْلُكُها لِتَحْريرِ تَقْريرٍ عَنْ حَدَثٍ؟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104941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E5461-7BC1-4254-437B-D91798733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0A33B2B-BAB0-8438-ADCD-9ACD4861D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احتفظوا بدفاتر القسم وقوموا بتصحيح المسودة وكتبوا التقرير على دفاتر القسم.</a:t>
            </a:r>
          </a:p>
        </p:txBody>
      </p:sp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F5EC5D7-CE3B-DDF2-8959-D30606F73C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D4A80E-F2D2-E4E5-5B9B-3B2E33F9D0B7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496BD6-EAD2-1E37-F0C9-9F3ECA5E25B3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E7E474-9616-2C19-B5E8-DEEB75061A4B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8A981CD-41F2-B53E-7803-6D4EF082F00E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E3E7E01-3273-00C3-4210-FAA2D2FE5E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7A6EDBA-822C-24AC-1DE2-7FC7A69B09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F70FED-6854-F0BB-F4A6-19FC3F1721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467A1E-3479-03F6-C230-D78A49171E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9032EFA-F5C2-2AC4-C26C-E476256F10F5}"/>
              </a:ext>
            </a:extLst>
          </p:cNvPr>
          <p:cNvSpPr txBox="1"/>
          <p:nvPr/>
        </p:nvSpPr>
        <p:spPr>
          <a:xfrm>
            <a:off x="729583" y="3270923"/>
            <a:ext cx="8027893" cy="1736646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أُصَحِّحُ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ٱلْمُسَوَّدَةَ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ٱلْمَنْزِلِ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وَأَكْتُبُ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ٱلتَّقْريرَ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عَلى دَفْتَرِ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ٱلْقِسْمِ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38199657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74E55-E043-85D5-5582-AE7920B05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95085E-6072-9D81-A235-6D62AFB5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C615E04-BCCB-48DC-D142-26F7DFAB12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41C97B-B606-223B-4D82-ADB3FD6EE3A4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3D9485-FCCB-E3E8-D309-592EE8C8D179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7F5207-6D47-A68C-548F-6AB604FD63B2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0722EF-CDFA-DAE1-D6D7-2EC5EB789B02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285490F-9D45-0F08-1D17-80EF7EAEB1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FFBBAE-AEB1-37A9-8021-45DEC8FAF8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0FE7FE-970D-3975-C53E-41119533ED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DA417F9-C67E-B705-FFE4-CAF54DD018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F28132F-9ED5-A94D-6EBB-F03DDB3C58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448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0B1A0-3D8C-9DC0-0B5C-E0E791217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1B12B1B-6061-8195-FDFE-883A1A180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F3E531-3F63-0021-0A50-7B9EA508B9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F8273-8905-83E6-FFEA-166442F8ADAF}"/>
              </a:ext>
            </a:extLst>
          </p:cNvPr>
          <p:cNvSpPr>
            <a:spLocks/>
          </p:cNvSpPr>
          <p:nvPr/>
        </p:nvSpPr>
        <p:spPr>
          <a:xfrm>
            <a:off x="6071391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C7F3DE-9577-4B85-FB42-BD00C1E41FBE}"/>
              </a:ext>
            </a:extLst>
          </p:cNvPr>
          <p:cNvSpPr>
            <a:spLocks/>
          </p:cNvSpPr>
          <p:nvPr/>
        </p:nvSpPr>
        <p:spPr>
          <a:xfrm>
            <a:off x="2930737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إنتاج كتابي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A79846-FA0F-554E-B179-6995FFCFFF40}"/>
              </a:ext>
            </a:extLst>
          </p:cNvPr>
          <p:cNvSpPr>
            <a:spLocks/>
          </p:cNvSpPr>
          <p:nvPr/>
        </p:nvSpPr>
        <p:spPr>
          <a:xfrm>
            <a:off x="449012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  <a:latin typeface="Arial" panose="020B0604020202020204" pitchFamily="34" charset="0"/>
              </a:rPr>
              <a:t>قـــــراءة ح4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15E85A-C38F-625E-BEBF-48561D180D6A}"/>
              </a:ext>
            </a:extLst>
          </p:cNvPr>
          <p:cNvSpPr>
            <a:spLocks/>
          </p:cNvSpPr>
          <p:nvPr/>
        </p:nvSpPr>
        <p:spPr>
          <a:xfrm>
            <a:off x="1426319" y="14910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  <a:latin typeface="Arial" panose="020B0604020202020204" pitchFamily="34" charset="0"/>
              </a:rPr>
              <a:t>اختتام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20147DC-4DD7-4030-E05C-820D61FBEC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3499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CA985C-7C0C-B0EB-E5DE-E250E295F5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012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2F34149-7DEA-9F6F-B9C7-A8438D10019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313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525020-E5B6-64FE-7D14-E8FD25601B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3348" y="15904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1E23FEFE-6010-5843-2C57-A4EEBB1E867F}"/>
              </a:ext>
            </a:extLst>
          </p:cNvPr>
          <p:cNvPicPr>
            <a:picLocks noGrp="1" noChangeAspect="1"/>
          </p:cNvPicPr>
          <p:nvPr>
            <p:ph type="pic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7794" r="7794"/>
          <a:stretch>
            <a:fillRect/>
          </a:stretch>
        </p:blipFill>
        <p:spPr>
          <a:xfrm>
            <a:off x="1871663" y="2160588"/>
            <a:ext cx="5400675" cy="359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799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79830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قراءة ح4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نتاج كتاب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18480</TotalTime>
  <Words>2157</Words>
  <Application>Microsoft Office PowerPoint</Application>
  <PresentationFormat>Affichage à l'écran (4:3)</PresentationFormat>
  <Paragraphs>454</Paragraphs>
  <Slides>61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61</vt:i4>
      </vt:variant>
    </vt:vector>
  </HeadingPairs>
  <TitlesOfParts>
    <vt:vector size="86" baseType="lpstr">
      <vt:lpstr>Calibri</vt:lpstr>
      <vt:lpstr>Wingdings</vt:lpstr>
      <vt:lpstr>Aptos Display</vt:lpstr>
      <vt:lpstr>Aptos</vt:lpstr>
      <vt:lpstr>Microsoft Uighur</vt:lpstr>
      <vt:lpstr>Sakkal Majalla</vt:lpstr>
      <vt:lpstr>Arial</vt:lpstr>
      <vt:lpstr>Conception personnalisée</vt:lpstr>
      <vt:lpstr>2_Conception personnalisée</vt:lpstr>
      <vt:lpstr>00_Env-Enseignant</vt:lpstr>
      <vt:lpstr>4_Env-Apprenant_Tmplt</vt:lpstr>
      <vt:lpstr>01- نشاط اعتيادي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4_04- قراءة/ كتابة</vt:lpstr>
      <vt:lpstr>افتتاح الحصة  nv</vt:lpstr>
      <vt:lpstr>نشاط اعتيادي nv</vt:lpstr>
      <vt:lpstr>قراءة ح4 nv</vt:lpstr>
      <vt:lpstr>انتاج كتابي nv</vt:lpstr>
      <vt:lpstr>اختتام الحصة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  افتتاح الحصة</vt:lpstr>
      <vt:lpstr>مرحبا بكم، سنبدأ حصة اللغة العربية.</vt:lpstr>
      <vt:lpstr>حاولوا الالتزام بهذه السلوكات. سنحدد في نهاية الحصة الفائز بنجمة السلوك. </vt:lpstr>
      <vt:lpstr>ضعوا الكراسة والدفتر واللوحة في القمطر.</vt:lpstr>
      <vt:lpstr> في البداية، من يذكرنا بالمفردات الجديدة التي تعلمتموها في هذا الأسبوع . </vt:lpstr>
      <vt:lpstr>هذه بعضها. من يقرأ؟</vt:lpstr>
      <vt:lpstr>من يختار مفردة ويشرحها باستعمال المرادف أو الضد أو بتركيبها في جملة مفيدة؟</vt:lpstr>
      <vt:lpstr>خذوا دفاتر البحث . اكتبوا فقرة باستعمال المفردات التالية. الفائز من استطاع كتابة فقرة منسجمة.</vt:lpstr>
      <vt:lpstr> من يقرأ إنتاجه؟</vt:lpstr>
      <vt:lpstr> من الفائز في المسابقة؟ </vt:lpstr>
      <vt:lpstr>Présentation PowerPoint</vt:lpstr>
      <vt:lpstr>ستقومون باستثمار نص " مهرجان فاس للموسيقى الروحية". خذوا كراساتكم الصفحة –26-</vt:lpstr>
      <vt:lpstr>أعيدوا قراءة النص قراءة صامتة وسريعة.</vt:lpstr>
      <vt:lpstr>خذوا ألواحكم. استخرجوا من الفقرة الثالثة كلمات تنتمي إلى شبكة كلمة الموسيقى. </vt:lpstr>
      <vt:lpstr>ارفعوا ألواحكم. ( مناقشة الأجوبة المقترحة.)</vt:lpstr>
      <vt:lpstr>هذه مقترحات أخرى. من يقرأ؟ </vt:lpstr>
      <vt:lpstr>ابحثوا في الفقرة الأخيرة من النص على 3 مصادر توافق الأوزان التالية وسجلوها على ألواحكم.</vt:lpstr>
      <vt:lpstr>ارفعوا ألواحكم. ( مناقشة الأجوبة المقترحة.)</vt:lpstr>
      <vt:lpstr>صححوا. </vt:lpstr>
      <vt:lpstr>نمر إلى طرح أسئلة حول النص. من يطرح سؤالا آخر حول مضمون الفقرة التالية: </vt:lpstr>
      <vt:lpstr> من يختار فقرة أخرى من النص ويطرح سؤالا عن مضمونها؟ </vt:lpstr>
      <vt:lpstr>خذوا الصفحة رقم-31- ودفاتر القسم. أجيبوا عن الأسئلة المحددة على الشاشة؟</vt:lpstr>
      <vt:lpstr>نصحح جماعة. من يقرأ السؤال ثم يجيب عنه بجملة مفيدة؟</vt:lpstr>
      <vt:lpstr>صححوا على دفاتركم. </vt:lpstr>
      <vt:lpstr>لنناقش جماعة بنية النص. ما الخبر الذي قدمه النص؟ </vt:lpstr>
      <vt:lpstr>لنحدد جماعة عناصر الخبر وفق المخطط الشمسي التالي: من يجيب عن السؤال ماذا؟ ( مناقشة الجواب قبل الانتقال إلى السؤال الموالي)</vt:lpstr>
      <vt:lpstr>Présentation PowerPoint</vt:lpstr>
      <vt:lpstr>تعلمتم في الحصص السابقة كيف تكتبون خبرا عن حدث . من يذكرنا بالأسئلة التي تساعدنا على تحديد عناصره.</vt:lpstr>
      <vt:lpstr>من يقرأ عناصر الخبر عن الحدث الرئيس الواردة في المخطط الشمسي؟ </vt:lpstr>
      <vt:lpstr>تعلمتم في الحصة الماضية كيف تكتبون وصفا لحدث. من يذكرنا بخطوات القيام بذلك؟</vt:lpstr>
      <vt:lpstr>نتذكر جماعة. من يقرأ؟ </vt:lpstr>
      <vt:lpstr>في حصة اليوم ستحاولون استعمال المهارتين معا لكتابة تقرير حول حدث. </vt:lpstr>
      <vt:lpstr>في البداية ما المقصود بالتقرير؟ </vt:lpstr>
      <vt:lpstr>من يقرأ التعريف التالي؟ </vt:lpstr>
      <vt:lpstr>يمكن أن نكتب تقرير عن أحداث من قبيل: </vt:lpstr>
      <vt:lpstr>من يقترح أحداثا أخرى يمكن أن تكون موضوع تقرير؟</vt:lpstr>
      <vt:lpstr>انتبهوا معي كيف سأكتب تقرير عن الحدث الذي اشتغلنا عليه في الحصة الماضية. </vt:lpstr>
      <vt:lpstr>أولا، أحدد عناصر الخبر عن الحدث الرئيس " احتفال المدرسة بعيد المسيرة الخضراء". </vt:lpstr>
      <vt:lpstr>أكتب فقرة تتضمن عناصر الحدث. من يعيد قراءتها؟</vt:lpstr>
      <vt:lpstr>أحدد الأحداث الفرعية للحدث الرئيس" احتفال المدرسة بعيد المسيرة الخضراء" </vt:lpstr>
      <vt:lpstr>أكتب نصا لوصف الأحداث الفرعية للحدث الرئيس. </vt:lpstr>
      <vt:lpstr>الآن. أكتب فقرة تقديم عناصر الحدث الرئيس بعدها  نص وصف الأحداث الفرعية للحصول على تقرير.  ( تتمة النص في الشريحة الموالية)</vt:lpstr>
      <vt:lpstr>Présentation PowerPoint</vt:lpstr>
      <vt:lpstr>ما الخطوات التي سلكتها لتحرير التقرير؟</vt:lpstr>
      <vt:lpstr>نتذكر جماعة. من يقرأ؟ </vt:lpstr>
      <vt:lpstr>خذوا دفاتر القسم و كراساتكم الصفحة-34-. من يقرأ التعليمة؟ </vt:lpstr>
      <vt:lpstr>اكتبوا على دفاتر البحث مسودة للتقرير بعد تحديد عناصر الحدث و أحداثه الفرعية. </vt:lpstr>
      <vt:lpstr>من يقرأ مسودة التقرير الذي قام بكتابته؟ (مناقشة الإنتاجات على ضوء الضوابط التالية: )</vt:lpstr>
      <vt:lpstr>احتفظوا بدفاتر القسم وقوموا بتصحيح المسودة وكتبوا التقرير على دفاتر القسم.</vt:lpstr>
      <vt:lpstr>اختتام الحصة</vt:lpstr>
      <vt:lpstr>من يذكرنا بأهم أفكار نص " مهرجان فاس للموسيقى الروحية"؟</vt:lpstr>
      <vt:lpstr>ما الخطوات التي نسلكها لتحرير تقرير عن حدث؟ </vt:lpstr>
      <vt:lpstr>احتفظوا بدفاتر القسم وقوموا بتصحيح المسودة وكتبوا التقرير على دفاتر القسم.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</dc:creator>
  <cp:lastModifiedBy>EL HAMDOUNI BTIHAJ</cp:lastModifiedBy>
  <cp:revision>215</cp:revision>
  <dcterms:created xsi:type="dcterms:W3CDTF">2023-09-20T21:35:22Z</dcterms:created>
  <dcterms:modified xsi:type="dcterms:W3CDTF">2026-02-07T07:02:52Z</dcterms:modified>
</cp:coreProperties>
</file>