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3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5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07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39" r:id="rId13"/>
    <p:sldMasterId id="2147483856" r:id="rId14"/>
    <p:sldMasterId id="2147483873" r:id="rId15"/>
    <p:sldMasterId id="2147483890" r:id="rId16"/>
    <p:sldMasterId id="2147483741" r:id="rId17"/>
    <p:sldMasterId id="2147483686" r:id="rId18"/>
  </p:sldMasterIdLst>
  <p:notesMasterIdLst>
    <p:notesMasterId r:id="rId80"/>
  </p:notesMasterIdLst>
  <p:handoutMasterIdLst>
    <p:handoutMasterId r:id="rId81"/>
  </p:handoutMasterIdLst>
  <p:sldIdLst>
    <p:sldId id="2147482667" r:id="rId19"/>
    <p:sldId id="2147482483" r:id="rId20"/>
    <p:sldId id="2147482470" r:id="rId21"/>
    <p:sldId id="2147482669" r:id="rId22"/>
    <p:sldId id="2147482616" r:id="rId23"/>
    <p:sldId id="2147482691" r:id="rId24"/>
    <p:sldId id="2147482628" r:id="rId25"/>
    <p:sldId id="2147482681" r:id="rId26"/>
    <p:sldId id="2147482629" r:id="rId27"/>
    <p:sldId id="2147482635" r:id="rId28"/>
    <p:sldId id="2147482723" r:id="rId29"/>
    <p:sldId id="2147482722" r:id="rId30"/>
    <p:sldId id="2147482636" r:id="rId31"/>
    <p:sldId id="2147482638" r:id="rId32"/>
    <p:sldId id="2147482705" r:id="rId33"/>
    <p:sldId id="2147482637" r:id="rId34"/>
    <p:sldId id="2147482694" r:id="rId35"/>
    <p:sldId id="2147482673" r:id="rId36"/>
    <p:sldId id="2147482630" r:id="rId37"/>
    <p:sldId id="2147482725" r:id="rId38"/>
    <p:sldId id="2147482706" r:id="rId39"/>
    <p:sldId id="2147482726" r:id="rId40"/>
    <p:sldId id="2147482727" r:id="rId41"/>
    <p:sldId id="2147482756" r:id="rId42"/>
    <p:sldId id="2147482728" r:id="rId43"/>
    <p:sldId id="2147482729" r:id="rId44"/>
    <p:sldId id="2147482760" r:id="rId45"/>
    <p:sldId id="2147482761" r:id="rId46"/>
    <p:sldId id="2147482759" r:id="rId47"/>
    <p:sldId id="2147482731" r:id="rId48"/>
    <p:sldId id="2147482730" r:id="rId49"/>
    <p:sldId id="2147482732" r:id="rId50"/>
    <p:sldId id="2147482733" r:id="rId51"/>
    <p:sldId id="2147482734" r:id="rId52"/>
    <p:sldId id="2147482735" r:id="rId53"/>
    <p:sldId id="2147482736" r:id="rId54"/>
    <p:sldId id="2147482737" r:id="rId55"/>
    <p:sldId id="2147482707" r:id="rId56"/>
    <p:sldId id="2147482738" r:id="rId57"/>
    <p:sldId id="2147482655" r:id="rId58"/>
    <p:sldId id="2147482762" r:id="rId59"/>
    <p:sldId id="2147482763" r:id="rId60"/>
    <p:sldId id="2147482764" r:id="rId61"/>
    <p:sldId id="2147482765" r:id="rId62"/>
    <p:sldId id="2147482766" r:id="rId63"/>
    <p:sldId id="2147482696" r:id="rId64"/>
    <p:sldId id="2147482631" r:id="rId65"/>
    <p:sldId id="2147482741" r:id="rId66"/>
    <p:sldId id="2147482754" r:id="rId67"/>
    <p:sldId id="2147482755" r:id="rId68"/>
    <p:sldId id="2147482758" r:id="rId69"/>
    <p:sldId id="2147482767" r:id="rId70"/>
    <p:sldId id="2147482757" r:id="rId71"/>
    <p:sldId id="2147482768" r:id="rId72"/>
    <p:sldId id="2147482769" r:id="rId73"/>
    <p:sldId id="2147482770" r:id="rId74"/>
    <p:sldId id="2147482704" r:id="rId75"/>
    <p:sldId id="2147482632" r:id="rId76"/>
    <p:sldId id="2147482634" r:id="rId77"/>
    <p:sldId id="2147482680" r:id="rId78"/>
    <p:sldId id="2147482671" r:id="rId79"/>
  </p:sldIdLst>
  <p:sldSz cx="9144000" cy="6858000" type="screen4x3"/>
  <p:notesSz cx="6858000" cy="9144000"/>
  <p:embeddedFontLst>
    <p:embeddedFont>
      <p:font typeface="Dosis ExtraBold" pitchFamily="2" charset="0"/>
      <p:bold r:id="rId82"/>
    </p:embeddedFont>
    <p:embeddedFont>
      <p:font typeface="Microsoft Uighur" panose="02000000000000000000" pitchFamily="2" charset="-78"/>
      <p:regular r:id="rId83"/>
      <p:bold r:id="rId84"/>
    </p:embeddedFont>
    <p:embeddedFont>
      <p:font typeface="Sakkal Majalla" panose="02000000000000000000" pitchFamily="2" charset="-78"/>
      <p:regular r:id="rId85"/>
      <p:bold r:id="rId8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581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5171" userDrawn="1">
          <p15:clr>
            <a:srgbClr val="A4A3A4"/>
          </p15:clr>
        </p15:guide>
        <p15:guide id="4" orient="horz" pos="1911" userDrawn="1">
          <p15:clr>
            <a:srgbClr val="A4A3A4"/>
          </p15:clr>
        </p15:guide>
        <p15:guide id="5" orient="horz" pos="3226" userDrawn="1">
          <p15:clr>
            <a:srgbClr val="A4A3A4"/>
          </p15:clr>
        </p15:guide>
        <p15:guide id="6" pos="4649" userDrawn="1">
          <p15:clr>
            <a:srgbClr val="A4A3A4"/>
          </p15:clr>
        </p15:guide>
        <p15:guide id="7" pos="10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F0F9FE"/>
    <a:srgbClr val="F2EDEF"/>
    <a:srgbClr val="56B64A"/>
    <a:srgbClr val="48B2DC"/>
    <a:srgbClr val="B1EDEA"/>
    <a:srgbClr val="565F88"/>
    <a:srgbClr val="CC0000"/>
    <a:srgbClr val="B5EEF2"/>
    <a:srgbClr val="9CA3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F79363-72CF-4B90-BC39-ECDC7B003F29}" v="3" dt="2025-11-11T17:41:14.5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59" autoAdjust="0"/>
    <p:restoredTop sz="94674"/>
  </p:normalViewPr>
  <p:slideViewPr>
    <p:cSldViewPr snapToGrid="0">
      <p:cViewPr varScale="1">
        <p:scale>
          <a:sx n="71" d="100"/>
          <a:sy n="71" d="100"/>
        </p:scale>
        <p:origin x="1254" y="28"/>
      </p:cViewPr>
      <p:guideLst>
        <p:guide pos="4581"/>
        <p:guide orient="horz" pos="709"/>
        <p:guide pos="5171"/>
        <p:guide orient="horz" pos="1911"/>
        <p:guide orient="horz" pos="3226"/>
        <p:guide pos="4649"/>
        <p:guide pos="104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font" Target="fonts/font3.fntdata"/><Relationship Id="rId89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font" Target="fonts/font2.fntdata"/><Relationship Id="rId88" Type="http://schemas.openxmlformats.org/officeDocument/2006/relationships/viewProps" Target="viewProps.xml"/><Relationship Id="rId9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handoutMaster" Target="handoutMasters/handoutMaster1.xml"/><Relationship Id="rId86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presProps" Target="presProps.xml"/><Relationship Id="rId61" Type="http://schemas.openxmlformats.org/officeDocument/2006/relationships/slide" Target="slides/slide43.xml"/><Relationship Id="rId82" Type="http://schemas.openxmlformats.org/officeDocument/2006/relationships/font" Target="fonts/font1.fntdata"/><Relationship Id="rId19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45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78731F-0695-A1D3-A56D-0EEAC9EA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EF6136-535A-2182-B7EB-574139F13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945A25-3348-398F-F189-AF632EDB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8EF854-F5B0-8FF3-8F30-CCEC5520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256199-BDA0-1082-92B1-31256E8D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230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4BB7A-109D-8DA3-F4DB-5213965DC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8798E4-83E7-3162-261A-A4CCECE3C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CB3470-B447-F04F-61E4-B079E88F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B4C690-822D-3B80-2691-547E1794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2BA192-6336-4CEB-852A-DAE488AD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786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9F811-86C3-AEB3-6B40-AAC39F99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2E4814-A3F5-BA52-2151-2C88FA1C0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D4623E-C059-4C7A-1C3F-9726CF988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CEB677-1D68-C1B5-6F87-D5CC2E7B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20CA07-0E26-A5D5-2C89-1865B90C2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6F74F1-5166-CE77-E555-0F54EF30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87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779ACA-5CBA-C63C-D08C-23EAAE57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3DA51B-4D63-226B-FE5E-D95B4E762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AD1324-D4B4-EBA2-5088-0F5B88897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05784F-05FF-2F8E-0261-765AAE6D0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2DFFAC-5EC1-E001-27EC-73926F51C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A1273F-1ECB-2AAF-D66E-FF159349F3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379AE8-F72B-55F5-3C73-14B680C1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E98EC6F-891D-151D-3E2D-49D1CA116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932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AB1E6-419D-0626-F97C-2845F3B1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33EA32-599C-D62B-955A-A8460E3760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DFA23D-BC3C-0445-8EBA-725E6A615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1236478-5EA7-FF76-2B0D-AD2A689F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839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2669657-A040-0BB3-84A9-37DA91313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103C17-1427-4C7F-6CEA-6DF97399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F0F614-58C8-9158-E991-85C7FE3B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445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43369-2180-3F01-034D-B33A87EC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D01E5A-C48B-82E3-C7AA-C8509D881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3D29A2-D165-7C0E-76F7-484B19240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23B60F-6BAA-1FF6-D692-6E0E5C8F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BDCE9B-9433-6FA4-4F70-936B8D95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2CA1A7-FEFA-0BCF-6C40-03EB437F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34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1A2FC-62BC-C994-E03F-8E43E620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33D834-394D-4D1C-0CA7-28CD88EB3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F6B105-FB1B-BBE4-D6AC-F3D9303BB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0A0B36-AFAD-4D20-8CFB-DD4B8AAD9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236A69-ABAD-6139-F151-2F70D3D4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5146F6-8149-C64C-1630-217DD595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133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45E124-14A5-6F12-4E9A-F028E70A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606312-2D5A-DDE9-5D6E-73D97FAF5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50D94B-703D-89AA-69B3-C8C3C469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C4C0F-8E20-5BEE-B2E2-F57F709C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4D10A3-1347-D86D-A79D-7D39A9CAE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0803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884DE8-0595-94E4-9D69-3054036B5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A7C0B6-E35B-A5B2-928E-5E43FB41A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2FB6DF-E72E-A719-5AD8-6B057BAE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235DCA-9979-DAC9-5CF5-32910A7A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7F95CF-5056-8751-8C26-F28E1488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4096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290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412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72323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3107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4447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1100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26320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46811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753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25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78713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37784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0766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63055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008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09404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34064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34678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08565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1321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45091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0623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0211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95708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23026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96007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984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7095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612642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598741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95208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6408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39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55503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46631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01854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77966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5006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192813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53979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30083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94084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0237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81697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84768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804358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92166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145190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3275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9315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4443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80156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31574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1365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9839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4597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5271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21534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90337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4573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21360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5591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61182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1269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203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36007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890220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09779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8076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506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668444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5710661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30713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79293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9716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1579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02158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54533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8995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778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55049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82894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2554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2.xml"/><Relationship Id="rId16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9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8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48.xml"/><Relationship Id="rId16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Relationship Id="rId14" Type="http://schemas.openxmlformats.org/officeDocument/2006/relationships/slideLayout" Target="../slideLayouts/slideLayout16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13" Type="http://schemas.openxmlformats.org/officeDocument/2006/relationships/slideLayout" Target="../slideLayouts/slideLayout175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9.xml"/><Relationship Id="rId12" Type="http://schemas.openxmlformats.org/officeDocument/2006/relationships/slideLayout" Target="../slideLayouts/slideLayout174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164.xml"/><Relationship Id="rId16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67.xml"/><Relationship Id="rId1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Relationship Id="rId14" Type="http://schemas.openxmlformats.org/officeDocument/2006/relationships/slideLayout" Target="../slideLayouts/slideLayout17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65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19" r:id="rId23"/>
    <p:sldLayoutId id="2147483921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802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924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89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781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38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47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image" Target="../media/image15.png"/><Relationship Id="rId10" Type="http://schemas.openxmlformats.org/officeDocument/2006/relationships/image" Target="../media/image19.gif"/><Relationship Id="rId4" Type="http://schemas.openxmlformats.org/officeDocument/2006/relationships/image" Target="../media/image38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7.png"/><Relationship Id="rId5" Type="http://schemas.openxmlformats.org/officeDocument/2006/relationships/image" Target="../media/image15.png"/><Relationship Id="rId10" Type="http://schemas.openxmlformats.org/officeDocument/2006/relationships/image" Target="../media/image19.gif"/><Relationship Id="rId4" Type="http://schemas.openxmlformats.org/officeDocument/2006/relationships/image" Target="../media/image40.png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1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9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9.png"/><Relationship Id="rId7" Type="http://schemas.openxmlformats.org/officeDocument/2006/relationships/image" Target="../media/image4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4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4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4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78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7.png"/><Relationship Id="rId5" Type="http://schemas.openxmlformats.org/officeDocument/2006/relationships/image" Target="../media/image40.png"/><Relationship Id="rId10" Type="http://schemas.openxmlformats.org/officeDocument/2006/relationships/image" Target="../media/image19.gif"/><Relationship Id="rId4" Type="http://schemas.openxmlformats.org/officeDocument/2006/relationships/image" Target="../media/image15.png"/><Relationship Id="rId9" Type="http://schemas.openxmlformats.org/officeDocument/2006/relationships/image" Target="../media/image3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78.xml"/><Relationship Id="rId7" Type="http://schemas.openxmlformats.org/officeDocument/2006/relationships/image" Target="../media/image2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49.png"/><Relationship Id="rId10" Type="http://schemas.openxmlformats.org/officeDocument/2006/relationships/image" Target="../media/image19.gif"/><Relationship Id="rId4" Type="http://schemas.openxmlformats.org/officeDocument/2006/relationships/image" Target="../media/image15.png"/><Relationship Id="rId9" Type="http://schemas.openxmlformats.org/officeDocument/2006/relationships/image" Target="../media/image31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AB69675-B478-0874-1542-6831FC06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81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والتحدث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(30)د.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(30)د.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-1- 30 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الحصة-2- 30 د.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وفهم)+ دعم (60)د.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(30)د.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(10)د.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– الحصة3 (30)د.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– الحصة4 (30)د.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sz="16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وصف حدث.( ح1)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إنتاج كتابي 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وصف حدث ( ح2).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(ح4)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523970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628650" y="3697919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515290" y="3152812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وصف حدث.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19189" y="1777877"/>
            <a:ext cx="1552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30B28-19F8-7A11-3BAB-A912924AE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8672B68-ACA4-3917-F382-FEA9290C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B33B0B-6BBD-699A-844C-0CB802FE3F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8B79FC-2E0A-49AD-BFAD-101FA05C6A4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D58306-AD75-1871-DAF4-996DFD900AC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1C387F-3294-E2FF-6893-8B4F312B4CD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9B116-4EC9-D4FA-F910-BEA4F1FEABE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47737E5-8050-818A-E549-9887357A3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1D22B03-87A6-107D-FCF3-952421693A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426061-F269-85F3-B63C-1484228E23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0E4711-79FE-4F97-9496-FBB7963CEC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13">
            <a:extLst>
              <a:ext uri="{FF2B5EF4-FFF2-40B4-BE49-F238E27FC236}">
                <a16:creationId xmlns:a16="http://schemas.microsoft.com/office/drawing/2014/main" id="{999F87C0-0F43-CF85-4507-876AF9F1860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83" r="-17383"/>
          <a:stretch>
            <a:fillRect/>
          </a:stretch>
        </p:blipFill>
        <p:spPr>
          <a:xfrm>
            <a:off x="122463" y="1850008"/>
            <a:ext cx="8194990" cy="450521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8030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97C8F-8F99-E2E5-9324-2AAB7C33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E8AAD24-2C6A-4D0A-3D1E-0311863DF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ADC08E-2B9C-82FE-957A-9F9F0670F3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18B5D4-85DE-1806-9E6B-61F2CAB2EE8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65E9FE-09D9-0B5F-C30B-6EAD1BF0B61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3F27E2-0650-F404-63CD-C38A3FD8B63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9FF0FF-F25B-0668-61DA-55410DC943E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6CFC7B6-EB52-447C-C2AE-88525C4C1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3276C2-1D96-D5C2-B6BD-26CA98245E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998AC4-94FC-013E-3675-66C1F7030B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F53F7AE-EBB5-61FD-C146-91245D34E4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AC06BA28-B58A-8953-DF3E-6AB268A91AED}"/>
              </a:ext>
            </a:extLst>
          </p:cNvPr>
          <p:cNvSpPr txBox="1">
            <a:spLocks/>
          </p:cNvSpPr>
          <p:nvPr/>
        </p:nvSpPr>
        <p:spPr>
          <a:xfrm>
            <a:off x="1590761" y="3510017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11" name="Image 1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04511FD-12A6-DA66-FE2D-B1D13D7E5E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55862A-9769-6F65-202E-8584A2B8E1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222F032E-9750-21A4-3DC7-90A765B542F2}"/>
              </a:ext>
            </a:extLst>
          </p:cNvPr>
          <p:cNvSpPr/>
          <p:nvPr/>
        </p:nvSpPr>
        <p:spPr>
          <a:xfrm>
            <a:off x="6729000" y="2105901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8" name="Image 17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B4A7A4-9ED7-B21D-FE60-056110C14A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257" y="2141113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C4E3E6D-24E6-D8C3-3269-8FBABEB569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616" y="2183248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C229838A-4698-BD09-3C57-7790145FCCA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000" y="2098144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147CC5E2-C04D-7F16-3363-2C259BE5A12A}"/>
              </a:ext>
            </a:extLst>
          </p:cNvPr>
          <p:cNvSpPr txBox="1">
            <a:spLocks/>
          </p:cNvSpPr>
          <p:nvPr/>
        </p:nvSpPr>
        <p:spPr>
          <a:xfrm>
            <a:off x="1612027" y="4530020"/>
            <a:ext cx="4698960" cy="6325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05263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7ADED-D361-B1DC-05A8-A4B17287D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3503100-0536-73D6-3F6C-CE15345B7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 في القمطر.</a:t>
            </a:r>
          </a:p>
        </p:txBody>
      </p:sp>
      <p:pic>
        <p:nvPicPr>
          <p:cNvPr id="7" name="Class AR_NV_06_1 (1)">
            <a:hlinkClick r:id="" action="ppaction://media"/>
            <a:extLst>
              <a:ext uri="{FF2B5EF4-FFF2-40B4-BE49-F238E27FC236}">
                <a16:creationId xmlns:a16="http://schemas.microsoft.com/office/drawing/2014/main" id="{A056A69B-1EC6-85BF-4D23-28D0E594E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2" y="2141795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FAD1B4-C09C-73C6-E9F4-79F219D39C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729624-745E-90F8-46E7-AB456DF0C30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3E6D9A-41EF-34F7-D8D1-25022425723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63C0E5-687F-EFEA-5288-D5FEDE1A5C1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91EB1E-CBC3-57F4-E6B8-1577896FC89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09E175F-C908-3815-8A15-910D369434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3B3B17E-17A4-CDFF-26E1-626D5F1C14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B3CA1F-5F3B-76A3-5395-190BE0CF3CC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0D1FC51-067C-7772-EE6B-F4419307296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21A5C2B-46CD-3016-7ED4-468848F39C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6546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BC424-BAAC-0EE8-85DD-6CCD4009E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F332522-659D-0C88-703C-5378C0AD4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بتصحيح الواجب المنزلي شفهيا. خذوا كراساتكم ودفاتر البحث.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00164C-7EAF-743F-9DF6-A1B0BC505FD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99FFBD-B84E-1AF8-C595-166DBBB1BB49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34EEA1-1E5F-A2BE-78D4-AB1205545BA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A6462B-EA5B-C30A-E542-16F9907B59F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1500202-4C3E-799F-2E88-5E9049A09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366ACB-115A-681C-2C71-739F8B671C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0AC63E9-3956-EFE6-3F54-B289CA4399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2592CEC-1898-CF06-00F0-E4B3E5FD55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F2C1D3-E008-CD19-0AE2-7316AC40F28F}"/>
              </a:ext>
            </a:extLst>
          </p:cNvPr>
          <p:cNvSpPr txBox="1"/>
          <p:nvPr/>
        </p:nvSpPr>
        <p:spPr>
          <a:xfrm>
            <a:off x="1358153" y="2845189"/>
            <a:ext cx="6427694" cy="146423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ٱلْواجِبَ ٱلْمَنْزِلِيَّ.</a:t>
            </a:r>
            <a:endParaRPr lang="fr-FR" sz="80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F6EF33-8F77-C4E2-7AA0-77AEBD446B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6629659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8ACD0-30C8-6895-028A-2B62F5177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73849B8-611C-348D-B3B7-3B91A0302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" y="768788"/>
            <a:ext cx="7188712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التي ورد فيها المفعول المطلق لتأكيد الفعل؟ (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الانتقال إلى الجملة الموالية بعد المناقشة.)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DD99CF-E2CE-5ACD-B1BC-21BBEFE0A3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01029AF-26AC-BA49-0CBF-80F3F148607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BAE658-504C-D552-58A7-51898E4F3BCA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22F0B5-BC22-809C-2970-1DDD00AC7B9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6823F5-D91C-6C7B-A93F-96475E408B6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A222069-732F-509D-AA89-8EE2C8AFB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DA863FF-F39F-F13E-E14E-C923ED1CD8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A3B4F1-0D76-EA9C-227C-A3F7B5CC18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15B5768-FADC-F154-168A-2CF22F1231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E089FA2C-9DC8-5B47-DE23-3E78D8D44F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428" y="1543469"/>
            <a:ext cx="3369447" cy="5168266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3C24511-078F-ADEC-E456-FF81323F4DB5}"/>
              </a:ext>
            </a:extLst>
          </p:cNvPr>
          <p:cNvSpPr/>
          <p:nvPr/>
        </p:nvSpPr>
        <p:spPr>
          <a:xfrm>
            <a:off x="2820428" y="5223753"/>
            <a:ext cx="3369447" cy="878247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882469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46545-1063-6E42-A371-99C0A4411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AF3D722-F268-1AE8-75A8-5C7A81D7E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ننتقل إلى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نشاط الطلاقة. من يذكرنا بضوابط القراءة بطلاقة؟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B4AB81-8C63-C9BA-3928-B640A548BA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DBD382-E54E-CDB3-22D8-1BE12EA7C24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BB6ABE-07A0-53D5-B8ED-AC23A233669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CA9A2A-82D4-8912-C8EF-26613FF7CA5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BAE1A2-0DBF-C0D3-2823-F417EC6E472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38FDB87-B7D9-98ED-16BC-FF2FC690E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FDF9FBF-5976-2D46-5B83-0EBBC0149B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A4355A8-3C71-82CD-3AFB-2B992591C4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3218F5F-DC75-712C-E860-D79927A5D0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E67612-9717-6863-BFA3-2EE05C82B271}"/>
              </a:ext>
            </a:extLst>
          </p:cNvPr>
          <p:cNvSpPr/>
          <p:nvPr/>
        </p:nvSpPr>
        <p:spPr>
          <a:xfrm>
            <a:off x="1764702" y="2786863"/>
            <a:ext cx="5466946" cy="1284273"/>
          </a:xfrm>
          <a:prstGeom prst="roundRect">
            <a:avLst/>
          </a:prstGeom>
          <a:noFill/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ضَوابِطُ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ٱلْقِراءَةِ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183478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360AC-1306-76FD-4B42-F17623D0C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46C58CB-BB36-53D8-20B2-16B27A321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الفائز من لم يرتكب أي خطأ.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EDEC1D-0CB9-00ED-2835-24FE4B76BB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766ED0-96E4-CB2A-E22C-91AD9E1B2E0F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C0F507-6D39-8D81-31AB-75000E69302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AFB576-A94A-3AF8-5B28-3F53ACFA678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37EF220-D425-E123-CCC5-D815B4852F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FE251D-E4DD-B533-85CF-713E2570C6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1EA6C2-BB16-47F4-1EB6-801E15FFC2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E42ABD2-C940-1CB5-0D40-D752054DC4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EEA9E6-F780-C53E-4525-70DCF96EFF89}"/>
              </a:ext>
            </a:extLst>
          </p:cNvPr>
          <p:cNvSpPr txBox="1"/>
          <p:nvPr/>
        </p:nvSpPr>
        <p:spPr>
          <a:xfrm>
            <a:off x="612008" y="1749296"/>
            <a:ext cx="7762241" cy="470898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يَعودُ تاريخُ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ٱلرُّسومِ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ٱلْمُتَحَرِّكَةِ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بِداياتِ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ٱلْقَرْنِ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ٱلْعِشْرينَ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حينَ سَعى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ٱلْفَنّانونَ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إِضْفاءِ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ٱلْحَياةِ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ٱلرُّسومِ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ٱلثّابِتَةِ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وَيُعَدُّ فيلْمُ "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فانْتازْماغوري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"، ٱلَّذي أَخْرَجَهُ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ٱلْفَرَنْسِيُّ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إِميل كول سَنَةَ 1908، أَوَّلَ فيلْمِ رُسومٍ مُتَحَرِّكَةٍ حَقيقِيٍّ في ٱلتّاريخِ. اِعْتَمَدَ هَذا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ٱلْفيلْمُ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ٱلْقَصيرُ عَلى رُسوماتٍ بَسيطَةٍ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بِٱلْأَبْيَضِ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وَٱلْأَسْوَدِ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تُعْرَضُ بِسُرْعَةٍ لِتوهِمَ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ٱلْمُشاهِدَ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بِٱلْحَرَكَةِ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indent="354013" algn="just" rtl="1"/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وَمَعَ مُرورِ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ٱلزَّمَنِ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أَصْبَحَتِ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ٱلرُّسومُ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ٱلْمُتَحَرِّكَةُ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صِناعَةً عالَمِيَّةً تَجْمَعُ بَيْنَ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وَٱلتِّكْنولوجْيا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لِإِنْجازِ أَعْمالٍ أَكْثَرَ دِقَّةً وَجَمالًا. كَما سَمَحَتْ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ٱلتِّقْنِياتُ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ٱلْحَديثَةُ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بِإِنْتاجِ أَفْلامٍ طَويلَةٍ تَعْتَمِدُ عَلى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ٱلرُّسومِ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ٱلْمُتَحَرِّكَةِ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كُلِّيّاً، مِمّا زادَ مِنْ إِقْبالِ ٱلْجُمْهورِ عَلَيْها. وَأَصْبَحَتْ هذِهِ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ٱلْأَفْلامُ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وَسيلَةً فَعّالَةً لِتَنْميةِ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ٱلْخَيالِ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وَغَرْسِ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ٱلْقِيَمِ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ٱلْإِنْسانِيَّةِ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خُصوصاً لَدى ٱلْأَطْفالِ، إِذْ تُساهِمُ في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ٱلتَّعَلُّمِ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وَٱلتَّرْفيهِ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آنٍ واحِدٍ.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F72CF2-3A26-A8C0-57E0-95F43AB1B0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9594489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97BDA-7D86-5FC7-9CBA-F3537571F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3481D8D-8468-A6A7-0B69-19D7D69F9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41" y="769685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D3EE880D-C926-49A0-D6F6-B95469C51B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792677" y="2315311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1AA88C1-8A74-C011-DE56-300F8A03D1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762415" cy="762415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25DB663-6344-3DAC-7E4D-912B3B20DBF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C1FE4D-2972-5EBF-8A49-DACF23EEF18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E47F38-E7C4-E3D2-805F-CEB4A3B2CB7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DCAB5D-2FCE-17D8-9C6B-615B3C9F5542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B30B3DE-4401-6E0D-5D08-0DA1E169EA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012090B-20BC-8137-5D6C-9315005A7C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DB987EC-F666-7C1B-A03D-7AB44FD0113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F96D3EC-B5E1-F41D-6DE7-4DB3648702A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FDB922-11E1-E5E1-5E22-2AE29C1BF8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185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FF303-1409-6AEB-8165-793C0A2A4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D1DF44E-BE5B-AC3D-5CC2-48054614F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قراءتكم للنص، حددوا على دفاتر البحث الفكرة العامة للنص. 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57D88E-2A01-1B55-7A16-AF9AD5EA1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787D1B8-0173-560D-7A10-7588BD90814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413F37-540B-309F-A031-DFFD6ABA706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CADCEF-B878-B367-0831-EAF9AD1D909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891E51-9B80-6749-0EA1-78C83562558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60E4EC1-9D15-E9DC-0186-3B62DC52FC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F49453C-50BC-67FF-6A48-2AB102F5FE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D68D2D7-1B9E-6260-7441-01795393AD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4ACAE3-6167-2A17-3AC8-202128C92A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1614043-F61C-91D2-92FB-9C96CF635E6C}"/>
              </a:ext>
            </a:extLst>
          </p:cNvPr>
          <p:cNvSpPr txBox="1"/>
          <p:nvPr/>
        </p:nvSpPr>
        <p:spPr>
          <a:xfrm>
            <a:off x="514236" y="1724838"/>
            <a:ext cx="7772401" cy="337113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يَعودُ تاريخُ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ٱلرُّسومِ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ٱلْمُتَحَرِّكَةِ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بِداياتِ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ٱلْعِشْرينَ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حينَ سَعى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ٱلْفَنّانونَ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إِضْفاءِ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ٱلْحَياةِ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ٱلرُّسومِ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ٱلثّابِتَةِ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وَيُعَدُّ فيلْمُ "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فانْتازْماغوري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"، ٱلَّذي أَخْرَجَهُ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ٱلْفَرَنْسِيُّ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إِميل كول سَنَةَ 1908، أَوَّلَ فيلْمِ رُسومٍ مُتَحَرِّكَةٍ حَقيقِيٍّ في ٱلتّاريخِ. اِعْتَمَدَ هَذا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ٱلْفيلْمُ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ٱلْقَصيرُ عَلى رُسوماتٍ بَسيطَةٍ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بِٱلْأَبْيَضِ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وَٱلْأَسْوَدِ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تُعْرَضُ بِسُرْعَةٍ لِتوهِمَ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ٱلْمُشاهِدَ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بِٱلْحَرَكَةِ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indent="354013" algn="just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وَمَعَ مُرورِ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ٱلزَّمَنِ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أَصْبَحَتِ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ٱلرُّسومُ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ٱلْمُتَحَرِّكَةُ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صِناعَةً عالَمِيَّةً تَجْمَعُ بَيْنَ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وَٱلتِّكْنولوجْيا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لِإِنْجازِ أَعْمالٍ أَكْثَرَ دِقَّةً وَجَمالًا. كَما سَمَحَتْ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ٱلتِّقْنِياتُ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ٱلْحَديثَةُ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بِإِنْتاجِ أَفْلامٍ طَويلَةٍ تَعْتَمِدُ عَلى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ٱلرُّسومِ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ٱلْمُتَحَرِّكَةِ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كُلِّيّاً، مِمّا زادَ مِنْ إِقْبالِ ٱلْجُمْهورِ عَلَيْها. وَأَصْبَحَتْ هذِهِ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ٱلْأَفْلامُ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وَسيلَةً فَعّالَةً لِتَنْميةِ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ٱلْخَيالِ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وَغَرْسِ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ٱلْقِيَمِ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ٱلْإِنْسانِيَّةِ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خُصوصاً لَدى ٱلْأَطْفالِ، إِذْ تُساهِمُ في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ٱلتَّعَلُّمِ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وَٱلتَّرْفيهِ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آنٍ واحِدٍ.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27CBE8-F398-62E5-0224-95EDF90B3928}"/>
              </a:ext>
            </a:extLst>
          </p:cNvPr>
          <p:cNvSpPr txBox="1"/>
          <p:nvPr/>
        </p:nvSpPr>
        <p:spPr>
          <a:xfrm>
            <a:off x="1756237" y="5314551"/>
            <a:ext cx="5521576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حَدِّد(ي) ٱلْفِكْرَةَ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ٱلْعامَّةَ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ٱلنَّصُّ.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74396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71CB7-45B6-EFD7-5096-AE1E25CED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202782-5BD7-5536-4B49-52AADF3B6B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2BB73B-3582-8A56-55E3-E7AA50C91FC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1A8CBD-1446-3E1D-D5CA-292F59B0667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4CCF5C-A02C-E419-FFC4-31B33213330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C65759-1D1C-3AC8-E70B-65B1B3F0C362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76B81D5-3E64-2933-6C04-BF134DB78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25208C8-247E-C157-C04A-572A091327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54F23C-1101-916B-CE83-1F94715431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D1C0776-04D4-3E34-299F-60E0F3394D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BC6BC72F-67DB-0529-4F47-A3327BFAB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الفكرة التي صاغها؟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19C2FB-8AA9-3661-298A-F61457C0E799}"/>
              </a:ext>
            </a:extLst>
          </p:cNvPr>
          <p:cNvSpPr txBox="1"/>
          <p:nvPr/>
        </p:nvSpPr>
        <p:spPr>
          <a:xfrm>
            <a:off x="2101356" y="3409446"/>
            <a:ext cx="4941287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اَلْفِكْرَةُ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ٱلْعامَّةُ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لِلنَّصِّ.</a:t>
            </a:r>
            <a:endParaRPr lang="fr-FR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3386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  </a:t>
            </a:r>
            <a:r>
              <a:rPr lang="ar-MA" dirty="0">
                <a:solidFill>
                  <a:srgbClr val="424D7B"/>
                </a:solidFill>
              </a:rPr>
              <a:t>إنتاج كتابي (ح3)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وصف حدث.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FE9EC-EDCA-DF66-CE90-7732B9105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24060F9-568B-69A5-7F3C-B14858324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725" y="828000"/>
            <a:ext cx="703356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ستتعلمون في هذه الحصة كيف تكتبون نصا لوصف حدث 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12EB0E-4D79-1A03-AB97-7FA77EF3F4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718BE0-B610-28D4-6135-6A32DA4D1C9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513B30-DFA6-9C61-7A64-C7102B0A708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CF1B21-11BB-0003-C292-9C89D6D56A6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36292-0771-7F64-ACAE-3F2B1E9A872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0F0591-34E0-B80F-3789-512F8A4096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B16DAB-FCFF-C0DD-36E0-4446DF57E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06F091-32F4-C8B8-140C-B7CE80FD6D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0471CF-05EE-55BD-F0FE-DE4A6F06F5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9E857F3-2C19-BD98-3C93-617B434EB9B2}"/>
              </a:ext>
            </a:extLst>
          </p:cNvPr>
          <p:cNvSpPr txBox="1"/>
          <p:nvPr/>
        </p:nvSpPr>
        <p:spPr>
          <a:xfrm>
            <a:off x="1069749" y="3191986"/>
            <a:ext cx="7004501" cy="122586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600" dirty="0"/>
              <a:t>سَأَتَعَلَّمُ كَيْفَ أَصِفُ حَدَثاً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49250188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B0D7C-AA9A-513F-AFE1-2355DCFED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C11EB93-81B3-0C57-3FB8-A74DEBEE7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42" y="760475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 من يذكرنا بمعنى بالخبر؟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35CE6B-093E-1538-CD7C-187BD640A7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02A339-596A-6B10-4FB9-6946512BA0C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A225EB-FC26-F17A-3C67-14FD16961C0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AAEC0E-BF2A-EC9D-0972-93A013938B2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F76D06-0D91-D75F-8E93-D10D6633C4A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A6C254D-F949-FC25-AE1B-2F8BDAA995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5C42941-1500-C4A7-BC19-1605E7CF2F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C7F897-FB57-C44F-A555-3AAA8294B3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126FE8-DDE1-3327-86B8-C90CDEF052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0414F45-EA5C-5BBA-5EAD-E1DBE6C69C2A}"/>
              </a:ext>
            </a:extLst>
          </p:cNvPr>
          <p:cNvSpPr txBox="1"/>
          <p:nvPr/>
        </p:nvSpPr>
        <p:spPr>
          <a:xfrm>
            <a:off x="779474" y="3011715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بِٱلْخَبَرِ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91944652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D0F70-A6FD-7298-5084-06BDBAE26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6D66980-6CE7-0596-58E3-67A6D3A1F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0019"/>
            <a:ext cx="703356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E244A9-7E14-B1D9-E96E-A14D1987C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F39538-CB93-FE62-A2D7-09DBA5218EC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92C139-6432-8A42-3365-704AA528260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91C788-E36C-EBE8-E0C0-0843008FFA8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A842F1-0393-DCCD-B06F-B73F1DB76FB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D19A4B-9BEF-60F8-2933-1C07891D99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2CCBEA-C628-A11F-ABBA-68DEDBF147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87679E-65EA-C6F6-DC60-F560ABB6B9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1EF523-E27B-431E-BF9B-3748783B79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981977C-CCFB-139F-0C53-4FF7C28AF933}"/>
              </a:ext>
            </a:extLst>
          </p:cNvPr>
          <p:cNvSpPr txBox="1"/>
          <p:nvPr/>
        </p:nvSpPr>
        <p:spPr>
          <a:xfrm>
            <a:off x="709995" y="2278776"/>
            <a:ext cx="7614059" cy="347329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اَلْخَبَرُ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مَجْموعَةٌ مِنَ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حَوْلَ 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حَدَثٍ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ظاهِرَةٍ يَتِمُّ تَبْليغُها لِلْغَيْرِ بِشَكْلٍ شَفَهِيٍّ أَوْ كِتابِيٍّ.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78281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A8723-0D6F-9510-CBDD-E2CB4224A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DD30347-E6F3-1CD4-AD8B-D3303CABC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الخطوات التي نتبعها لتحديد عناصر الخبر؟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CBAA1E-E9F3-81D7-CC40-6F74E2FBADE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807079-BFE6-3F4B-C75E-2A3CCD5E141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E329CC-5618-A67C-C4EC-40AAC881411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E8BD60-9964-5090-CD13-EA2E336CE1DD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81AF1D2-176B-01C1-47CF-B47142F7C5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14F4E38-2A19-98A8-1790-C7DBEE9F7F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D79F9B-2744-6949-D09C-739B36685C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8700EE-49BB-7AE6-E6E9-D525CB6A98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0C2E06-5674-B931-C96A-2736F2B891CC}"/>
              </a:ext>
            </a:extLst>
          </p:cNvPr>
          <p:cNvSpPr txBox="1"/>
          <p:nvPr/>
        </p:nvSpPr>
        <p:spPr>
          <a:xfrm>
            <a:off x="648510" y="3146614"/>
            <a:ext cx="7796243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ٱلْخُطُواتُ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نَتَّبِعُها لِتَحْديدِ عَناصِرِ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ٱلْخَبَرِ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EDEAE7-2D30-A23F-FDE5-A19483ACEE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8393169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B0C70-0213-C39C-A152-C75065BC3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F32BA36-1CB3-5B2D-8C00-323042DE7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616293-B1DF-C9BE-5A3D-EC03DB56E7F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FB40FA-6B48-BE95-82A6-AA93F0A5EE7C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AE33AB-71C0-A21A-34CC-10FC1CD8B9A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84A00B-C1FE-9BEE-F139-44C83C7E6AD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A918406-A81F-2A96-5A20-361FA4E654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40274-9ED5-7005-6432-20969EE64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00B5CA9-3031-F368-9422-B9761D47F1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8234C88-44D9-64E5-6B57-C62F8176A0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6EC2F32-BCFE-91CD-A8F3-39697E6C1391}"/>
              </a:ext>
            </a:extLst>
          </p:cNvPr>
          <p:cNvSpPr txBox="1"/>
          <p:nvPr/>
        </p:nvSpPr>
        <p:spPr>
          <a:xfrm>
            <a:off x="648510" y="2239105"/>
            <a:ext cx="7433314" cy="3507343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14350" indent="-514350" algn="r" rtl="1"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مُخَطَّطاً شَمْسِيّاً وَأَضَعُ وَسَطَهُ عِبارَةَ "عَناصِرُ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ٱلْخَبَرِ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"؛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أُجيبُ عَنْ أَسْئِلَةِ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ٱلْمُخَطَّطِ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ٱلشَّمْسِيِّ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ماذا؟ مَنْ؟ مَتى؟ أَيْنَ؟ لِماذا؟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فِقْرَةً مُنْسَجِمَةً تَتَضَمَّنُ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ٱلْأَجْوِبَةَ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ٱلْمُقَدَّمَةَ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7102673-63FD-B0B1-1A09-B43E7D72F2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9973837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081DC-A02F-40B3-4063-3E141498B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009A1C5-6152-765F-9340-ECB1B6704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الأسئلة التي تساعدنا على  تحديد عناصر الخبر؟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2E49F7-AE2F-6AED-2098-54100D2305E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98DA70-E977-DE2B-B274-F9706698F52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002E07-AA72-3026-C293-99B47D782D5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DE9130-6F8D-0F21-74A1-D7A6AF4801F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0CF8ADB-1CE0-E2E1-8908-C185FD2C6A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7262BCE-D724-43F0-4D2B-992C3A9A7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B9409BC-72FE-A555-6960-5A0CC81C95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19B7046-F0F9-CDC6-8E76-81ED54FB44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EB3D4D8-EE0C-0F3B-E320-7930D70E3D22}"/>
              </a:ext>
            </a:extLst>
          </p:cNvPr>
          <p:cNvSpPr txBox="1"/>
          <p:nvPr/>
        </p:nvSpPr>
        <p:spPr>
          <a:xfrm>
            <a:off x="558053" y="3281083"/>
            <a:ext cx="8027893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ٱلْأَسْئِلَةُ ٱلَّتي تُساعِدُنا عَلى تَحْديدِ عَناصِرِ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ٱلْخَبَرِ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560445-9967-B613-C94A-CBC9D476DB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8979987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8DC86-E54A-673D-6A88-5973C2CC5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E586192-90D9-FEC6-E872-F5BAD65A9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أسئلة المخطط الشمسي لعناصر الخبر؟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332155-59D5-F4DA-3FBD-6668ADDC35A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212FBE-B6E0-8EAD-5B48-F7E9AA6A441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CEADBD-2637-277F-C0E3-2C5D6597F45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65080E-4C03-F88F-7CD2-92B2773033A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503C844-BC67-5BFA-C933-19289D596F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0FD8B5-0146-3DE3-993B-37596EF4E4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6724C5F-6155-3D21-BFEE-4DB4B679E6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72A5EF-4156-F196-46DA-012F5A7B9E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Ellipse 30">
            <a:extLst>
              <a:ext uri="{FF2B5EF4-FFF2-40B4-BE49-F238E27FC236}">
                <a16:creationId xmlns:a16="http://schemas.microsoft.com/office/drawing/2014/main" id="{2027AEEA-3602-C443-79AE-24074DB7ABAC}"/>
              </a:ext>
            </a:extLst>
          </p:cNvPr>
          <p:cNvSpPr/>
          <p:nvPr/>
        </p:nvSpPr>
        <p:spPr>
          <a:xfrm>
            <a:off x="3566815" y="2942639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2" name="Connecteur : en arc 31">
            <a:extLst>
              <a:ext uri="{FF2B5EF4-FFF2-40B4-BE49-F238E27FC236}">
                <a16:creationId xmlns:a16="http://schemas.microsoft.com/office/drawing/2014/main" id="{FAFC5563-C8D7-283B-76DD-62CFD7F7D26E}"/>
              </a:ext>
            </a:extLst>
          </p:cNvPr>
          <p:cNvCxnSpPr>
            <a:cxnSpLocks/>
          </p:cNvCxnSpPr>
          <p:nvPr/>
        </p:nvCxnSpPr>
        <p:spPr>
          <a:xfrm flipV="1">
            <a:off x="4576885" y="2394772"/>
            <a:ext cx="810269" cy="686510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llipse 32">
            <a:extLst>
              <a:ext uri="{FF2B5EF4-FFF2-40B4-BE49-F238E27FC236}">
                <a16:creationId xmlns:a16="http://schemas.microsoft.com/office/drawing/2014/main" id="{C9F0BC7F-31E7-2DD6-4C55-95EBC3B9A3D6}"/>
              </a:ext>
            </a:extLst>
          </p:cNvPr>
          <p:cNvSpPr/>
          <p:nvPr/>
        </p:nvSpPr>
        <p:spPr>
          <a:xfrm>
            <a:off x="2149480" y="1653626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22403ED3-2F33-9F13-6FCC-E36141912018}"/>
              </a:ext>
            </a:extLst>
          </p:cNvPr>
          <p:cNvSpPr/>
          <p:nvPr/>
        </p:nvSpPr>
        <p:spPr>
          <a:xfrm>
            <a:off x="5416141" y="213045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5" name="Connecteur : en arc 34">
            <a:extLst>
              <a:ext uri="{FF2B5EF4-FFF2-40B4-BE49-F238E27FC236}">
                <a16:creationId xmlns:a16="http://schemas.microsoft.com/office/drawing/2014/main" id="{E000BFB6-5BA1-ECD2-1863-B9F946E4A97D}"/>
              </a:ext>
            </a:extLst>
          </p:cNvPr>
          <p:cNvCxnSpPr>
            <a:cxnSpLocks/>
          </p:cNvCxnSpPr>
          <p:nvPr/>
        </p:nvCxnSpPr>
        <p:spPr>
          <a:xfrm>
            <a:off x="4834822" y="3660805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llipse 35">
            <a:extLst>
              <a:ext uri="{FF2B5EF4-FFF2-40B4-BE49-F238E27FC236}">
                <a16:creationId xmlns:a16="http://schemas.microsoft.com/office/drawing/2014/main" id="{4CA18A34-9D7E-66A9-5C60-3608E9343CCD}"/>
              </a:ext>
            </a:extLst>
          </p:cNvPr>
          <p:cNvSpPr/>
          <p:nvPr/>
        </p:nvSpPr>
        <p:spPr>
          <a:xfrm>
            <a:off x="5852571" y="3798210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7" name="Connecteur : en arc 36">
            <a:extLst>
              <a:ext uri="{FF2B5EF4-FFF2-40B4-BE49-F238E27FC236}">
                <a16:creationId xmlns:a16="http://schemas.microsoft.com/office/drawing/2014/main" id="{9205043F-4DF0-8309-9164-42B0D010C9E9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21460" y="4392742"/>
            <a:ext cx="985855" cy="32499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llipse 37">
            <a:extLst>
              <a:ext uri="{FF2B5EF4-FFF2-40B4-BE49-F238E27FC236}">
                <a16:creationId xmlns:a16="http://schemas.microsoft.com/office/drawing/2014/main" id="{0BD29B18-6AE0-8619-5DF4-080385B30B5E}"/>
              </a:ext>
            </a:extLst>
          </p:cNvPr>
          <p:cNvSpPr/>
          <p:nvPr/>
        </p:nvSpPr>
        <p:spPr>
          <a:xfrm>
            <a:off x="3914755" y="5087010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9" name="Connecteur : en arc 38">
            <a:extLst>
              <a:ext uri="{FF2B5EF4-FFF2-40B4-BE49-F238E27FC236}">
                <a16:creationId xmlns:a16="http://schemas.microsoft.com/office/drawing/2014/main" id="{89CA5F90-203E-3267-604C-A64ADF54BC1A}"/>
              </a:ext>
            </a:extLst>
          </p:cNvPr>
          <p:cNvCxnSpPr>
            <a:cxnSpLocks/>
          </p:cNvCxnSpPr>
          <p:nvPr/>
        </p:nvCxnSpPr>
        <p:spPr>
          <a:xfrm rot="10800000" flipV="1">
            <a:off x="2673655" y="3534110"/>
            <a:ext cx="810110" cy="52820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Ellipse 39">
            <a:extLst>
              <a:ext uri="{FF2B5EF4-FFF2-40B4-BE49-F238E27FC236}">
                <a16:creationId xmlns:a16="http://schemas.microsoft.com/office/drawing/2014/main" id="{B2539C92-0CBE-E511-441B-DFA6C5C94182}"/>
              </a:ext>
            </a:extLst>
          </p:cNvPr>
          <p:cNvSpPr/>
          <p:nvPr/>
        </p:nvSpPr>
        <p:spPr>
          <a:xfrm>
            <a:off x="1344983" y="3851791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41" name="Connecteur : en arc 40">
            <a:extLst>
              <a:ext uri="{FF2B5EF4-FFF2-40B4-BE49-F238E27FC236}">
                <a16:creationId xmlns:a16="http://schemas.microsoft.com/office/drawing/2014/main" id="{98DC323D-3CCE-A7DC-2D71-41D3BE070620}"/>
              </a:ext>
            </a:extLst>
          </p:cNvPr>
          <p:cNvCxnSpPr>
            <a:cxnSpLocks/>
            <a:stCxn id="31" idx="1"/>
            <a:endCxn id="33" idx="5"/>
          </p:cNvCxnSpPr>
          <p:nvPr/>
        </p:nvCxnSpPr>
        <p:spPr>
          <a:xfrm rot="16200000" flipV="1">
            <a:off x="2900323" y="2248817"/>
            <a:ext cx="1001772" cy="71381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Bulle narrative : rectangle à coins arrondis 41">
            <a:extLst>
              <a:ext uri="{FF2B5EF4-FFF2-40B4-BE49-F238E27FC236}">
                <a16:creationId xmlns:a16="http://schemas.microsoft.com/office/drawing/2014/main" id="{A59EDEAF-9A7D-BD49-FC2D-0E40790576C0}"/>
              </a:ext>
            </a:extLst>
          </p:cNvPr>
          <p:cNvSpPr/>
          <p:nvPr/>
        </p:nvSpPr>
        <p:spPr>
          <a:xfrm>
            <a:off x="495810" y="2315099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اَلْمَوْضوعُ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Bulle narrative : rectangle à coins arrondis 42">
            <a:extLst>
              <a:ext uri="{FF2B5EF4-FFF2-40B4-BE49-F238E27FC236}">
                <a16:creationId xmlns:a16="http://schemas.microsoft.com/office/drawing/2014/main" id="{DD572E9F-2DB6-D4E2-7E30-BB2FC75923A7}"/>
              </a:ext>
            </a:extLst>
          </p:cNvPr>
          <p:cNvSpPr/>
          <p:nvPr/>
        </p:nvSpPr>
        <p:spPr>
          <a:xfrm>
            <a:off x="5771118" y="2697243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اَلشَّخْصِيّاتُ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4" name="Bulle narrative : rectangle à coins arrondis 43">
            <a:extLst>
              <a:ext uri="{FF2B5EF4-FFF2-40B4-BE49-F238E27FC236}">
                <a16:creationId xmlns:a16="http://schemas.microsoft.com/office/drawing/2014/main" id="{B7BB4D60-D31A-E6D2-E036-8BC7EF786DE4}"/>
              </a:ext>
            </a:extLst>
          </p:cNvPr>
          <p:cNvSpPr/>
          <p:nvPr/>
        </p:nvSpPr>
        <p:spPr>
          <a:xfrm>
            <a:off x="5366491" y="4594415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Bulle narrative : rectangle à coins arrondis 44">
            <a:extLst>
              <a:ext uri="{FF2B5EF4-FFF2-40B4-BE49-F238E27FC236}">
                <a16:creationId xmlns:a16="http://schemas.microsoft.com/office/drawing/2014/main" id="{3E26CDFB-45B7-FA17-EA99-298834246C81}"/>
              </a:ext>
            </a:extLst>
          </p:cNvPr>
          <p:cNvSpPr/>
          <p:nvPr/>
        </p:nvSpPr>
        <p:spPr>
          <a:xfrm>
            <a:off x="1426265" y="5414165"/>
            <a:ext cx="2480395" cy="701923"/>
          </a:xfrm>
          <a:prstGeom prst="wedgeRoundRectCallout">
            <a:avLst>
              <a:gd name="adj1" fmla="val 56422"/>
              <a:gd name="adj2" fmla="val -49372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اَلْزَّمانُ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6" name="Bulle narrative : rectangle à coins arrondis 45">
            <a:extLst>
              <a:ext uri="{FF2B5EF4-FFF2-40B4-BE49-F238E27FC236}">
                <a16:creationId xmlns:a16="http://schemas.microsoft.com/office/drawing/2014/main" id="{8B2ECC44-6ED5-ED9B-0F59-AAAC703D333F}"/>
              </a:ext>
            </a:extLst>
          </p:cNvPr>
          <p:cNvSpPr/>
          <p:nvPr/>
        </p:nvSpPr>
        <p:spPr>
          <a:xfrm>
            <a:off x="495809" y="4476603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اَلْسَّبَبُ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FB6661-7F6A-8635-9CAF-0E2D42732C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6866006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B5A97-D616-9AFA-36FE-70932A1A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AF2980C-C3F3-0572-43F9-47DB4981A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تتذكرون الخبر الذي قدمه التلميذ عدنان. ما الحدث الرئيس الذي كان موضوع الخبر؟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CEEF30-F965-E4A5-F03F-59D10C00216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23325B-D083-A909-2F3E-CA4BF0DD447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CF781F-D1D3-B2BF-43F9-3E031224F39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32C22B-1FC3-BEDA-CF1E-D1093940CE5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ECE4240-7999-28BD-5FCA-0AFFAD5377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57F767A-C70C-0BFC-230D-88FD8417F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A9489E7-1822-B3FE-128A-069364935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7A4B278-2EA3-8930-67FB-8F28F3CAB8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5A7E37-897F-19DC-01A3-0AC18723FF05}"/>
              </a:ext>
            </a:extLst>
          </p:cNvPr>
          <p:cNvSpPr txBox="1"/>
          <p:nvPr/>
        </p:nvSpPr>
        <p:spPr>
          <a:xfrm>
            <a:off x="503078" y="2890939"/>
            <a:ext cx="8027893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ٱلْحَدَثُ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ٱلرَّئيسُ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كانَ مَوْضوعَ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ٱلْخَبَرِ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8987B2F-4B51-0EA3-67E6-33F163AD67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8623077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027E9-93F2-0CC5-537A-F16552BA6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0B8C6E7-69A6-483D-72E6-A537B87B2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4CFAD5-1927-EB6B-D9F0-B5496CA5FB8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242AF2-6363-F18B-478B-F44BA11290F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4B8DF9-DF9D-C3C6-4434-2D5BE579616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F77305-6562-7CCB-8280-B9E2D19BE0C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4FD39E2-4800-8EE2-F9B7-AC622FEE76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8405683-3D7B-961C-2E2C-3FC75BC67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E94F06-CB29-DBB6-EB7E-A1DBBDDB6F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ED562A-5333-92E7-BBF8-F7661FEAF8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39A614-1424-3340-45FC-B5E34A9A0C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56DE269-8DF9-4FB4-2A54-43134B525B2F}"/>
              </a:ext>
            </a:extLst>
          </p:cNvPr>
          <p:cNvSpPr txBox="1"/>
          <p:nvPr/>
        </p:nvSpPr>
        <p:spPr>
          <a:xfrm>
            <a:off x="922669" y="3232315"/>
            <a:ext cx="7188712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تَنْظيمُ يَوْمٍ ثَقافِيٍّ حَوْلَ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496072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E7F30-8B40-C5B0-FB19-3F984156F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F61AE98-8E2F-897B-F6A1-4E8C265BC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معي، كيف سأكتب نصا لوصف هذا الحدث.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C52B45-B32D-F416-D74F-C1C32D3C66B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A6C13D-F48D-2496-531E-FAC9C9EC1401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ECEF03-D50B-AC5A-9BBC-D7F8CD6E8A6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199EDC-F234-56B3-82FC-7B5BB2802A2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4416D1C-96AD-A4BC-1159-75A9851926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4B4A359-1229-BAEC-A180-6B8326752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61FBD68-9337-D9C1-D453-06989B9EB0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CFA4A1D-B7DC-97A3-7EF3-7E460A3C58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6AA769-1554-5905-BDAF-75B973E17E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8C6758C-FA21-4DB5-4516-4F8E5049610A}"/>
              </a:ext>
            </a:extLst>
          </p:cNvPr>
          <p:cNvSpPr txBox="1"/>
          <p:nvPr/>
        </p:nvSpPr>
        <p:spPr>
          <a:xfrm>
            <a:off x="922669" y="3232315"/>
            <a:ext cx="7188712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تَنْظيمُ يَوْمٍ ثَقافِيٌٍ حَوْلَ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223702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0BD5F-D73E-5934-4632-3121140ED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D7701B1-ACDF-BC44-AED2-295FBAD9E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أولا، أحدد الأحداث الفرعية للحدث الرئيس،  وهي كالتالي: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F8F28E-FAE7-7CD3-C8DE-2A757A60579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091CD1-7734-2DC3-4A36-8C350142B809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4D4029-CD09-790D-EB3D-44741782E83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CE7594-35A1-48AC-0345-325A9CAC06E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3EB3AC5-B090-DE3B-F976-7ABE1AA0E2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B06527-5E57-7505-8836-15AA6B7FAA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E7DC70C-F7B0-918C-F8A7-306FE70CCC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041E69F-EE67-D486-9C5E-2ED6681CA8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781738-23E7-F892-1934-82B3F63802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EC41096-8900-5DE0-83CD-ABA017D92D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65161"/>
              </p:ext>
            </p:extLst>
          </p:nvPr>
        </p:nvGraphicFramePr>
        <p:xfrm>
          <a:off x="822409" y="2048402"/>
          <a:ext cx="7101840" cy="4125598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7101840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630558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اَلْحَدَثُ </a:t>
                      </a:r>
                      <a:r>
                        <a:rPr lang="ar-S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ٱلرَّئيسُ</a:t>
                      </a:r>
                      <a:r>
                        <a:rPr lang="ar-S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 تَنْظيمُ يَوْمٍ ثَقافِيٍّ حَوْلَ </a:t>
                      </a:r>
                      <a:r>
                        <a:rPr lang="ar-S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ٱلْمَسْرَحِ</a:t>
                      </a:r>
                      <a:r>
                        <a:rPr lang="f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243161"/>
                  </a:ext>
                </a:extLst>
              </a:tr>
              <a:tr h="3075723">
                <a:tc>
                  <a:txBody>
                    <a:bodyPr/>
                    <a:lstStyle/>
                    <a:p>
                      <a:pPr marL="447675" indent="-447675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ar-S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اَلْحَدَثُ </a:t>
                      </a:r>
                      <a:r>
                        <a:rPr lang="ar-SA" sz="36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ٱلْفَرْعِيُّ</a:t>
                      </a:r>
                      <a:r>
                        <a:rPr lang="ar-S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ٱلْأَوَّلُ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 كَلِمَةُ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ٱلسَّيِّدِ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مُديرِ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ٱلْمَدْرَسَةِ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ٱلتَّرْحيبِيَّةُ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وَتَقْديمُ بَرْنامَجِ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ٱلْيَوْمِ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؛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447675" indent="-447675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ar-S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اَلْحَدَثُ </a:t>
                      </a:r>
                      <a:r>
                        <a:rPr lang="ar-SA" sz="36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ٱلْفَرْعِيُّ</a:t>
                      </a:r>
                      <a:r>
                        <a:rPr lang="ar-S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6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ٱلثّاني</a:t>
                      </a:r>
                      <a:r>
                        <a:rPr lang="ar-S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</a:t>
                      </a:r>
                      <a:r>
                        <a:rPr lang="ar-M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تَقْديمُ عَرْضٍ حَوْلَ أَبي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ٱلْفُنونِ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أَلْقاهُ مُنَشِّطُ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ٱلنّادي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ٱلثَّقافِيِّ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؛</a:t>
                      </a:r>
                      <a:endParaRPr lang="ar-SA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447675" indent="-447675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ar-S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اَلْحَدَثُ </a:t>
                      </a:r>
                      <a:r>
                        <a:rPr lang="ar-SA" sz="36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ٱلْفَرْعِيُّ</a:t>
                      </a:r>
                      <a:r>
                        <a:rPr lang="ar-SA" sz="36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6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ٱلثّالِثُ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:عَرْضُ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مَسْرَحِيَّتَيْنِ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ٱثْنَتَيْنِ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مِنْ تَقْديمِ تَلاميذِ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ٱلْمُؤَسَّسَةِ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411166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BF459-8A87-D2BC-C7F1-F9ACD5AD7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9A7D7BE-0C43-46B1-822E-AFEFC4711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كتب فقرة لوصف كل حدث فرعي مستعملا أساليب مناسبة. أبدأ بالحدث الفرعي الأول.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7567C2-5A4B-6043-4608-9D3FE51EC5D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E7867E-3E51-B771-8FA5-8E4C736A284F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610412-EAC0-5917-B548-29954A2BABA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554515-85BF-29D7-BFF4-F5EF3D0A5498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0CE91B3-AC25-EE89-7E91-F3E06EC9B5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273859-B315-060C-6026-736611E06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06C74D6-FC43-622A-0AD0-5652F88FC7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A761C21-7BF5-725D-0E3B-9CEED4EC71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5B298AD-DF0A-768D-12A2-BAA1EC6A33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CB4C4AB-D51A-54A5-6526-4F6F79816D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369577"/>
              </p:ext>
            </p:extLst>
          </p:nvPr>
        </p:nvGraphicFramePr>
        <p:xfrm>
          <a:off x="568715" y="2227937"/>
          <a:ext cx="8006570" cy="3802063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8006570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46805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اَلْحَدَثُ </a:t>
                      </a:r>
                      <a:r>
                        <a:rPr lang="ar-SA" sz="4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ٱلْفَرْعِيُّ</a:t>
                      </a:r>
                      <a:r>
                        <a:rPr lang="ar-S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ٱلْأَوَّلُ: كَلِمَةٌ تَرْحيبِيَّةٌ وَتَقْديمُ بَرْنامَجِ </a:t>
                      </a:r>
                      <a:r>
                        <a:rPr lang="ar-SA" sz="4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ٱلْيَوْمِ</a:t>
                      </a:r>
                      <a:r>
                        <a:rPr lang="f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4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243161"/>
                  </a:ext>
                </a:extLst>
              </a:tr>
              <a:tr h="2066511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4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اِنْطَلَقَ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ٱلْيَوْمُ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ٱلثَّقافِيُّ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بِتِلاوةِ آياتٍ مِنَ </a:t>
                      </a:r>
                      <a:r>
                        <a:rPr lang="ar-MA" sz="4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ٱلْقُرْآنِ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ٱلْكَريمِ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</a:t>
                      </a:r>
                      <a:r>
                        <a:rPr lang="ar-MA" sz="44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بَعْدَها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أَلْقى </a:t>
                      </a:r>
                      <a:r>
                        <a:rPr lang="ar-MA" sz="4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ٱلسَّيِّدُ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ٱلْمُديرُ كَلِمَةً تَرْحيبِيَّةً </a:t>
                      </a:r>
                      <a:r>
                        <a:rPr lang="ar-MA" sz="4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بِٱلْجَميعِ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</a:t>
                      </a:r>
                      <a:r>
                        <a:rPr lang="ar-MA" sz="44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َشَكَرَ </a:t>
                      </a:r>
                      <a:r>
                        <a:rPr lang="ar-MA" sz="4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بِٱسْمِ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ٱلْحاضِرينَ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ٱلْفَريقَ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ٱلَّذي سَهِرَ عَلى تَنْظيمِ هذا </a:t>
                      </a:r>
                      <a:r>
                        <a:rPr lang="ar-MA" sz="4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ٱلنَّشاطِ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ٱلتَّرْبَوِيِّ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</a:t>
                      </a:r>
                      <a:r>
                        <a:rPr lang="ar-MA" sz="44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ثُمَّ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عَرَضَ أَهَمَّ فِقْراتِ بَرْنامَجِ </a:t>
                      </a:r>
                      <a:r>
                        <a:rPr lang="ar-MA" sz="4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ٱلْيَوْمِ</a:t>
                      </a: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4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278479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59BBA-E5B3-700C-4433-09A2DFE55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DF2D982-AAF0-9D22-C393-1EECCFF22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دوركم، من يحاول تذكر تفاصيل الحدث الفرعي الثاني ويقدم وصفا له بأسلوبه الخاص؟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61327B-9C82-3D75-5C4D-90E39AC4328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A10BB4-70C9-D678-6ED4-1FC30032C60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D29C10-5846-34E4-90D2-457A018BFAC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ECC97D-4E0A-D582-9EAF-0CF1460BD67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8C8729F-6A6F-2BC7-8E27-B122103BDF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962A5E-B7FC-5489-E771-53098D5B91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9D8B017-E68F-F2CA-6009-19C124AAA7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D65EDF6-73C0-5DF7-56B4-F007E40811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53A49D4-3228-33ED-BEEE-39095D58A6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310344"/>
              </p:ext>
            </p:extLst>
          </p:nvPr>
        </p:nvGraphicFramePr>
        <p:xfrm>
          <a:off x="653592" y="2293883"/>
          <a:ext cx="7526689" cy="3240626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7526689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46805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اَلْحَدَثُ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ٱلْفَرْعِيُّ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ٱلثّاني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 تَقْديمُ عَرْضٍ حَوْلَ أَبي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ٱلْفُنونِ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أَلْقاهُ مُنَشِّطُ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ٱلنّادي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ٱلثَّقافِيِّ</a:t>
                      </a:r>
                      <a:r>
                        <a:rPr lang="f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243161"/>
                  </a:ext>
                </a:extLst>
              </a:tr>
              <a:tr h="2066511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</a:t>
                      </a:r>
                      <a:endParaRPr lang="fr-FR" sz="4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06EFFC-DF23-DE2B-2B92-FAA8063668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184867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1C4CB-547D-EC08-3B68-C5209139D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8137BC7-EB9B-104B-A7EB-88B091CBD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A29F93-91F4-BB4E-3411-2A6D1020ABF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69C6A2-34B4-0346-2B5A-D188795D6A1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50D2FF-6AAA-2802-8812-EFFF86CAEF6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36D6C5-ACB5-9F07-4784-38C705FE54D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57B8488-8888-47CF-6076-7F2E0F369D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78E3375-D82B-FFC2-B919-EC83BB93D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66C9FC5-2640-FD10-A1AC-30027F49DB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B5AE1D-F07F-73D1-8B08-31DED661B7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095833B-ED20-3502-237F-E52E1D83BE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2CCE40-6591-EA16-E8E6-A63C50F115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331484"/>
              </p:ext>
            </p:extLst>
          </p:nvPr>
        </p:nvGraphicFramePr>
        <p:xfrm>
          <a:off x="848935" y="1867720"/>
          <a:ext cx="7070671" cy="4408678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7070671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34342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اَلْحَدَثُ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ٱلْفَرْعِيُّ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ٱلثّاني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 تَقْديمُ عَرْضٍ حَوْلَ أَبي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ٱلْفُنونِ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أَلْقاهُ مُنَشِّطُ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ٱلنّادي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ٱلثَّقافِيِّ</a:t>
                      </a:r>
                      <a:r>
                        <a:rPr lang="f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243161"/>
                  </a:ext>
                </a:extLst>
              </a:tr>
              <a:tr h="2214524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تَمَّ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ٱلِاسْتِماعُ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إِلى عَرْضٍ حَوْلَ أَبي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ٱلْفُنونِ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أَلْقاهُ مُنَشِّطُ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ٱلنّادي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ٱلثَّقافِيِّ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رَكَّزَ فيهِ عَلى نُقْطَتَيْنِ أَساسِيَّتَيْنِ. أَشارَ في أولاهُما إِلى كَوْنِ فَنِّ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ٱلْمَسْرَحِ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يَعودُ إِلى فَتْرَةٍ قَديمَةٍ جِدّاً مِنْ تاريخِ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ٱلْبَشَرِيَّةِ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 بَيْنَما حاوَلَ ٱلْإِجابَةَ مِنْ خِلالِ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ٱلْنُّقْطَةِ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ٱلثّانِيَةِ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عَنْ سُؤالٍ مُهِمٍّ هُوَ: لِمَ سُمِّيَ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ٱلْمَسْرَحُ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بِأَبي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ٱلْفُنونِ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 إِذْ رَبَطَ ذلِكَ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بِٱعْتِبارَيْنِ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ٱثْنَيْنِ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 أَوَّلُهُما كَوْنُ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ٱلْمَسْرَحِ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أَقْدَمَ فُنونِ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ٱلتَّمْثيلِ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تاريخِ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ٱلْبَشَرِيَّةِ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وَثانيهِما كَوْنُهُ يَجْمَعُ بَيْنَ عِدَّةِ فُنونٍ في عَرْضٍ واحِدٍ.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919260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D947A-BAED-9C6D-38FD-9FD36F792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321492E-B47E-C442-F126-00A1E4DB9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28000"/>
            <a:ext cx="72361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الحدث الفرعي الثالث، من يحاول تذكره ويقدم وصفا له بأسلوبه الخاص؟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BBCE52-5521-2246-C5C8-2535BBC63E8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DA92DD-4D1C-ACA1-E0CE-82DB8A8AB23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5E3D1A-EFD3-0D2E-7CC4-503F84FDF6A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AE2F29-3ACC-9BB6-8C0E-BCC7BA337AD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4A0AC8C-D43F-7949-BD73-78F354CBCE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98F9FDD-8C26-4D34-D4A0-C24F29DF4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73ADAC-B13C-EC4F-4623-02E44C9243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6B945E-B3DF-C3B2-7570-8850471E0F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D6F4FB6-920D-12D9-44AB-28D109C037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048556"/>
              </p:ext>
            </p:extLst>
          </p:nvPr>
        </p:nvGraphicFramePr>
        <p:xfrm>
          <a:off x="1017426" y="2365994"/>
          <a:ext cx="6703878" cy="3221838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6703878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58172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اَلْحَدَثُ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ٱلْفَرْعِيُّ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ٱلثّالِثُ: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عَرْضُ مَسْرَحِيَّتَيْنِ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ٱثْنَتَيْنِ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مِنْ تَقْديمِ تَلاميذِ </a:t>
                      </a:r>
                      <a:r>
                        <a:rPr lang="ar-S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ٱلْمُؤَسَّسَةِ</a:t>
                      </a:r>
                      <a:r>
                        <a:rPr lang="ar-S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243161"/>
                  </a:ext>
                </a:extLst>
              </a:tr>
              <a:tr h="2047723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</a:t>
                      </a:r>
                      <a:endParaRPr lang="fr-FR" sz="4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8C89642-420B-358D-6AD7-444CF1BEC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375940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A3AEB-3AA9-9D99-AB4E-847ED9364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819950A-5EEA-4D81-CF95-8F4FAF073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28000"/>
            <a:ext cx="72361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فقرة حول الحدث الثالث. من يقرأ؟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BC84D9-7B8C-BF4B-2068-627B0EE00A5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01D100-B977-5A8E-2D08-1800C5F1FC3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241AAE-3741-E9A0-4D2D-16651AED046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87B7E2-A901-ACEB-F594-84991151254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1208936-601D-D407-B757-E31FE7124D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A91470-6459-5433-3422-A729026C4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EA0907-EEC3-A49E-C6CB-E1F07B75FF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365C690-9640-D029-CE05-163A49E977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7CF2F31-D9DD-300D-514A-4F23B81AB0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38788"/>
              </p:ext>
            </p:extLst>
          </p:nvPr>
        </p:nvGraphicFramePr>
        <p:xfrm>
          <a:off x="601902" y="1937534"/>
          <a:ext cx="7236112" cy="4548886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7236112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49264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اَلْحَدَثُ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ٱلْفَرْعِيُّ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ٱلثّالِثُ: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عَرْضُ مَسْرَحِيَّتَيْنِ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ٱثْنَتَيْنِ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مِنْ تَقْديمِ تَلاميذِ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ٱلْمُؤَسَّسَةِ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243161"/>
                  </a:ext>
                </a:extLst>
              </a:tr>
              <a:tr h="3235653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اِسْتَمْتَعَ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ٱلْحاضِرونَ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بِمُشاهَدَةِ مَسْرَحِيَّتَيْنِ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ٱثْنَتَيْنِ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مِنْ تَقْديمِ تَلاميذِ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ٱلْمُؤَسَّسَةِ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تَناوَلَتِ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ٱلْأولى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أَهَمِّيَةَ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ٱلْمَدْرَسَةِ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تَحْقيقِ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ٱلأَحْلامِ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ٱلْمِهْنِيَّةِ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بَيْنَما  قَدَّمَتِ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ٱلثّانِيَةُ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نَموذَجاً لِطِفْلٍ يُجَسِّدُ حُبَّ وَطَنِهِ في سُلوكِهِ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ٱلْيَوْمِيِّ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داخِلَ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ٱلْمَدْرَسَةِ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وَٱلْمَنْزِلِ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وَخارجَهُما.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D331BCE-256F-E0C9-CC13-27C3BB85CF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7003557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9A2D1-4DBE-A23F-53FD-A027CA0AA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B89B353-F0DC-CC07-5014-93AD48280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0" y="828000"/>
            <a:ext cx="7295681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الان. سنكتب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نصا انطلاقا من الفقرات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باستعمال أساليب سرد أحداث متسلسلة. من يذكرنا بها؟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EB4371-A511-031C-A4D5-61E56E50CE5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FD111C-5499-E27D-25DB-2398B3F8C83D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049EFD-9695-6718-66C2-172A72A8887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6FD28B-18AC-D949-4E5F-3B669EE8CA0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EADF770-58F9-4EC4-9D2F-319FA1DCD3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BCB631-DB40-D681-9540-3FBFBAA15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A05E980-84EF-D855-F7DE-955F2B32C8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858B211-304C-F9E3-5D5B-42C33FF17E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6C6746-9E95-DB5A-92E5-9BE8BE494D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50" y="684000"/>
            <a:ext cx="900000" cy="900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9103D92-6913-BCD8-C96C-B10502F61D84}"/>
              </a:ext>
            </a:extLst>
          </p:cNvPr>
          <p:cNvSpPr txBox="1"/>
          <p:nvPr/>
        </p:nvSpPr>
        <p:spPr>
          <a:xfrm>
            <a:off x="721302" y="2831708"/>
            <a:ext cx="7701396" cy="173664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يُذَكِّرُنا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بٱلْأَساليبِ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تُساعِدُنا عَلى سَرْدِ أَحْداثٍ مُتَسَلْسِلَةٍ؟</a:t>
            </a:r>
          </a:p>
        </p:txBody>
      </p:sp>
    </p:spTree>
    <p:extLst>
      <p:ext uri="{BB962C8B-B14F-4D97-AF65-F5344CB8AC3E}">
        <p14:creationId xmlns:p14="http://schemas.microsoft.com/office/powerpoint/2010/main" val="216595143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E89FA-1D9B-C455-9053-ECCCD4950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A22A3DD-D573-955B-B8F6-C3756D157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28000"/>
            <a:ext cx="72361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5259ED-81B2-0B62-E552-604D0CD627D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EEF2A6-5E7E-EE7E-5AE4-5898CA93101F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EF35C-B69A-B5FF-8EAF-8B68F1CC487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391821-0A6C-999A-B417-ACEF6E49784C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220518-4015-8DCB-C638-6851251AC3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88B960F-5EDA-9D0F-EE69-3840D6CFB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405E290-F3F5-83CD-E0AA-9779E99E8D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B608-4FB4-4A8B-8C6F-992C944C45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86CE62-E9A5-10FD-489C-C42ED097F0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 de texte 34">
            <a:extLst>
              <a:ext uri="{FF2B5EF4-FFF2-40B4-BE49-F238E27FC236}">
                <a16:creationId xmlns:a16="http://schemas.microsoft.com/office/drawing/2014/main" id="{9377F977-4DAD-0167-C3FD-E6C6A76F15EE}"/>
              </a:ext>
            </a:extLst>
          </p:cNvPr>
          <p:cNvSpPr txBox="1"/>
          <p:nvPr/>
        </p:nvSpPr>
        <p:spPr>
          <a:xfrm>
            <a:off x="461313" y="1728549"/>
            <a:ext cx="5315712" cy="20881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ٱلْبِدايَةِ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بَعْدَ ذلِكَ، تَلا ذلِكَ، عَقِبَها، بَعْدَها، ثُمَّ، بَعْدَئِذٍ...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ٱلْخِتامِ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في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ٱلنِّهايَةِ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Zone de texte 34">
            <a:extLst>
              <a:ext uri="{FF2B5EF4-FFF2-40B4-BE49-F238E27FC236}">
                <a16:creationId xmlns:a16="http://schemas.microsoft.com/office/drawing/2014/main" id="{B736715F-1BD4-FC86-2822-4EDAA5C8143E}"/>
              </a:ext>
            </a:extLst>
          </p:cNvPr>
          <p:cNvSpPr txBox="1"/>
          <p:nvPr/>
        </p:nvSpPr>
        <p:spPr>
          <a:xfrm>
            <a:off x="461313" y="4105248"/>
            <a:ext cx="5315712" cy="20881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أَوَّلاً؛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ثانِياً/ ثالِثاً/ رابِعاً....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1021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26695" algn="r"/>
              </a:tabLst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أَخيراً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وَفي </a:t>
            </a:r>
            <a:r>
              <a:rPr lang="ar-M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ٱلْخِتامِ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92CA3F7-CFF1-07EE-89F1-24361903CED0}"/>
              </a:ext>
            </a:extLst>
          </p:cNvPr>
          <p:cNvSpPr/>
          <p:nvPr/>
        </p:nvSpPr>
        <p:spPr>
          <a:xfrm>
            <a:off x="7024575" y="2223407"/>
            <a:ext cx="1658112" cy="900000"/>
          </a:xfrm>
          <a:prstGeom prst="ellips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اَلْمَجْموعَةُ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ٱلْأولى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4D81380-53C2-D68B-DD30-8D0F8EC04F1C}"/>
              </a:ext>
            </a:extLst>
          </p:cNvPr>
          <p:cNvSpPr/>
          <p:nvPr/>
        </p:nvSpPr>
        <p:spPr>
          <a:xfrm>
            <a:off x="7095193" y="4679451"/>
            <a:ext cx="1658112" cy="900000"/>
          </a:xfrm>
          <a:prstGeom prst="ellips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اَلْمَجْموعَةُ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ٱلثَّانِيَةُ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647F5A0-E46A-EC87-A3B6-831B67045E6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055255" y="2278643"/>
            <a:ext cx="925916" cy="789529"/>
          </a:xfrm>
          <a:prstGeom prst="roundRect">
            <a:avLst/>
          </a:prstGeom>
          <a:noFill/>
        </p:spPr>
      </p:pic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312F44-1212-0F82-51B3-0F734C47DBB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201008" y="4789922"/>
            <a:ext cx="925916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932132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49F6B-79B7-E548-8140-97B2171A4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12C3939-730B-7D25-026A-7D25B1D15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28000"/>
            <a:ext cx="72361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يحاول الربط بين الفقرات لتكوين نص منسجم؟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E22ED9-02C4-51DB-1337-9C03609D57F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48A930-3271-9460-8DC8-313E58790ABF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B6D5FD-F823-AAA8-DDB6-58056752E16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446B33-FC77-CEB0-4F30-AF5367BE3334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5B53A5A-8708-37A2-F56A-E44A0FBE09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A75A644-B1C8-942D-1C19-9B8EEFFEB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42BAE63-A98F-2F6E-5FC4-371E16607C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E4AE88E-E0D1-D44B-7B02-E5AC05FFE3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A6E6C7-D364-23E7-3392-B6E4774A4B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2F7234C-E855-8D35-A5DE-64EC80C2E1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389258"/>
              </p:ext>
            </p:extLst>
          </p:nvPr>
        </p:nvGraphicFramePr>
        <p:xfrm>
          <a:off x="630696" y="1992227"/>
          <a:ext cx="7983554" cy="1139575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7983554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1139575">
                <a:tc>
                  <a:txBody>
                    <a:bodyPr/>
                    <a:lstStyle/>
                    <a:p>
                      <a:pPr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اِنْطَلَقَ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ٱلْيَوْمُ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ٱلثَّقافِيُّ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بِتِلاوةِ آياتٍ مِنَ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ٱلْقُرْآنِ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ٱلْكَريمِ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بَعْدَها أَلْقَى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ٱلسَّيِّدُ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ٱلْمُديرُ كَلِمَةً تَرْحيبِيَّةً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بِٱلْجَميعِ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وَشَكَرَ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بِٱسْمِ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ٱلْحاضِرينَ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ٱلْفَريقَ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ٱلَّذي سَهِرَ عَلى تَنْظيمِ هذا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ٱلنَّشاطِ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ٱلتَّرْبَوِيِّ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ثُمَّ عَرَضَ أَهَمَّ فِقْراتِ بَرْنامَجِ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ٱلْيَوْمِ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3953BF9-11CA-38E3-451A-7EAF47415C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709956"/>
              </p:ext>
            </p:extLst>
          </p:nvPr>
        </p:nvGraphicFramePr>
        <p:xfrm>
          <a:off x="621792" y="3252031"/>
          <a:ext cx="7983554" cy="1722833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7983554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1722833">
                <a:tc>
                  <a:txBody>
                    <a:bodyPr/>
                    <a:lstStyle/>
                    <a:p>
                      <a:pPr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تَمَّ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ٱلِاسْتِماعُ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إِلى عَرْضٍ حَوْلَ أَبي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ٱلْفُنونِ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أَلْقاهُ مُنَشِّطُ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ٱلنّادي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ٱلثَّقافِيِّ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رَكَّزَ فيهِ عَلى نُقْطَتَيْنِ أَساسِيَّتَيْنِ. أَشارَ في أولاهُما إِلى كَوْنِ فَنِّ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ٱلْمَسْرَحِ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يَعودُ إِلى فَتْرَةٍ قَديمَةٍ جِدّاً مِنْ تاريخِ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ٱلْبَشَرِيَّة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 بَيْنَما حاوَلَ ٱلْإِجابَةَ مِنْ خِلالِ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ٱلنُّقْطَةِ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ٱلثّانِيَةِ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عَنْ سُؤالٍ مُهِمٍّ هُوَ: لِمَ سُمِّيَ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ٱلْمَسْرَحُ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بِأَبي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ٱلْفُنونِ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 إِذْ رَبَطَ ذلِكَ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بِٱعْتِبارَيْنِ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ٱثْنَيْنِ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 أَوَّلُهُما؛ كَوْنُ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ٱلْمَسْرَحِ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أَقْدَمَ فُنونِ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ٱلتَّمْثيلِ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تاريخِ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ٱلْبَشَرِيَّةِ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وَثانيهِما؛ كَوْنُهُ يَجْمَعُ بَيْنَ عِدَّةِ فُنونٍ في عَرْضٍ واحِدٍ.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CF1F134-C78C-0DDF-ADE4-07C3AD278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7978"/>
              </p:ext>
            </p:extLst>
          </p:nvPr>
        </p:nvGraphicFramePr>
        <p:xfrm>
          <a:off x="621792" y="5228911"/>
          <a:ext cx="7992457" cy="1261872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7992457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1252277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اِسْتَمْتَعَ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ٱلْحاضِرونَ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بِمُشاهَدَةِ مَسْرَحِيَّتَيْنِ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ٱثْنَتَيْنِ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مِنْ تَقْديمِ تَلاميذِ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ٱلْمُؤَسَّسَةِ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تَناوَلَتِ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ٱلْأولى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أَهَمِّيَّةَ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ٱلْمَدْرَسَةِ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تَحْقيقِ الْأَحْلامِ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ٱلْمِهْنِيَّةِ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بَيْنَما  قَدَّمَتِ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ٱلثّانِيَةُ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نَموذَجاً لِطِفْلٍ يُجَسِّدُ حُبَّ وَطَنِهِ في سُلوكِهِ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ٱلْيَوْمِيِّ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داخِلَ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ٱلْمَدْرَسَةِ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وَٱلْمَنْزِلِ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وَخارجَهُما.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C254BE0-1170-CCFF-781F-0EF8F8ADB445}"/>
              </a:ext>
            </a:extLst>
          </p:cNvPr>
          <p:cNvSpPr/>
          <p:nvPr/>
        </p:nvSpPr>
        <p:spPr>
          <a:xfrm>
            <a:off x="8249838" y="1712309"/>
            <a:ext cx="386036" cy="2799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31108E-8164-D5D5-3314-173E1F9D1B0A}"/>
              </a:ext>
            </a:extLst>
          </p:cNvPr>
          <p:cNvSpPr/>
          <p:nvPr/>
        </p:nvSpPr>
        <p:spPr>
          <a:xfrm>
            <a:off x="8285549" y="3013344"/>
            <a:ext cx="386036" cy="2799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3A4C51B-0019-BAA3-4AC8-67B1F2619F16}"/>
              </a:ext>
            </a:extLst>
          </p:cNvPr>
          <p:cNvSpPr/>
          <p:nvPr/>
        </p:nvSpPr>
        <p:spPr>
          <a:xfrm>
            <a:off x="8285549" y="4933632"/>
            <a:ext cx="386036" cy="2799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296917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05ACE-41B8-FB31-D703-9EE224A37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24B3EC1-49A0-881A-FA75-6679F16BC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28000"/>
            <a:ext cx="72361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252BBD-66B6-E1B8-4A4A-8D4A9620D38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305039-AD26-92E1-5DC4-9458B60304EA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0A6B6C-D9FA-DD3E-6A3B-652A8A399EA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B8C0E2-FFB0-F032-3B11-0CBDCDA737D8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A417DDD-CDE1-A716-D2C8-471F810490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9A69B17-FD34-AA72-82E5-629D25824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58B337-DA47-772E-1B3A-08AEFEDB32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4F32A52-96EF-160E-B6FC-0ACE763A40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E42382D-93E8-C929-5BD7-CA7E0290D0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2CFB0D-C770-1381-238F-ED372E47AA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758344"/>
              </p:ext>
            </p:extLst>
          </p:nvPr>
        </p:nvGraphicFramePr>
        <p:xfrm>
          <a:off x="474775" y="1867720"/>
          <a:ext cx="8194449" cy="4740148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8194449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4557464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  اِنْطَلَقَ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ٱلْيَوْمُ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ٱلثَّقافِيُّ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بِتِلاوةِ آياتٍ مِنَ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ٱلْقُرْآنِ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ٱلْكَريمِ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بَعْدَها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أَلْقَى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ٱلسَّيِّدُ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ٱلْمُديرُ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كَلِمَةً تَرْحيبِيَّةً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بِٱلْجَميعِ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َشَكَرَ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بِٱسْمِ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ٱلْحاضِرينَ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ٱلْفَريقَ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ٱلَّذي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سَهِرَ عَلى تَنْظيمِ هذا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ٱلنَّشاطِ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ٱلتَّرْبَوِيِّ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ثُمَّ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عَرَضَ أَهَمَّ فِقْراتِ بَرْنامَجِ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ٱلْيَوْمِ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kumimoji="0" lang="fr-F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B9BD5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6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   بَعْدَ ذلِكَ، 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تَمَّ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ٱلِاسْتِماعُ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إِلى عَرْضٍ حَوْلَ أَبي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ٱلْفُنونِ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أَلْقاهُ مُنَشِّطُ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ٱلنّادي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ٱلثَّقافِيِّ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رَكَّزَ فيهِ عَلى نُقْطَتَيْنِ أَساسِيَّتَيْنِ. أَشارَ في أولاهُما إِلى كَوْنِ فَنِّ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ٱلْمَسْرَحِ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يَعودُ إِلى فَتْرَةٍ قَديمَةٍ جِدّاً مِنْ تاريخِ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ٱلْبَشَرِيَّة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 بَيْنَما حاوَلَ ٱلْإِجابَةَ مِنْ خِلالِ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ٱلنُّقْطَةِ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ٱلثّانِيَةِ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عَنْ سُؤالٍ مُهِمٍّ هُوَ: لِمَ سُمِّيَ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ٱلْمَسْرَحُ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بِأَبي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ٱلْفُنونِ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 إِذْ رَبَطَ ذلِكَ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بِٱعْتِبارَيْنِ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ٱثْنَيْنِ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 أَوَّلُهُما؛ كَوْنُ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ٱلْمَسْرَحِ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أَقْدَمَ فُنونِ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ٱلتَّمْثيلِ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تاريخِ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ٱلْبَشَرِيَّةِ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وَثانيهِما؛ كَوْنُهُ يَجْمَعُ بَيْنَ عِدَّةِ فُنونٍ في عَرْضٍ واحِدٍ. </a:t>
                      </a:r>
                      <a:endParaRPr lang="ar-MA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   </a:t>
                      </a:r>
                      <a:r>
                        <a:rPr lang="ar-MA" sz="26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في </a:t>
                      </a:r>
                      <a:r>
                        <a:rPr lang="ar-MA" sz="2600" b="1" kern="1200" dirty="0" err="1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ٱلْفِقْرَةِ</a:t>
                      </a:r>
                      <a:r>
                        <a:rPr lang="ar-MA" sz="26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ٱلْأَخيرَةِ مِنْ بَرْنامَجِ </a:t>
                      </a:r>
                      <a:r>
                        <a:rPr lang="ar-MA" sz="2600" b="1" kern="1200" dirty="0" err="1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ٱلْيَوْمِ</a:t>
                      </a:r>
                      <a:r>
                        <a:rPr lang="ar-MA" sz="2600" b="1" kern="1200" dirty="0">
                          <a:solidFill>
                            <a:srgbClr val="00B0F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اِسْتَمْتَعَ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ٱلْحاضِرونَ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بِمُشاهَدَةِ مَسْرَحِيَّتَيْنِ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ٱثْنَتَيْنِ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مِنْ تَقْديمِ تَلاميذِ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ٱلْمُؤَسَّسَةِ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تَناوَلَتِ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ٱلْأولى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أَهَمِّيَّةَ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ٱلْمَدْرَسَةِ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تَحْقيقِ الْأَحْلامِ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ٱلْمِهْنِيَّةِ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بَيْنَما  قَدَّمَتِ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ٱلثّانِيَةُ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نَموذَجاً لِطِفْلٍ يُجَسِّدُ حُبَّ وَطَنِهِ في سُلوكِهِ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ٱلْيَوْمِيِّ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داخِلَ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ٱلْمَدْرَسَةِ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kumimoji="0" lang="ar-MA" sz="2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وَٱلْمَنْزِلِ</a:t>
                      </a:r>
                      <a:r>
                        <a:rPr kumimoji="0" lang="ar-MA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وَخارجَهُما.</a:t>
                      </a:r>
                      <a:endParaRPr kumimoji="0" lang="fr-F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B9BD5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08257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17E2F-EC02-80AC-C665-49F078BBC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75796E8-6998-C7F4-FD29-49A278251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سلكناها لوصف حدث" تنظيم يوم ثقافي حول المسرح"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0425431-0E9E-8219-FDC1-5F3EF00161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DD15626-EA13-50B2-8EF3-DD8E8D8ABE2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DF60C-C0C1-69A0-B6C7-63AF9BAEE23A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A4D16F-30DB-FED1-4E5F-A8C61E38F13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C2165F-DCB6-2A74-7E1A-2FFAE2FCDD0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558ABD7-6CA8-5831-36B7-90049253A16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B5A535B-8638-CA1A-299C-790557CAA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C9E13A3-D78D-381D-F2A8-33E243F728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465E644-E86C-3048-7A0A-CBB649C449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9309C42-5646-7725-BA3D-D3199CBCD48E}"/>
              </a:ext>
            </a:extLst>
          </p:cNvPr>
          <p:cNvSpPr txBox="1"/>
          <p:nvPr/>
        </p:nvSpPr>
        <p:spPr>
          <a:xfrm>
            <a:off x="721302" y="2868284"/>
            <a:ext cx="7701396" cy="173664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ٱلْخُطُواتُ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سَلَكْناها لِوَصْفِ حَدَثِ "تَنْظيمِ يَوْمٍ ثَقافِيٍّ حَوْلَ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"؟</a:t>
            </a:r>
          </a:p>
        </p:txBody>
      </p:sp>
    </p:spTree>
    <p:extLst>
      <p:ext uri="{BB962C8B-B14F-4D97-AF65-F5344CB8AC3E}">
        <p14:creationId xmlns:p14="http://schemas.microsoft.com/office/powerpoint/2010/main" val="207726893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DAA3B-A4F5-842E-8C02-49CE64C2E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5882AB1-908D-367E-21EB-A8B9C6933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429780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D7BB09-67C3-E6DD-5AB9-CFA55D6A214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64B9E9-911B-40AD-67AF-7C84E519B6E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F2B402-70CE-EE0B-5F41-259A851FC7C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89F0C1-9E6B-30F9-686B-CBCA41E41B5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27AB1EC-24CE-DF34-DFE1-562731EF68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59671C5-8813-6380-50E1-469116808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0BF730-ADD3-07CE-B995-30FA0D91BC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BC4193E-A762-52D8-3D06-341644600B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27F8A6D-6DBF-940E-C753-652614D975DC}"/>
              </a:ext>
            </a:extLst>
          </p:cNvPr>
          <p:cNvSpPr txBox="1"/>
          <p:nvPr/>
        </p:nvSpPr>
        <p:spPr>
          <a:xfrm>
            <a:off x="559784" y="5052743"/>
            <a:ext cx="7266929" cy="7831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أَرْبِطُ بَيْنَ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ٱلْفِقْراتِ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بِأَساليبِ سَرْدِ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ٱلْمُتَسَلْسِلَةِ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2EA620F-FE2C-876C-1777-BF28A100D30A}"/>
              </a:ext>
            </a:extLst>
          </p:cNvPr>
          <p:cNvSpPr/>
          <p:nvPr/>
        </p:nvSpPr>
        <p:spPr>
          <a:xfrm>
            <a:off x="7852577" y="5151926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sp>
        <p:nvSpPr>
          <p:cNvPr id="5" name="Google Shape;2106;p52">
            <a:extLst>
              <a:ext uri="{FF2B5EF4-FFF2-40B4-BE49-F238E27FC236}">
                <a16:creationId xmlns:a16="http://schemas.microsoft.com/office/drawing/2014/main" id="{111ACBA1-ACD5-E73A-3371-07EB19D4FBA7}"/>
              </a:ext>
            </a:extLst>
          </p:cNvPr>
          <p:cNvSpPr txBox="1"/>
          <p:nvPr/>
        </p:nvSpPr>
        <p:spPr>
          <a:xfrm flipH="1">
            <a:off x="545303" y="2161040"/>
            <a:ext cx="7295890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وَٱلْأَحْداثَ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ٱلْفَرْعِيَّةَ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ٱلْمُرْتَبِطَةَ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بِهِ؛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C435AD2-6CA5-A129-C284-58C8A1A72875}"/>
              </a:ext>
            </a:extLst>
          </p:cNvPr>
          <p:cNvSpPr txBox="1"/>
          <p:nvPr/>
        </p:nvSpPr>
        <p:spPr>
          <a:xfrm>
            <a:off x="545303" y="3429000"/>
            <a:ext cx="7266929" cy="133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أَصوغُ فِقْرَةً خاصَّةً بِكُلِّ حَدَثٍ فَرْعِيٍّ وَأُضَمِّنُها أَهَمَّ </a:t>
            </a:r>
            <a:r>
              <a:rPr lang="ar-MA" sz="3600" dirty="0" err="1"/>
              <a:t>ٱلْمَعْلوماتِ</a:t>
            </a:r>
            <a:r>
              <a:rPr lang="ar-MA" sz="3600" dirty="0"/>
              <a:t> </a:t>
            </a:r>
            <a:r>
              <a:rPr lang="ar-MA" sz="3600" dirty="0" err="1"/>
              <a:t>ٱلْمُرْتَبِطَةِ</a:t>
            </a:r>
            <a:r>
              <a:rPr lang="ar-MA" sz="3600" dirty="0"/>
              <a:t> بِهِ؛</a:t>
            </a:r>
            <a:endParaRPr lang="fr-FR" sz="3600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7A97C35-9C33-A945-9E92-D9B9011A3309}"/>
              </a:ext>
            </a:extLst>
          </p:cNvPr>
          <p:cNvSpPr/>
          <p:nvPr/>
        </p:nvSpPr>
        <p:spPr>
          <a:xfrm>
            <a:off x="7852577" y="2391005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83329F3-DBC3-9C5D-3BD3-347DD8F8D0AB}"/>
              </a:ext>
            </a:extLst>
          </p:cNvPr>
          <p:cNvSpPr/>
          <p:nvPr/>
        </p:nvSpPr>
        <p:spPr>
          <a:xfrm>
            <a:off x="7841193" y="3835401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42EA76-BA38-2375-5F51-AF8434FD0D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8717868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A0A66-92DD-0110-B500-DDD251BDC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35C45B5-A38C-C84B-47FC-5AD4C3DA5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نواصل. سنلعب  لعبة المشاعر.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073A843-F31D-ADC8-532D-4BF24CFB4F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0F0366-5083-B700-EC61-CE1341798E3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F297C0-8EA7-102B-9542-26E47A7A02B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B8F93B-8A4E-2451-E5ED-C4FE882C499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9383E4-046D-56D6-03FE-0C5A4B68214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FB041FF-B59F-E02B-26E7-7AFDEE699C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C03B0C3-C795-0280-650A-D0594EE886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94179D8-0269-AB13-586E-BAD19C9F31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483157-031A-A064-5B75-EA41C474C6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B0B2AF-C1A2-2256-D2ED-3620ACE249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BB7C8C5-ECC5-05C8-84F7-6BCDC8BE7C84}"/>
              </a:ext>
            </a:extLst>
          </p:cNvPr>
          <p:cNvSpPr txBox="1"/>
          <p:nvPr/>
        </p:nvSpPr>
        <p:spPr>
          <a:xfrm>
            <a:off x="1856011" y="3225800"/>
            <a:ext cx="5759421" cy="1328023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لُعْبَةُ ٱلْمَشاعِرِ</a:t>
            </a:r>
            <a:endParaRPr lang="fr-MA" sz="7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409728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A4B7A-4486-2D45-27BB-36CADB99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82EE2AE-382D-597A-2200-9610E097D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الشعور الذي يعبر عنه الوجه التالي: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723304-D42A-1FA3-F060-BB3951A08FE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C3C859-5C94-D2E1-CCC7-6A4D1D54E45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156148-05F7-33DD-422B-838BB722AD6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FFA908-5BDF-F74D-FC9A-831A59A4174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FC449CD-D482-B669-FB50-3B42983E81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654264B-F155-DF8A-189A-77D2FF3DA4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3CE9F8-178A-2E72-FF46-E14A25D393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E0E636-2CAA-69D9-4802-4ECC0A31D2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89278E9-5481-6D35-5294-26CD49A879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pic>
        <p:nvPicPr>
          <p:cNvPr id="2" name="Picture 2" descr="smiley vecteur content visage Jaune emoji 32403844 Art vectoriel chez  Vecteezy">
            <a:extLst>
              <a:ext uri="{FF2B5EF4-FFF2-40B4-BE49-F238E27FC236}">
                <a16:creationId xmlns:a16="http://schemas.microsoft.com/office/drawing/2014/main" id="{1786012C-9CBC-AFE5-B500-CA7269664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690" y="1713791"/>
            <a:ext cx="4824536" cy="447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162C6A-C533-7C9C-A5A0-24A0D9ACED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346726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58B68-9F7D-4054-0A65-6176BA3F4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5D30166-F210-D507-847A-D15161822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بتمثيل الشعور  التالي باستعمال ملامح وجهه فقط؟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91EDBB-3778-7FBF-5B6D-A479FE569E6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59EEC2-86E6-B11E-B30B-3A63C972377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A9AA5A-9ABD-7071-AED0-C4F2657A2E2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132F92-D422-C941-3DF6-987B90312E2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4027251-92D8-BFEF-5842-15CBCD5A16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F2C780D-6DB1-1A6D-3C94-EAA7CB088A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D18BF29-55B7-CD3E-26AD-96DC539390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F44E31-C79F-3A7F-BDA8-A68CE4F16F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3E06A8-8FEE-445A-D8CC-FAB3E3585E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36B826-C23F-E96E-F43B-A5D2BB37CEC0}"/>
              </a:ext>
            </a:extLst>
          </p:cNvPr>
          <p:cNvSpPr txBox="1"/>
          <p:nvPr/>
        </p:nvSpPr>
        <p:spPr>
          <a:xfrm>
            <a:off x="2264000" y="2763520"/>
            <a:ext cx="4506049" cy="197500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Calibri" panose="020F0502020204030204" pitchFamily="34" charset="0"/>
              </a:rPr>
              <a:t>اَلتَّعَجُّبُ </a:t>
            </a:r>
            <a:endParaRPr lang="fr-MA" sz="8000" b="1" dirty="0">
              <a:solidFill>
                <a:schemeClr val="accent5">
                  <a:lumMod val="50000"/>
                </a:schemeClr>
              </a:solidFill>
              <a:latin typeface="Sakkal Majalla" panose="02000000000000000000" pitchFamily="2" charset="-78"/>
              <a:cs typeface="Calibri" panose="020F0502020204030204" pitchFamily="34" charset="0"/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F8DED5-76A3-9B31-3096-EC49141141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746813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C7DF0-6E67-1722-B9B7-7042AFF8A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DF85565-39A0-D7CA-504D-28661B6C1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آخر  يقوم بتمثيل الشعور  التالي؟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CE685D-D307-848C-1E63-7BE3FC23468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017EE5-C3EC-5944-9EAD-155FFC07503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4EF2B0-3B90-7CCC-E4A3-A172F32DA8D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5F3F4D-77CE-5F1A-80C5-0847E827396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2347037-1B5A-1C0F-D734-17B99BF36E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7B1BAD-A49D-46B0-019E-F2A3F9AB23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170E2EF-1112-C89E-25AE-41B7125D88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638738E-15BF-053A-691C-41BA784374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E64078E-2A50-53C7-E6A7-E2557F6EE2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AB3D7EB-2FCE-BB51-A9C7-02BECF7A6F92}"/>
              </a:ext>
            </a:extLst>
          </p:cNvPr>
          <p:cNvSpPr txBox="1"/>
          <p:nvPr/>
        </p:nvSpPr>
        <p:spPr>
          <a:xfrm>
            <a:off x="1870682" y="2820259"/>
            <a:ext cx="5466681" cy="197500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lnSpc>
                <a:spcPct val="150000"/>
              </a:lnSpc>
              <a:defRPr sz="8000" b="1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اَلشُّعورُ </a:t>
            </a:r>
            <a:r>
              <a:rPr lang="ar-MA" dirty="0" err="1"/>
              <a:t>بِٱلنَّوْمِ</a:t>
            </a:r>
            <a:r>
              <a:rPr lang="ar-MA" dirty="0"/>
              <a:t>  </a:t>
            </a:r>
            <a:endParaRPr lang="fr-MA" dirty="0"/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36EC18-A975-BBC9-3C1A-26945AC535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024199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49639-F9DB-C995-ED5D-B314A79EE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726DB5E6-23F1-F761-3579-907E58C82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آخر  يقوم بتمثيل الشعور  التالي؟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F10481-2B41-9B1D-FC65-DD89415D4BA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F900D2-9D44-27E8-EDE8-F3F33052B6C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4C9BCF-F369-1CF8-9A66-B4F970EBB01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7AFB66-1254-C124-BF25-1726032CADB9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53970BA-3F0E-035D-BD1B-F57C98AD00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4F9C789-9AEF-8FCF-5266-1C8D67E7E8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39CAE00-5173-A764-ECD0-394E409F26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5CBF0D0-DAEF-78B2-4835-B546CC4FF8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C41C16F-ECB4-2EE1-8D37-29EB092C61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4BA1A7-1BD2-5EFF-BC20-37F4DDE967BA}"/>
              </a:ext>
            </a:extLst>
          </p:cNvPr>
          <p:cNvSpPr txBox="1"/>
          <p:nvPr/>
        </p:nvSpPr>
        <p:spPr>
          <a:xfrm>
            <a:off x="1647426" y="2860899"/>
            <a:ext cx="5466681" cy="197500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lnSpc>
                <a:spcPct val="150000"/>
              </a:lnSpc>
              <a:defRPr sz="8000" b="1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اَلْغَضَبُ</a:t>
            </a:r>
            <a:endParaRPr lang="fr-MA" dirty="0"/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5F84BC-16DE-7F42-B294-3934CC0CB0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00325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8EC09-45B8-DEDA-37E4-8CBF71546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066FE8B-C428-F2CA-6830-7164D6820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آخر  يقوم بتمثيل الشعور  التالي؟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75AE5E-82CC-AC5E-FF7F-7E126C65447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FA2E0D-FFF7-AAD4-8872-D82FD4E8DBFC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6D2A24-855E-2401-7D12-09D75D7A022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A9D18C-B3E6-A8BC-3AA8-19DB3C008D2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8836DCE-6636-47C4-76D5-8C729AA407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DE12AED-2DE1-E56F-3094-3D6F4420EB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A01D594-EAD7-AA8C-DE91-909082DFB8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04D7BF8-C63B-86FB-4FB4-2112104270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355E3C8-14F2-6A60-6723-A8A61BC4B6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2E3C60-6644-4D63-7762-859712D47A4E}"/>
              </a:ext>
            </a:extLst>
          </p:cNvPr>
          <p:cNvSpPr txBox="1"/>
          <p:nvPr/>
        </p:nvSpPr>
        <p:spPr>
          <a:xfrm>
            <a:off x="1783684" y="2901539"/>
            <a:ext cx="5466681" cy="197500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lnSpc>
                <a:spcPct val="150000"/>
              </a:lnSpc>
              <a:defRPr sz="8000" b="1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اَلسَّعادَةُ</a:t>
            </a:r>
            <a:endParaRPr lang="fr-MA" dirty="0"/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ADB17D2-E0DF-EFA7-FFAF-AE136E8201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15856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</a:t>
            </a:r>
            <a:r>
              <a:rPr lang="ar-MA" dirty="0">
                <a:solidFill>
                  <a:srgbClr val="424D7B"/>
                </a:solidFill>
              </a:rPr>
              <a:t>إنتاج كتابي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079321" y="3159000"/>
            <a:ext cx="508503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وصف حدث.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D3DAD-9428-643D-E823-003702D04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1ACCA05-851D-E0FF-2EDB-88F2476DE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مرة أخرى بخطوات وصف حدث؟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DFF80A-FB4E-355F-B20E-F2E0C0C0FAE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28D21F-358B-B2D2-B22B-4A76702214D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3FFB50-F3F9-F18A-2835-9292DA7E3C9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BCBFB1-4BFF-310C-08F3-767E7A045E0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1E3C5F-40AF-CFB4-8A80-3779768B2F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793956-E58B-965E-2CE1-BFC296E8D7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A5359E-648B-B4FD-BD20-A7E31E3D7E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92B4A4-DC2B-AE13-B38E-BDBC820CB1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A99A3F-14CA-859C-97B0-E6C10CAC7A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552A938-454F-A217-D653-3EE9AE108CF5}"/>
              </a:ext>
            </a:extLst>
          </p:cNvPr>
          <p:cNvSpPr txBox="1"/>
          <p:nvPr/>
        </p:nvSpPr>
        <p:spPr>
          <a:xfrm>
            <a:off x="721302" y="2868284"/>
            <a:ext cx="7701396" cy="173664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ٱلْخُطُواتُ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نَسْلُكُها لِوَصْفِ حَدَثِ "تَنْظيمِ يَوْمٍ ثَقافِيٍّ حَوْلَ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"؟</a:t>
            </a:r>
          </a:p>
        </p:txBody>
      </p:sp>
    </p:spTree>
    <p:extLst>
      <p:ext uri="{BB962C8B-B14F-4D97-AF65-F5344CB8AC3E}">
        <p14:creationId xmlns:p14="http://schemas.microsoft.com/office/powerpoint/2010/main" val="86079892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0B19B-7EEF-D1C1-7D95-8A3EB0AAB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7DC5003-3B98-F6A3-892C-9D7C3E78B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F27D16-9F98-69B9-31A0-49429CFD0B0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932C18-090E-D02F-2B96-D7D1744402D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3515EB-6B39-F820-DF60-8FB94CEB0A2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0C01EB-FD68-1648-13D5-FB271D607A7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60891CB-27B4-C5DD-D7CD-2647398CE5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53B44E4-7795-4A2C-261E-17237777C3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A807701-EE7E-140B-8284-F21EC8E6DC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247BCF-52D6-4B84-1ABD-CE6D6C15E7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8B8A734-151A-B074-BEE5-0BD2C8B154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76E0F4D-B864-CD66-3EAB-D419A420A95B}"/>
              </a:ext>
            </a:extLst>
          </p:cNvPr>
          <p:cNvSpPr txBox="1"/>
          <p:nvPr/>
        </p:nvSpPr>
        <p:spPr>
          <a:xfrm>
            <a:off x="559784" y="5052743"/>
            <a:ext cx="7266929" cy="7831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أَرْبِطُ بَيْنَ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ٱلْفِقْراتِ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بِأَساليبِ سَرْدِ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ٱلْمُتَسَلْسِلَةِ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D5C5BBC6-9E4A-C6CF-766E-355EDF46A2E6}"/>
              </a:ext>
            </a:extLst>
          </p:cNvPr>
          <p:cNvSpPr/>
          <p:nvPr/>
        </p:nvSpPr>
        <p:spPr>
          <a:xfrm>
            <a:off x="7852577" y="5151926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sp>
        <p:nvSpPr>
          <p:cNvPr id="13" name="Google Shape;2106;p52">
            <a:extLst>
              <a:ext uri="{FF2B5EF4-FFF2-40B4-BE49-F238E27FC236}">
                <a16:creationId xmlns:a16="http://schemas.microsoft.com/office/drawing/2014/main" id="{88DCF92A-30F2-1CEB-B53F-961B60D456A1}"/>
              </a:ext>
            </a:extLst>
          </p:cNvPr>
          <p:cNvSpPr txBox="1"/>
          <p:nvPr/>
        </p:nvSpPr>
        <p:spPr>
          <a:xfrm flipH="1">
            <a:off x="545303" y="2161040"/>
            <a:ext cx="7295890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وَٱلْأَحْداثَ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ٱلْفَرْعِيَّةَ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ٱلْمُرْتَبِطَةَ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بِهِ؛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A371C9D-209F-70BF-8077-19372946F6DF}"/>
              </a:ext>
            </a:extLst>
          </p:cNvPr>
          <p:cNvSpPr txBox="1"/>
          <p:nvPr/>
        </p:nvSpPr>
        <p:spPr>
          <a:xfrm>
            <a:off x="545303" y="3429000"/>
            <a:ext cx="7266929" cy="133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أَصوغُ فِقْرَةً خاصَّةً بِكُلِّ حَدَثٍ فَرْعِيٍّ وَأُضَمِّنُها أَهَمَّ </a:t>
            </a:r>
            <a:r>
              <a:rPr lang="ar-MA" sz="3600" dirty="0" err="1"/>
              <a:t>ٱلْمَعْلوماتِ</a:t>
            </a:r>
            <a:r>
              <a:rPr lang="ar-MA" sz="3600" dirty="0"/>
              <a:t> </a:t>
            </a:r>
            <a:r>
              <a:rPr lang="ar-MA" sz="3600" dirty="0" err="1"/>
              <a:t>ٱلْمُرْتَبِطَةِ</a:t>
            </a:r>
            <a:r>
              <a:rPr lang="ar-MA" sz="3600" dirty="0"/>
              <a:t> بِهِ؛</a:t>
            </a:r>
            <a:endParaRPr lang="fr-FR" sz="3600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0A28B3F0-4A83-28C3-D4FF-0CF1A88DD60E}"/>
              </a:ext>
            </a:extLst>
          </p:cNvPr>
          <p:cNvSpPr/>
          <p:nvPr/>
        </p:nvSpPr>
        <p:spPr>
          <a:xfrm>
            <a:off x="7852577" y="2391005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22E4AA2-B44F-65A8-BBEB-69F007BCBD5C}"/>
              </a:ext>
            </a:extLst>
          </p:cNvPr>
          <p:cNvSpPr/>
          <p:nvPr/>
        </p:nvSpPr>
        <p:spPr>
          <a:xfrm>
            <a:off x="7841193" y="3835401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6027087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0C39B-0F42-A3E6-5E9C-B1769072B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F637CB0-BDEF-F85B-7D37-E4458FBF7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333952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الصفحة33-. كل منكم يجيب  عن السؤال الأول من نشاط " أتدرب مع زملائي". ويناقش مع زميله مقترحاته.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AE5105-9EF9-019B-E47F-E4627A9A4BA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E614B2-0D46-5D5B-6166-65D3288DCC9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CD4EA0-2749-5192-62D5-D35FD740204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F22BB2-4593-F850-7A9F-B0C2BCDDE48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1155960-46F9-A9AA-592C-E56B28187D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95E9D0-C017-C43E-69E3-2182C5536D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AD8AB4-6CD5-9F8B-2E2A-C0ADF10AC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1747316-9FDA-68B2-1BD5-C2ABF146CE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366509-1B82-8EAB-DE16-E94E57E03F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EF3C69D5-6D6A-5D3D-A3AF-1EDD7F3E95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013" y="1443920"/>
            <a:ext cx="3440559" cy="5277342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6B116D4-6B0E-5F13-4EE1-AD94B7841C8C}"/>
              </a:ext>
            </a:extLst>
          </p:cNvPr>
          <p:cNvSpPr/>
          <p:nvPr/>
        </p:nvSpPr>
        <p:spPr>
          <a:xfrm>
            <a:off x="2533549" y="3540760"/>
            <a:ext cx="3388023" cy="12039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1F9194F5-F7BF-3439-9192-99040C7AD6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36" y="1443920"/>
            <a:ext cx="717867" cy="826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2274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A4F96-918D-383F-E6CE-99C02DFB2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9C889604-2518-2982-5063-69AAFBD24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33395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مقترحاته؟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9AEA05-563F-F6F3-E176-8AF48A1B91A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F889E6-4688-7DA4-57C1-76974A61D57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952552-9E6B-9211-99CE-615DBB4279E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54C7E2-7A87-DBA8-3FBC-3FE414C7003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1B17D8C-276E-70F6-4CC2-BA907D1971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D1307E9-04F7-4AB0-9804-A0DA5EBAF6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535280C-953A-B39A-4C90-0FCCF7BA5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82E1029-17C8-5577-662F-897769F30D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9CEB0EEE-B36F-2291-9632-798453AC5B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560" y="2328164"/>
            <a:ext cx="7548880" cy="3229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626B77-4FA0-9D90-7D5E-ADF177E235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9918555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9C469-E33B-DD44-3C95-00884B435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1628AB2-2C25-BD79-359B-30F90BFD6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33395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هذان مقترحان آخران. من يقرأ؟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850E48-E16D-851D-13C4-06DA48BB875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838AE4-C757-2358-D492-26CF76A5E7B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1DA6B1-AFA9-6161-6CD1-DC7F677B1D1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4AA66C-1C06-4EF4-541E-F0A9E8C462C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9C8E5BB-E41F-063D-9494-10C6F4819D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E254953-06A3-6A5F-DA05-B7FF6F5D43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091F4BB-9A44-63DE-5943-DD4E274D0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1F4E91-7E06-D286-C504-012014D195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B6E3D9EC-4FB9-0116-E68B-FD160D269D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560" y="1944196"/>
            <a:ext cx="7548880" cy="4240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46F773F-56A2-DAD4-2124-1BC0DBD7AC80}"/>
              </a:ext>
            </a:extLst>
          </p:cNvPr>
          <p:cNvSpPr txBox="1"/>
          <p:nvPr/>
        </p:nvSpPr>
        <p:spPr>
          <a:xfrm>
            <a:off x="1017426" y="4022346"/>
            <a:ext cx="531267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عَرْضُ شَريطٍ  وَثائِقِيٍّ عَنْ رِحْلَةِ مُشارَكَةِ مُواطِنٍ مَغْرِبِيٍّ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وَٱبْنِهِ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ٱلْمَسيرَةِ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ٱلْخَضْراءِ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وَمُناقَشَةِ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ٱلدُّروسِ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ٱلْمُسْتَخْلَصَةِ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مِنْهُ.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032A377-7D3C-1C50-3769-0E24C96C1EA8}"/>
              </a:ext>
            </a:extLst>
          </p:cNvPr>
          <p:cNvSpPr txBox="1"/>
          <p:nvPr/>
        </p:nvSpPr>
        <p:spPr>
          <a:xfrm>
            <a:off x="888147" y="5060284"/>
            <a:ext cx="5441949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800" b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مُسابَقاتٌ ثَقافِيَّةٌ وَفَنِّيَّةٌ حَوْلَ مَوْضوعِ </a:t>
            </a:r>
            <a:r>
              <a:rPr lang="ar-MA" dirty="0" err="1"/>
              <a:t>ٱلْمَسيرَةِ</a:t>
            </a:r>
            <a:r>
              <a:rPr lang="ar-MA" dirty="0"/>
              <a:t> </a:t>
            </a:r>
            <a:r>
              <a:rPr lang="ar-MA" dirty="0" err="1"/>
              <a:t>ٱلْخَضْراءِ</a:t>
            </a:r>
            <a:r>
              <a:rPr lang="ar-MA" dirty="0"/>
              <a:t> شارَكَ فيها مُمَثِّلونَ مِنْ كُلِّ </a:t>
            </a:r>
            <a:r>
              <a:rPr lang="ar-MA" dirty="0" err="1"/>
              <a:t>ٱلْمُسْتَوَياتِ</a:t>
            </a:r>
            <a:r>
              <a:rPr lang="ar-MA" dirty="0"/>
              <a:t> ٱلدِّراسِيَّةِ </a:t>
            </a:r>
            <a:r>
              <a:rPr lang="ar-MA" dirty="0" err="1"/>
              <a:t>بِٱلْمُؤَسَّسَةِ</a:t>
            </a:r>
            <a:r>
              <a:rPr lang="ar-MA" dirty="0"/>
              <a:t>.</a:t>
            </a:r>
            <a:endParaRPr lang="fr-FR" dirty="0"/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A08E28D-A1A7-03DD-3F61-B2C501A28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1098603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7680E-2535-C9C8-5BBF-340420962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FE83775-9F3F-7770-D3EE-550254F2C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333952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ننتقل إلى السؤال الثاني. كل منكم يكتب فقرة لوصف كل حدث فرعي بتقديم معلومات إضافية عنه.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( يمكن لكل تلميذ لم يقترح أحداثا  فرعية أن يستعين بالمقترحات التالية:)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2508B6-B193-0696-814A-DB50D76AAE5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900E20-9FEB-EFC7-3D10-9B375E0F7D6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88E4E9-4AE2-14A7-A80B-C6A4A73F9E0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054285-5006-C3A3-321F-089952C2AB7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8A02864-09C2-F6EF-734A-6EDF1A3D09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CFFE70-7DB4-A1E9-EEB0-D87448FDB0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FD6267B-9473-8E4B-D268-EF667F0FCE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5E37D37-773C-C38B-5B5C-5FBA190838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C059FC-10E9-BCF1-ABB7-FD6018CEAD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76BB2DCD-8753-FD36-1434-911528306A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560" y="1944196"/>
            <a:ext cx="7548880" cy="4240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B1D209A-8B87-2282-A827-A5FCF9AD810E}"/>
              </a:ext>
            </a:extLst>
          </p:cNvPr>
          <p:cNvSpPr txBox="1"/>
          <p:nvPr/>
        </p:nvSpPr>
        <p:spPr>
          <a:xfrm>
            <a:off x="1017426" y="4022346"/>
            <a:ext cx="531267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عَرْضُ شَريطٍ  وَثائِقِيٍّ عَنْ رِحْلَةِ مُشارَكَةِ مُواطِنٍ مَغْرِبِيٍّ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وَٱبْنِهِ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ٱلْمَسيرَةِ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ٱلْخَضْراءِ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وَمُناقَشَةِ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ٱلدُّروسِ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ٱلْمُسْتَخْلَصَةِ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مِنْهُ.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2574F6B-524F-F8A7-4D69-62D7C656B69B}"/>
              </a:ext>
            </a:extLst>
          </p:cNvPr>
          <p:cNvSpPr txBox="1"/>
          <p:nvPr/>
        </p:nvSpPr>
        <p:spPr>
          <a:xfrm>
            <a:off x="888147" y="5060284"/>
            <a:ext cx="5441949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800" b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مُسابَقاتٌ ثَقافِيَّةٌ وَفَنِّيَّةٌ حَوْلَ مَوْضوعِ </a:t>
            </a:r>
            <a:r>
              <a:rPr lang="ar-MA" dirty="0" err="1"/>
              <a:t>ٱلْمَسيرَةِ</a:t>
            </a:r>
            <a:r>
              <a:rPr lang="ar-MA" dirty="0"/>
              <a:t> </a:t>
            </a:r>
            <a:r>
              <a:rPr lang="ar-MA" dirty="0" err="1"/>
              <a:t>ٱلْخَضْراءِ</a:t>
            </a:r>
            <a:r>
              <a:rPr lang="ar-MA" dirty="0"/>
              <a:t> شارَكَ فيها مُمَثِّلونَ مِنْ كُلِّ </a:t>
            </a:r>
            <a:r>
              <a:rPr lang="ar-MA" dirty="0" err="1"/>
              <a:t>ٱلْمُسْتَوَياتِ</a:t>
            </a:r>
            <a:r>
              <a:rPr lang="ar-MA" dirty="0"/>
              <a:t> ٱلدِّراسِيَّةِ </a:t>
            </a:r>
            <a:r>
              <a:rPr lang="ar-MA" dirty="0" err="1"/>
              <a:t>بِٱلْمُؤَسَّسَةِ</a:t>
            </a:r>
            <a:r>
              <a:rPr lang="ar-MA" dirty="0"/>
              <a:t>.</a:t>
            </a:r>
            <a:endParaRPr lang="fr-FR" dirty="0"/>
          </a:p>
        </p:txBody>
      </p:sp>
      <p:pic>
        <p:nvPicPr>
          <p:cNvPr id="17" name="Image 16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B9C3D148-776A-151C-AD4F-2559031584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02" y="1270050"/>
            <a:ext cx="623398" cy="71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1875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159EF-F0CE-2AE8-2019-EFFD3A910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01FD58C7-77CB-BD08-8EAB-86EA5923B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33395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 من يقرأ عمله؟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C3FD56-A750-39E0-AC00-580E7CA916C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AF94C8-CCBB-2B0F-6AFD-FBC23CD5044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7310DB-5861-FDCA-DF69-165938BCD06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F7E0FB-EF48-0D2B-87FE-7B185485E47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48153F-FCC8-48C4-378B-DC89D964A3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C35239-FAB1-1586-75E8-9F824DF3EE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42EBD3-9F87-D9A3-C6B4-57B76F6DE7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88F230-9803-EAB7-B2AA-AF6AA848C7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Espace réservé pour une image  2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B28068-29C8-9DC1-EA3D-1BD2E3C410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0A7DB9A-20FD-8645-BEA3-595E69F307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687" y="2272948"/>
            <a:ext cx="7668626" cy="3901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370097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1D95D-0309-AE57-8E5F-555C808A7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D4C64DA1-5F7A-D082-DAC0-6328FC8B8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33395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4CCB53-C265-D882-F902-192AEA3362F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E62C6F-F67B-9D4E-643D-E245B5D22449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9EBCC2-1EE6-B851-F557-7A6369894C5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AAC4EC-7692-46CB-C010-4B5A0FBC2BCD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71A055B-97A3-C94E-D3EC-BAA5FBEBDD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09B69D-BC45-7225-ECC8-228AB7A3ED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7F7DFF9-57B8-5E02-24F8-9D193C0D1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688DF9-688B-2D7A-E9AE-C7F817DF31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Espace réservé pour une image  2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9D3CD1-EA5F-F2D2-8D5D-2834E1A3EE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1F63699-5EFB-B66D-AE67-1EEC9DB91C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483324"/>
              </p:ext>
            </p:extLst>
          </p:nvPr>
        </p:nvGraphicFramePr>
        <p:xfrm>
          <a:off x="442930" y="1684851"/>
          <a:ext cx="8194449" cy="1332509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8194449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1332509">
                <a:tc>
                  <a:txBody>
                    <a:bodyPr/>
                    <a:lstStyle/>
                    <a:p>
                      <a:pPr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اِنْطَلَقَ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ٱحْتِفالُ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ٱلْمُؤَسَّسَةِ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بِمُناسَبَةِ عيدِ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ٱلْمَسيرَةِ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ٱلْخَضْراءِ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بِأَداءِ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ٱلنَّشيدِ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ٱلْوَطَنِيِّ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حَيْثُ تَقَدَّمَ تَلاميذُ ٱلْمُسْتَوى ٱلثّالِثِ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ٱبْتِدائي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لِإِلْقائِهِ بِحَماسٍ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وَٱنْضِباطٍ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أَثَّرَ في نُفوسِ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ٱلْحاضِرينَ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وَقَدْ عَكَسَ أَداؤُهُم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ٱلْبَسيطُ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وَٱلْمُمْتَلِئُ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بِٱلْحُبِّ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لِلْوَطَنِ روحاً وَطَنِيَّةً صادِقَةً، وَشَكَّلَ لَحْظَةً رَمْزِيَّةً قَوِيَّةً تُجَسِّدُ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ٱلِارْتِباطَ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ٱلْعَميقَ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لِلْأَطْفالِ بِتاريخِ بَلَدِهِمْ وَأَمْجادِهِ.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0EF89DA-27BE-125A-6944-96D1602248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771847"/>
              </p:ext>
            </p:extLst>
          </p:nvPr>
        </p:nvGraphicFramePr>
        <p:xfrm>
          <a:off x="474773" y="3102177"/>
          <a:ext cx="8194449" cy="1722833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8194449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1722833">
                <a:tc>
                  <a:txBody>
                    <a:bodyPr/>
                    <a:lstStyle/>
                    <a:p>
                      <a:pPr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تَمَّ تَقْديمُ عَرْضٍ وَثائِقِيٍّ مُؤَثِّرٍ حَوْلَ رِحْلَةِ مُشارَكَةِ مُواطِنٍ مَغْرِبِيٍّ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وَٱبْنِهِ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ٱلْمَسيرَةِ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ٱلْخَضْراءِ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حَيْثُ رَوى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ٱلْأَبُ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تَفاصيلَ تَجْرِبَتِهِ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ٱلشَّخْصِيَّةِ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وَما رافَقَها مِنْ مَشاعِرِ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ٱلْفَخْرِ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وَٱلْوَطَنِيَّةِ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بَيْنَما عَبَّرَ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ٱلِابْنُ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عَنِ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ٱلْأَثَرِ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ٱلْعَميقِ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ٱلَّذي تَرَكَتْهُ هذِهِ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ٱلْمُشارَكَةُ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نَفْسِهِ. بَعْدَ ٱلْعَرْضِ، جَرَتْ مُناقَشَةٌ مُفَصَّلَةٌ حَوْلَ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ٱلدُّروسِ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ٱلْمُسْتَخْلَصَةِ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مِثْلَ حُبِّ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ٱلْوَطَنِ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وَٱلتَّضْحِيَةِ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وَٱلْوَحْدَةِ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ٱلْوَطَنِيَّةِ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وَدَوْرِ ٱلْأَجْيالِ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ٱلْمُقْبِلَةِ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ٱسْتِمْرارِ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مَسيرَةِ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ٱلْبِناءِ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وَٱلتَّقَدُّمِ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396132E-2396-0915-0707-1CE4FB530C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273608"/>
              </p:ext>
            </p:extLst>
          </p:nvPr>
        </p:nvGraphicFramePr>
        <p:xfrm>
          <a:off x="506621" y="4909827"/>
          <a:ext cx="8194449" cy="1682496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8194449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1484035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نُظِّمَتْ مُسابَقاتٌ ثَقافِيَّةٌ وَفَنِّيَّةٌ حَوْلَ مَوْضوعِ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ٱلْمَسيرَةِ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ٱلْخَضْراءِ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شارَكَ فيها مُمَثِّلونَ عَنْ كُلِّ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ٱلْمُسْتَوَياتِ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ٱلدِّراسِيَّةِ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بِٱلْمُؤَسَّسَةِ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وَقَدْ تَنَوَّعَتِ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ٱلْفِقْراتُ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بَيْنَ إِنْشادِ أَناشيدَ وَطَنِيَّةٍ، وَعَرْضِ لَوْحاتٍ تَشْكيلِيَّةٍ تُجَسِّدُ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ٱلْمَسيرَةَ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وَمُسابقاتٍ في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ٱلثَّقافَةِ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ٱلْعامَّةِ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حَوْلَ تاريخِ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ٱلْحَدَثِ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وَأَهَمِّيَّتِهِ. لَقَدْ أَظْهَرَ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ٱلتَّلاميذُ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حِسّاً إِبْداعِيّاً وَروحاً وَطَنِيَّةً عالِيَةً، مِمّا أَضْفى عَلى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ٱلْأَنْشِطَةِ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جَوّاً مِنَ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ٱلْحَماسِ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وَٱلْفَخْرِ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بِٱلْهُوِيَّةِ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ٱلْمَغْرِبِيَّةِ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3B7262F-D075-D5AF-9F13-3743C41CEB34}"/>
              </a:ext>
            </a:extLst>
          </p:cNvPr>
          <p:cNvSpPr/>
          <p:nvPr/>
        </p:nvSpPr>
        <p:spPr>
          <a:xfrm>
            <a:off x="8374249" y="1573940"/>
            <a:ext cx="386036" cy="2799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100" dirty="0"/>
              <a:t>1</a:t>
            </a:r>
            <a:endParaRPr lang="fr-FR" sz="1100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CF0E3D8-7FC1-6313-39B9-F1D2BBADF626}"/>
              </a:ext>
            </a:extLst>
          </p:cNvPr>
          <p:cNvSpPr/>
          <p:nvPr/>
        </p:nvSpPr>
        <p:spPr>
          <a:xfrm>
            <a:off x="8374249" y="2838293"/>
            <a:ext cx="386036" cy="2799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100" dirty="0"/>
              <a:t>2</a:t>
            </a:r>
            <a:endParaRPr lang="fr-FR" sz="1100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B041755-136B-4085-6B67-01C42FF8FDF1}"/>
              </a:ext>
            </a:extLst>
          </p:cNvPr>
          <p:cNvSpPr/>
          <p:nvPr/>
        </p:nvSpPr>
        <p:spPr>
          <a:xfrm>
            <a:off x="8374249" y="4685051"/>
            <a:ext cx="386036" cy="2799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100" dirty="0"/>
              <a:t>3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89114154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11D70-62A7-32B1-4A53-A33EB0104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E9C9E7D-1ACE-0D12-CC3C-AFC3C01E7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333952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الان. خذوا دفاتر القسم واكتبوا نصا منسجما انطلاقا من الفقرات التالية  باستعمال أساليب سرد أحداث متسلسلة.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BB6661-FFB3-20CA-594C-1D5757B63FC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3FADD0-5B09-EBE7-8A62-349632D1F93C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E1581E-0C24-9BC4-FD66-28DC5F520C9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D02BFF-E278-3AAF-EACC-C5A5224B0BB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35E6D9-E2AE-A32B-9871-F28EA78051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152E034-0293-3DF5-B763-808668D5A1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F6B32F-04B9-1C0D-FC2C-ACCE1D0F4B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C9E57C-8305-166F-87E3-DDF72C722E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6B2E9A2-9AFC-2385-0B77-5A22D9FB9C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35384"/>
              </p:ext>
            </p:extLst>
          </p:nvPr>
        </p:nvGraphicFramePr>
        <p:xfrm>
          <a:off x="442930" y="1684851"/>
          <a:ext cx="8194449" cy="1332509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8194449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1332509">
                <a:tc>
                  <a:txBody>
                    <a:bodyPr/>
                    <a:lstStyle/>
                    <a:p>
                      <a:pPr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اِنْطَلَقَ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ٱحْتِفالُ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ٱلْمُؤَسَّسَةِ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بِمُناسَبَةِ عيدِ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ٱلْمَسيرَةِ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ٱلْخَضْراءِ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بِأَداءِ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ٱلنَّشيدِ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ٱلْوَطَنِيِّ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حَيْثُ تَقَدَّمَ تَلاميذُ ٱلْمُسْتَوى ٱلثّالِثِ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ٱبْتِدائي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لِإِلْقائِهِ بِحَماسٍ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وَٱنْضِباطٍ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أَثَّرَ في نُفوسِ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ٱلْحاضِرينَ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وَقَدْ عَكَسَ أَداؤُهُم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ٱلْبَسيطُ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وَٱلْمُمْتَلِئُ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بِٱلْحُبِّ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لِلْوَطَنِ روحاً وَطَنِيَّةً صادِقَةً، وَشَكَّلَ لَحْظَةً رَمْزِيَّةً قَوِيَّةً تُجَسِّدُ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ٱلِارْتِباطَ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ٱلْعَميقَ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لِلْأَطْفالِ بِتاريخِ بِلادِهِمْ وَأَمْجادِها.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17B0DC1-7642-F3DB-F8E3-8C4682690082}"/>
              </a:ext>
            </a:extLst>
          </p:cNvPr>
          <p:cNvGraphicFramePr>
            <a:graphicFrameLocks noGrp="1"/>
          </p:cNvGraphicFramePr>
          <p:nvPr/>
        </p:nvGraphicFramePr>
        <p:xfrm>
          <a:off x="474773" y="3102177"/>
          <a:ext cx="8194449" cy="1722833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8194449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1722833">
                <a:tc>
                  <a:txBody>
                    <a:bodyPr/>
                    <a:lstStyle/>
                    <a:p>
                      <a:pPr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تَمَّ تَقْديمُ عَرْضٍ وَثائِقِيٍّ مُؤَثِّرٍ حَوْلَ رِحْلَةِ مُشارَكَةِ مُواطِنٍ مَغْرِبِيٍّ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وَٱبْنِهِ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ٱلْمَسيرَةِ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ٱلْخَضْراءِ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حَيْثُ رَوى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ٱلْأَبُ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تَفَاصيلَ تَجْرِبَتِهِ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ٱلشَّخْصِيَّةِ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وَما رافَقَها مِنْ مَشاعِرِ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ٱلْفَخْرِ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وَٱلْوَطَنِيَّةِ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بَيْنَما عَبَّرَ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ٱلِابْنُ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عَنِ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ٱلْأَثَرِ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ٱلْعَميقِ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ٱلَّذي تَرَكَتْهُ هذِهِ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ٱلْمُشارَكَةُ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نَفْسِهِ. بَعْدَ ٱلْعَرْضِ، جَرَتْ مُناقَشَةٌ مُفَصَّلَةٌ حَوْلَ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ٱلدُّروسِ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ٱلْمُسْتَخْلَصَةِ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مِثْلَ حُبِّ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ٱلْوَطَنِ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وَٱلتَّضْحِيَةِ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وَٱلْوَحْدَةِ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ٱلْوَطَنِيَّةِ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وَدَوْرِ ٱلْأَجْيالِ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ٱلْمُقْبِلَةِ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ٱسْتِمْرارِ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مَسيرَةِ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ٱلْبِناءِ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وَٱلتَّقَدُّمِ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4D9E3781-1E53-43B3-C265-8D58DAD089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806969"/>
              </p:ext>
            </p:extLst>
          </p:nvPr>
        </p:nvGraphicFramePr>
        <p:xfrm>
          <a:off x="506621" y="4909827"/>
          <a:ext cx="8194449" cy="1682496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8194449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1484035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نُظِّمَتْ مُسابَقاتٌ ثَقافِيَّةٌ وَفَنِّيَّةٌ حَوْلَ مَوْضوعِ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ٱلْمَسيرَةِ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ٱلْخَضْراءِ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شارَكَ فيها مُمَثِّلونَ عَنْ كُلِّ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ٱلْمُسْتَوَياتِ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ٱلدِّراسِيَّةِ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بِٱلْمُؤَسَّسَةِ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وَقَدْ تَنَوَّعَتِ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ٱلْفِقْراتُ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بَيْنَ إِنْشادِ أَناشيدَ وَطَنِيَّةٍ، وَعَرْضِ لَوْحاتٍ تَشْكيلِيَّةٍ تُجَسِّدُ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ٱلْمَسيرَةَ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وَمُسابقاتٍ في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ٱلثَّقافَةِ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ٱلْعامَّةِ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حَوْلَ تاريخِ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ٱلْحَدَثِ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وَأَهَمِّيَّتِهِ. لَقَدْ أَظْهَرَ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ٱلتَّلاميذُ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حِسّاً إِبْداعِيّاً وَروحاً وَطَنِيَّةً عالِيَةً، مِمّا أَضْفى عَلى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ٱلْأَنْشِطَةِ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جَوّاً مِنَ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ٱلْحَماسِ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وَٱلْفَخْرِ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بِٱلْهُوِيَّةِ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ٱلْمَغْرِبِيَّةِ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139CFBD-4DAC-95A4-E931-EA6EAEEE31A8}"/>
              </a:ext>
            </a:extLst>
          </p:cNvPr>
          <p:cNvSpPr/>
          <p:nvPr/>
        </p:nvSpPr>
        <p:spPr>
          <a:xfrm>
            <a:off x="8374249" y="1573940"/>
            <a:ext cx="386036" cy="2799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100" dirty="0"/>
              <a:t>1</a:t>
            </a:r>
            <a:endParaRPr lang="fr-FR" sz="1100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3C72149-F69A-3E99-6384-DF239AD17302}"/>
              </a:ext>
            </a:extLst>
          </p:cNvPr>
          <p:cNvSpPr/>
          <p:nvPr/>
        </p:nvSpPr>
        <p:spPr>
          <a:xfrm>
            <a:off x="8377865" y="2927827"/>
            <a:ext cx="386036" cy="2799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100" dirty="0"/>
              <a:t>2</a:t>
            </a:r>
            <a:endParaRPr lang="fr-FR" sz="1100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4E17768-B0D3-8333-D74F-1A900837167C}"/>
              </a:ext>
            </a:extLst>
          </p:cNvPr>
          <p:cNvSpPr/>
          <p:nvPr/>
        </p:nvSpPr>
        <p:spPr>
          <a:xfrm>
            <a:off x="8374249" y="4685051"/>
            <a:ext cx="386036" cy="2799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100" dirty="0"/>
              <a:t>3</a:t>
            </a:r>
            <a:endParaRPr lang="fr-FR" sz="1100" dirty="0"/>
          </a:p>
        </p:txBody>
      </p:sp>
      <p:pic>
        <p:nvPicPr>
          <p:cNvPr id="18" name="Image 17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ADB5FD4-AEF9-E4E7-AA65-5C0CFC745E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15" y="1141271"/>
            <a:ext cx="549032" cy="632043"/>
          </a:xfrm>
          <a:prstGeom prst="rect">
            <a:avLst/>
          </a:prstGeom>
        </p:spPr>
      </p:pic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9ABA0E-2922-CA03-D131-05E67C67A4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6921904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67534-ECC5-66BE-676E-B432F1BC3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627C934-0287-2B74-5740-A19A8F5DD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33395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 (مناقشة الإنتاجات من حيث الأساليب المستعملة للربط بين الفقرات وسلامة اللغة.)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DDE4FC-094E-2DF3-9F67-ECC4A154423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2C6ACD-68C0-4CA2-89BE-6343960EBEC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D4CC47-0EA8-F0C7-3DAA-6109C55B31B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17CB77-9AC4-8791-D388-CC57EC76F88D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AAC960D-BC10-6FAA-B578-94E7021EF0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C4835E-114C-3A1F-80FC-8389A02EB3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645EB0-1487-7E14-6494-12E0EEDF5E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4CD8003-3ACA-001B-74A9-14C11B9191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Espace réservé pour une image  2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18A7914-0E94-79CD-7839-5A404FC5D7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53AD90E-EE78-FD80-7699-77A89963BCE4}"/>
              </a:ext>
            </a:extLst>
          </p:cNvPr>
          <p:cNvSpPr txBox="1"/>
          <p:nvPr/>
        </p:nvSpPr>
        <p:spPr>
          <a:xfrm>
            <a:off x="2946400" y="3429000"/>
            <a:ext cx="3251200" cy="919401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إِنْتاجي.</a:t>
            </a:r>
          </a:p>
        </p:txBody>
      </p:sp>
    </p:spTree>
    <p:extLst>
      <p:ext uri="{BB962C8B-B14F-4D97-AF65-F5344CB8AC3E}">
        <p14:creationId xmlns:p14="http://schemas.microsoft.com/office/powerpoint/2010/main" val="11906104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A69C0-024B-9D81-181B-7D17F9D9B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EE7A3F5-9E00-8E3A-A050-B77D92B3D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نسلكها لوصف حدث؟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B06494-4FF1-93A4-1998-2A6DF55D681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94BB13-BB9A-76A0-6648-3A16B0EFDB2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D3C33A-805A-82E2-BD5D-F924E81233E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2840E4-109F-0A70-E500-C6DC199246C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FE638C-324F-654F-336F-C3B7FF96BC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D840D0-72C1-FA07-28CF-0383788396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AFBDBCA-D83C-8664-6E67-05D39F1D2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D7634E-C6C9-1AC2-FFF9-FFB75EF3B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62745F0-3E8B-F503-046E-9B8FEE6728DF}"/>
              </a:ext>
            </a:extLst>
          </p:cNvPr>
          <p:cNvSpPr txBox="1"/>
          <p:nvPr/>
        </p:nvSpPr>
        <p:spPr>
          <a:xfrm>
            <a:off x="792422" y="3245314"/>
            <a:ext cx="7701396" cy="919401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ٱلْخُطُواتُ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نَسْلُكُها لِوَصْفِ حَدَثٍ؟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2AD3AB-2EAC-E06B-DEE8-5BD14EDEFA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1321917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5E8D-388F-E08B-2573-E9EB308A0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2F74FA7-08F4-0A55-AE28-039C1CF1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C9DEE7-C721-143A-CE75-F2C5F21692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1CE428A4-1B90-5B6F-4BC7-45B4B41238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75A41A-20E4-1F56-0F65-15291CB9B6B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72E13-1CA8-0730-659A-C5E51517803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64115A-1225-0244-D802-45F8DAC616F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AC7EFF-8A08-994F-4B4B-DD6E2C2F671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E3F4A1-1B52-FA74-2A33-6616703EDE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464023-2ED8-56F3-2A26-0B846F57B27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BA14AF-67D3-777F-4D43-2E51D67B698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5BDC49-9BEE-0CB0-FB51-319897E619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C4D524A-4336-C602-1D0B-F0A6A76588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2988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5E8D-388F-E08B-2573-E9EB308A0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2F74FA7-08F4-0A55-AE28-039C1CF1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C9DEE7-C721-143A-CE75-F2C5F21692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AD5F123B-88F9-5004-FBF6-40E43B6980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C2A1278-AB98-A8CF-2BDA-8B260994A5B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2EF241-358B-C197-79A7-C3B9DDD975E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5E78B8-EF2E-C9AA-1DB0-86FD85ADCFB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A616FF-87FF-E506-4375-92DFE5169AE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625FC7C-2DA5-5EDA-A45D-950D7144C1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13E3B4-F7C1-750D-6714-49442894770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9FD4D81-74C0-12B9-B23D-C8D3C7E5BC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836FAF-FF7B-2ABA-57B8-C4DFBAF5A3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809492B-58EC-E953-28FB-4262C9133E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68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 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إملاء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18945</TotalTime>
  <Words>2878</Words>
  <Application>Microsoft Office PowerPoint</Application>
  <PresentationFormat>Affichage à l'écran (4:3)</PresentationFormat>
  <Paragraphs>418</Paragraphs>
  <Slides>61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61</vt:i4>
      </vt:variant>
    </vt:vector>
  </HeadingPairs>
  <TitlesOfParts>
    <vt:vector size="87" baseType="lpstr">
      <vt:lpstr>Calibri</vt:lpstr>
      <vt:lpstr>Wingdings</vt:lpstr>
      <vt:lpstr>Aptos Display</vt:lpstr>
      <vt:lpstr>Dosis ExtraBold</vt:lpstr>
      <vt:lpstr>Aptos</vt:lpstr>
      <vt:lpstr>Microsoft Uighur</vt:lpstr>
      <vt:lpstr>Sakkal Majalla</vt:lpstr>
      <vt:lpstr>Arial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 نشاط اعتيادي nv</vt:lpstr>
      <vt:lpstr>إملاء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بكم، سنبدأ  حصة اللغة العربية.</vt:lpstr>
      <vt:lpstr>حاولوا الالتزام بهذه السلوكات. من يذكرنا بها؟</vt:lpstr>
      <vt:lpstr>ضعوا الكراسة والدفتر واللوحة  في القمطر.</vt:lpstr>
      <vt:lpstr>نبدأ حصتنا بتصحيح الواجب المنزلي شفهيا. خذوا كراساتكم ودفاتر البحث.</vt:lpstr>
      <vt:lpstr>من يقرأ الجملة التي ورد فيها المفعول المطلق لتأكيد الفعل؟ (الانتقال إلى الجملة الموالية بعد المناقشة.)</vt:lpstr>
      <vt:lpstr>ننتقل إلى نشاط الطلاقة. من يذكرنا بضوابط القراءة بطلاقة؟</vt:lpstr>
      <vt:lpstr>من يقرأ؟ الفائز من لم يرتكب أي خطأ.</vt:lpstr>
      <vt:lpstr>الفائزون في هذه الحصة هم ........................................................................... </vt:lpstr>
      <vt:lpstr>بعد قراءتكم للنص، حددوا على دفاتر البحث الفكرة العامة للنص. </vt:lpstr>
      <vt:lpstr>من يقرأ الفكرة التي صاغها؟ </vt:lpstr>
      <vt:lpstr>Présentation PowerPoint</vt:lpstr>
      <vt:lpstr>ستتعلمون في هذه الحصة كيف تكتبون نصا لوصف حدث . </vt:lpstr>
      <vt:lpstr>في البداية من يذكرنا بمعنى بالخبر؟</vt:lpstr>
      <vt:lpstr>نتذكر جماعة. من يقرأ؟ </vt:lpstr>
      <vt:lpstr>ما الخطوات التي نتبعها لتحديد عناصر الخبر؟</vt:lpstr>
      <vt:lpstr>نتذكر جماعة. من يقرأ؟ </vt:lpstr>
      <vt:lpstr>ما الأسئلة التي تساعدنا على  تحديد عناصر الخبر؟ </vt:lpstr>
      <vt:lpstr>من يقرأ أسئلة المخطط الشمسي لعناصر الخبر؟ </vt:lpstr>
      <vt:lpstr>تتذكرون الخبر الذي قدمه التلميذ عدنان. ما الحدث الرئيس الذي كان موضوع الخبر؟ </vt:lpstr>
      <vt:lpstr>من يقرأ؟ </vt:lpstr>
      <vt:lpstr>انتبهوا معي، كيف سأكتب نصا لوصف هذا الحدث. </vt:lpstr>
      <vt:lpstr>أولا، أحدد الأحداث الفرعية للحدث الرئيس،  وهي كالتالي: </vt:lpstr>
      <vt:lpstr>ثانيا ، أكتب فقرة لوصف كل حدث فرعي مستعملا أساليب مناسبة. أبدأ بالحدث الفرعي الأول. </vt:lpstr>
      <vt:lpstr>دوركم، من يحاول تذكر تفاصيل الحدث الفرعي الثاني ويقدم وصفا له بأسلوبه الخاص؟</vt:lpstr>
      <vt:lpstr>هذا مقترح آخر. من يقرأ؟ </vt:lpstr>
      <vt:lpstr>ننتقل إلى الحدث الفرعي الثالث، من يحاول تذكره ويقدم وصفا له بأسلوبه الخاص؟</vt:lpstr>
      <vt:lpstr>هذا مقترح فقرة حول الحدث الثالث. من يقرأ؟ </vt:lpstr>
      <vt:lpstr>الان. سنكتب نصا انطلاقا من الفقرات  باستعمال أساليب سرد أحداث متسلسلة. من يذكرنا بها؟ </vt:lpstr>
      <vt:lpstr>نتذكر جماعة. من يقرأ؟</vt:lpstr>
      <vt:lpstr>من يحاول الربط بين الفقرات لتكوين نص منسجم؟ </vt:lpstr>
      <vt:lpstr>هذا مقترح آخر. من يقرأ؟</vt:lpstr>
      <vt:lpstr>من يذكرنا بالخطوات التي سلكناها لوصف حدث" تنظيم يوم ثقافي حول المسرح"</vt:lpstr>
      <vt:lpstr>من يقرأ؟ </vt:lpstr>
      <vt:lpstr>قبل أن نواصل. سنلعب  لعبة المشاعر. </vt:lpstr>
      <vt:lpstr>من يحدد الشعور الذي يعبر عنه الوجه التالي: </vt:lpstr>
      <vt:lpstr>من يقوم بتمثيل الشعور  التالي باستعمال ملامح وجهه فقط؟</vt:lpstr>
      <vt:lpstr>آخر  يقوم بتمثيل الشعور  التالي؟</vt:lpstr>
      <vt:lpstr>آخر  يقوم بتمثيل الشعور  التالي؟</vt:lpstr>
      <vt:lpstr>آخر  يقوم بتمثيل الشعور  التالي؟</vt:lpstr>
      <vt:lpstr>Présentation PowerPoint</vt:lpstr>
      <vt:lpstr>من يذكرنا مرة أخرى بخطوات وصف حدث؟ </vt:lpstr>
      <vt:lpstr>من يقرأ؟ </vt:lpstr>
      <vt:lpstr>خذوا كراساتكم الصفحة33-. كل منكم يجيب  عن السؤال الأول من نشاط " أتدرب مع زملائي". ويناقش مع زميله مقترحاته.</vt:lpstr>
      <vt:lpstr>نصحح. من يقرأ مقترحاته؟ </vt:lpstr>
      <vt:lpstr>هذان مقترحان آخران. من يقرأ؟</vt:lpstr>
      <vt:lpstr>ننتقل إلى السؤال الثاني. كل منكم يكتب فقرة لوصف كل حدث فرعي بتقديم معلومات إضافية عنه.  ( يمكن لكل تلميذ لم يقترح أحداثا  فرعية أن يستعين بالمقترحات التالية:)</vt:lpstr>
      <vt:lpstr>نصحح.  من يقرأ عمله؟</vt:lpstr>
      <vt:lpstr>هذه مقترحات أخرى. من يقرأ؟ </vt:lpstr>
      <vt:lpstr>الان. خذوا دفاتر القسم واكتبوا نصا منسجما انطلاقا من الفقرات التالية  باستعمال أساليب سرد أحداث متسلسلة. </vt:lpstr>
      <vt:lpstr>نصحح. من يقرأ؟ (مناقشة الإنتاجات من حيث الأساليب المستعملة للربط بين الفقرات وسلامة اللغة.)</vt:lpstr>
      <vt:lpstr>اختتام الحصة</vt:lpstr>
      <vt:lpstr>من يذكرنا بالخطوات التي نسلكها لوصف حدث؟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211</cp:revision>
  <dcterms:created xsi:type="dcterms:W3CDTF">2023-09-20T21:35:22Z</dcterms:created>
  <dcterms:modified xsi:type="dcterms:W3CDTF">2026-02-07T06:58:22Z</dcterms:modified>
</cp:coreProperties>
</file>