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2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6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7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18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9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4017" r:id="rId2"/>
    <p:sldMasterId id="2147483993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786" r:id="rId13"/>
    <p:sldMasterId id="2147483822" r:id="rId14"/>
    <p:sldMasterId id="2147483845" r:id="rId15"/>
    <p:sldMasterId id="2147483868" r:id="rId16"/>
    <p:sldMasterId id="2147483891" r:id="rId17"/>
    <p:sldMasterId id="2147483914" r:id="rId18"/>
    <p:sldMasterId id="2147483937" r:id="rId19"/>
    <p:sldMasterId id="2147483686" r:id="rId20"/>
  </p:sldMasterIdLst>
  <p:notesMasterIdLst>
    <p:notesMasterId r:id="rId97"/>
  </p:notesMasterIdLst>
  <p:handoutMasterIdLst>
    <p:handoutMasterId r:id="rId98"/>
  </p:handoutMasterIdLst>
  <p:sldIdLst>
    <p:sldId id="2147482577" r:id="rId21"/>
    <p:sldId id="2147482483" r:id="rId22"/>
    <p:sldId id="2147482469" r:id="rId23"/>
    <p:sldId id="2147482516" r:id="rId24"/>
    <p:sldId id="2147482616" r:id="rId25"/>
    <p:sldId id="2147482691" r:id="rId26"/>
    <p:sldId id="2147482453" r:id="rId27"/>
    <p:sldId id="2147482645" r:id="rId28"/>
    <p:sldId id="2147482632" r:id="rId29"/>
    <p:sldId id="2147482450" r:id="rId30"/>
    <p:sldId id="2147482635" r:id="rId31"/>
    <p:sldId id="2147482772" r:id="rId32"/>
    <p:sldId id="2147482773" r:id="rId33"/>
    <p:sldId id="2147482774" r:id="rId34"/>
    <p:sldId id="2147482457" r:id="rId35"/>
    <p:sldId id="2147482694" r:id="rId36"/>
    <p:sldId id="2147482466" r:id="rId37"/>
    <p:sldId id="2147482551" r:id="rId38"/>
    <p:sldId id="2147482706" r:id="rId39"/>
    <p:sldId id="2147482552" r:id="rId40"/>
    <p:sldId id="2147482553" r:id="rId41"/>
    <p:sldId id="2147482707" r:id="rId42"/>
    <p:sldId id="2147482732" r:id="rId43"/>
    <p:sldId id="2147482776" r:id="rId44"/>
    <p:sldId id="2147482777" r:id="rId45"/>
    <p:sldId id="2147482778" r:id="rId46"/>
    <p:sldId id="2147482779" r:id="rId47"/>
    <p:sldId id="2147482775" r:id="rId48"/>
    <p:sldId id="2147482708" r:id="rId49"/>
    <p:sldId id="2147482780" r:id="rId50"/>
    <p:sldId id="2147482736" r:id="rId51"/>
    <p:sldId id="2147482735" r:id="rId52"/>
    <p:sldId id="2147482781" r:id="rId53"/>
    <p:sldId id="2147482737" r:id="rId54"/>
    <p:sldId id="2147482782" r:id="rId55"/>
    <p:sldId id="2147482695" r:id="rId56"/>
    <p:sldId id="2147482452" r:id="rId57"/>
    <p:sldId id="2147482747" r:id="rId58"/>
    <p:sldId id="2147482748" r:id="rId59"/>
    <p:sldId id="2147482636" r:id="rId60"/>
    <p:sldId id="2147482749" r:id="rId61"/>
    <p:sldId id="2147482783" r:id="rId62"/>
    <p:sldId id="2147482600" r:id="rId63"/>
    <p:sldId id="2147482752" r:id="rId64"/>
    <p:sldId id="2147482753" r:id="rId65"/>
    <p:sldId id="2147482643" r:id="rId66"/>
    <p:sldId id="2147482574" r:id="rId67"/>
    <p:sldId id="2147482784" r:id="rId68"/>
    <p:sldId id="2147482785" r:id="rId69"/>
    <p:sldId id="2147482786" r:id="rId70"/>
    <p:sldId id="2147482797" r:id="rId71"/>
    <p:sldId id="2147482576" r:id="rId72"/>
    <p:sldId id="2147482637" r:id="rId73"/>
    <p:sldId id="2147482787" r:id="rId74"/>
    <p:sldId id="2147482788" r:id="rId75"/>
    <p:sldId id="2147482789" r:id="rId76"/>
    <p:sldId id="2147482795" r:id="rId77"/>
    <p:sldId id="2147482588" r:id="rId78"/>
    <p:sldId id="2147482791" r:id="rId79"/>
    <p:sldId id="2147482792" r:id="rId80"/>
    <p:sldId id="2147482793" r:id="rId81"/>
    <p:sldId id="2147482794" r:id="rId82"/>
    <p:sldId id="2147482798" r:id="rId83"/>
    <p:sldId id="2147482764" r:id="rId84"/>
    <p:sldId id="2147482765" r:id="rId85"/>
    <p:sldId id="2147482731" r:id="rId86"/>
    <p:sldId id="2147482594" r:id="rId87"/>
    <p:sldId id="2147482801" r:id="rId88"/>
    <p:sldId id="2147482769" r:id="rId89"/>
    <p:sldId id="2147482704" r:id="rId90"/>
    <p:sldId id="2147482770" r:id="rId91"/>
    <p:sldId id="2147482802" r:id="rId92"/>
    <p:sldId id="2147482585" r:id="rId93"/>
    <p:sldId id="2147482584" r:id="rId94"/>
    <p:sldId id="2147482646" r:id="rId95"/>
    <p:sldId id="2147482634" r:id="rId96"/>
  </p:sldIdLst>
  <p:sldSz cx="9144000" cy="6858000" type="screen4x3"/>
  <p:notesSz cx="6858000" cy="9144000"/>
  <p:embeddedFontLst>
    <p:embeddedFont>
      <p:font typeface="Dosis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</p:embeddedFont>
    <p:embeddedFont>
      <p:font typeface="Dosis SemiBold" pitchFamily="2" charset="0"/>
      <p:bold r:id="rId103"/>
    </p:embeddedFont>
    <p:embeddedFont>
      <p:font typeface="Microsoft Himalaya" panose="01010100010101010101" pitchFamily="2" charset="0"/>
      <p:regular r:id="rId104"/>
    </p:embeddedFont>
    <p:embeddedFont>
      <p:font typeface="Microsoft Uighur" panose="02000000000000000000" pitchFamily="2" charset="-78"/>
      <p:regular r:id="rId105"/>
      <p:bold r:id="rId106"/>
    </p:embeddedFont>
    <p:embeddedFont>
      <p:font typeface="Modern Love" panose="04090805081005020601" pitchFamily="82" charset="0"/>
      <p:regular r:id="rId10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49" userDrawn="1">
          <p15:clr>
            <a:srgbClr val="A4A3A4"/>
          </p15:clr>
        </p15:guide>
        <p15:guide id="3" orient="horz" pos="2364" userDrawn="1">
          <p15:clr>
            <a:srgbClr val="A4A3A4"/>
          </p15:clr>
        </p15:guide>
        <p15:guide id="4" pos="20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FFFFFF"/>
    <a:srgbClr val="424D7D"/>
    <a:srgbClr val="B1EDEA"/>
    <a:srgbClr val="424D7C"/>
    <a:srgbClr val="00ACA4"/>
    <a:srgbClr val="44A9C4"/>
    <a:srgbClr val="F0F9FE"/>
    <a:srgbClr val="56B64A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51" autoAdjust="0"/>
    <p:restoredTop sz="94694"/>
  </p:normalViewPr>
  <p:slideViewPr>
    <p:cSldViewPr snapToGrid="0">
      <p:cViewPr varScale="1">
        <p:scale>
          <a:sx n="75" d="100"/>
          <a:sy n="75" d="100"/>
        </p:scale>
        <p:origin x="850" y="30"/>
      </p:cViewPr>
      <p:guideLst>
        <p:guide orient="horz" pos="709"/>
        <p:guide pos="4649"/>
        <p:guide orient="horz" pos="2364"/>
        <p:guide pos="201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9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5.fntdata"/><Relationship Id="rId108" Type="http://schemas.openxmlformats.org/officeDocument/2006/relationships/presProps" Target="presProps.xml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font" Target="fonts/font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viewProps" Target="viewProps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theme" Target="theme/theme1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1D6F6C-46E9-464D-9108-E586A7D7D44B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19168A75-9210-49EB-BF76-2E987167DF4B}">
      <dgm:prSet phldrT="[Texte]" custT="1"/>
      <dgm:spPr/>
      <dgm:t>
        <a:bodyPr/>
        <a:lstStyle/>
        <a:p>
          <a:pPr rtl="1"/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مِهْرَجانُ </a:t>
          </a:r>
          <a:r>
            <a:rPr lang="ar-MA" sz="5400" b="1" kern="1200" dirty="0" err="1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ٱلْفُنونِ</a:t>
          </a: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r>
            <a:rPr lang="ar-MA" sz="5400" b="1" kern="1200" dirty="0" err="1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ٱلشَّعْبِيَّةِ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97DB15F-29DC-4EC4-AB01-C8A762900735}" type="parTrans" cxnId="{046587B8-0BE5-4530-84A6-BB3011DF0EB9}">
      <dgm:prSet/>
      <dgm:spPr/>
      <dgm:t>
        <a:bodyPr/>
        <a:lstStyle/>
        <a:p>
          <a:endParaRPr lang="fr-FR"/>
        </a:p>
      </dgm:t>
    </dgm:pt>
    <dgm:pt modelId="{B4FE16FB-7DCC-429A-9FDF-3EF0A2BF498E}" type="sibTrans" cxnId="{046587B8-0BE5-4530-84A6-BB3011DF0EB9}">
      <dgm:prSet/>
      <dgm:spPr/>
      <dgm:t>
        <a:bodyPr/>
        <a:lstStyle/>
        <a:p>
          <a:endParaRPr lang="fr-FR"/>
        </a:p>
      </dgm:t>
    </dgm:pt>
    <dgm:pt modelId="{EB1239A1-499A-44BF-ACD8-08104B651B4C}">
      <dgm:prSet phldrT="[Texte]" phldr="0" custT="1"/>
      <dgm:spPr/>
      <dgm:t>
        <a:bodyPr/>
        <a:lstStyle/>
        <a:p>
          <a:pPr rtl="1"/>
          <a:r>
            <a:rPr lang="ar-MA" sz="48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مِهْرَجانُ </a:t>
          </a:r>
          <a:r>
            <a:rPr lang="ar-MA" sz="4800" b="1" kern="1200" dirty="0" err="1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ٱلْمُوسيقى</a:t>
          </a:r>
          <a:r>
            <a:rPr lang="ar-MA" sz="48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r>
            <a:rPr lang="ar-MA" sz="4800" b="1" kern="1200" dirty="0" err="1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ٱلرّوحِيَّةِ</a:t>
          </a:r>
          <a:endParaRPr lang="fr-FR" sz="48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02F987B-9C2E-423E-BDD7-A2E8F29DB890}" type="parTrans" cxnId="{82A29CEF-929F-4AC7-B984-040B3D998EC0}">
      <dgm:prSet/>
      <dgm:spPr/>
      <dgm:t>
        <a:bodyPr/>
        <a:lstStyle/>
        <a:p>
          <a:endParaRPr lang="fr-FR"/>
        </a:p>
      </dgm:t>
    </dgm:pt>
    <dgm:pt modelId="{7001411A-7BB7-45D7-958C-BB26194A9463}" type="sibTrans" cxnId="{82A29CEF-929F-4AC7-B984-040B3D998EC0}">
      <dgm:prSet/>
      <dgm:spPr/>
      <dgm:t>
        <a:bodyPr/>
        <a:lstStyle/>
        <a:p>
          <a:endParaRPr lang="fr-FR"/>
        </a:p>
      </dgm:t>
    </dgm:pt>
    <dgm:pt modelId="{B64679D0-F322-440A-9B76-C1D2B275661D}" type="pres">
      <dgm:prSet presAssocID="{0D1D6F6C-46E9-464D-9108-E586A7D7D44B}" presName="compositeShape" presStyleCnt="0">
        <dgm:presLayoutVars>
          <dgm:chMax val="7"/>
          <dgm:dir/>
          <dgm:resizeHandles val="exact"/>
        </dgm:presLayoutVars>
      </dgm:prSet>
      <dgm:spPr/>
    </dgm:pt>
    <dgm:pt modelId="{04773D10-1D52-42C0-80A0-B2EB68790752}" type="pres">
      <dgm:prSet presAssocID="{19168A75-9210-49EB-BF76-2E987167DF4B}" presName="circ1" presStyleLbl="vennNode1" presStyleIdx="0" presStyleCnt="2"/>
      <dgm:spPr/>
    </dgm:pt>
    <dgm:pt modelId="{6B5F0606-9A1B-445E-B037-4147C8DF84F2}" type="pres">
      <dgm:prSet presAssocID="{19168A75-9210-49EB-BF76-2E987167DF4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77BBD1-2707-4BCA-BF56-A7D8064E48A0}" type="pres">
      <dgm:prSet presAssocID="{EB1239A1-499A-44BF-ACD8-08104B651B4C}" presName="circ2" presStyleLbl="vennNode1" presStyleIdx="1" presStyleCnt="2"/>
      <dgm:spPr/>
    </dgm:pt>
    <dgm:pt modelId="{2523E628-4069-4354-88CB-58D91DDF484E}" type="pres">
      <dgm:prSet presAssocID="{EB1239A1-499A-44BF-ACD8-08104B651B4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EF7482B-49CA-45A4-BD4F-761442843477}" type="presOf" srcId="{19168A75-9210-49EB-BF76-2E987167DF4B}" destId="{6B5F0606-9A1B-445E-B037-4147C8DF84F2}" srcOrd="1" destOrd="0" presId="urn:microsoft.com/office/officeart/2005/8/layout/venn1"/>
    <dgm:cxn modelId="{C5F6332F-3649-4A12-865B-8F6300EC4277}" type="presOf" srcId="{19168A75-9210-49EB-BF76-2E987167DF4B}" destId="{04773D10-1D52-42C0-80A0-B2EB68790752}" srcOrd="0" destOrd="0" presId="urn:microsoft.com/office/officeart/2005/8/layout/venn1"/>
    <dgm:cxn modelId="{7AC6735F-32E5-4564-A2E8-73C3897C0A68}" type="presOf" srcId="{0D1D6F6C-46E9-464D-9108-E586A7D7D44B}" destId="{B64679D0-F322-440A-9B76-C1D2B275661D}" srcOrd="0" destOrd="0" presId="urn:microsoft.com/office/officeart/2005/8/layout/venn1"/>
    <dgm:cxn modelId="{0DEA6F55-10F1-4F50-9ADA-16DEB6B279E0}" type="presOf" srcId="{EB1239A1-499A-44BF-ACD8-08104B651B4C}" destId="{AD77BBD1-2707-4BCA-BF56-A7D8064E48A0}" srcOrd="0" destOrd="0" presId="urn:microsoft.com/office/officeart/2005/8/layout/venn1"/>
    <dgm:cxn modelId="{573D4199-7CDA-4C59-9304-892804F505D3}" type="presOf" srcId="{EB1239A1-499A-44BF-ACD8-08104B651B4C}" destId="{2523E628-4069-4354-88CB-58D91DDF484E}" srcOrd="1" destOrd="0" presId="urn:microsoft.com/office/officeart/2005/8/layout/venn1"/>
    <dgm:cxn modelId="{046587B8-0BE5-4530-84A6-BB3011DF0EB9}" srcId="{0D1D6F6C-46E9-464D-9108-E586A7D7D44B}" destId="{19168A75-9210-49EB-BF76-2E987167DF4B}" srcOrd="0" destOrd="0" parTransId="{297DB15F-29DC-4EC4-AB01-C8A762900735}" sibTransId="{B4FE16FB-7DCC-429A-9FDF-3EF0A2BF498E}"/>
    <dgm:cxn modelId="{82A29CEF-929F-4AC7-B984-040B3D998EC0}" srcId="{0D1D6F6C-46E9-464D-9108-E586A7D7D44B}" destId="{EB1239A1-499A-44BF-ACD8-08104B651B4C}" srcOrd="1" destOrd="0" parTransId="{102F987B-9C2E-423E-BDD7-A2E8F29DB890}" sibTransId="{7001411A-7BB7-45D7-958C-BB26194A9463}"/>
    <dgm:cxn modelId="{2764331B-6E82-4275-8FEE-8C685BA75E6E}" type="presParOf" srcId="{B64679D0-F322-440A-9B76-C1D2B275661D}" destId="{04773D10-1D52-42C0-80A0-B2EB68790752}" srcOrd="0" destOrd="0" presId="urn:microsoft.com/office/officeart/2005/8/layout/venn1"/>
    <dgm:cxn modelId="{1B4CF885-6667-47E4-BA1A-3F17F7376AE1}" type="presParOf" srcId="{B64679D0-F322-440A-9B76-C1D2B275661D}" destId="{6B5F0606-9A1B-445E-B037-4147C8DF84F2}" srcOrd="1" destOrd="0" presId="urn:microsoft.com/office/officeart/2005/8/layout/venn1"/>
    <dgm:cxn modelId="{446F5D9E-FA37-4846-8457-060B28F868CC}" type="presParOf" srcId="{B64679D0-F322-440A-9B76-C1D2B275661D}" destId="{AD77BBD1-2707-4BCA-BF56-A7D8064E48A0}" srcOrd="2" destOrd="0" presId="urn:microsoft.com/office/officeart/2005/8/layout/venn1"/>
    <dgm:cxn modelId="{167BDE38-3732-4083-94B9-52A9451D713B}" type="presParOf" srcId="{B64679D0-F322-440A-9B76-C1D2B275661D}" destId="{2523E628-4069-4354-88CB-58D91DDF484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73D10-1D52-42C0-80A0-B2EB68790752}">
      <dsp:nvSpPr>
        <dsp:cNvPr id="0" name=""/>
        <dsp:cNvSpPr/>
      </dsp:nvSpPr>
      <dsp:spPr>
        <a:xfrm>
          <a:off x="108874" y="224388"/>
          <a:ext cx="2685582" cy="268558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مِهْرَجانُ </a:t>
          </a:r>
          <a:r>
            <a:rPr lang="ar-MA" sz="5400" b="1" kern="1200" dirty="0" err="1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ٱلْفُنونِ</a:t>
          </a: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r>
            <a:rPr lang="ar-MA" sz="5400" b="1" kern="1200" dirty="0" err="1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ٱلشَّعْبِيَّةِ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83888" y="541076"/>
        <a:ext cx="1548444" cy="2052206"/>
      </dsp:txXfrm>
    </dsp:sp>
    <dsp:sp modelId="{AD77BBD1-2707-4BCA-BF56-A7D8064E48A0}">
      <dsp:nvSpPr>
        <dsp:cNvPr id="0" name=""/>
        <dsp:cNvSpPr/>
      </dsp:nvSpPr>
      <dsp:spPr>
        <a:xfrm>
          <a:off x="2044430" y="224388"/>
          <a:ext cx="2685582" cy="2685582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مِهْرَجانُ </a:t>
          </a:r>
          <a:r>
            <a:rPr lang="ar-MA" sz="4800" b="1" kern="1200" dirty="0" err="1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ٱلْمُوسيقى</a:t>
          </a:r>
          <a:r>
            <a:rPr lang="ar-MA" sz="48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r>
            <a:rPr lang="ar-MA" sz="4800" b="1" kern="1200" dirty="0" err="1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ٱلرّوحِيَّةِ</a:t>
          </a:r>
          <a:endParaRPr lang="fr-FR" sz="48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806555" y="541076"/>
        <a:ext cx="1548444" cy="2052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20.png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20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20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0.png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20.png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31166" y="1762900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914775" y="3030664"/>
            <a:ext cx="25115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defRPr>
            </a:lvl1pPr>
          </a:lstStyle>
          <a:p>
            <a:pPr lvl="0"/>
            <a:r>
              <a:rPr lang="f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أعلام وعباقرة (ح1).</a:t>
            </a:r>
            <a:endParaRPr lang="fr-MA" noProof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3691644" y="4338382"/>
            <a:ext cx="27782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noProof="0" dirty="0"/>
              <a:t> </a:t>
            </a:r>
            <a:r>
              <a:rPr lang="fr-MA" noProof="0" dirty="0"/>
              <a:t>- 03</a:t>
            </a:r>
            <a:r>
              <a:rPr lang="ar-MA" noProof="0" dirty="0"/>
              <a:t> قراءة :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أعلام وعباقرة (ح1).</a:t>
            </a:r>
            <a:endParaRPr lang="ar-MA" noProof="0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6374D34-D13A-3241-4391-B4C15F256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2112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49ADD-60B8-321F-9352-AF6B20DC1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396757"/>
            <a:ext cx="53634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156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528827-9D7B-BD7B-5FF2-E9C5AC23D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52E91E-1D5F-8BC6-6314-02BF27C32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Microsoft Uighur" panose="020000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066C0A-E56B-6EEC-07AB-66A5AE5F3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0020F222-AF7F-4BD4-8DEA-DAAAA14FD818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4DA7D8-E5CB-A1C0-F691-E5595122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F40F6-0BC6-ECA1-6378-91A0B1B9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C8BFFB31-C8FC-4A97-A75D-25A10C5B448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322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30B8D-3DE2-63B3-8BCC-4DEBBF39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2023769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AD9A8-37BD-2F4B-962B-5215692B3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868841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CA778-D99C-8210-BCF4-0A1BD455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8813934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7196F5-434B-E6A3-8B59-454C14147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5644366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21884-CE0E-78CA-464D-1A346310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2989975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47153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B4589F-F8D1-AE9B-4570-F47E43C41E4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3B12415-9CB8-0801-A011-F9C9E226C9E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86684974-E575-018A-C0D1-97A7A3FB420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9173FE5-036D-C1A0-9CC7-20BAF8C83C7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AB39CF56-E54B-71D6-BC24-890D71A58D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0349E33-294B-73DC-4A41-FC2D19FB04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87FA683D-71A4-D3A5-00E8-A058AB3B56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95DDA01B-BAFF-5C7F-9D7B-9176293DBA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FD39393-DDDA-4042-AED6-50D7289F53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75003D90-B13D-C89A-555A-A63732CD72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C2B5F79-5CC8-E967-467A-31F01A7159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24AD327-A861-CD32-3888-5270986FFD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746E61DF-E151-A023-2C83-24BED13077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B54A345-2DA1-1741-2E92-6FF549FF6D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2041873-770A-7A57-7AC3-641FB12891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EB6BFD29-E1CF-B513-0890-C3CE8B960A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88177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3314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20A47-5D71-EF24-E74F-2D408F9C2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9BF73E-3493-5DC9-79F1-84B5C817D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A97FAC-866D-87C3-B360-F402FF43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1B113A-3515-759F-84FD-798623DF2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B6A161-3616-7A97-D6EE-31421BFE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853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D81E5-FA61-2C39-A232-705839098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6EAB0C-4A69-8ED2-77B0-53CCF9D48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4E1C68-F4B7-3359-F1E0-D9C46C90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F353A1-E60D-B3B1-EBA4-D5F99601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73FD31-F473-BDF6-D4BF-E480F2EA6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095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0EAB20-9141-8145-5A31-28FC6CCF3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E4AB4E-B0C7-03AF-C60D-030B72894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956BB-C3A9-EB01-DA5E-39BF9B7F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DA7C7-2920-F4A7-24C7-D37524CC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B76E7A-0BF5-B28C-1A84-E2C3DA62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148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1B7461-F1DA-41F7-EA37-DA29AD2D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0A3E74-3CFA-57D0-F1B9-18F6F93AE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7918D7-3ED3-B41F-1BDD-0D28D6322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6BA9D1-A51C-A65E-9D78-4DAE7F03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3ADE0B-0050-E70E-2D06-D76317577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CA56E2-79A3-EA83-C537-420C8AC9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717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626F4-8EBD-292E-23F0-562968150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6FA343-51A7-793D-F127-9B130697C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E40778-FBAA-78B3-28A9-750F68975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A69A90-DF9B-0A25-D530-D7E348659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1F239B-BC35-92D3-212F-1F1E8ACC5B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02C09D-52D5-3649-63DA-CE6BF1134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46B47B-D3BA-E6DB-C43E-20DF5E10B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5103C0-8F43-D12A-0F87-74382314F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3841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39447B-AE32-70DF-5FC1-DCF0B0FD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08AB88-5928-DCFA-F5F9-3D2DD681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87ED62-09A8-C49B-9ED3-29974C94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7753CB-4380-4645-42A2-F6601789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6884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0F3262D-B019-FDD5-BA78-04493B33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4C9E2B-8E3C-A354-24E4-188286ABA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80F26-201D-672F-1201-0145BF75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5257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D98646-1208-C56C-685B-3AF14B1C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CF6332-6A3C-9474-1341-4245C222D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4F85BD-FE51-AD01-7FAB-B65F38798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EE82F6-BCF8-7294-BC15-87BD8985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BCD290-9F96-96C4-6821-F5D122CBC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194F83-5CF9-5565-8964-FE1980616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824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C2EDDF-96CE-ECCF-B8EE-81A507F2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CD28311-50C7-BC51-1E35-5EA20D009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079936-4ED5-D1C6-2E1C-88BE892BF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057664-692A-138C-216F-E307B3AF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6EA5D8-91A6-1D18-C38C-96FB3405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9665A3-BD44-9EA5-EE81-6970503D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1256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1F6B34-D9BA-E7B1-E86B-D61A10A1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F0B8FB-BD69-9DF4-6624-4530AF0CA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830A48-3C3D-79F6-6DD2-D23DD7624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2C5A6-090D-D5B1-AD11-0F1C2446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F6F21A-1A1D-CA8F-A36E-8C1011A0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6483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87A36-481E-01E6-82C3-B632B370D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7DB94-C957-A75E-6B24-CA5A16A33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CB4A9-7981-C6B6-0988-8ED9732C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7E8552-9FE8-FFB6-5C47-AA869C971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319CB-E97E-00E5-317A-3A0C728E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0277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2D435-08E3-4986-1540-576651D05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D57D7F-EBC4-0443-99CE-0F34E1EEE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85521F-90F4-316C-F403-815EE7B2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5578FE-68E2-2732-547D-74965F0E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96576D-99C8-E73D-49D3-875E0508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69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FFF9F-ACB2-A4F9-8FED-57EDF319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C2E890-5BE2-00E7-7380-3ECC00C61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19ED0A-0CB3-0562-202D-AA5BD7FA3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88564F-CE6E-383E-1B60-3130B80A9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E42279-1DE6-D726-0381-51A85542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4925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E32D1E-5314-5F80-8A2B-F248C2B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2D0736-4D7E-703C-6B54-2E46BC23F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D10C82-9A0E-FDA8-4C04-404C8DEC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27213F-62FD-BAC3-2965-749166D96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42B01-EBEB-C4AE-2F56-5645BD1C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1289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8B642-E26F-83C9-BADB-9254EC12F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B85A4E-3597-F842-ED97-BFAEC66BC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1047D-14C1-1151-9D50-19C7F6677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1B4E3C-F4EC-354B-3271-A938F2E2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C34711-FB84-C03E-FD51-D8D19D81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10B66-C055-A486-8C38-506536A4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328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04AD7-0068-6BF5-D32B-C13EA9F3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748602-21C1-AB48-A82A-AE8B4B913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BB3BD5-85C9-43CB-9CF1-54C6D47CF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D7DACE-7372-B932-AFDF-95E723BD6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DA720C-DA4D-C971-2906-16A2807A8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971964-9673-F858-D6A4-46686A585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76AAAC-B82B-95DF-D792-AABB8E9A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98BBF70-DA63-E23C-9D4C-9A9B229E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6425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E348B-B8E2-3F23-6034-64FB699B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6CE88C-DFCD-6CC8-BE54-74E0E619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4C2E6C-AD02-F96C-135D-CE27C099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8D1302-D11D-AE59-7456-57504038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5156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BA806C-0377-764D-B6FD-BB9E4BC30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B82276-D647-405C-2716-0C27CE41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F3C518-B269-9760-0311-0EE9365E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7884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064D3-2487-5E9F-8D69-1D90BCCC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8E2B3-B4FF-5D89-E045-05A2162C5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E07887-01E5-2756-92CD-4F4865267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9E1739-6981-A565-A216-36593620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C38B6B-2F13-47D1-EAB1-AF68B19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389387-24A7-66A7-ECBB-A153833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0404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F94CD-E0CD-1DE0-FEB5-E42081BA7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D7F150-67FF-63EE-D452-51CF05B13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4AE7BF-0688-0E09-4C8A-6F1FFDDA1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814A12-816C-9235-BD49-A94BF08A0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67726F-2041-C806-F7D1-C6E8BFDE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CCE98-5FB2-4D2C-7607-590C80CF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4408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1B0AA5-3170-EAF2-BE4B-9C2EAE95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82E298-3372-8ECC-770B-C353463A2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B52DAB-098B-ED20-A994-ED6F25AD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9EA4B8-CA79-50F4-0E10-1B8047D8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D038AA-AA59-5DDB-B8C0-719A18A8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1162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1913618-9901-12B5-DB1E-4225F245B6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9E6295C-4846-94A1-26BD-0B026889A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97AB8C-BEA9-DBDA-0788-E8A03BE2E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EBDC7E-7449-D01B-B226-F33482E3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2B359-9D6B-B7C1-C5CE-6C574CC6E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378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65.xml"/><Relationship Id="rId9" Type="http://schemas.openxmlformats.org/officeDocument/2006/relationships/theme" Target="../theme/theme6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2.xml"/><Relationship Id="rId7" Type="http://schemas.openxmlformats.org/officeDocument/2006/relationships/theme" Target="../theme/theme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7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image" Target="../media/image10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9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8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11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7.png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23" Type="http://schemas.openxmlformats.org/officeDocument/2006/relationships/theme" Target="../theme/theme14.xml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Relationship Id="rId22" Type="http://schemas.openxmlformats.org/officeDocument/2006/relationships/slideLayout" Target="../slideLayouts/slideLayout151.xml"/><Relationship Id="rId27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0.xml"/><Relationship Id="rId21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20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27.xml"/><Relationship Id="rId19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Relationship Id="rId22" Type="http://schemas.openxmlformats.org/officeDocument/2006/relationships/slideLayout" Target="../slideLayouts/slideLayout23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7.xml"/><Relationship Id="rId13" Type="http://schemas.openxmlformats.org/officeDocument/2006/relationships/slideLayout" Target="../slideLayouts/slideLayout252.xml"/><Relationship Id="rId18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42.xml"/><Relationship Id="rId21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46.xml"/><Relationship Id="rId12" Type="http://schemas.openxmlformats.org/officeDocument/2006/relationships/slideLayout" Target="../slideLayouts/slideLayout251.xml"/><Relationship Id="rId17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41.xml"/><Relationship Id="rId16" Type="http://schemas.openxmlformats.org/officeDocument/2006/relationships/slideLayout" Target="../slideLayouts/slideLayout255.xml"/><Relationship Id="rId20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5.xml"/><Relationship Id="rId11" Type="http://schemas.openxmlformats.org/officeDocument/2006/relationships/slideLayout" Target="../slideLayouts/slideLayout250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44.xml"/><Relationship Id="rId15" Type="http://schemas.openxmlformats.org/officeDocument/2006/relationships/slideLayout" Target="../slideLayouts/slideLayout254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9.xml"/><Relationship Id="rId19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8.xml"/><Relationship Id="rId14" Type="http://schemas.openxmlformats.org/officeDocument/2006/relationships/slideLayout" Target="../slideLayouts/slideLayout253.xml"/><Relationship Id="rId22" Type="http://schemas.openxmlformats.org/officeDocument/2006/relationships/slideLayout" Target="../slideLayouts/slideLayout26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62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4042" r:id="rId23"/>
    <p:sldLayoutId id="2147483962" r:id="rId24"/>
    <p:sldLayoutId id="2147483979" r:id="rId25"/>
    <p:sldLayoutId id="2147483980" r:id="rId26"/>
    <p:sldLayoutId id="2147483965" r:id="rId27"/>
    <p:sldLayoutId id="2147483966" r:id="rId28"/>
    <p:sldLayoutId id="2147483964" r:id="rId29"/>
    <p:sldLayoutId id="2147483963" r:id="rId30"/>
    <p:sldLayoutId id="2147484044" r:id="rId31"/>
    <p:sldLayoutId id="2147484043" r:id="rId3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C09467B-4D7A-643B-F6DA-058553752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BF07B1-7124-D74B-8BC0-137DCC78B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8A1B23-2EB3-9590-8270-26DD9A269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C9111-B2A3-4439-A59F-C05ADDBFB1F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A6B9E-EB72-9691-8244-415022F01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1BEB06-F3BE-0670-FFA7-F4FE263DA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8DCB4D4-AC19-AA30-95A3-7F1CADB5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4A4193-FCD9-DEF6-452D-E63D39B5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3F3F87-4CF0-60F2-3A18-45C63C17B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247BB9-34B2-4C22-8D27-190D4EBFA30E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0C8FBD-14DC-74BC-C0D2-606CDD32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6AD1BC-A684-ECF4-F80D-D6A3574B1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01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3.png"/><Relationship Id="rId7" Type="http://schemas.openxmlformats.org/officeDocument/2006/relationships/image" Target="../media/image37.png"/><Relationship Id="rId12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16.png"/><Relationship Id="rId11" Type="http://schemas.openxmlformats.org/officeDocument/2006/relationships/image" Target="../media/image41.png"/><Relationship Id="rId5" Type="http://schemas.openxmlformats.org/officeDocument/2006/relationships/image" Target="../media/image15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43.png"/><Relationship Id="rId10" Type="http://schemas.openxmlformats.org/officeDocument/2006/relationships/image" Target="../media/image27.gif"/><Relationship Id="rId4" Type="http://schemas.openxmlformats.org/officeDocument/2006/relationships/image" Target="../media/image42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3.png"/><Relationship Id="rId7" Type="http://schemas.openxmlformats.org/officeDocument/2006/relationships/diagramData" Target="../diagrams/data1.xml"/><Relationship Id="rId12" Type="http://schemas.openxmlformats.org/officeDocument/2006/relationships/image" Target="../media/image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11" Type="http://schemas.microsoft.com/office/2007/relationships/diagramDrawing" Target="../diagrams/drawing1.xml"/><Relationship Id="rId5" Type="http://schemas.openxmlformats.org/officeDocument/2006/relationships/image" Target="../media/image15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4.png"/><Relationship Id="rId9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7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3.png"/><Relationship Id="rId7" Type="http://schemas.openxmlformats.org/officeDocument/2006/relationships/image" Target="../media/image4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48.png"/><Relationship Id="rId4" Type="http://schemas.openxmlformats.org/officeDocument/2006/relationships/image" Target="../media/image14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4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4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5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3.png"/><Relationship Id="rId7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9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55.png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9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image" Target="../media/image56.png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A2D2BE3-77E7-4F6B-872B-9DBDAAF20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1400AC5-FD45-D92E-825C-DCAF84CF12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أساليب.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والتحدث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5.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 .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الحصة-3-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تراكيب.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52602"/>
            <a:ext cx="4500000" cy="718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إنشاء خطاطة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3989833" y="3380220"/>
            <a:ext cx="2618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مهرجان فاس للموسيقى الروحية(ح3).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المفعول المطلق.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807C07-6711-BD48-D75B-F863F4F14D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96940" y="4728539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31570" y="2669916"/>
            <a:ext cx="7441708" cy="1158852"/>
            <a:chOff x="1271380" y="2797430"/>
            <a:chExt cx="6756164" cy="95337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4" y="2797430"/>
              <a:ext cx="6696000" cy="95337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71380" y="3135001"/>
              <a:ext cx="5292634" cy="4051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فقرة للتعبير عن أوجه الاختلاف والتشابه بين شيئين.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70752" y="3144421"/>
              <a:ext cx="493478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فهم النص وإنشاء خطاطته.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14514" y="3109579"/>
              <a:ext cx="493478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صياغة المفعول المطلق وتحديد وظيفته في جملة.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1853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511498-68E7-B5EE-4854-C1B1800449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Espace réservé pour une image  13">
            <a:extLst>
              <a:ext uri="{FF2B5EF4-FFF2-40B4-BE49-F238E27FC236}">
                <a16:creationId xmlns:a16="http://schemas.microsoft.com/office/drawing/2014/main" id="{7A0CC41B-834E-7A90-FDB0-CEF36DB8F6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745330" y="1788608"/>
            <a:ext cx="6937337" cy="46248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9DF0-1CA5-4DA4-2056-24082017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97A7C3-DDFC-F18F-DC0B-5DFD10B9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BEC7F7-C7F3-B0E8-ADC3-969C384F2E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F567B4-3B2C-4F9C-FF54-FE43C6012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880FF7-A57C-362A-1567-8D5A544567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4779A7-FB2B-CA16-FA30-2955A8A88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DE7B07-897A-FA21-3374-F2F7589DE2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2BEC92-7300-A0CF-A7FF-5A2FBBE0CAE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B2D2A4-A5A2-D4A7-1C66-88E9D07ED5D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7BA384-04DA-9BC9-2BB2-1F0F1126C7B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813609-F9FA-FFD1-5D9F-1D634FABF89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1AEB2139-4B01-EFC9-5E89-CDBE3BF04FCE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9" name="Image 8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FDBC6FE-2C73-A76C-51B1-576D42F987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5D30F4-F6D9-E4F0-BF26-F21CF608DA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4523153-650F-018F-44B7-F32C34FE647C}"/>
              </a:ext>
            </a:extLst>
          </p:cNvPr>
          <p:cNvSpPr/>
          <p:nvPr/>
        </p:nvSpPr>
        <p:spPr>
          <a:xfrm>
            <a:off x="6794955" y="2098144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417214-FEC5-4447-BEA6-B2F07AAFD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141EE1-CBB6-44A0-0A4C-1726E8581A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14F1136-0C19-FFCC-8626-8EE4BBD403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0E0CE304-3CF0-3D89-D4D6-ED0A54FFBB96}"/>
              </a:ext>
            </a:extLst>
          </p:cNvPr>
          <p:cNvSpPr/>
          <p:nvPr/>
        </p:nvSpPr>
        <p:spPr>
          <a:xfrm>
            <a:off x="6729000" y="2105901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51E597F4-32BA-9807-7F0F-67BE812D4C51}"/>
              </a:ext>
            </a:extLst>
          </p:cNvPr>
          <p:cNvSpPr txBox="1">
            <a:spLocks/>
          </p:cNvSpPr>
          <p:nvPr/>
        </p:nvSpPr>
        <p:spPr>
          <a:xfrm>
            <a:off x="1590761" y="4678043"/>
            <a:ext cx="4698960" cy="6325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35309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D228B-6759-0A29-04D3-8D43503C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4FCECA-FB6B-0186-7F54-374C1873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52638F0-B18C-FC11-02E7-AFBA93BA52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93437952-8EA6-405E-C78B-E81A72CF0B2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C3DC09-6D39-950B-E918-1FF04CC2F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16946D-C82E-831A-266F-F9C23B8BC8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F9EAC2-1EA8-627E-82CB-399DEE45EE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C83DC9-F205-26CF-D837-2B6ADE9ECDE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AB9829-ABFD-739B-C76A-8692087A799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592D8F-3B43-75AB-FB84-8AEBB519F8D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22E026-4B6B-3380-319A-54AB825DB8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5F0C95-10FA-B089-46C3-D1DBE2CC572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A3AF6C8-B974-96A7-3BD7-DB2254C52C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77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7177E5E-58F9-710E-ED92-D96CECC98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ستواصلون التدرب على مقارنة شيئين وتحديد أوجه الاختلاف والتشابه بينهما.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887B6-DD84-FB10-BE64-0A5061AB5C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139461-01C1-AFB9-3832-F2D981AE3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D1B6A-F905-233B-3EBC-CC21FA0697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B9C94A-271A-37F2-A970-9636F76550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E0FFF2-12CD-C10D-940D-CAD8F7BA21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59FEF1-A07C-737C-C8B8-E483523AC12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4C9AA0-B68E-7F4B-2DEC-7566B976DF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D34988-9B51-644F-D5DA-D9029FC6574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503B7A-0697-266A-715A-F68C5D9DEEE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9022B82-B69F-2C16-A961-1B0AB122A572}"/>
              </a:ext>
            </a:extLst>
          </p:cNvPr>
          <p:cNvSpPr txBox="1"/>
          <p:nvPr/>
        </p:nvSpPr>
        <p:spPr>
          <a:xfrm>
            <a:off x="1468448" y="3097918"/>
            <a:ext cx="6073410" cy="102155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أَوْجُهُ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ٱلِاخْتِلافِ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وَٱلتَّشابُهِ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D1EAD-498E-3CCB-5410-A0987C34F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98E19F2-FA39-DBB0-F9BF-84C98BECF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نتذكر جماعة الأساليب التي استعملتموها في الحصة السابقة. من يقرأ؟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1BDEAC-9E2C-79A7-A294-C2A04772BD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35B4E4-8991-CB91-9B7C-2762BBE4BF39}"/>
              </a:ext>
            </a:extLst>
          </p:cNvPr>
          <p:cNvSpPr/>
          <p:nvPr/>
        </p:nvSpPr>
        <p:spPr>
          <a:xfrm>
            <a:off x="660260" y="5402688"/>
            <a:ext cx="69995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0F9D7-7D9F-BF3C-CB51-FF0175CFA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21B476-8485-4938-2F69-4CFE57E10D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DC155D-D382-BF9B-E4ED-96FD98BB9D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A67929-B621-31DC-DE93-8510449A66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13EAB14-1B30-BC03-256B-D560EEC7FDF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5E3A28-65E1-00A2-B869-5905705E35A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86CA1F-788D-7F7F-D782-1F3F6CB578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18B386-A9C7-BBEE-FF71-C7F1BC8B1C5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B106CB-D27F-0B2B-BDF7-CF07BBAACB75}"/>
              </a:ext>
            </a:extLst>
          </p:cNvPr>
          <p:cNvSpPr txBox="1"/>
          <p:nvPr/>
        </p:nvSpPr>
        <p:spPr>
          <a:xfrm>
            <a:off x="937483" y="306505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فَهُما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193158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58F92-E3BA-4D45-195B-7F67A8E9C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AD47F80-311E-D5E8-C92E-83577ED91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يقترح أساليب أخرى؟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BD848A-DE31-9395-D49C-AD265ADB6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5108FF8-AB46-47B3-2846-B1B2E61096E4}"/>
              </a:ext>
            </a:extLst>
          </p:cNvPr>
          <p:cNvSpPr/>
          <p:nvPr/>
        </p:nvSpPr>
        <p:spPr>
          <a:xfrm>
            <a:off x="660260" y="5402688"/>
            <a:ext cx="69995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B670C4-FEA9-18C5-3963-309F8C2EA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B83FFC-D950-861E-B0AE-EA22CEFC6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3C4930-3A90-B37B-2875-0E4A76C456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3D659E-DBA4-4247-D0CD-70527A8DCB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F7FF03-6E3B-5D1A-7856-7C2F6A47AAC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7C9D89-75A4-B6A1-0A7A-A3E91775B09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B78942-6BCD-C7F5-52AC-762E6432BBE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BE15F3-E4D3-5249-92F3-FF381EE69E5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46B86E-8ADF-9061-FD8C-432EBF439914}"/>
              </a:ext>
            </a:extLst>
          </p:cNvPr>
          <p:cNvSpPr txBox="1"/>
          <p:nvPr/>
        </p:nvSpPr>
        <p:spPr>
          <a:xfrm>
            <a:off x="937483" y="306505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فَهُما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46398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3BF71-6C6E-0C73-148E-FEA469626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2F3D04B-338B-C10D-BD19-D42687BAB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هذا مقترح آخر. من يقرأ؟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9232624-BC88-F922-4519-C7F2955F2DFA}"/>
              </a:ext>
            </a:extLst>
          </p:cNvPr>
          <p:cNvSpPr/>
          <p:nvPr/>
        </p:nvSpPr>
        <p:spPr>
          <a:xfrm>
            <a:off x="660260" y="5402688"/>
            <a:ext cx="69995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0D63FD-FC07-F681-53FA-E04B9B941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85FF40-56B0-85C2-7D1A-C0E3D0D2ED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94510B-B865-BB57-D00F-350AD7D47C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B72E17-AE18-57C4-B83F-18B6CA5673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CDCCFE1-03E3-4D4E-DF1B-959838540E8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A96B34-B6F4-6EE5-25E1-2F0E782F0DD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74F618-A0CD-C945-0E13-1C4D84C527D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656E83-0B26-6FF2-5048-F50666AE56D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502C18-3BBB-BFE4-F5F4-CBD59BD9A621}"/>
              </a:ext>
            </a:extLst>
          </p:cNvPr>
          <p:cNvSpPr txBox="1"/>
          <p:nvPr/>
        </p:nvSpPr>
        <p:spPr>
          <a:xfrm>
            <a:off x="937483" y="3239863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يَتَّسِمُ......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حينٍ، يَتميز.....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أَنَّهُما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C56D84-F91D-F592-1861-DC2150F985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421198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7C2B-4981-C4B2-A1A5-D445F3F64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74605DA-D36B-7072-AE70-7ED271A3C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على دفاتر البحث، اكتبوا فقرة لمقارنة المهرجانين وتحديد أوجه الاختلاف والتشابه بينهما.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F46438-3C95-24B5-1030-CF5AB66827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EBABDD7-C3A3-C86F-E2BC-34ADE244F5F5}"/>
              </a:ext>
            </a:extLst>
          </p:cNvPr>
          <p:cNvSpPr/>
          <p:nvPr/>
        </p:nvSpPr>
        <p:spPr>
          <a:xfrm>
            <a:off x="660260" y="5402688"/>
            <a:ext cx="69995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6A5300-C1B1-8DA9-DB2F-2684FB999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B98AC8-2024-36A6-7C59-6FC7ED51D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EC5E73-37B0-3987-A963-06308EDE55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FC3218-B408-D62F-58AE-5B4B353919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F937AB-061A-9AB3-95F8-5070E35F84A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3EBA09-AF38-E82B-C49A-9A71A4CE891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2653F6-A407-A206-56C9-591C204E775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56A172-5A0C-410C-D745-255DAB02826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75ACCC6B-FBB2-CB33-6E34-0FBA92D5B9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993123"/>
              </p:ext>
            </p:extLst>
          </p:nvPr>
        </p:nvGraphicFramePr>
        <p:xfrm>
          <a:off x="1831436" y="1530541"/>
          <a:ext cx="4838888" cy="3134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425F9DE9-6B96-1267-A7B9-4F4590CBCE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ED9131-A20E-CA3D-4DF8-7E3E7F0072DE}"/>
              </a:ext>
            </a:extLst>
          </p:cNvPr>
          <p:cNvSpPr txBox="1"/>
          <p:nvPr/>
        </p:nvSpPr>
        <p:spPr>
          <a:xfrm>
            <a:off x="937483" y="485056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يَتَّسِمُ......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حينٍ، يَتميز.....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أَنَّهُما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400519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76" y="776096"/>
            <a:ext cx="6840000" cy="612000"/>
          </a:xfrm>
        </p:spPr>
        <p:txBody>
          <a:bodyPr/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39AF60-436E-9BB0-0D44-D08BE5E95F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B20CE76-9075-149E-CDE6-49FF69AF4901}"/>
              </a:ext>
            </a:extLst>
          </p:cNvPr>
          <p:cNvSpPr txBox="1"/>
          <p:nvPr/>
        </p:nvSpPr>
        <p:spPr>
          <a:xfrm>
            <a:off x="1502326" y="2585276"/>
            <a:ext cx="5480652" cy="1687447"/>
          </a:xfrm>
          <a:prstGeom prst="roundRect">
            <a:avLst/>
          </a:prstGeom>
          <a:ln w="38100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 rtl="1">
              <a:defRPr sz="5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8800" dirty="0"/>
              <a:t>أَقْــــرَأُ إِنْتاجي.</a:t>
            </a:r>
            <a:endParaRPr lang="fr-FR" sz="8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A6D497-8156-B6A9-024F-3A80D28B5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BDCFC8-79D9-A5FF-5FC5-F8F1412EE5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30BA8C-E5B2-80DA-A932-743AEFA91A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7F8083-C35A-B6E1-39C5-5717647B4B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93399CA-1EEC-4A9F-B02D-90C87994709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5FB5E0-9E60-10D2-9724-CF11D014D18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52BD23-074B-0503-A117-DC45FCACC05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3C94ED-AF58-9AAA-CC20-C7B38D0EE78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إنشاء خطاطة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598889" y="1771950"/>
            <a:ext cx="450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مهرجان فاس للموسيقى الروحية(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نبدأ حصتنا في القراءة بتصحيح الواجب المنزلي 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5107A2-179E-F2C0-28E3-24020268F85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95A84F-C44E-7963-146D-93FCC92CAE30}"/>
              </a:ext>
            </a:extLst>
          </p:cNvPr>
          <p:cNvSpPr txBox="1"/>
          <p:nvPr/>
        </p:nvSpPr>
        <p:spPr>
          <a:xfrm>
            <a:off x="1517762" y="4583740"/>
            <a:ext cx="5713523" cy="13280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 rtl="1"/>
            <a:endParaRPr lang="fr-FR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CB0DDE-2EB2-A92B-8C4B-0FBD2F49DDA2}"/>
              </a:ext>
            </a:extLst>
          </p:cNvPr>
          <p:cNvSpPr txBox="1"/>
          <p:nvPr/>
        </p:nvSpPr>
        <p:spPr>
          <a:xfrm>
            <a:off x="1124344" y="3119509"/>
            <a:ext cx="6427694" cy="146423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ٱلْواجِبَ ٱلْمَنْزِلِيَّ.</a:t>
            </a:r>
            <a:endParaRPr lang="fr-FR" sz="80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يقرأ التعريف المناسب لكلمة « سما»؟ ( المنهجية نفسها مع باقي المفردات.)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B19942-01EE-CE00-867B-88893B500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2EABB8-225D-EA54-A7E3-CFC77ABA52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6BFB30-09DC-8A5C-FC70-95D3ACFAE3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34C01C-3BFA-9CDE-0005-F6C2018D8A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5A856B-AF3C-DC2F-C506-E0B94AE655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C8171C-81C4-ED51-4208-8A440CBFE2C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C314FD-92EA-7777-45C1-C442679E657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D50F3-425D-C0F9-038F-B5322FCBBCF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A71783-3DE0-25DB-86EB-268498E0D85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FA66978F-4A1B-0BB3-58F1-D299D4F88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44" y="1611415"/>
            <a:ext cx="3128543" cy="479875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BFC17C-0DB7-8572-19B2-FDF894710789}"/>
              </a:ext>
            </a:extLst>
          </p:cNvPr>
          <p:cNvSpPr/>
          <p:nvPr/>
        </p:nvSpPr>
        <p:spPr>
          <a:xfrm>
            <a:off x="2986622" y="2397761"/>
            <a:ext cx="3128543" cy="7670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39B2A-8F1C-7381-46DA-9AC8420E8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499E6-31B0-757B-9E51-9CD85453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يقرأ الجملة التي وردت فيها كلمة «سما»؟ ( المنهجية نفسها مع باقي المفردات. ) 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5183D5-8DB6-2720-F184-C37CBFC326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9BE52A-1199-9E53-8506-BC57C571F2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E0AADD-D985-F7E8-C67E-B667ACFE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DBDCDA-FEFA-88EB-C43E-D91A0E7B5A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F77CD-A709-1279-F009-FFC5F7D11A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21380E0-BAE5-3092-BD4D-1B325F4D66A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AAC51E-0283-A0FE-1617-2F7159C8A84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5C37D1-CCB9-5A86-16F3-DEE0D5628B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F6782E-B41B-FACE-532D-680C4B4EA30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38F2D900-CFA2-525A-AEEA-92E77FE10D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44" y="1611415"/>
            <a:ext cx="3128543" cy="479875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E672223-A891-9325-6551-042DBED0F049}"/>
              </a:ext>
            </a:extLst>
          </p:cNvPr>
          <p:cNvSpPr/>
          <p:nvPr/>
        </p:nvSpPr>
        <p:spPr>
          <a:xfrm>
            <a:off x="2986622" y="2397761"/>
            <a:ext cx="3128543" cy="7670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550399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06" y="757082"/>
            <a:ext cx="6925526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خذوا كراساتكم الصفحة -26-. من يقرأ مستحضرا ضوابط القراءة بطلاقة؟ 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D87609-F808-0462-20FE-E29329EC7C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60E379-A8EB-01FB-4004-46BA619C13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89E260-7544-A8C2-D13C-211FBD45F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D20785-4862-ED93-5BBD-4C18CC3012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C1AA14-7A85-B7DA-08DD-567D3892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62A387E-F9F2-D167-5D7D-9BF0784C956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15E623-F3AF-76B8-B893-69C995DA130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637C34-D059-6CCE-38B1-24325613F34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EA88C-6110-E750-7D1C-37792D32627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Image 24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7BDA2988-B385-292A-2267-1C79792289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  <p:pic>
        <p:nvPicPr>
          <p:cNvPr id="5" name="Image 4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9B2C378D-7EC5-35D4-3C45-D7609F863D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15206"/>
            <a:ext cx="2691144" cy="4127843"/>
          </a:xfrm>
          <a:prstGeom prst="rect">
            <a:avLst/>
          </a:prstGeom>
        </p:spPr>
      </p:pic>
      <p:pic>
        <p:nvPicPr>
          <p:cNvPr id="7" name="Image 6" descr="Une image contenant texte, habits, homme, femme&#10;&#10;Le contenu généré par l’IA peut être incorrect.">
            <a:extLst>
              <a:ext uri="{FF2B5EF4-FFF2-40B4-BE49-F238E27FC236}">
                <a16:creationId xmlns:a16="http://schemas.microsoft.com/office/drawing/2014/main" id="{F24583D3-13F0-D076-C7C3-94A6425E3B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53" y="2267484"/>
            <a:ext cx="2691144" cy="4127844"/>
          </a:xfrm>
          <a:prstGeom prst="rect">
            <a:avLst/>
          </a:prstGeom>
        </p:spPr>
      </p:pic>
      <p:pic>
        <p:nvPicPr>
          <p:cNvPr id="8" name="Image 7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17CAF1C-588C-5694-E3B3-6FD87540B9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9" y="2526595"/>
            <a:ext cx="2755548" cy="412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أسئلة الفهم . من يقرأ السؤال؟ ثم آخر يجيب عنه.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34B1C-D8EE-894A-2A16-F4782EA08F1B}"/>
              </a:ext>
            </a:extLst>
          </p:cNvPr>
          <p:cNvSpPr txBox="1"/>
          <p:nvPr/>
        </p:nvSpPr>
        <p:spPr>
          <a:xfrm>
            <a:off x="1008059" y="3075463"/>
            <a:ext cx="6994187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نُظِّمَتِ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ٱلدَّوْرَةُ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ٱلسّابِعَةُ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وَٱلْعِشْرونَ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مِهْرَجانِ فاسَ لِلْموسيقى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ٱلرّوحِيَّةِ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32A37-77E6-F5A2-581B-829944B2994F}"/>
              </a:ext>
            </a:extLst>
          </p:cNvPr>
          <p:cNvSpPr txBox="1"/>
          <p:nvPr/>
        </p:nvSpPr>
        <p:spPr>
          <a:xfrm>
            <a:off x="791288" y="2969299"/>
            <a:ext cx="7427730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ٱلْهَدَفُ مِنْ تَنْظيمِ مِهْرَجانِ فاسَ لِلْموسيقى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ٱلرّوحِيَّةِ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6116CF-EA3F-EC8D-70D9-A28590E329E0}"/>
              </a:ext>
            </a:extLst>
          </p:cNvPr>
          <p:cNvSpPr txBox="1"/>
          <p:nvPr/>
        </p:nvSpPr>
        <p:spPr>
          <a:xfrm>
            <a:off x="1027656" y="3332371"/>
            <a:ext cx="7518994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	كَيْفَ تُؤَثِّرُ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ٱلْموسيقى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ٱلرّوحِيَّةُ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784B1-72AD-C128-74F4-E451E2FF3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BA654B-5733-AC58-AEAB-1171884EAC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DFFB3C-F8ED-636F-7CCC-BD52F1A29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6ABCE-C1A9-A553-111D-9A1877B9D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767EC3-9E50-0CBE-F464-74D8B659DF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F3ED3C-CCBD-F940-9B0A-AA2986E2CA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56B52A-1EE5-719F-4500-F402493D03A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917DA5-191D-468F-BBFF-611BF549FE3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771E49-AC52-A665-FA68-464A7D14E31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3529A5-FFEA-F3FB-EBBB-A24D80429A4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2D85F5-1B92-5D10-7E02-53F17355CB20}"/>
              </a:ext>
            </a:extLst>
          </p:cNvPr>
          <p:cNvSpPr txBox="1"/>
          <p:nvPr/>
        </p:nvSpPr>
        <p:spPr>
          <a:xfrm>
            <a:off x="1785367" y="2235458"/>
            <a:ext cx="5687006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ماذا يَفْعَلُ ٱلْكاتِبُ في ٱلنَّصِّ؟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0A8E20-CC59-43BA-2163-C81931D42570}"/>
              </a:ext>
            </a:extLst>
          </p:cNvPr>
          <p:cNvSpPr txBox="1"/>
          <p:nvPr/>
        </p:nvSpPr>
        <p:spPr>
          <a:xfrm>
            <a:off x="5917992" y="3584691"/>
            <a:ext cx="2464904" cy="1600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يَسْرُدُ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أَحْداثاً في زَمانٍ وَمكانٍ.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233280-C23B-72BF-A3CD-9EB3F3440C5B}"/>
              </a:ext>
            </a:extLst>
          </p:cNvPr>
          <p:cNvSpPr txBox="1"/>
          <p:nvPr/>
        </p:nvSpPr>
        <p:spPr>
          <a:xfrm>
            <a:off x="720862" y="3584691"/>
            <a:ext cx="3023138" cy="1600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يُقَدِّمُ مَعْلوماتٍ حَوْلَ مَوْضوعٍ.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DA0FC82-D8F3-81C0-5F36-B6E68916908D}"/>
              </a:ext>
            </a:extLst>
          </p:cNvPr>
          <p:cNvSpPr/>
          <p:nvPr/>
        </p:nvSpPr>
        <p:spPr>
          <a:xfrm>
            <a:off x="8423138" y="4212760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fr-F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750A2FC-9270-CDF1-E843-2685688B6ED1}"/>
              </a:ext>
            </a:extLst>
          </p:cNvPr>
          <p:cNvSpPr/>
          <p:nvPr/>
        </p:nvSpPr>
        <p:spPr>
          <a:xfrm>
            <a:off x="3744000" y="4222410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endParaRPr lang="fr-FR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81475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FF364-F9DE-D648-3B48-9690F0162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7CCCA7-1CD3-68F6-DF50-2B5DB5048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جماعة.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0E3D6CC-B5EA-BF5D-463F-3CBDB5F0B8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57D320-3D26-1880-2FF7-CB34F0A851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FAC021-372D-5344-6B8D-36D5BC5B1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8F8C34-C1AC-CAFE-4DCF-BEA3BC169C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7E9D5E-D87C-3BE5-F569-4FAA4878AA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3889D4-6871-7485-CAE3-E77764F8437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6DD10-B34A-61BE-E066-227CE1C0436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557E3C-FE4C-C53A-EB23-842D57D2D5D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EAC577-BA7C-7F8B-BC49-0C2315F30C8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7C57981-BF6A-F847-5CBC-42C2CFD3C997}"/>
              </a:ext>
            </a:extLst>
          </p:cNvPr>
          <p:cNvSpPr txBox="1"/>
          <p:nvPr/>
        </p:nvSpPr>
        <p:spPr>
          <a:xfrm>
            <a:off x="1893212" y="2005719"/>
            <a:ext cx="5687006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 ماذا يَفْعَلُ ٱلْكاتِبُ في ٱلنَّصِّ؟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DDA221-4542-AA54-DD66-3FDCBEB19C71}"/>
              </a:ext>
            </a:extLst>
          </p:cNvPr>
          <p:cNvSpPr txBox="1"/>
          <p:nvPr/>
        </p:nvSpPr>
        <p:spPr>
          <a:xfrm>
            <a:off x="5917992" y="3584691"/>
            <a:ext cx="2464904" cy="1600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يَسْرُدُ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أَحْداثاً في زَمانٍ وَمكانٍ.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E7B877-E0A8-6284-9855-64ADFFA7C8A6}"/>
              </a:ext>
            </a:extLst>
          </p:cNvPr>
          <p:cNvSpPr txBox="1"/>
          <p:nvPr/>
        </p:nvSpPr>
        <p:spPr>
          <a:xfrm>
            <a:off x="720862" y="3584691"/>
            <a:ext cx="3023138" cy="1600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يُقَدِّمُ مَعْلوماتٍ حَوْلَ مَوْضوعٍ.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182C774-B848-BA4B-2507-9ACEF6CF5EB9}"/>
              </a:ext>
            </a:extLst>
          </p:cNvPr>
          <p:cNvSpPr/>
          <p:nvPr/>
        </p:nvSpPr>
        <p:spPr>
          <a:xfrm>
            <a:off x="8423138" y="4212760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fr-F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3C38B9C-C485-8176-6DD1-CE592B9BB8A7}"/>
              </a:ext>
            </a:extLst>
          </p:cNvPr>
          <p:cNvSpPr/>
          <p:nvPr/>
        </p:nvSpPr>
        <p:spPr>
          <a:xfrm>
            <a:off x="3744000" y="4222410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endParaRPr lang="fr-F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6DD2C2F-B6EC-7A22-9CBD-706AD7F33331}"/>
              </a:ext>
            </a:extLst>
          </p:cNvPr>
          <p:cNvCxnSpPr>
            <a:stCxn id="6" idx="2"/>
            <a:endCxn id="8" idx="0"/>
          </p:cNvCxnSpPr>
          <p:nvPr/>
        </p:nvCxnSpPr>
        <p:spPr>
          <a:xfrm flipH="1">
            <a:off x="2232431" y="2925120"/>
            <a:ext cx="2504284" cy="65957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30280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3EE08-6E2D-EFDF-05ED-D45B65253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2F7F8B5-9089-F120-5D1B-646708EEAF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FE2421-8720-D2F0-7427-6CE4D0232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09622D-98A8-2F2B-ED82-FD58CFF7A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D90C2F0-74D4-8442-3637-A6C711A42F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DD865B-B388-0B4E-C41F-C87C2DFBF7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1AA6801-409E-B195-D4ED-900032022BD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FBC597-C0D5-234D-8825-97D084B8C00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34E569-15FF-1B97-9ACC-D3E01B3A5A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F868B-90F6-DF01-BA83-21320414B2D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8747D7-E9EC-A5DC-CFF4-FCEBCDC12E49}"/>
              </a:ext>
            </a:extLst>
          </p:cNvPr>
          <p:cNvSpPr txBox="1"/>
          <p:nvPr/>
        </p:nvSpPr>
        <p:spPr>
          <a:xfrm>
            <a:off x="2788028" y="2686821"/>
            <a:ext cx="3567944" cy="8512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ما نَوْعِيَّةُ ٱلنَّصِّ؟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001730-471E-564A-66E0-26EC26CE29D7}"/>
              </a:ext>
            </a:extLst>
          </p:cNvPr>
          <p:cNvSpPr txBox="1"/>
          <p:nvPr/>
        </p:nvSpPr>
        <p:spPr>
          <a:xfrm>
            <a:off x="5564310" y="4154204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26928ED-0D78-CA0A-6071-F2720F0A082B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516134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349BE-9F46-02D1-A45A-228E97488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36540B-F1CC-E676-5494-53A90139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A83CA4-9369-3E74-325E-2DCEFBAC19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D652A6-973E-6130-36BA-5BCD0DCE6A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AD1331-CD04-CE45-C54A-96AF9CAD4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50D4EE-1AF6-A914-FC08-2ED2D2628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A2B573-6B4E-4EAA-AADE-D305883223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39E4E3-2AB0-684F-96AA-65B33EB539C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ECA514-F039-449D-1062-1CB2AEFDBA7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404859-8669-84AB-CD81-F80F7FE884A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FA1B64-D966-04A4-14A2-471E356AD06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AD2D97D-658A-DDCE-A991-FD1D8141038C}"/>
              </a:ext>
            </a:extLst>
          </p:cNvPr>
          <p:cNvSpPr txBox="1"/>
          <p:nvPr/>
        </p:nvSpPr>
        <p:spPr>
          <a:xfrm>
            <a:off x="2794990" y="2196255"/>
            <a:ext cx="3567944" cy="8512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ما نَوْعِيَّةُ ٱلنَّصِّ؟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5FA474-5FD5-E44F-6905-9FE2FFE3D39F}"/>
              </a:ext>
            </a:extLst>
          </p:cNvPr>
          <p:cNvSpPr txBox="1"/>
          <p:nvPr/>
        </p:nvSpPr>
        <p:spPr>
          <a:xfrm>
            <a:off x="5597198" y="3671476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F9B98E-855A-8729-A2B2-84C1892F49C7}"/>
              </a:ext>
            </a:extLst>
          </p:cNvPr>
          <p:cNvSpPr txBox="1"/>
          <p:nvPr/>
        </p:nvSpPr>
        <p:spPr>
          <a:xfrm>
            <a:off x="1331543" y="3671476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0F7C2D4-E7A2-E7D2-AF08-22A39EEFD28C}"/>
              </a:ext>
            </a:extLst>
          </p:cNvPr>
          <p:cNvCxnSpPr>
            <a:cxnSpLocks/>
          </p:cNvCxnSpPr>
          <p:nvPr/>
        </p:nvCxnSpPr>
        <p:spPr>
          <a:xfrm flipH="1">
            <a:off x="2616784" y="3047552"/>
            <a:ext cx="1962178" cy="623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BCFE1AC-7D58-7420-47BF-33247319A47A}"/>
              </a:ext>
            </a:extLst>
          </p:cNvPr>
          <p:cNvSpPr txBox="1"/>
          <p:nvPr/>
        </p:nvSpPr>
        <p:spPr>
          <a:xfrm>
            <a:off x="524865" y="4727104"/>
            <a:ext cx="8108193" cy="160043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مَعْلوماتِيٌّ لِأَنَّ ٱلْكاتِبَ يُقَدِّمُ فيهِ مَعْلوماتٍ حَوْلَ مِهْرَجانِ فاسَ لِلْموسيقى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ٱلرّوحِيَّةِ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454115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02A99-8EA9-68A6-3DE1-A8615A7B0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84159-20D6-B3A5-BC9A-5CF0F964E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نشاط "إنشاء خطاطة النص". في البداية من يذكرنا بتعريف "خطاطة النص"؟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7C4B71A-BED8-72C0-4BF5-2E5BA9ADB2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B00664-C8B2-5587-EB00-F601FF64CD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61873F-B7EA-AE7C-C8B7-1BB7CC412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C35ED7-8D55-A8A7-9C0A-5BF1F780BC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4AD968-B2BA-1DA8-D83A-DAFBC48372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B1EC5F6-180B-8352-A37B-8C087ED6864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B9143-0A80-A29F-F2B0-DE4A16E658A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301744-B813-7450-1804-466266B42B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6DBAF3-87DC-9FB7-37EF-CEE6539E67D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F8B9E6-8297-CD02-8017-706DC82D4402}"/>
              </a:ext>
            </a:extLst>
          </p:cNvPr>
          <p:cNvSpPr txBox="1"/>
          <p:nvPr/>
        </p:nvSpPr>
        <p:spPr>
          <a:xfrm>
            <a:off x="2553221" y="2278189"/>
            <a:ext cx="362579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نصٍّ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957976-289D-DDFA-3B98-052CC0C206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2019" y="3429000"/>
            <a:ext cx="4293704" cy="245582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24023337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DE743-487A-472C-57FB-DE4F41114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ECB918-F886-317A-030C-F41CF324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3AAB91-39DA-9C37-B32B-54EE164870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14079D-4EDD-F412-4FC1-4FD4730D2D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200644-F405-8D39-A52B-27317B3B7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4B2F5C-50CC-D369-B1BB-143F112B2D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B00C11-721F-9FB1-71AB-8F9F2D91B7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99EF6F-7AAF-C5E8-5466-B8E52B72333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AACA1F-971D-1454-19AB-52E31AF29C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824EA6-88DE-F2ED-CBFE-F556147296F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FAF70B-D633-1AE7-AA46-6BC4F076036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75CD967-2577-7FC1-456A-FA8F1D38CF92}"/>
              </a:ext>
            </a:extLst>
          </p:cNvPr>
          <p:cNvSpPr txBox="1"/>
          <p:nvPr/>
        </p:nvSpPr>
        <p:spPr>
          <a:xfrm>
            <a:off x="885217" y="2678737"/>
            <a:ext cx="7539111" cy="2349579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ٱلنَّصِّ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ٱلْمَعْلوماتِيِّ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مُخَطَّطٌ شَمْسِيٌّ يُنَظِّمُ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لِلنَّصِّ، وَيُساعِدُ عَلى تَلْخيصِ مَضامينِهِ وَتَذَكُّرِها.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30675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5C7D8-4CCF-7086-AAF6-1ACD4F275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5C5FE-4F53-D673-37BC-128BADDC8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لإنشاء خطاطة نص ، نحتاج إلى تحديد أفكاره. من يذكرنا بخطوات تحديد الفكرة الرئيسة لفقرة؟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1A5BAA-2141-FBF9-C25A-85ADABB028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9E4132-30F8-E26D-2CBE-648AB73A4D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6CB05B-3B81-81CB-6332-3597377F9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E53149-75E1-566B-0FD0-1E19F459B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27DB69-6A44-F067-91CE-42A2C715F6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E743801-88A2-492D-4C62-EF9C5EB8B7B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B8BB5F-9E24-A6FD-A8F6-0BB47DD51D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8D5EF3-98B5-001F-0B07-6E1861C8767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994895-D5C9-C36C-17B8-4863147714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BE8DF9-76C7-C9D9-68AC-8A1EA8E0A20B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18200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4115C-FE3C-62E0-F180-C04A7C492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EC0F8D-FE6B-1604-374C-A28E46083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9CA9B8-91E4-02B2-A240-BEBD65FF48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74A01E-07AA-E069-1ED7-A9314247FC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EC24B5-ADA9-0FBD-1863-F07D37A08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001558-C81D-C717-6293-90DED197EC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B55AB6-F7D7-B2BE-3714-9B873EDDB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E146BC-136C-D800-E328-892C9BAC58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8E5F34-F648-B7A1-08F2-D85EB613688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EFD070-A56E-8DEE-F127-FD6D99421BE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45FD98-28D4-64BB-4B47-A3E6CBE1866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173F9EC-FDDA-70C4-40D7-A2154BC46194}"/>
              </a:ext>
            </a:extLst>
          </p:cNvPr>
          <p:cNvSpPr/>
          <p:nvPr/>
        </p:nvSpPr>
        <p:spPr>
          <a:xfrm>
            <a:off x="632372" y="2623218"/>
            <a:ext cx="7743143" cy="2892365"/>
          </a:xfrm>
          <a:prstGeom prst="roundRect">
            <a:avLst/>
          </a:prstGeom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</a:t>
            </a:r>
          </a:p>
        </p:txBody>
      </p:sp>
    </p:spTree>
    <p:extLst>
      <p:ext uri="{BB962C8B-B14F-4D97-AF65-F5344CB8AC3E}">
        <p14:creationId xmlns:p14="http://schemas.microsoft.com/office/powerpoint/2010/main" val="38774911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87553-F483-555D-17DB-8160AC441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B4EE0-04CE-7C55-DC10-300A4342E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 سأوزع عليكم فقرات النص لتحددوا أفكارها. ستشتغلون في ثنائيات. خذوا دفاتر البحث.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6EC12C-595A-7650-EE75-4B6F396FE3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22D202-D033-49D0-1827-84DBC283B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77419B-B582-6FEB-ABA1-9F21D4A433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D14231-AC71-3660-CE45-C36DB7DF80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86343FA-2704-5799-2741-03D3285097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5105BD-AC6B-6BE7-D5C0-ADAACDCD69B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9B0B19-204F-9627-7D08-035BC1D9BA0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294C6D-DEC2-F000-CBEB-79DCF27394F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8D5924-4E51-BD5A-0461-1E07CD12D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265632"/>
              </p:ext>
            </p:extLst>
          </p:nvPr>
        </p:nvGraphicFramePr>
        <p:xfrm>
          <a:off x="3013704" y="2050927"/>
          <a:ext cx="3834568" cy="3774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4670">
                  <a:extLst>
                    <a:ext uri="{9D8B030D-6E8A-4147-A177-3AD203B41FA5}">
                      <a16:colId xmlns:a16="http://schemas.microsoft.com/office/drawing/2014/main" val="1655768630"/>
                    </a:ext>
                  </a:extLst>
                </a:gridCol>
                <a:gridCol w="1449898">
                  <a:extLst>
                    <a:ext uri="{9D8B030D-6E8A-4147-A177-3AD203B41FA5}">
                      <a16:colId xmlns:a16="http://schemas.microsoft.com/office/drawing/2014/main" val="1827004678"/>
                    </a:ext>
                  </a:extLst>
                </a:gridCol>
              </a:tblGrid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عَدَدُ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ٱلْأَفْكارِ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8230083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فِكْرَةٌ واحِدَةٌ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اَلْمُقَدِّمَةُ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9656679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فِكْرَةٌ واحِدَةٌ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ٱلْأَوَّلُ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917615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فِكْرَةٌ واحِدَةٌ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ٱلثّاني</a:t>
                      </a:r>
                      <a:endParaRPr lang="ar-MA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355517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اَلْفِكْرَةُ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ٱلْأولى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ٱلثّالِثُ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633519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اَلْفِكْرَةُ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ٱلثّانِيَةُ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 rtl="1"/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612239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فِكْرَةٌ واحِدَةٌ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اَلْخاتِمَةُ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498306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6 أَفْكارٍ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اَلْمَجْموعُ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0860480"/>
                  </a:ext>
                </a:extLst>
              </a:tr>
            </a:tbl>
          </a:graphicData>
        </a:graphic>
      </p:graphicFrame>
      <p:pic>
        <p:nvPicPr>
          <p:cNvPr id="6" name="Image 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6D2688FF-B0B8-1A22-7C4C-8D10FBC63B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2" y="1368000"/>
            <a:ext cx="773614" cy="890062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A1D99D-8F9F-1FFA-307B-E2135378E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375493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BCE35-A94A-5CB9-AFC7-91F3E3A47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3D4DDC-A228-3ECF-D825-CF2009687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159637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نبدأ بالفقرة الأولى. من يحدد فكرتها؟ (الانتقال إلى الفقرة الموالية بعد مناقشة الفكرة المقترحة.)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287AED-5CF4-C911-DE9F-2B2779FE6B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40AACF-BBA5-EF15-01A3-7C940C6694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B29476-AC37-5BBF-075A-C4A3A2C6B2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D94321-2C95-40B6-FE0A-2BCBF881D8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D9191D-DB29-777F-E4B8-6C4DD6D892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83B002C-4D9B-C4EC-FFFF-4905A58ADF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066307-0129-79CD-5591-1EED062765F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FD92EC-E388-437E-5955-D64A7C5BFB5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57E10C-11E7-C1ED-6E97-63C0637C89C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DC0CC29-933B-BEBC-A654-A60A277E6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110923"/>
              </p:ext>
            </p:extLst>
          </p:nvPr>
        </p:nvGraphicFramePr>
        <p:xfrm>
          <a:off x="2616784" y="2119021"/>
          <a:ext cx="3834568" cy="3774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4670">
                  <a:extLst>
                    <a:ext uri="{9D8B030D-6E8A-4147-A177-3AD203B41FA5}">
                      <a16:colId xmlns:a16="http://schemas.microsoft.com/office/drawing/2014/main" val="1655768630"/>
                    </a:ext>
                  </a:extLst>
                </a:gridCol>
                <a:gridCol w="1449898">
                  <a:extLst>
                    <a:ext uri="{9D8B030D-6E8A-4147-A177-3AD203B41FA5}">
                      <a16:colId xmlns:a16="http://schemas.microsoft.com/office/drawing/2014/main" val="1827004678"/>
                    </a:ext>
                  </a:extLst>
                </a:gridCol>
              </a:tblGrid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عَدَدُ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ٱلْأَفْكارِ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8230083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فِكْرَةٌ واحِدَةٌ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اَلْمُقَدِّمَةُ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9656679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فِكْرَةٌ واحِدَةٌ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ٱلْأَوَّلُ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917615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فِكْرَةٌ واحِدَةٌ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ٱلثّاني</a:t>
                      </a:r>
                      <a:endParaRPr lang="ar-MA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355517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اَلْفِكْرَةُ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ٱلْأولى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ٱلثّالِثُ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633519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اَلْفِكْرَةُ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ٱلثّانِيَةُ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 rtl="1"/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612239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فِكْرَةٌ واحِدَةٌ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اَلْخاتِمَةُ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498306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6 أَفْكارٍ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اَلْمَجْموعُ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0860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96146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6E8E-8E4B-F4CD-1CC2-B8C6A5AB1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333DF-26B7-8731-7781-114F36E1B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خذوا كراساتكم الصفحة-29-. كل منكم يحاول إعادة صياغة أفكار النص و يسجلها على كراساته ثم يقوم بملء خطاطة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062263-69BE-D296-4F4A-E1C5F58F16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7FF29E-478A-B379-E3FD-FCFFE40C0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D23778-A581-48C8-90F9-9C63E7C8D5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CE0F36-8D69-DC7D-176A-544EDD898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FC0FB55-D9DE-CBFF-3071-E77FB9EFD34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34737A-B6C9-3F66-0071-6B35F4307F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FF0DA9-7E5C-C1F1-1186-226312836CE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7B0770-A144-6F75-709C-C82EC64FFD6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ACF2DC82-4803-8F27-ADB7-B01011EEF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75" y="1476000"/>
            <a:ext cx="3301676" cy="5064315"/>
          </a:xfrm>
          <a:prstGeom prst="rect">
            <a:avLst/>
          </a:prstGeom>
        </p:spPr>
      </p:pic>
      <p:pic>
        <p:nvPicPr>
          <p:cNvPr id="6" name="Image 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2F310A5-F98A-71A0-335B-25779E3906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79A32-7698-B4E8-7B88-AB09C5BAA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51715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67AB2-4385-9BA3-B0C4-F14FE012F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2095E-EB9C-97C1-69AE-273E5F8FE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1966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 خطاطة النص؟ ( مناقشات بعض المقترحات.)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0C5047-92F8-FF5E-D522-D323FEACE5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6AE10A-27E9-4BFA-B69D-52745D4701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1B89F9-3280-7AFF-7850-28D9164BB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18DCAC-26B1-8A35-9C17-4B6F5089B9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EDE012-F4D5-71DA-F8E4-FB54BDB778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D411FED-0C08-DCF0-52D2-4CA56B85B66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9869E1-63E0-A83D-2645-9FA799A00D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40EE7D-35C1-5E23-BCD9-702BCAF7D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E9029B-886E-CFB6-92CD-F4385FF317A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95746B0D-944D-1FBC-D8AA-6A8854020B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75" y="1476000"/>
            <a:ext cx="3301676" cy="506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65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28650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تراكيب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284051" y="3159000"/>
            <a:ext cx="588030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صياغة المفعول المطلق وتحديد وظيفته في جملة.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المفعول المطلق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ستتعرفون في هذه الحصة المفعول المطلق، وستتعلمون كيف توظفونه في إنتاجاتكم.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91340B-6F15-3211-7C97-3EAEEF419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CEAEAB-8F16-B43F-C01E-65DF5482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76979-7031-ADC8-8EB2-DBEAB787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7497C-EC56-49C3-CE50-505220A9C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A4DA8-DC16-5FD8-0668-236C5EFDF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C205C6-755B-2308-FCEA-807F67FA5F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13E42-64F2-8187-7FB6-00FBB0C95E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30DB68-A5F6-ECF9-CAE0-1786032B37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C11DF-83CF-1D89-53A2-F774FB5DD5D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865E-C63B-0572-488D-92D77DB44EC1}"/>
              </a:ext>
            </a:extLst>
          </p:cNvPr>
          <p:cNvSpPr txBox="1"/>
          <p:nvPr/>
        </p:nvSpPr>
        <p:spPr>
          <a:xfrm>
            <a:off x="1914059" y="2997871"/>
            <a:ext cx="4657185" cy="146423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8000" dirty="0"/>
              <a:t>اَلْمَفعولُ </a:t>
            </a:r>
            <a:r>
              <a:rPr lang="ar-MA" sz="8000" dirty="0" err="1"/>
              <a:t>ٱلْمُطْلَقُ</a:t>
            </a:r>
            <a:endParaRPr lang="ar-MA" sz="80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CA80B-2289-5D0E-D963-762FE3E0A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1B9DBB-C614-2ED8-5134-B4AFCD4B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في البداية من يذكرنا بمعنى المصدر، وكيف يصاغ من الفعل؟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04673D-2F85-FF06-7988-D3A3012D20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42BB88-356A-CD1B-39F9-7ED8112213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10CE71-F4CF-AF54-4933-731F20C758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4115B4-1B84-5485-BBCE-56487BBAAF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D72148-D59B-3B0F-B77E-89192F5797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E6230C-2799-E259-9BBD-61213F64017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024BE0-6D37-4BFD-165A-33A3D09D293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5C5ADE-95FC-AEA1-7433-586EBCDB38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37E84A-C1D1-6321-354A-3EB503409F4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00611DF-DE0F-F9CD-C093-2DB60E930472}"/>
              </a:ext>
            </a:extLst>
          </p:cNvPr>
          <p:cNvSpPr/>
          <p:nvPr/>
        </p:nvSpPr>
        <p:spPr>
          <a:xfrm>
            <a:off x="1997366" y="2933444"/>
            <a:ext cx="5149268" cy="140740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980713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6FD0E-5815-F864-9F57-90CAEB49D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F1D97A-C5C3-3EFF-2FC5-026107DF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D861FB4-5284-A428-9B66-101F1E252F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B03AD7-0DA1-54FA-F8F1-A01DC5D295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4B5F99-0028-7DC4-ABA1-5B35697C7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3BE50B-D79D-FB35-AE76-6B0A2990B7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DFC5EDF-23C5-29F5-BE30-A610104CB57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9D816A-609C-112B-0574-F340191E854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8EDE4B-14A9-458F-EA5E-2EB0D13327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DD4F51-587A-3E61-8789-BDA9A5B5388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01E402-9D9D-7369-4DE9-EEA5AFB7912D}"/>
              </a:ext>
            </a:extLst>
          </p:cNvPr>
          <p:cNvSpPr txBox="1"/>
          <p:nvPr/>
        </p:nvSpPr>
        <p:spPr>
          <a:xfrm>
            <a:off x="758757" y="2049657"/>
            <a:ext cx="7596843" cy="439269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عَلى حَدَثٍ غَيْرِ مُرْتَبِطٍ بِزَمَنٍ. يُصاغُ مِن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ٱلفِعلِ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غَيرِ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ٱلثُّلاثيِّ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حَسَبَ وَزْنِ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ٱلفِعلِ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مِثالٌ</a:t>
            </a:r>
          </a:p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</a:t>
            </a:r>
            <a:r>
              <a:rPr lang="ar-MA" sz="3600" b="1" dirty="0">
                <a:solidFill>
                  <a:srgbClr val="0087C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اِنْتَشَرَ      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اِفْتَعَلَ         اِفْتِعالٌ        </a:t>
            </a:r>
            <a:r>
              <a:rPr lang="ar-MA" sz="3600" b="1" dirty="0">
                <a:solidFill>
                  <a:srgbClr val="0087C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اِنْتِشارٌ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ٱلثُّلاثِيِّ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سَماعِيٌّ، لَيْسَتْ لَهُ قاعِدَةٌ. وَلِتَحْديدِهِ، يُمْكِنُ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ٱلِاسْتِعانَةُ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بِٱلطَّريقَةِ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 أَذْكُرُ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أَقولُ: مَمْنُوعٌ...</a:t>
            </a:r>
          </a:p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           مِثالٌ: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مَمْنوعٌ        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ٱلْبَيْعُ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6C3F56D8-06AA-7822-3801-061B7C5E9085}"/>
              </a:ext>
            </a:extLst>
          </p:cNvPr>
          <p:cNvSpPr/>
          <p:nvPr/>
        </p:nvSpPr>
        <p:spPr>
          <a:xfrm>
            <a:off x="2625732" y="3619499"/>
            <a:ext cx="472666" cy="21887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DF46B00A-98A1-E53E-02CD-DA74C1C37CDB}"/>
              </a:ext>
            </a:extLst>
          </p:cNvPr>
          <p:cNvSpPr/>
          <p:nvPr/>
        </p:nvSpPr>
        <p:spPr>
          <a:xfrm>
            <a:off x="3934001" y="3619499"/>
            <a:ext cx="472666" cy="21887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9866998D-DCAE-66A6-E136-CCC916305E27}"/>
              </a:ext>
            </a:extLst>
          </p:cNvPr>
          <p:cNvSpPr/>
          <p:nvPr/>
        </p:nvSpPr>
        <p:spPr>
          <a:xfrm>
            <a:off x="5248258" y="3619499"/>
            <a:ext cx="472666" cy="21887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3F443FC-8D1D-BBB3-2BD4-23B81E7212FF}"/>
              </a:ext>
            </a:extLst>
          </p:cNvPr>
          <p:cNvSpPr/>
          <p:nvPr/>
        </p:nvSpPr>
        <p:spPr>
          <a:xfrm>
            <a:off x="3002928" y="5795252"/>
            <a:ext cx="472666" cy="21887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0EA0FC-E98F-438B-E71C-F876282F6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779721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6EEC-C84C-FB7B-D877-3A4B7F2B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81426C-049B-09DF-1B91-605170C4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يختار فعلا من بين الأفعال التالية ويصوغ مصدره؟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2F2A91-494C-2099-0505-AF8340CA84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FBAFAB-9486-7369-A777-9566CB92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13610C-34EE-B67D-A0CA-FA5907C5D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9ABF4D-8305-67FD-EE77-7C724A9C14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901CFF-9F31-260E-7A2D-849A2786691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5B307F-EC9B-97A1-029D-4B53E0F137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67387-502A-A0B5-5246-EE2AF7A731A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6E1571-505C-2426-9180-CE4B7E6679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E3653C0-FF1E-8994-B8FB-5BE4A262BCB8}"/>
              </a:ext>
            </a:extLst>
          </p:cNvPr>
          <p:cNvSpPr/>
          <p:nvPr/>
        </p:nvSpPr>
        <p:spPr>
          <a:xfrm>
            <a:off x="1026367" y="1751410"/>
            <a:ext cx="2127380" cy="8584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87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794E659-7DC6-7902-21ED-89E45DEE5F85}"/>
              </a:ext>
            </a:extLst>
          </p:cNvPr>
          <p:cNvSpPr/>
          <p:nvPr/>
        </p:nvSpPr>
        <p:spPr>
          <a:xfrm>
            <a:off x="3356730" y="1757244"/>
            <a:ext cx="2127380" cy="8584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87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سَما 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0EB3698-EB7E-4848-690A-EAC19BDF70DD}"/>
              </a:ext>
            </a:extLst>
          </p:cNvPr>
          <p:cNvSpPr/>
          <p:nvPr/>
        </p:nvSpPr>
        <p:spPr>
          <a:xfrm>
            <a:off x="5796672" y="1751410"/>
            <a:ext cx="2127380" cy="8584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87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مَثَّلَ	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7018F7C-A9FB-15A2-918A-4E5CE8BA55F1}"/>
              </a:ext>
            </a:extLst>
          </p:cNvPr>
          <p:cNvSpPr/>
          <p:nvPr/>
        </p:nvSpPr>
        <p:spPr>
          <a:xfrm>
            <a:off x="3342215" y="3201257"/>
            <a:ext cx="2127380" cy="8584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87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تَصَوَّرَ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DC61E34-ECD5-9D36-D6AD-77ED4F6AE380}"/>
              </a:ext>
            </a:extLst>
          </p:cNvPr>
          <p:cNvSpPr/>
          <p:nvPr/>
        </p:nvSpPr>
        <p:spPr>
          <a:xfrm>
            <a:off x="3342215" y="4755480"/>
            <a:ext cx="2127380" cy="8584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87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أَبْدَعَ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F2BAE67-672B-817F-2B31-E67783E18B80}"/>
              </a:ext>
            </a:extLst>
          </p:cNvPr>
          <p:cNvSpPr/>
          <p:nvPr/>
        </p:nvSpPr>
        <p:spPr>
          <a:xfrm>
            <a:off x="5782157" y="4749646"/>
            <a:ext cx="2127380" cy="8584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87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6976A7A-DBEF-47EA-9F9C-5832D03075B4}"/>
              </a:ext>
            </a:extLst>
          </p:cNvPr>
          <p:cNvSpPr/>
          <p:nvPr/>
        </p:nvSpPr>
        <p:spPr>
          <a:xfrm>
            <a:off x="1058554" y="4754063"/>
            <a:ext cx="2127380" cy="8584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87C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اِنْتَقَلَ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22" name="Espace réservé pour une image  2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104CCA-7BCD-023B-3098-F371AE4FAA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973717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E87B4-ACEC-3417-4A65-B83D5DDCB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FEE9D-EBF5-BD29-F095-FD1D792EE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درستم في السنة الماضية درس " المفعول المطلق". من يذكرنا بالمقصود بـ " المفعول المطلق"؟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5F0E41-9A51-583C-3D88-C9FA3285C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5DBB21-C0C5-98C4-7D2D-B3832EFAC2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92187E-3A4B-9EBC-B97D-5657A7EEC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374552-7300-0091-00B3-91CDCA7445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DAD3D8-B883-3EE3-06BD-5FDF66F5601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77E9C4-04A6-D5ED-A09C-EFA804CCDF9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43D89-1B90-0E64-F421-7B9E6BEEDB2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6B3F-EFC0-1344-48C5-F367C0ED343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F9EC0E-4E5E-C4BF-99DC-52FEBF20CA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30DB5A2-22F7-6A9D-93F5-F493AA4849EE}"/>
              </a:ext>
            </a:extLst>
          </p:cNvPr>
          <p:cNvSpPr/>
          <p:nvPr/>
        </p:nvSpPr>
        <p:spPr>
          <a:xfrm>
            <a:off x="1780203" y="3242726"/>
            <a:ext cx="5149268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اَلْمَفعولُ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060235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735B6-650F-DAC3-D809-A5D91AEC6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272DE-89C2-563E-C19C-4EC01B299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 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8A08BE-122B-F73D-7E53-A7820F2244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6E5125-2063-2C01-FEAE-1C0A83EEAC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FEB461-5232-07B5-A1BB-6AC6FC00D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E55F15-A267-B1D6-73D8-8463F32AC0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5370CE-C39E-EEBB-604D-35D107D59B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9C3A02-3215-D255-AD4E-82F486338B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843C23-9441-FFDD-1F38-9C2939D6175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96364E-EFAE-B2E6-EFEC-768A099F55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54252E-D397-2488-6A5C-65A0357FF5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FA8A67-14E9-E33A-6A10-24142ED67A46}"/>
              </a:ext>
            </a:extLst>
          </p:cNvPr>
          <p:cNvSpPr txBox="1"/>
          <p:nvPr/>
        </p:nvSpPr>
        <p:spPr>
          <a:xfrm>
            <a:off x="525295" y="2056198"/>
            <a:ext cx="7908586" cy="36953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ٱلْمَفْعولُ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يَأْتي في ٱلْجُمْلَةِ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ٱلْفِعْلِيَّةِ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صيغَةِ مَصْدَرٍ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مَنْصوبٍ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مُشْتَقٍّ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مِثالٌ:</a:t>
            </a:r>
          </a:p>
          <a:p>
            <a:pPr algn="ctr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ٱلتِّلْميذُ ٱلنَّصَّ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قِراءَة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 جَيِّدَةً.</a:t>
            </a:r>
          </a:p>
        </p:txBody>
      </p:sp>
      <p:sp>
        <p:nvSpPr>
          <p:cNvPr id="13" name="Flèche : courbe vers le haut 12">
            <a:extLst>
              <a:ext uri="{FF2B5EF4-FFF2-40B4-BE49-F238E27FC236}">
                <a16:creationId xmlns:a16="http://schemas.microsoft.com/office/drawing/2014/main" id="{F8D59C73-8428-BCB4-DFB3-85CB31E207EE}"/>
              </a:ext>
            </a:extLst>
          </p:cNvPr>
          <p:cNvSpPr/>
          <p:nvPr/>
        </p:nvSpPr>
        <p:spPr>
          <a:xfrm>
            <a:off x="3395165" y="5484572"/>
            <a:ext cx="2936717" cy="533993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96283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D89A0-547A-0292-A057-2C1E40850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7965A5-27C3-D0C4-FE26-A51E5274B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يقترح جملة على غرار الجملة التالية:</a:t>
            </a: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CDC83F-6E0E-AB34-C0A1-EC8190AE25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66FACF-5CB5-60AF-09C8-38A3E8CF8F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7122A0-92BC-E7B4-DD14-61CDD4E8AA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07D21D-399B-9187-267B-F52E9B1F1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7CFB6-5273-0388-0DAC-8704851ED5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F90841B-86F6-A11F-1DB9-C4165E8468A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E1E191-9C92-196D-0D26-1DBAA9FDFF3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B56CCF-3E80-33F7-6340-42B8CA2811A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75BBBB-F305-7A89-E5DD-20C2569946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74E2AD-0551-ED7A-07B2-D69DB5AE4F3D}"/>
              </a:ext>
            </a:extLst>
          </p:cNvPr>
          <p:cNvSpPr/>
          <p:nvPr/>
        </p:nvSpPr>
        <p:spPr>
          <a:xfrm>
            <a:off x="1494240" y="2910555"/>
            <a:ext cx="5887616" cy="13434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ٱلتِّلْميذُ ٱلنَّصَّ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قِراءَة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 جَيِّدَةً.</a:t>
            </a:r>
          </a:p>
        </p:txBody>
      </p:sp>
    </p:spTree>
    <p:extLst>
      <p:ext uri="{BB962C8B-B14F-4D97-AF65-F5344CB8AC3E}">
        <p14:creationId xmlns:p14="http://schemas.microsoft.com/office/powerpoint/2010/main" val="199805074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C47C5-3E81-2C7D-FE37-01CDD6E91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47A6C3-D4E0-FBFF-EDBC-522833FE2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يحدد الجمل التي تتضمن مفعولا مطلقا من بين الجمل التالية: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3A3F13-0EFF-A9F7-FAA2-478DC490A0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85CECD-1120-9998-0630-FFCB1072A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4D693D-F4D3-0428-766F-C5BEBC7EF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02FA05-CC6B-5682-F1E4-4F549ECCBF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D243184-68B2-A581-A8B5-68B863303DC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CB6104-D4D1-87B2-7D49-CFAC3DEC8FA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127098-76D6-ECC0-8B44-12FC3657FA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348E64-62A8-DFD9-6728-F9429B4D00E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FDE3C2-8AD5-7938-9217-6528AE1AC7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F4C05C2-9CF5-EEBD-D108-6C03C75A3171}"/>
              </a:ext>
            </a:extLst>
          </p:cNvPr>
          <p:cNvSpPr/>
          <p:nvPr/>
        </p:nvSpPr>
        <p:spPr>
          <a:xfrm>
            <a:off x="797857" y="1889534"/>
            <a:ext cx="6674516" cy="6606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ٱلْوَلَدُ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 حُجْرَةِ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ٱلدَّرْسِ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جُلوسَ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ٱلْقُرْفُصاءِ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BE0E9FD-8340-EEAC-3C75-032C8D65C447}"/>
              </a:ext>
            </a:extLst>
          </p:cNvPr>
          <p:cNvSpPr/>
          <p:nvPr/>
        </p:nvSpPr>
        <p:spPr>
          <a:xfrm>
            <a:off x="797857" y="2846863"/>
            <a:ext cx="6674516" cy="6491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ٱلْوَلَدُ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ٱلْمَجْلِسِ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رُفْقَةَ زَميلِهِ.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99BFAC9-A0DA-E4E0-903F-F764499113F1}"/>
              </a:ext>
            </a:extLst>
          </p:cNvPr>
          <p:cNvSpPr/>
          <p:nvPr/>
        </p:nvSpPr>
        <p:spPr>
          <a:xfrm>
            <a:off x="785405" y="3842511"/>
            <a:ext cx="6674516" cy="6491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عَرَضَ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أَعْمالَهُ عَرْضاً مُنَظَّماً.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617BA42-09A2-6450-62BB-BB7094CDD3D6}"/>
              </a:ext>
            </a:extLst>
          </p:cNvPr>
          <p:cNvSpPr/>
          <p:nvPr/>
        </p:nvSpPr>
        <p:spPr>
          <a:xfrm>
            <a:off x="797857" y="4761113"/>
            <a:ext cx="6674516" cy="6594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ٱلْعَرْضُ مُنَظَّماً.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63FF0DF-1D6B-68D5-8E71-0C7C184B1B4C}"/>
              </a:ext>
            </a:extLst>
          </p:cNvPr>
          <p:cNvSpPr/>
          <p:nvPr/>
        </p:nvSpPr>
        <p:spPr>
          <a:xfrm>
            <a:off x="797857" y="5724460"/>
            <a:ext cx="6674517" cy="6594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اِسْتَقْبَلَ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ٱلضُّيوفَ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ٱسْتِقْبالاً حارّاً. 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13F36DB-CFDA-3EC8-5691-735BEA983EB7}"/>
              </a:ext>
            </a:extLst>
          </p:cNvPr>
          <p:cNvSpPr/>
          <p:nvPr/>
        </p:nvSpPr>
        <p:spPr>
          <a:xfrm>
            <a:off x="7612703" y="1998686"/>
            <a:ext cx="460962" cy="442383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FR" sz="2000" b="1" dirty="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A4B0A94-4966-F90A-0474-B9598EEDA112}"/>
              </a:ext>
            </a:extLst>
          </p:cNvPr>
          <p:cNvSpPr/>
          <p:nvPr/>
        </p:nvSpPr>
        <p:spPr>
          <a:xfrm>
            <a:off x="7612703" y="4896872"/>
            <a:ext cx="460962" cy="442383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4</a:t>
            </a:r>
            <a:endParaRPr lang="fr-FR" sz="2000" b="1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BCF70D90-35FD-48D8-7C42-EBBF74AE5DFF}"/>
              </a:ext>
            </a:extLst>
          </p:cNvPr>
          <p:cNvSpPr/>
          <p:nvPr/>
        </p:nvSpPr>
        <p:spPr>
          <a:xfrm>
            <a:off x="7615731" y="5832985"/>
            <a:ext cx="460962" cy="442383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5</a:t>
            </a:r>
            <a:endParaRPr lang="fr-FR" sz="2000" b="1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1A037BE-03B1-2A73-2BF6-7C948186B52B}"/>
              </a:ext>
            </a:extLst>
          </p:cNvPr>
          <p:cNvSpPr/>
          <p:nvPr/>
        </p:nvSpPr>
        <p:spPr>
          <a:xfrm>
            <a:off x="7615731" y="2973054"/>
            <a:ext cx="460962" cy="442383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2</a:t>
            </a:r>
            <a:endParaRPr lang="fr-FR" sz="2000" b="1" dirty="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F2684F8-37EA-4C27-D127-D58A44A12339}"/>
              </a:ext>
            </a:extLst>
          </p:cNvPr>
          <p:cNvSpPr/>
          <p:nvPr/>
        </p:nvSpPr>
        <p:spPr>
          <a:xfrm>
            <a:off x="7693768" y="3974549"/>
            <a:ext cx="460962" cy="442383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409734261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A6406-FE5B-67D1-6DA4-F9BBEA810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842AA-C5FA-C2E9-BDD8-3EF01141A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جماعة. من يقرأ الجمل التالية:</a:t>
            </a: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26ACD7-F083-836F-1D2B-0E3CC37DB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1BB33A-A802-15FC-E178-B3E141CB92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1A9FA0-84DD-C337-C428-1D61D848A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2320CC-C711-1F50-1D13-FE9B2988B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9C3B99-73AB-17A5-925B-FEBDBB4F8A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46C357B-E2F2-1A40-CDE6-8131C4E04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FE8AAE-E4A7-95EC-CEB9-BCF2CC9EECB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3F99BD-B831-ED93-184F-24A71A70436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81C9C3-09EB-5BA3-CAAE-A09D5D3392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03FDAC-68F5-0EEC-4352-0C1C70A1CA8C}"/>
              </a:ext>
            </a:extLst>
          </p:cNvPr>
          <p:cNvSpPr/>
          <p:nvPr/>
        </p:nvSpPr>
        <p:spPr>
          <a:xfrm>
            <a:off x="1033507" y="2444035"/>
            <a:ext cx="6674516" cy="6606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ٱلْوَلَدُ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 حُجْرَةِ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ٱلدَّرْسِ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8FC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MA" sz="4400" b="1" u="sng" dirty="0">
                <a:solidFill>
                  <a:srgbClr val="008FC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ُلوسَ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ٱلْقُرْفُصاءِ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EAA3CB8-F328-DA27-D697-96700A769650}"/>
              </a:ext>
            </a:extLst>
          </p:cNvPr>
          <p:cNvSpPr/>
          <p:nvPr/>
        </p:nvSpPr>
        <p:spPr>
          <a:xfrm>
            <a:off x="1017579" y="3656829"/>
            <a:ext cx="6674516" cy="6491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عَرَضَ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أَعْمالَهُ </a:t>
            </a:r>
            <a:r>
              <a:rPr lang="ar-MA" sz="4400" b="1" dirty="0">
                <a:solidFill>
                  <a:srgbClr val="008FC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عَرْضاً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مُنَظَّماً.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E9EC2B-97D3-5BE6-AE3E-42E15777502D}"/>
              </a:ext>
            </a:extLst>
          </p:cNvPr>
          <p:cNvSpPr/>
          <p:nvPr/>
        </p:nvSpPr>
        <p:spPr>
          <a:xfrm>
            <a:off x="1017578" y="4858114"/>
            <a:ext cx="6674517" cy="6594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اِسْتَقْبَلَ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ٱلضُّيوفَ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8FC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ٱسْتِقْبالاً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حارّاً.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B8AE7B7-CEF8-29C4-5A47-D1358B3AAA95}"/>
              </a:ext>
            </a:extLst>
          </p:cNvPr>
          <p:cNvSpPr/>
          <p:nvPr/>
        </p:nvSpPr>
        <p:spPr>
          <a:xfrm>
            <a:off x="7848353" y="2553187"/>
            <a:ext cx="460962" cy="442383"/>
          </a:xfrm>
          <a:prstGeom prst="ellipse">
            <a:avLst/>
          </a:prstGeom>
          <a:solidFill>
            <a:srgbClr val="7CEB99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1</a:t>
            </a:r>
            <a:endParaRPr lang="fr-FR" sz="2000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41BAE10-4B14-59A9-EC40-376619C83518}"/>
              </a:ext>
            </a:extLst>
          </p:cNvPr>
          <p:cNvSpPr/>
          <p:nvPr/>
        </p:nvSpPr>
        <p:spPr>
          <a:xfrm>
            <a:off x="7848353" y="3775078"/>
            <a:ext cx="460962" cy="442383"/>
          </a:xfrm>
          <a:prstGeom prst="ellipse">
            <a:avLst/>
          </a:prstGeom>
          <a:solidFill>
            <a:srgbClr val="7CEB99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3</a:t>
            </a:r>
            <a:endParaRPr lang="fr-FR" sz="2000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0E77A51-76D7-D903-427B-5C648BD26082}"/>
              </a:ext>
            </a:extLst>
          </p:cNvPr>
          <p:cNvSpPr/>
          <p:nvPr/>
        </p:nvSpPr>
        <p:spPr>
          <a:xfrm>
            <a:off x="7835452" y="4966639"/>
            <a:ext cx="460962" cy="442383"/>
          </a:xfrm>
          <a:prstGeom prst="ellipse">
            <a:avLst/>
          </a:prstGeom>
          <a:solidFill>
            <a:srgbClr val="7CEB99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b="1" dirty="0"/>
              <a:t>5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75534573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3842F-012D-B08D-F0AB-E1D59189A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30554B-297C-5A2A-EE40-FC5502B90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41" y="684000"/>
            <a:ext cx="7283097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بعد أن تذكرتم معنى المفعول المطلق، ستتعرفون الآن على عمله أو وظيفته في جملة؟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B41CE2-F7BC-3986-B13B-F826117E10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74ACC2-4B02-BB01-F5D0-C7E50D14B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AAF62A-547A-9D2A-8025-21D7828A17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F60981-C3B1-F6EB-8255-AD51880B7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2CC4D1-BFB2-4265-9354-77C3BABCA0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6E3B762-1BF8-72ED-1784-718C4AA99CD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076DF9-0820-A776-C26E-E93064FB451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B9E352-FD0B-42FB-3852-A47E49437CF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C449D9-6FE7-7865-EEC8-61A8B6ED68E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D7546F1-CC47-A06B-C451-885FA01F4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85A5FEB-776C-CA6C-6F01-B79EE1AEFEE9}"/>
              </a:ext>
            </a:extLst>
          </p:cNvPr>
          <p:cNvSpPr/>
          <p:nvPr/>
        </p:nvSpPr>
        <p:spPr>
          <a:xfrm>
            <a:off x="634827" y="3252118"/>
            <a:ext cx="7874346" cy="12995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عَمَلُ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ٱلْمَفْعولِ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ٱلْجُمْلَةِ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ٱلْفِعْلِيَّةِ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11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135E1-F472-2908-15A1-40D3220FC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98E33-F7B1-441D-C71D-417261DD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56000"/>
            <a:ext cx="715579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انتبهوا معي سأحدد عمل المفعول المطلق في الجملة التالية. أولا، أقرأ الجملة؟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4854B1-7727-118A-3FEA-10D00EF968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6F5D2B-0358-5885-9855-B89BECB8D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4AF57B-C602-E601-5E32-DE2CC4E1E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E599CA-FEA2-0398-BDB3-D445AF44E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CEB61B-55F9-CD4D-D7E6-0475A5B006F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EA9A37-11F1-5362-8F31-6D9F2017AF9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B02797-C4AE-979D-E234-B551F05FE6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346AD6-6AAA-9C6C-0238-E80D10BD8B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8E424F-8961-1041-BF5A-D2DF88325C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849EC5-76DE-2342-9338-7AA9ED86AC55}"/>
              </a:ext>
            </a:extLst>
          </p:cNvPr>
          <p:cNvSpPr/>
          <p:nvPr/>
        </p:nvSpPr>
        <p:spPr>
          <a:xfrm>
            <a:off x="1595035" y="3913959"/>
            <a:ext cx="5990253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تَسيرُ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ٱلْفائِزَةُ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سَيْرَ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أَبْطالِ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lèche : courbe vers le haut 6">
            <a:extLst>
              <a:ext uri="{FF2B5EF4-FFF2-40B4-BE49-F238E27FC236}">
                <a16:creationId xmlns:a16="http://schemas.microsoft.com/office/drawing/2014/main" id="{3E94547C-B4DB-414A-F987-FAD5B506139F}"/>
              </a:ext>
            </a:extLst>
          </p:cNvPr>
          <p:cNvSpPr/>
          <p:nvPr/>
        </p:nvSpPr>
        <p:spPr>
          <a:xfrm>
            <a:off x="3952827" y="4894821"/>
            <a:ext cx="2967135" cy="66099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95338F55-F225-BE35-2F3D-C443D33C996A}"/>
              </a:ext>
            </a:extLst>
          </p:cNvPr>
          <p:cNvSpPr/>
          <p:nvPr/>
        </p:nvSpPr>
        <p:spPr>
          <a:xfrm>
            <a:off x="965914" y="1994249"/>
            <a:ext cx="2865120" cy="1646739"/>
          </a:xfrm>
          <a:prstGeom prst="cloudCallout">
            <a:avLst>
              <a:gd name="adj1" fmla="val 63054"/>
              <a:gd name="adj2" fmla="val 88413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اَلْمَفعولُ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606366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81B81-C878-4433-0754-AD8E2D297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9C23F3-74ED-1577-4E46-35CB089F2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56000"/>
            <a:ext cx="715579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ثانيا، أسأل: هل المفعول المطلق جاء في الجملة مضافا أو منعوتا؟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786607-5700-854D-0B21-544FEF2EE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B88975-021E-B1FC-5B1C-BBB0617FF2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7F029A-2F0C-9783-B5E0-2064CB3E5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9A8CD1-296C-9614-645A-5415EB98E4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2070A4-9BF7-2273-B39D-05D29626528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278CFB-44AA-2AB5-F86D-8CD00FB6AF9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9B4A4B-D0EC-DAFC-353E-4486ACB81B8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79F146-9A10-7050-47C7-3C7F8B7C52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91F6CD-1041-6795-2120-752021E77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C76EE1C-3400-AF4B-F6AB-94E38D36AA39}"/>
              </a:ext>
            </a:extLst>
          </p:cNvPr>
          <p:cNvSpPr/>
          <p:nvPr/>
        </p:nvSpPr>
        <p:spPr>
          <a:xfrm>
            <a:off x="1595035" y="3913959"/>
            <a:ext cx="5990253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تَسيرُ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ٱلْفائِزَةُ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سَيْرَ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أَبْطالِ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lèche : courbe vers le haut 6">
            <a:extLst>
              <a:ext uri="{FF2B5EF4-FFF2-40B4-BE49-F238E27FC236}">
                <a16:creationId xmlns:a16="http://schemas.microsoft.com/office/drawing/2014/main" id="{307CB4AA-8E00-CBC8-1E7A-6E1E82863658}"/>
              </a:ext>
            </a:extLst>
          </p:cNvPr>
          <p:cNvSpPr/>
          <p:nvPr/>
        </p:nvSpPr>
        <p:spPr>
          <a:xfrm>
            <a:off x="3952827" y="4894821"/>
            <a:ext cx="2967135" cy="66099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6810B589-91FD-ECF3-64FE-152B3D42C95D}"/>
              </a:ext>
            </a:extLst>
          </p:cNvPr>
          <p:cNvSpPr/>
          <p:nvPr/>
        </p:nvSpPr>
        <p:spPr>
          <a:xfrm>
            <a:off x="965914" y="1994249"/>
            <a:ext cx="2865120" cy="1646739"/>
          </a:xfrm>
          <a:prstGeom prst="cloudCallout">
            <a:avLst>
              <a:gd name="adj1" fmla="val 63054"/>
              <a:gd name="adj2" fmla="val 88413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اَلْمَفعولُ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445193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EEF26-C8AC-95C9-D411-F30C34288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C71516-392D-5F59-C51E-4C4FEEEBC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56000"/>
            <a:ext cx="715579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ألاحظ أن المفعول المطلق جاء مضافا.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41B039-56E7-4594-1809-77DC352EE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EE1752-27A0-164C-D390-F789D2016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66F87B-D733-F8CF-0A97-C693804931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7F7D7-9C16-766D-686A-0DEDD669ED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3C076CC-0BA7-FB0F-831E-FFB2AAF1EDF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B23C83-2FCD-BB24-5543-C8F13B9398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E1C8-8432-F0D6-E2FF-74FB1E9E711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0F242A-4934-0A49-6A3C-D55105F8573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A8B92C-BF94-E959-90DF-52442091828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D1673F-1C3F-FBC0-DFFE-96F6349328B8}"/>
              </a:ext>
            </a:extLst>
          </p:cNvPr>
          <p:cNvSpPr/>
          <p:nvPr/>
        </p:nvSpPr>
        <p:spPr>
          <a:xfrm>
            <a:off x="1561785" y="2521586"/>
            <a:ext cx="5990253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تَسيرُ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ٱلْفائِزَةُ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سَيْرَ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أَبْطالِ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5CB00DF9-1DF0-3134-0FDE-ED8323D2A54A}"/>
              </a:ext>
            </a:extLst>
          </p:cNvPr>
          <p:cNvSpPr/>
          <p:nvPr/>
        </p:nvSpPr>
        <p:spPr>
          <a:xfrm>
            <a:off x="1643978" y="4275267"/>
            <a:ext cx="2761927" cy="1563548"/>
          </a:xfrm>
          <a:prstGeom prst="wedgeEllipseCallout">
            <a:avLst>
              <a:gd name="adj1" fmla="val 26015"/>
              <a:gd name="adj2" fmla="val -105621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مُضافٌ إلى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ٱلْأَبْطالِ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بِمَعْنى: سَيْرٌ يُشْبِهُ سَيْرَ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ٱلْأَبْطالِ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481820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3A036-9299-E42B-A0AA-B13B4DC08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F4380A-CEEB-0C9A-F069-DDFB084EE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56000"/>
            <a:ext cx="715579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أقول إنه ورد في الجملة لبيان نوع الفعل.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7CE2B0-3FEF-715C-F0D9-4EDDF4A6AB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EB7153-FE07-D425-F0D7-60C19D8BFE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2DBB65F-6A41-9483-8B39-F81D44EF7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417253-A852-618D-17F1-41B994EC28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917161-8432-117C-045E-1A72BA3A91E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5FE92-A1FE-1CF6-BAF6-E565C2414B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5A13BB-9FFF-03C0-BF24-4BC405155D3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A8BE98-1922-5FF2-30D6-04B9658D38D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29B765-4184-04BB-280A-88C8CF41D2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9BF7479-7D3E-EEA9-7BEF-B469568C9217}"/>
              </a:ext>
            </a:extLst>
          </p:cNvPr>
          <p:cNvSpPr/>
          <p:nvPr/>
        </p:nvSpPr>
        <p:spPr>
          <a:xfrm>
            <a:off x="1359710" y="3987316"/>
            <a:ext cx="5990253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تَسيرُ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ٱلْفائِزَةُ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سَيْرَ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أَبْطالِ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F05D41E3-FFFC-6AD4-5C93-F7D7FF4133EC}"/>
              </a:ext>
            </a:extLst>
          </p:cNvPr>
          <p:cNvSpPr/>
          <p:nvPr/>
        </p:nvSpPr>
        <p:spPr>
          <a:xfrm>
            <a:off x="1602890" y="2043953"/>
            <a:ext cx="6321360" cy="1527585"/>
          </a:xfrm>
          <a:prstGeom prst="cloudCallout">
            <a:avLst>
              <a:gd name="adj1" fmla="val -24872"/>
              <a:gd name="adj2" fmla="val 9049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إِذا كانَ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ٱلْمَفْعولُ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ٱلْمُطْلَقُ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مُضافاً أَوْ مَنْعوتاً، أَقولُ إِنَّهُ وَرَدَ </a:t>
            </a:r>
            <a:r>
              <a:rPr lang="ar-MA" sz="3200" b="1" dirty="0">
                <a:solidFill>
                  <a:srgbClr val="FF0000"/>
                </a:solidFill>
                <a:latin typeface="Dosis Medium" pitchFamily="2" charset="0"/>
                <a:cs typeface="Microsoft Uighur" panose="02000000000000000000" pitchFamily="2" charset="-78"/>
              </a:rPr>
              <a:t>لِبَيانِ نَوْعِ </a:t>
            </a:r>
            <a:r>
              <a:rPr lang="ar-MA" sz="3200" b="1" dirty="0" err="1">
                <a:solidFill>
                  <a:srgbClr val="FF0000"/>
                </a:solidFill>
                <a:latin typeface="Dosis Medium" pitchFamily="2" charset="0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304147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81CF3-ADF0-1AFB-73BA-DAA7B5E29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936980-7D0D-8DF5-E921-1E4E119D1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56000"/>
            <a:ext cx="715579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يقترح جملة أخرى على غرار الجملة التالية( يرد فيها المفعول المطلق لبيان نوع الفعل؟)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937AB-DF61-BA76-0C6E-346ECF0A4B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4CFDFC-0CCA-B5C7-D03C-91A88D6E82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E7D88C-6423-D0A8-E9A9-D55DFD4D2D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822E34-173C-B2B9-B829-9B491E924D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A16449-4508-BD04-05BF-04503B6D62F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E7D02-A337-CF65-C102-8349270F4A2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F2E869-BBFE-A63D-5187-5D7ED812B64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633FA6-DBC2-3E58-20D4-65E9B0CD808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AC0695-E34D-C479-A6D0-2C57C736EB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D89F1A9-0478-BE41-1748-C810581DC4F7}"/>
              </a:ext>
            </a:extLst>
          </p:cNvPr>
          <p:cNvSpPr/>
          <p:nvPr/>
        </p:nvSpPr>
        <p:spPr>
          <a:xfrm>
            <a:off x="1422750" y="3113258"/>
            <a:ext cx="5990253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تَسيرُ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ٱلْفائِزَةُ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سَيْرَ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أَبْطالِ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73689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96F6-4D67-4516-82DB-AB5948F04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D957C37B-6EBD-1F42-8715-E4650938924B}"/>
              </a:ext>
            </a:extLst>
          </p:cNvPr>
          <p:cNvSpPr txBox="1">
            <a:spLocks/>
          </p:cNvSpPr>
          <p:nvPr/>
        </p:nvSpPr>
        <p:spPr>
          <a:xfrm>
            <a:off x="484094" y="774210"/>
            <a:ext cx="700661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الآن. لنحدد جماعة عمل المفعول المطلق في الجملة التالية. من يقرأ الجملة ثم يحدد المفعول المطلق الوارد فيها؟ 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7A6F0-0790-B216-B0E5-1BA94D44CC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3019C0-71F7-0A3C-1666-F50E0E4AB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1C3D3D-D79B-7FD9-B82A-767F7070C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261853-9C82-9767-4E10-20BE25F0D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C9A89-E3B3-42CF-80C9-1D46441CC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1C07073-6733-4492-3643-AC41ED22ACC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017C4E-495D-2036-1BE2-0F868AF7621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FCE0C0-3F31-AE47-68DB-D2F04299079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177B60-2D89-EA83-5244-940902CFB8D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C350106-B6A4-A5BD-1E99-DD208E61DAAF}"/>
              </a:ext>
            </a:extLst>
          </p:cNvPr>
          <p:cNvSpPr/>
          <p:nvPr/>
        </p:nvSpPr>
        <p:spPr>
          <a:xfrm>
            <a:off x="484094" y="3429000"/>
            <a:ext cx="8369450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 ٱلْأَطْفالُ مَعْرَضَ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ٱلصُّوَرِ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زِيارَتَيْنِ خِلالَ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622074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BE7B0-0554-5668-8385-3396C16EB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CA3A949C-AC4E-7ED8-C86F-C56305F7968F}"/>
              </a:ext>
            </a:extLst>
          </p:cNvPr>
          <p:cNvSpPr txBox="1">
            <a:spLocks/>
          </p:cNvSpPr>
          <p:nvPr/>
        </p:nvSpPr>
        <p:spPr>
          <a:xfrm>
            <a:off x="718086" y="781038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 جماعة. من يقرأ الفعل والمفعول المطلق في الجملة؟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7F1799-7C07-BED9-9318-048378ED04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D315BB-5F5A-DFBC-CCF5-307519EEC0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806F7B-4A53-2806-52FE-7F450F5BA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0074E-FCA2-D0FF-EB3B-374DF37F8A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DE4663-4A24-CB9C-4303-5841F3B530C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8624AE-C424-A382-B32F-C8E19D11B1A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65E5AB-A407-F00B-E9FE-DC76A4EF99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B498E8-D911-F690-38CC-B37D7916051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EB3562-05A0-7D29-A13B-FA8D38D8DA27}"/>
              </a:ext>
            </a:extLst>
          </p:cNvPr>
          <p:cNvSpPr/>
          <p:nvPr/>
        </p:nvSpPr>
        <p:spPr>
          <a:xfrm>
            <a:off x="327964" y="3548088"/>
            <a:ext cx="8488072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ٱلأَطْفالُ مَعْر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ٱلصُّوَرِ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زيارَتَيْنِ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خِلالَ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Phylactère : pensées 7">
            <a:extLst>
              <a:ext uri="{FF2B5EF4-FFF2-40B4-BE49-F238E27FC236}">
                <a16:creationId xmlns:a16="http://schemas.microsoft.com/office/drawing/2014/main" id="{84CD337E-5E80-0101-F9D1-A03B79003833}"/>
              </a:ext>
            </a:extLst>
          </p:cNvPr>
          <p:cNvSpPr/>
          <p:nvPr/>
        </p:nvSpPr>
        <p:spPr>
          <a:xfrm>
            <a:off x="1184224" y="1739810"/>
            <a:ext cx="2865120" cy="1236480"/>
          </a:xfrm>
          <a:prstGeom prst="cloudCallout">
            <a:avLst>
              <a:gd name="adj1" fmla="val 62585"/>
              <a:gd name="adj2" fmla="val 12917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اَلْمَفعولُ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6650B-009C-1B73-FC75-A42DAA9079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020996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398F6-834F-F0F2-ADF9-0818AD589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54E29F7D-FF79-5CB6-99CD-5E276664FEE5}"/>
              </a:ext>
            </a:extLst>
          </p:cNvPr>
          <p:cNvSpPr txBox="1">
            <a:spLocks/>
          </p:cNvSpPr>
          <p:nvPr/>
        </p:nvSpPr>
        <p:spPr>
          <a:xfrm>
            <a:off x="718086" y="781038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يجيب عن السؤال التالي: هل المفعول المطلق جاء في الجملة مضافا أو منعوتا؟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BAAD75-D4AE-DC31-2797-D45F1C22F7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AF44A3-4C17-A792-F797-971B040A7D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387873-078C-B685-1167-C9DDCA4318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A24B22-E29D-630D-544A-BEE63AF7D9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77431C-7347-1E78-FD6A-2BB6F4EC5D7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DFFCF5-D9C7-E49C-E2A7-45C3EBAD44B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F63B66-DEE0-0BF0-D635-EEB694E9397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6C6B99-B1F8-A180-3071-49BDACA3ABB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2AF932-2D5D-51AD-EA4A-3D8156A8B44B}"/>
              </a:ext>
            </a:extLst>
          </p:cNvPr>
          <p:cNvSpPr/>
          <p:nvPr/>
        </p:nvSpPr>
        <p:spPr>
          <a:xfrm>
            <a:off x="336177" y="2976290"/>
            <a:ext cx="8488072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ٱلأَطْفالُ مَعْر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ٱلصُّوَرِ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زيارَتَيْنِ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خِلالَ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74273A3-A530-AB34-1E0B-19EF63C9F0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927084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4CA24-7ECB-A55A-D989-047DBFB6B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2EBED5B-AA9E-7AC0-C588-3B80DD3643C2}"/>
              </a:ext>
            </a:extLst>
          </p:cNvPr>
          <p:cNvSpPr txBox="1">
            <a:spLocks/>
          </p:cNvSpPr>
          <p:nvPr/>
        </p:nvSpPr>
        <p:spPr>
          <a:xfrm>
            <a:off x="464599" y="828000"/>
            <a:ext cx="708743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نلاحظ أن المفعول المطلق ليس مضافا ولا منعوتا. نسأل سؤالا آخر: هل جاء المفعول المطلق مفردا أم في صيغة المثنى أو الجمع؟ من يجيب؟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DAA5CC-13DA-D143-F3D6-54B9D05291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69CB1C-6F2A-9ACD-DB18-048F1C5A69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C96344-02F1-FC0C-24B2-A68025073F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64E44B-A486-6A98-08DB-6287407B0C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1186574-D56A-23DC-1817-8083E00991A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A7F9A4-B850-91B0-2E1E-241AD3A1855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41CE94-B10A-F410-4EAB-C015099F8A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122ABC-2E05-80B5-0F33-6347E5FE21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4E7A57-69BE-F5F1-497E-CB1F8218A36E}"/>
              </a:ext>
            </a:extLst>
          </p:cNvPr>
          <p:cNvSpPr/>
          <p:nvPr/>
        </p:nvSpPr>
        <p:spPr>
          <a:xfrm>
            <a:off x="336177" y="2976290"/>
            <a:ext cx="8488072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ٱلأَطْفالُ مَعْر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ٱلصُّوَرِ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زيارَتَيْنِ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خِلالَ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951B1C-3726-A89A-75EC-2FACBEF1A8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6007717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E1CD5-3182-63C3-4CF6-DCE86BF58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554435F2-372E-F83C-AAB0-89B41515B0CD}"/>
              </a:ext>
            </a:extLst>
          </p:cNvPr>
          <p:cNvSpPr txBox="1">
            <a:spLocks/>
          </p:cNvSpPr>
          <p:nvPr/>
        </p:nvSpPr>
        <p:spPr>
          <a:xfrm>
            <a:off x="464599" y="828000"/>
            <a:ext cx="708743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نلاحظ أن المفعول المطلق جاء في صيغة المثنى. نقول إنه جاء لبيان عدد مرات وقوع الفعل.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405E4A-B8A3-2970-F9C7-DE8E5F4A08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53925-875D-E3A6-766D-EAEF3629FB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088C01-0D31-C1F5-E725-886E30A84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A6CE8D6-51DA-4E21-E744-944D7CFD00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DE552F-33C4-C9E5-2F7B-81DB4FC99CF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133160-5CAC-7ABB-9B56-3459185767E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525845-870A-ECCD-556D-032FCB116B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9F36E3-37ED-AC05-DA50-80B04D25969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51BFEE-A1F1-FA1B-6D2A-82C576C334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325FDB0-6D75-E7C1-ABF8-BE6488356A25}"/>
              </a:ext>
            </a:extLst>
          </p:cNvPr>
          <p:cNvSpPr/>
          <p:nvPr/>
        </p:nvSpPr>
        <p:spPr>
          <a:xfrm>
            <a:off x="464599" y="3990286"/>
            <a:ext cx="8488072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ٱلأَطْفالُ مَعْر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ٱلصُّوَرِ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زيارَتَيْنِ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خِلالَ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3F235288-25F0-E0D3-7695-24841DC502F3}"/>
              </a:ext>
            </a:extLst>
          </p:cNvPr>
          <p:cNvSpPr/>
          <p:nvPr/>
        </p:nvSpPr>
        <p:spPr>
          <a:xfrm>
            <a:off x="2116956" y="1996108"/>
            <a:ext cx="5940522" cy="1582069"/>
          </a:xfrm>
          <a:prstGeom prst="cloudCallout">
            <a:avLst>
              <a:gd name="adj1" fmla="val -7892"/>
              <a:gd name="adj2" fmla="val 9338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إِذا لَمْ يَكُنِ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ٱلْمَفْعولُ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ٱلْمُطْلَقُ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مُضافاً أَوْ مَنْعوتاً، وَجاءَ في صيغَةِ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ٱلْمُثَنّى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أَوِ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ٱلْجَمْعِ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، نَقولُ إِنَّهُ وَرَدَ </a:t>
            </a:r>
            <a:r>
              <a:rPr lang="ar-MA" sz="2800" b="1" dirty="0">
                <a:solidFill>
                  <a:srgbClr val="FF0000"/>
                </a:solidFill>
                <a:latin typeface="Dosis Medium" pitchFamily="2" charset="0"/>
                <a:cs typeface="Microsoft Uighur" panose="02000000000000000000" pitchFamily="2" charset="-78"/>
              </a:rPr>
              <a:t>لِبَيانِ عَدَدِ مَرّاتِ وُقوعِ </a:t>
            </a:r>
            <a:r>
              <a:rPr lang="ar-MA" sz="2800" b="1" dirty="0" err="1">
                <a:solidFill>
                  <a:srgbClr val="FF0000"/>
                </a:solidFill>
                <a:latin typeface="Dosis Medium" pitchFamily="2" charset="0"/>
                <a:cs typeface="Microsoft Uighur" panose="02000000000000000000" pitchFamily="2" charset="-78"/>
              </a:rPr>
              <a:t>ٱلْفِعْلِ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572366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E7B7E-AD1B-9592-93DF-807C422A9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5CD3D65A-5B63-EC2D-9806-77EA55E51FBD}"/>
              </a:ext>
            </a:extLst>
          </p:cNvPr>
          <p:cNvSpPr txBox="1">
            <a:spLocks/>
          </p:cNvSpPr>
          <p:nvPr/>
        </p:nvSpPr>
        <p:spPr>
          <a:xfrm>
            <a:off x="311972" y="774210"/>
            <a:ext cx="71787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يقترح جملة أخرى على غرار الجملة التالية( يرد فيها المفعول المطلق لبيان عدد مرات وقوع الفعل؟)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35CBBF-5AA0-3666-255A-1E583BC62B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D155-8577-B5C3-E26E-831353CB63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95C228-6282-0D42-22B1-D10B5BFCA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ED555D-21C6-6F69-A982-AFD688DC1C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0C438F-30B0-A89E-E65F-ED3C7400EFB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7901D9-295C-8B23-A886-429A9477F14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C37B38-D125-8E55-7400-9E15FE57EFF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0212C1-C3AA-D44B-145C-FC4E90EAC2C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C8DAA7A-1499-9FB6-9C5F-1C8003158F13}"/>
              </a:ext>
            </a:extLst>
          </p:cNvPr>
          <p:cNvSpPr/>
          <p:nvPr/>
        </p:nvSpPr>
        <p:spPr>
          <a:xfrm>
            <a:off x="408790" y="3323312"/>
            <a:ext cx="8407245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زارَ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ٱلأَطْفالُ مَعْر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ٱلصُّوَرِ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زيارَتَيْنِ</a:t>
            </a:r>
            <a:r>
              <a:rPr lang="ar-S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خِلالَ </a:t>
            </a:r>
            <a:r>
              <a:rPr lang="ar-S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4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309240-64FB-B819-1168-C664EAC17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227194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19002-4047-3EC8-35A9-D5FF85FF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E3C70-6C8F-489B-C27D-074E525B1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هذا مثال آخر. من يقرأ الجملة ثم يحدد المفعول المطلق الوارد فيها؟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06AA294-6A2A-D66A-AAD1-30248A7EF6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27F040-5149-7586-1A80-27CF9B7121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B57B3F-3405-6472-F50D-C140BEEB8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C32F4A-3BF9-85B8-6963-F3686C1C14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A4BA01-EFA7-1D61-760F-6EEC31968CE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B1BA63-A795-C092-9FB8-80B367AA0B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469469-7A2B-37DA-809D-79FD5827C8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1B8FC-EEF2-2F83-6FDD-C874BB65CB4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662A13-2EF2-0D2C-2361-E165ADD66B54}"/>
              </a:ext>
            </a:extLst>
          </p:cNvPr>
          <p:cNvSpPr/>
          <p:nvPr/>
        </p:nvSpPr>
        <p:spPr>
          <a:xfrm>
            <a:off x="1383611" y="3209140"/>
            <a:ext cx="6376777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قَلَّدَ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ٱلشَّخْصِيَّةَ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تَقْليداً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84ADB4-8BC6-4D16-0DF1-C8D0E9A0AA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419399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AFD35-7641-607C-64E9-6AC008EFA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D6C925-8D6B-2D8D-E1E0-36C4CF674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 جماعة. من يقرأ الفعل والمفعول المطلق في الجملة؟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4F18DAA-6FE6-C2E6-60EA-0B1E7893E9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A32D6D-24A9-E53E-0D2A-5E9A21492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596C67-BC75-7EEE-34C4-FC42441BB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3D1D28-BC70-2A7D-8C3E-E4A412AD95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A9A788C-99BF-0689-BFF0-2B09F165121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8802E5-020C-257B-0566-4291E9BF2C8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4EB78A-475E-A245-61AE-52265F75DD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3FAACA-F2A5-50CA-959D-F495A75730B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4DE88F-59E3-269C-02D7-F48D57797E8B}"/>
              </a:ext>
            </a:extLst>
          </p:cNvPr>
          <p:cNvSpPr/>
          <p:nvPr/>
        </p:nvSpPr>
        <p:spPr>
          <a:xfrm>
            <a:off x="1383611" y="3429000"/>
            <a:ext cx="6376777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قَلَّدَ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ٱلشَّخْصِيَّةَ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تَقْليداً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602BDABE-D522-E6BD-9510-2EB6DCD00115}"/>
              </a:ext>
            </a:extLst>
          </p:cNvPr>
          <p:cNvSpPr/>
          <p:nvPr/>
        </p:nvSpPr>
        <p:spPr>
          <a:xfrm>
            <a:off x="632373" y="1584000"/>
            <a:ext cx="2865120" cy="1236480"/>
          </a:xfrm>
          <a:prstGeom prst="cloudCallout">
            <a:avLst>
              <a:gd name="adj1" fmla="val 9081"/>
              <a:gd name="adj2" fmla="val 109598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اَلْمَفْعولُ </a:t>
            </a:r>
            <a:r>
              <a:rPr lang="ar-MA" sz="2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endParaRPr lang="fr-FR" sz="2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EC556E-D93E-857A-96DD-F5772C664B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695059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C0E3-C678-6C97-5D0D-F160EF701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AC67E-CA22-98EC-BA1D-9F9558A86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يجيب عن السؤال التالي: هل المفعول المطلق جاء في الجملة مضافا أو منعوتا؟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4B89615-B14E-398E-C163-007261DE3C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8E94A1-3EC9-2A72-AA57-9FCD359E61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F1E595-C24C-64B1-BE8F-0EE8734C2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43B672-CF3B-DD9C-16A7-52431E2656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E709CB2-C46C-99BF-ECE1-DC76171FF46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68FE43-9CB7-0E47-4CFD-3F344CC3D52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85646A-3499-C6C7-B7C4-655EB599E75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C43ABC-FE06-C3E0-B482-CD66057B468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59D41C1-DA85-2313-E8AA-8883393C70C1}"/>
              </a:ext>
            </a:extLst>
          </p:cNvPr>
          <p:cNvSpPr/>
          <p:nvPr/>
        </p:nvSpPr>
        <p:spPr>
          <a:xfrm>
            <a:off x="1383611" y="3429000"/>
            <a:ext cx="6376777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قَلَّدَ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ٱلشَّخْصِيَّةَ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تَقْليداً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F8852DC5-7F20-26A4-EBEA-3A158076F742}"/>
              </a:ext>
            </a:extLst>
          </p:cNvPr>
          <p:cNvSpPr/>
          <p:nvPr/>
        </p:nvSpPr>
        <p:spPr>
          <a:xfrm>
            <a:off x="632373" y="1584000"/>
            <a:ext cx="2865120" cy="1236480"/>
          </a:xfrm>
          <a:prstGeom prst="cloudCallout">
            <a:avLst>
              <a:gd name="adj1" fmla="val 9081"/>
              <a:gd name="adj2" fmla="val 109598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اَلْمَفعولُ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103314-0EB6-0FFE-FD49-8C91272AEA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6069327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A8673-BF44-5217-FC24-8CCBC9AD7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82DB9B-7A34-ECBD-EE45-BE2E9DDC4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نلاحظ أن المفعول المطلق ليس مضافا ولا منعوتا. نسأل السؤال الثاني : هل جاء المفعول المطلق مفردا أم في صيغة المثنى أو الجمع؟ من يجيب؟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5797A94-4E67-680D-1584-16D11C0EE4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E8DD543-5765-25EC-2C50-7A0B1604D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39A3CAC-0007-9747-EEF8-178A8CC37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30B9292-00A2-839B-B448-923E79E203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CA2F38B-9AC5-ACCD-ABBB-8DA4B25141F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A8AB7D-DD03-C244-05B6-AB8E4D5C080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A91461-CFC5-2E79-155C-619D0C0A878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BA9DF-7B61-43EB-964E-9804A503E20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64E626-0248-261C-2151-6936B018A8E5}"/>
              </a:ext>
            </a:extLst>
          </p:cNvPr>
          <p:cNvSpPr/>
          <p:nvPr/>
        </p:nvSpPr>
        <p:spPr>
          <a:xfrm>
            <a:off x="1383611" y="3429000"/>
            <a:ext cx="6376777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قَلَّدَ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ٱلشَّخْصِيَّةَ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تَقْليداً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80F67874-9283-878C-261B-E6B83DDEDFA8}"/>
              </a:ext>
            </a:extLst>
          </p:cNvPr>
          <p:cNvSpPr/>
          <p:nvPr/>
        </p:nvSpPr>
        <p:spPr>
          <a:xfrm>
            <a:off x="632373" y="1584000"/>
            <a:ext cx="2865120" cy="1236480"/>
          </a:xfrm>
          <a:prstGeom prst="cloudCallout">
            <a:avLst>
              <a:gd name="adj1" fmla="val 9081"/>
              <a:gd name="adj2" fmla="val 109598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ٱلْمَفْعولُ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ٱلْمُطْلَقُ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130218-6EEF-B7EF-9627-278AEDA392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94064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77B52-DCD2-FC7A-AA1B-5EA0F5574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32882-52C3-22F1-B2D0-049B1382E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نلاحظ أن المفعول المطلق جاء في صيغة المفرد . نقول إنه ورد في الجملة لتأكيد وقوع الفعل.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43BF8B5-0390-D779-FA23-1D776F7DD4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1FD368E-9F9A-F840-D10E-888C8B9A42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3836D7-818D-ACA3-9D5F-E02EB64C43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640A73-5CA1-F34D-A7D9-F63944340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C67E84B-D9FB-5100-73F0-1C22852ADAC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B8C7BB-A40D-3DCA-A1A8-A5DAACD50A2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9D1767-FF57-54DE-187C-B54622BAE24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B7CF40-E052-ED83-FD84-33950BCC87A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84E181-8D92-C61E-250B-6ADAEB9E96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C07345-C171-91DC-B178-8EC7ED620354}"/>
              </a:ext>
            </a:extLst>
          </p:cNvPr>
          <p:cNvSpPr/>
          <p:nvPr/>
        </p:nvSpPr>
        <p:spPr>
          <a:xfrm>
            <a:off x="1316764" y="3926541"/>
            <a:ext cx="6376777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قَلَّدَ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ٱلشَّخْصِيَّةَ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تَقْليداً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DE0D18D8-66C5-C029-B83F-84DAF371ACA4}"/>
              </a:ext>
            </a:extLst>
          </p:cNvPr>
          <p:cNvSpPr/>
          <p:nvPr/>
        </p:nvSpPr>
        <p:spPr>
          <a:xfrm>
            <a:off x="1947134" y="1726154"/>
            <a:ext cx="5977115" cy="1582069"/>
          </a:xfrm>
          <a:prstGeom prst="cloudCallout">
            <a:avLst>
              <a:gd name="adj1" fmla="val -24872"/>
              <a:gd name="adj2" fmla="val 9049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إِذا لَمْ يَكُنِ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ٱلْمَفْعولُ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ٱلْمُطْلَقُ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مُضافاً أَوْ مَنْعوتاً، وَجاءَ في صيغَةِ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ٱلْمُفْرَدِ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، نَقولُ إِنَّهُ وَرَدَ </a:t>
            </a:r>
            <a:r>
              <a:rPr lang="ar-MA" sz="2800" b="1" dirty="0">
                <a:solidFill>
                  <a:srgbClr val="FF0000"/>
                </a:solidFill>
                <a:latin typeface="Dosis Medium" pitchFamily="2" charset="0"/>
                <a:cs typeface="Microsoft Uighur" panose="02000000000000000000" pitchFamily="2" charset="-78"/>
              </a:rPr>
              <a:t>لِتَأْكيدِ وُقوعِ </a:t>
            </a:r>
            <a:r>
              <a:rPr lang="ar-MA" sz="2800" b="1" dirty="0" err="1">
                <a:solidFill>
                  <a:srgbClr val="FF0000"/>
                </a:solidFill>
                <a:latin typeface="Dosis Medium" pitchFamily="2" charset="0"/>
                <a:cs typeface="Microsoft Uighur" panose="02000000000000000000" pitchFamily="2" charset="-78"/>
              </a:rPr>
              <a:t>ٱلْفِعْلِ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2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452321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6CA48-551A-800C-E76C-AF3C8189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5A261-E613-975D-ADF1-DC79C5D0F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59" y="756000"/>
            <a:ext cx="7055514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يقترح جملة أخرى على غرار الجملة التالية ( يرد فيها المفعول المطلق لتأكد وقوع الفعل؟)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DB19D3E-53D6-A1D1-BF70-3709661CFD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6B5C7C-D95B-0FEA-4917-EA94E75D71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C8DE4B-41FA-0AAC-4D0C-DB1A802CD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01EE9C-5F5F-54B9-1207-D6B5257F9A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5663BE2-8D84-1EA9-32FC-02931AC905F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961814-2DE9-3233-D84A-5423359645B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2E8B1A-A8A2-29E6-F5BE-99E1BF714DF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10EADB-C377-B22B-1CAB-A3B8945CA88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58D8781-8AE0-E543-D424-8C383D228FF4}"/>
              </a:ext>
            </a:extLst>
          </p:cNvPr>
          <p:cNvSpPr/>
          <p:nvPr/>
        </p:nvSpPr>
        <p:spPr>
          <a:xfrm>
            <a:off x="1316764" y="3025588"/>
            <a:ext cx="6376777" cy="12196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قَلَّدَ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ٱلشَّخْصِيَّةَ</a:t>
            </a:r>
            <a:r>
              <a:rPr lang="ar-S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تَقْليداً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9D6075-17D7-D81A-D86F-8437AEC7EA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59480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B7457-C8D9-7473-DA1B-029C93AB0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E0FEBF-7F4C-B3C5-5F7C-6F057DC0F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يذكرنا بالخطوات التي نسلكها لتحديد عمل المفعول المطلق في 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D9C296-C156-1F86-0409-42DA3843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A60E15-DE96-4981-1161-3343A3A488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4820E2-3A45-3261-7ADA-1DBAD2709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14CAB8-1514-0AFD-093F-6637EAA30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46B634-8FF2-D2DF-0BD8-CB6243B001D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B57FBE-2936-1899-7863-F7831618CE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1DF595-C2E4-9525-7E06-E14965F0DCD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723C83-9C4D-8D04-3891-30F2EC52EC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84FE4C-8876-9140-0231-3DAD163912D5}"/>
              </a:ext>
            </a:extLst>
          </p:cNvPr>
          <p:cNvSpPr txBox="1"/>
          <p:nvPr/>
        </p:nvSpPr>
        <p:spPr>
          <a:xfrm>
            <a:off x="748898" y="2904565"/>
            <a:ext cx="7655514" cy="1936804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ٱلَّتي نَسْلُكُها لِتَحْديدِ عَمَلِ </a:t>
            </a:r>
            <a:r>
              <a:rPr lang="ar-MA" dirty="0" err="1"/>
              <a:t>ٱلْمَفْعولِ</a:t>
            </a:r>
            <a:r>
              <a:rPr lang="ar-MA" dirty="0"/>
              <a:t> </a:t>
            </a:r>
            <a:r>
              <a:rPr lang="ar-MA" dirty="0" err="1"/>
              <a:t>ٱلْمُطْلَقِ</a:t>
            </a:r>
            <a:r>
              <a:rPr lang="ar-MA" dirty="0"/>
              <a:t> في جُمْلَةٍ؟</a:t>
            </a:r>
            <a:endParaRPr lang="fr-FR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3227C6-F4A3-F2BF-721E-802A2F1153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099203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DA2AB-DD4F-1179-7FE8-F4959E0AB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FD6FB-75A5-525A-6380-5723D4F6E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6D622D-413B-15AD-A745-C569973691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0497C2-96D9-8F6B-CC25-7BD5B2EB96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F23AE9-BA02-4E49-F47E-69EDE8C51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EEBA48-783F-06E9-6635-FC49D4C3AE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C13F3F-3AE6-7BD8-6FC3-66613C6F12E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38479D-251B-5021-5ADB-0E9FD9D775F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8D2939-FFFB-E9BC-B1D8-CACCFA890B2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B8C61B-BF9E-663A-7C75-FD1E8177F09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1637103-55D5-5711-F614-4AFB83D9CD21}"/>
              </a:ext>
            </a:extLst>
          </p:cNvPr>
          <p:cNvSpPr/>
          <p:nvPr/>
        </p:nvSpPr>
        <p:spPr>
          <a:xfrm>
            <a:off x="626989" y="2088169"/>
            <a:ext cx="7756328" cy="3530870"/>
          </a:xfrm>
          <a:prstGeom prst="roundRect">
            <a:avLst/>
          </a:prstGeom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marR="0" lvl="0" indent="-51435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أَسْأَلُ: هَلِ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ٱلْمَفْعولُ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ٱلْمُطْلَقُ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وَرَدَ في ٱلْجُمْلَةِ مُضافاً أَوْ مَنْعوتاً؟ إِذا كانَ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ٱلْجَوابُ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بِنَعَمْ، أَقولُ: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وَرَدَ لِبَيانِ نَوْعِ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14350" marR="0" lvl="0" indent="-51435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إِذا لَمْ يَكُنْ مُضافاً وَلا مَنْعوتاً، أُحَدِّدُ صيغَتَهُ: </a:t>
            </a:r>
          </a:p>
          <a:p>
            <a:pPr marL="1076325" marR="0" lvl="0" indent="-452438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إِذا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كانَ مُفْرَداً، أَقولُ: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وَرَدَ لِتَأْكيدِ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L="1076325" marR="0" lvl="0" indent="-452438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إِذا كانَ عَلى صيغَةِ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ٱلْمُثَنّى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أَوِ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ٱلْجَمْعِ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، أَقولُ: وَرَدَ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لِبَيانِ عَدَدِ مَرّاتِ وُقوعِ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C9DCC9-9E70-2DDB-2E65-2A60BC6A73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3793411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63541-4BA4-027E-97D4-776932E3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8DD99-72C3-B4B2-E3A1-2ABD7F6F7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خذوا كراساتكم الصفحة ـــ 32 ـــ - أنجزوا نشاط « أتدرب مع زملائي».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85832A-A103-1604-B332-27FA00DB5B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ED0905-23E8-5995-4A13-E2E1C12D62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B5CE4F-E727-3B75-C99D-9B6D9A1FE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FEC456-9214-09F9-DB1B-20DFEFC7E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741BAA8-ADDC-00E6-DDBE-1BE8E94A92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E13E919-EF31-3C75-8FF7-62E0E91515F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FAE7B-6ED6-16DA-C842-25379CB6C90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8D705D-3922-5DD7-975A-45E1F4F3D60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A9925D-8919-31A8-C595-C609971C465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DD11B0D-CF88-6A68-604A-73D2E4E46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29" y="1543468"/>
            <a:ext cx="3369447" cy="516826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5DC3C12-D102-AD3A-0D6B-867E00D90292}"/>
              </a:ext>
            </a:extLst>
          </p:cNvPr>
          <p:cNvSpPr/>
          <p:nvPr/>
        </p:nvSpPr>
        <p:spPr>
          <a:xfrm>
            <a:off x="2820429" y="3578942"/>
            <a:ext cx="3369447" cy="1735589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Image 11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F15B2D26-82BB-1F2C-0D46-17AA79F9E1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06" y="1455725"/>
            <a:ext cx="589728" cy="67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0476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533A-B854-38B6-3D44-833F1569B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537996-B04D-8623-07FC-392070E2C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775455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نصحح جماعة.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D7F460-140D-47D3-9694-F3E410F2E0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BEFF68-E42C-434F-71AB-0A60E40E7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67DBD0-5B17-5203-F83C-9162264E97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8B8CCA-A86B-1EC0-BA07-CFDF2A7AF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DFA73E-148B-63EE-2615-7358DBA270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419E10A-E119-68CF-8325-57DF4D9C84A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AC4A54-7079-23A4-4300-17543F037F3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1D3D80-760C-3009-E13B-C8AF3B01169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799090-9AF1-D546-2996-A6C8A9DE11A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E6375165-1867-6D46-D753-62D1528C7A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397" y="2316517"/>
            <a:ext cx="7281441" cy="3183644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182336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DE519-D133-ABBA-A6B8-0CEBE52ED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636A97-7E0A-3AD8-DA35-1235B992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775455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ننتقل إلى النشاط الثاني. من يحدد المفعول المطلق في الجملة ثم عمله؟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58CCB8-107B-1E6B-0C52-06C53CE463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6438D9-2433-C5DE-D0FF-681B599259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160FD0-D966-0AD5-80D6-F41211362C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CBD3DA-36F2-AA37-2B6D-5750FE156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E0CABB-6598-7347-BD13-45D5B4C12C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CC6E7E9-EEED-D583-8322-F10A45B7990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21B88F-CB14-586C-9446-2183FA3C2C7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A6711D-319F-2E47-4277-98110BD53C8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1D1B65-E0B9-A80B-754A-3F1C9A4F2AA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reçu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B3B7312-6565-22D4-C33D-FBB4E2B5E2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8467" y="2538919"/>
            <a:ext cx="6595353" cy="2684834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6297895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96E2-23DB-BB98-B4D1-7FE3B1B36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FC9E5-9B85-3084-D15C-D847C0E4C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صححوا على كراساتكم.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0A5FF8-6F7B-EC6E-C796-C6CCDD5ECA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E2AB85-E009-1CB2-1502-F128076032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A51923-E443-7EAC-6CE9-36ACE306D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B5AFEB-003E-38C5-7748-E6CC608A51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155CAB-5701-D2CA-A7B7-B2F863ACDEE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E3988D-DB2F-7691-FA50-5A13539DAC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43A6F8-F906-8D11-C544-FCD07EB25E7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3F14A7-31F5-0C03-136E-698629012B4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C371AA-C73E-A3D5-A6CA-1A2C44A509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capture d’écran, document&#10;&#10;Le contenu généré par l’IA peut être incorrect.">
            <a:extLst>
              <a:ext uri="{FF2B5EF4-FFF2-40B4-BE49-F238E27FC236}">
                <a16:creationId xmlns:a16="http://schemas.microsoft.com/office/drawing/2014/main" id="{25EB4DEB-F38B-C4B9-540F-CDF64006C9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599" y="1905734"/>
            <a:ext cx="7247108" cy="4374259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1D57305-3B82-D0EB-39E0-0C16DCE67667}"/>
              </a:ext>
            </a:extLst>
          </p:cNvPr>
          <p:cNvSpPr txBox="1"/>
          <p:nvPr/>
        </p:nvSpPr>
        <p:spPr>
          <a:xfrm>
            <a:off x="4812184" y="2816629"/>
            <a:ext cx="2230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وُقوفاً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5276C50-EBD5-32D5-4D79-8930EE005F79}"/>
              </a:ext>
            </a:extLst>
          </p:cNvPr>
          <p:cNvSpPr txBox="1"/>
          <p:nvPr/>
        </p:nvSpPr>
        <p:spPr>
          <a:xfrm>
            <a:off x="4572000" y="3218343"/>
            <a:ext cx="2648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FF0000"/>
                </a:solidFill>
              </a:rPr>
              <a:t>شُرْباً</a:t>
            </a:r>
            <a:endParaRPr lang="fr-FR" sz="3200" b="1" dirty="0">
              <a:solidFill>
                <a:srgbClr val="FF0000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3E874DD-37C7-2F88-9CFE-365393CDBA99}"/>
              </a:ext>
            </a:extLst>
          </p:cNvPr>
          <p:cNvCxnSpPr>
            <a:cxnSpLocks/>
          </p:cNvCxnSpPr>
          <p:nvPr/>
        </p:nvCxnSpPr>
        <p:spPr>
          <a:xfrm flipH="1">
            <a:off x="2616784" y="4649821"/>
            <a:ext cx="1361829" cy="119650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11C5922D-6614-4946-E901-E2091EB7B98C}"/>
              </a:ext>
            </a:extLst>
          </p:cNvPr>
          <p:cNvCxnSpPr>
            <a:cxnSpLocks/>
          </p:cNvCxnSpPr>
          <p:nvPr/>
        </p:nvCxnSpPr>
        <p:spPr>
          <a:xfrm flipH="1" flipV="1">
            <a:off x="2625894" y="4973892"/>
            <a:ext cx="1360040" cy="7237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1C1E7F9-A03C-C4D1-CDA3-4B2C67E68E96}"/>
              </a:ext>
            </a:extLst>
          </p:cNvPr>
          <p:cNvCxnSpPr>
            <a:cxnSpLocks/>
          </p:cNvCxnSpPr>
          <p:nvPr/>
        </p:nvCxnSpPr>
        <p:spPr>
          <a:xfrm flipH="1" flipV="1">
            <a:off x="2625894" y="4973892"/>
            <a:ext cx="1360040" cy="11281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B2C70BBE-54D3-4966-E248-D2DC5768616A}"/>
              </a:ext>
            </a:extLst>
          </p:cNvPr>
          <p:cNvCxnSpPr>
            <a:cxnSpLocks/>
          </p:cNvCxnSpPr>
          <p:nvPr/>
        </p:nvCxnSpPr>
        <p:spPr>
          <a:xfrm flipH="1" flipV="1">
            <a:off x="2625894" y="5376531"/>
            <a:ext cx="1352719" cy="216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81D11C9-B09C-3E39-C764-903864BC730F}"/>
              </a:ext>
            </a:extLst>
          </p:cNvPr>
          <p:cNvCxnSpPr/>
          <p:nvPr/>
        </p:nvCxnSpPr>
        <p:spPr>
          <a:xfrm>
            <a:off x="5718048" y="4815192"/>
            <a:ext cx="41828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01ECFD4-798B-2045-3070-2C1CF3F1758C}"/>
              </a:ext>
            </a:extLst>
          </p:cNvPr>
          <p:cNvCxnSpPr>
            <a:cxnSpLocks/>
          </p:cNvCxnSpPr>
          <p:nvPr/>
        </p:nvCxnSpPr>
        <p:spPr>
          <a:xfrm>
            <a:off x="6373044" y="5239966"/>
            <a:ext cx="55305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0C748BF-AB23-8246-E30A-9D4F65E30B50}"/>
              </a:ext>
            </a:extLst>
          </p:cNvPr>
          <p:cNvCxnSpPr/>
          <p:nvPr/>
        </p:nvCxnSpPr>
        <p:spPr>
          <a:xfrm>
            <a:off x="6373044" y="6124698"/>
            <a:ext cx="41828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1BF09B35-7A8E-5327-E3E0-B72EB9D79B4C}"/>
              </a:ext>
            </a:extLst>
          </p:cNvPr>
          <p:cNvCxnSpPr/>
          <p:nvPr/>
        </p:nvCxnSpPr>
        <p:spPr>
          <a:xfrm>
            <a:off x="6373044" y="5732835"/>
            <a:ext cx="41828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962756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6174E-B923-AAAC-4917-6B4E521EA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0E391ED-A5C9-FF4E-F2ED-507B70DEC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يذكرنا بتعريف خطاطة النص؟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D8EC08-E5E3-8914-EDE5-AE9A33FADE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914ACB-2950-DBC2-8610-B97155D9DE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32E7EE-F519-0B73-CBE4-A684BE8BC4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F3C340-DF70-4B0F-70D6-FD40BFD2F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1750316-4A26-3F06-A449-94B08FAAB9E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9F08A5-0231-6BCE-3260-47ECA295D8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708DA2-BB23-58EE-C085-25F58F3DDA4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5529EA-862F-8F4E-FDBD-528C640A1D9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4063397-D68A-314D-4EF3-F18B79212D6E}"/>
              </a:ext>
            </a:extLst>
          </p:cNvPr>
          <p:cNvSpPr txBox="1"/>
          <p:nvPr/>
        </p:nvSpPr>
        <p:spPr>
          <a:xfrm>
            <a:off x="1344264" y="3263916"/>
            <a:ext cx="6455472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ما ٱلْمَقْصودُ بِخُطاطَةِ ٱلنَّصِّ؟</a:t>
            </a:r>
            <a:endParaRPr lang="fr-FR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35A59F-5ADE-ED4B-339A-EF345FC588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4680695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DF058-6BFB-852B-AB70-3902B4806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D20AA64-54D0-9130-128A-2B06C4E74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لم يرد المفعول المطلق في الجملة؟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E34BA1-7889-8E57-A392-7CF92DD8D8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A68BAE-4217-89A7-4E85-84091FAE0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111E08-D672-DA00-85A0-26E71976E9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D242210-522F-514F-6719-287D7D90F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EE00E6D-FBDE-0A08-53DA-0D1D5DA3E4B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6BB8B8-2F9F-A9A1-8902-48E41096F3B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ECBF40-B9B0-9165-666E-426454B167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957493-D9D0-3C6A-F659-4B00AC6CDF7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0469F5-DA8E-678A-60E5-A1B607EDE608}"/>
              </a:ext>
            </a:extLst>
          </p:cNvPr>
          <p:cNvSpPr txBox="1"/>
          <p:nvPr/>
        </p:nvSpPr>
        <p:spPr>
          <a:xfrm>
            <a:off x="1228245" y="2843109"/>
            <a:ext cx="6553816" cy="1940957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يَرِدُ </a:t>
            </a:r>
            <a:r>
              <a:rPr lang="ar-MA" dirty="0" err="1"/>
              <a:t>ٱلْمَفْعولُ</a:t>
            </a:r>
            <a:r>
              <a:rPr lang="ar-MA" dirty="0"/>
              <a:t> </a:t>
            </a:r>
            <a:r>
              <a:rPr lang="ar-MA" dirty="0" err="1"/>
              <a:t>ٱلْمُطْلَقُ</a:t>
            </a:r>
            <a:r>
              <a:rPr lang="ar-MA" dirty="0"/>
              <a:t> في ٱلْجُمْلَةِ لِـ........ أَوْ لِـ........ أَوْ لِـ.........</a:t>
            </a:r>
            <a:endParaRPr lang="fr-FR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67EDBA-DAA1-FA56-BA3E-42037EE766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617033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AABF-15A9-5853-8933-5D23D493F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DFFA2F-0237-4EA5-FE12-FB15A944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اقرؤوا قاعدة الدرس وأنجزوا نشاط "أنجز بمفردي" على دفاتر البحث.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981ABF-DD5B-9906-2E30-592A5048B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28B1FD13-8731-3B8F-89CA-B6AC83406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6" y="1309119"/>
            <a:ext cx="904240" cy="9042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F9EADC-29FE-841F-9C35-0D1A40292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CDAE75-C1B9-440B-EEDE-187D0DC65D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F556DA-02C8-FC8C-F310-20AB3DFAB1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94FF0C-358D-276C-DB1B-6251A4A6A6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5661EE1-A66F-3D15-FAF3-10FB5AE7BC4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BE4223-0743-850B-4978-3100DD1DD4B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4A444B-7532-B394-5CC7-AA7662E8C08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7E03BE-9DFD-65CA-8D81-C872004091A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A8C40EE-85D8-A37B-85EC-8E991E6C87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28" y="1543469"/>
            <a:ext cx="3369447" cy="516826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823DDA0-7503-9109-F569-575FB14F49EA}"/>
              </a:ext>
            </a:extLst>
          </p:cNvPr>
          <p:cNvSpPr/>
          <p:nvPr/>
        </p:nvSpPr>
        <p:spPr>
          <a:xfrm>
            <a:off x="2820428" y="5223753"/>
            <a:ext cx="3369447" cy="878247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546505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563CCD-C21D-E8D4-A38B-975819DA5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3F6CE0-467B-277C-280F-543DDEEDE4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EED5F7-3AF0-8C5C-3CBB-568B90E6761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ED0E64-06A5-913B-875D-8FE2465DD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F60D0B-4C77-7689-D9B1-553785F0D7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02C5CC-BFDF-A32F-04CC-535BB46F88E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B9E0A9-DAD7-652B-0F2A-5ED4DB403BC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4F3C37-1C09-24BF-014D-4D0ADBB034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8B5622-DA76-756B-8062-AB9348B062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530126-2315-D093-B1E8-1ED4E5CF60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D440DB-0D0F-6661-0DEA-1085315C6C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8763AE-7AB4-2320-A029-65C12F810C2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54CEB6-ADAF-D2B9-4940-2E85B556D6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E123896-1C63-DFF0-304B-10365A55DF8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65B41A-D1D6-1623-C355-9A8ECDAA8F8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F6D94A-B258-216D-B90B-7E7697DCAC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4BC726-C138-59A2-9106-6B847549B9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1891C4-5391-C06C-3B3B-A67DF1010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18685</TotalTime>
  <Words>2276</Words>
  <Application>Microsoft Office PowerPoint</Application>
  <PresentationFormat>Affichage à l'écran (4:3)</PresentationFormat>
  <Paragraphs>528</Paragraphs>
  <Slides>76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76</vt:i4>
      </vt:variant>
    </vt:vector>
  </HeadingPairs>
  <TitlesOfParts>
    <vt:vector size="107" baseType="lpstr">
      <vt:lpstr>Dosis</vt:lpstr>
      <vt:lpstr>Wingdings</vt:lpstr>
      <vt:lpstr>Aptos Display</vt:lpstr>
      <vt:lpstr>Dosis ExtraBold</vt:lpstr>
      <vt:lpstr>Dosis Medium</vt:lpstr>
      <vt:lpstr>Microsoft Himalaya</vt:lpstr>
      <vt:lpstr>Aptos</vt:lpstr>
      <vt:lpstr>Dosis SemiBold</vt:lpstr>
      <vt:lpstr>Microsoft Uighur</vt:lpstr>
      <vt:lpstr>Modern Love</vt:lpstr>
      <vt:lpstr>Arial</vt:lpstr>
      <vt:lpstr>00_Env-Enseignant</vt:lpstr>
      <vt:lpstr>5_Conception personnalisée</vt:lpstr>
      <vt:lpstr>3_Conception personnalisée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من يذكرنا بها؟</vt:lpstr>
      <vt:lpstr>ضعوا الكراسة والدفتر واللوحة في القمطر.</vt:lpstr>
      <vt:lpstr>ستواصلون التدرب على مقارنة شيئين وتحديد أوجه الاختلاف والتشابه بينهما.</vt:lpstr>
      <vt:lpstr>نتذكر جماعة الأساليب التي استعملتموها في الحصة السابقة. من يقرأ؟ </vt:lpstr>
      <vt:lpstr>من يقترح أساليب أخرى؟ </vt:lpstr>
      <vt:lpstr>هذا مقترح آخر. من يقرأ؟</vt:lpstr>
      <vt:lpstr>على دفاتر البحث، اكتبوا فقرة لمقارنة المهرجانين وتحديد أوجه الاختلاف والتشابه بينهما.</vt:lpstr>
      <vt:lpstr>من يقرأ عمله؟ </vt:lpstr>
      <vt:lpstr>Présentation PowerPoint</vt:lpstr>
      <vt:lpstr>نبدأ حصتنا في القراءة بتصحيح الواجب المنزلي . خذوا دفاتر البحث. </vt:lpstr>
      <vt:lpstr>من يقرأ التعريف المناسب لكلمة « سما»؟ ( المنهجية نفسها مع باقي المفردات.)</vt:lpstr>
      <vt:lpstr>من يقرأ الجملة التي وردت فيها كلمة «سما»؟ ( المنهجية نفسها مع باقي المفردات. ) </vt:lpstr>
      <vt:lpstr>خذوا كراساتكم الصفحة -26-. من يقرأ مستحضرا ضوابط القراءة بطلاقة؟ </vt:lpstr>
      <vt:lpstr>ننتقل إلى أسئلة الفهم . من يقرأ السؤال؟ ثم آخر يجيب عنه.</vt:lpstr>
      <vt:lpstr>Présentation PowerPoint</vt:lpstr>
      <vt:lpstr>Présentation PowerPoint</vt:lpstr>
      <vt:lpstr>Présentation PowerPoint</vt:lpstr>
      <vt:lpstr>نصحح جماعة. من يقرأ؟ </vt:lpstr>
      <vt:lpstr>Présentation PowerPoint</vt:lpstr>
      <vt:lpstr>نصحح. من يقرأ؟</vt:lpstr>
      <vt:lpstr>ننتقل إلى نشاط "إنشاء خطاطة النص". في البداية من يذكرنا بتعريف "خطاطة النص"؟</vt:lpstr>
      <vt:lpstr>نتذكر جماعة. من يقرأ؟ </vt:lpstr>
      <vt:lpstr>لإنشاء خطاطة نص ، نحتاج إلى تحديد أفكاره. من يذكرنا بخطوات تحديد الفكرة الرئيسة لفقرة؟ </vt:lpstr>
      <vt:lpstr>نتذكر جماعة. من يقرأ؟ </vt:lpstr>
      <vt:lpstr> سأوزع عليكم فقرات النص لتحددوا أفكارها. ستشتغلون في ثنائيات. خذوا دفاتر البحث. </vt:lpstr>
      <vt:lpstr>نصحح. نبدأ بالفقرة الأولى. من يحدد فكرتها؟ (الانتقال إلى الفقرة الموالية بعد مناقشة الفكرة المقترحة.)</vt:lpstr>
      <vt:lpstr>خذوا كراساتكم الصفحة-29-. كل منكم يحاول إعادة صياغة أفكار النص و يسجلها على كراساته ثم يقوم بملء خطاطة النص.</vt:lpstr>
      <vt:lpstr>نصحح. من يقرأ خطاطة النص؟ ( مناقشات بعض المقترحات.)</vt:lpstr>
      <vt:lpstr>Présentation PowerPoint</vt:lpstr>
      <vt:lpstr>ستتعرفون في هذه الحصة المفعول المطلق، وستتعلمون كيف توظفونه في إنتاجاتكم.</vt:lpstr>
      <vt:lpstr>في البداية من يذكرنا بمعنى المصدر، وكيف يصاغ من الفعل؟ </vt:lpstr>
      <vt:lpstr>نتذكر جماعة. من يقرأ؟ </vt:lpstr>
      <vt:lpstr>من يختار فعلا من بين الأفعال التالية ويصوغ مصدره؟ </vt:lpstr>
      <vt:lpstr>درستم في السنة الماضية درس " المفعول المطلق". من يذكرنا بالمقصود بـ " المفعول المطلق"؟ </vt:lpstr>
      <vt:lpstr>نتذكر جماعة . من يقرأ؟</vt:lpstr>
      <vt:lpstr>من يقترح جملة على غرار الجملة التالية:</vt:lpstr>
      <vt:lpstr>من يحدد الجمل التي تتضمن مفعولا مطلقا من بين الجمل التالية:</vt:lpstr>
      <vt:lpstr>نصحح جماعة. من يقرأ الجمل التالية:</vt:lpstr>
      <vt:lpstr>بعد أن تذكرتم معنى المفعول المطلق، ستتعرفون الآن على عمله أو وظيفته في جملة؟</vt:lpstr>
      <vt:lpstr>انتبهوا معي سأحدد عمل المفعول المطلق في الجملة التالية. أولا، أقرأ الجملة؟</vt:lpstr>
      <vt:lpstr>ثانيا، أسأل: هل المفعول المطلق جاء في الجملة مضافا أو منعوتا؟ </vt:lpstr>
      <vt:lpstr>ألاحظ أن المفعول المطلق جاء مضافا. </vt:lpstr>
      <vt:lpstr>أقول إنه ورد في الجملة لبيان نوع الفعل.</vt:lpstr>
      <vt:lpstr>من يقترح جملة أخرى على غرار الجملة التالية( يرد فيها المفعول المطلق لبيان نوع الفعل؟)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هذا مثال آخر. من يقرأ الجملة ثم يحدد المفعول المطلق الوارد فيها؟</vt:lpstr>
      <vt:lpstr>نصحح جماعة. من يقرأ الفعل والمفعول المطلق في الجملة؟</vt:lpstr>
      <vt:lpstr>من يجيب عن السؤال التالي: هل المفعول المطلق جاء في الجملة مضافا أو منعوتا؟ </vt:lpstr>
      <vt:lpstr>نلاحظ أن المفعول المطلق ليس مضافا ولا منعوتا. نسأل السؤال الثاني : هل جاء المفعول المطلق مفردا أم في صيغة المثنى أو الجمع؟ من يجيب؟</vt:lpstr>
      <vt:lpstr>نلاحظ أن المفعول المطلق جاء في صيغة المفرد . نقول إنه ورد في الجملة لتأكيد وقوع الفعل. </vt:lpstr>
      <vt:lpstr>من يقترح جملة أخرى على غرار الجملة التالية ( يرد فيها المفعول المطلق لتأكد وقوع الفعل؟) </vt:lpstr>
      <vt:lpstr>من يذكرنا بالخطوات التي نسلكها لتحديد عمل المفعول المطلق في جملة؟</vt:lpstr>
      <vt:lpstr>نتذكر جماعة. من يقرأ؟</vt:lpstr>
      <vt:lpstr> خذوا كراساتكم الصفحة ـــ 32 ـــ - أنجزوا نشاط « أتدرب مع زملائي». </vt:lpstr>
      <vt:lpstr> نصحح جماعة. </vt:lpstr>
      <vt:lpstr>ننتقل إلى النشاط الثاني. من يحدد المفعول المطلق في الجملة ثم عمله؟</vt:lpstr>
      <vt:lpstr>صححوا على كراساتكم. </vt:lpstr>
      <vt:lpstr>اختتام الحصة</vt:lpstr>
      <vt:lpstr>من يذكرنا بتعريف خطاطة النص؟ </vt:lpstr>
      <vt:lpstr>لم يرد المفعول المطلق في الجملة؟</vt:lpstr>
      <vt:lpstr>اقرؤوا قاعدة الدرس وأنجزوا نشاط "أنجز بمفردي" على دفاتر البحث.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250</cp:revision>
  <dcterms:created xsi:type="dcterms:W3CDTF">2023-09-20T21:35:22Z</dcterms:created>
  <dcterms:modified xsi:type="dcterms:W3CDTF">2026-02-07T06:54:13Z</dcterms:modified>
</cp:coreProperties>
</file>