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9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0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1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2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3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5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8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822" r:id="rId9"/>
    <p:sldMasterId id="2147483764" r:id="rId10"/>
    <p:sldMasterId id="2147483775" r:id="rId11"/>
    <p:sldMasterId id="2147483786" r:id="rId12"/>
    <p:sldMasterId id="2147483845" r:id="rId13"/>
    <p:sldMasterId id="2147483868" r:id="rId14"/>
    <p:sldMasterId id="2147483741" r:id="rId15"/>
    <p:sldMasterId id="2147483878" r:id="rId16"/>
    <p:sldMasterId id="2147483888" r:id="rId17"/>
    <p:sldMasterId id="2147483898" r:id="rId18"/>
    <p:sldMasterId id="2147483686" r:id="rId19"/>
  </p:sldMasterIdLst>
  <p:notesMasterIdLst>
    <p:notesMasterId r:id="rId79"/>
  </p:notesMasterIdLst>
  <p:handoutMasterIdLst>
    <p:handoutMasterId r:id="rId80"/>
  </p:handoutMasterIdLst>
  <p:sldIdLst>
    <p:sldId id="2147482712" r:id="rId20"/>
    <p:sldId id="2147482653" r:id="rId21"/>
    <p:sldId id="2147482463" r:id="rId22"/>
    <p:sldId id="2147482654" r:id="rId23"/>
    <p:sldId id="2147482616" r:id="rId24"/>
    <p:sldId id="2147482450" r:id="rId25"/>
    <p:sldId id="2147482691" r:id="rId26"/>
    <p:sldId id="2147482658" r:id="rId27"/>
    <p:sldId id="2147482657" r:id="rId28"/>
    <p:sldId id="2147482656" r:id="rId29"/>
    <p:sldId id="2147482709" r:id="rId30"/>
    <p:sldId id="2147482708" r:id="rId31"/>
    <p:sldId id="2147482509" r:id="rId32"/>
    <p:sldId id="2147482743" r:id="rId33"/>
    <p:sldId id="2147482693" r:id="rId34"/>
    <p:sldId id="2147482635" r:id="rId35"/>
    <p:sldId id="2147482707" r:id="rId36"/>
    <p:sldId id="2147482467" r:id="rId37"/>
    <p:sldId id="2147482511" r:id="rId38"/>
    <p:sldId id="2147482512" r:id="rId39"/>
    <p:sldId id="2147482636" r:id="rId40"/>
    <p:sldId id="2147482637" r:id="rId41"/>
    <p:sldId id="2147482645" r:id="rId42"/>
    <p:sldId id="2147482643" r:id="rId43"/>
    <p:sldId id="2147482518" r:id="rId44"/>
    <p:sldId id="2147482745" r:id="rId45"/>
    <p:sldId id="2147482644" r:id="rId46"/>
    <p:sldId id="2147482522" r:id="rId47"/>
    <p:sldId id="2147482639" r:id="rId48"/>
    <p:sldId id="2147482539" r:id="rId49"/>
    <p:sldId id="2147482543" r:id="rId50"/>
    <p:sldId id="2147482742" r:id="rId51"/>
    <p:sldId id="2147482744" r:id="rId52"/>
    <p:sldId id="2147482722" r:id="rId53"/>
    <p:sldId id="2147482732" r:id="rId54"/>
    <p:sldId id="2147482733" r:id="rId55"/>
    <p:sldId id="2147482480" r:id="rId56"/>
    <p:sldId id="2147482723" r:id="rId57"/>
    <p:sldId id="2147482724" r:id="rId58"/>
    <p:sldId id="2147482725" r:id="rId59"/>
    <p:sldId id="2147482726" r:id="rId60"/>
    <p:sldId id="2147482727" r:id="rId61"/>
    <p:sldId id="2147482694" r:id="rId62"/>
    <p:sldId id="2147482466" r:id="rId63"/>
    <p:sldId id="2147482623" r:id="rId64"/>
    <p:sldId id="2147482734" r:id="rId65"/>
    <p:sldId id="2147482735" r:id="rId66"/>
    <p:sldId id="2147482736" r:id="rId67"/>
    <p:sldId id="2147482737" r:id="rId68"/>
    <p:sldId id="2147482738" r:id="rId69"/>
    <p:sldId id="2147482739" r:id="rId70"/>
    <p:sldId id="2147482740" r:id="rId71"/>
    <p:sldId id="2147482741" r:id="rId72"/>
    <p:sldId id="2147482704" r:id="rId73"/>
    <p:sldId id="2147482553" r:id="rId74"/>
    <p:sldId id="2147482576" r:id="rId75"/>
    <p:sldId id="2147482705" r:id="rId76"/>
    <p:sldId id="2147482706" r:id="rId77"/>
    <p:sldId id="2147482671" r:id="rId78"/>
  </p:sldIdLst>
  <p:sldSz cx="9144000" cy="6858000" type="screen4x3"/>
  <p:notesSz cx="6858000" cy="9144000"/>
  <p:embeddedFontLst>
    <p:embeddedFont>
      <p:font typeface="Dosis" pitchFamily="2" charset="0"/>
      <p:regular r:id="rId81"/>
      <p:bold r:id="rId82"/>
    </p:embeddedFont>
    <p:embeddedFont>
      <p:font typeface="Dosis ExtraBold" pitchFamily="2" charset="0"/>
      <p:bold r:id="rId83"/>
    </p:embeddedFont>
    <p:embeddedFont>
      <p:font typeface="Dosis Medium" pitchFamily="2" charset="0"/>
      <p:regular r:id="rId84"/>
    </p:embeddedFont>
    <p:embeddedFont>
      <p:font typeface="Microsoft Uighur" panose="02000000000000000000" pitchFamily="2" charset="-78"/>
      <p:regular r:id="rId85"/>
      <p:bold r:id="rId86"/>
    </p:embeddedFont>
    <p:embeddedFont>
      <p:font typeface="Modern Love" panose="04090805081005020601" pitchFamily="82" charset="0"/>
      <p:regular r:id="rId87"/>
    </p:embeddedFont>
    <p:embeddedFont>
      <p:font typeface="Sakkal Majalla" panose="02000000000000000000" pitchFamily="2" charset="-78"/>
      <p:regular r:id="rId88"/>
      <p:bold r:id="rId8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31" userDrawn="1">
          <p15:clr>
            <a:srgbClr val="A4A3A4"/>
          </p15:clr>
        </p15:guide>
        <p15:guide id="3" orient="horz" pos="2568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pos="3016" userDrawn="1">
          <p15:clr>
            <a:srgbClr val="A4A3A4"/>
          </p15:clr>
        </p15:guide>
        <p15:guide id="6" orient="horz" pos="935" userDrawn="1">
          <p15:clr>
            <a:srgbClr val="A4A3A4"/>
          </p15:clr>
        </p15:guide>
        <p15:guide id="7" orient="horz" pos="4156" userDrawn="1">
          <p15:clr>
            <a:srgbClr val="A4A3A4"/>
          </p15:clr>
        </p15:guide>
        <p15:guide id="8" pos="3946" userDrawn="1">
          <p15:clr>
            <a:srgbClr val="A4A3A4"/>
          </p15:clr>
        </p15:guide>
        <p15:guide id="9" pos="18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D6E9EA"/>
    <a:srgbClr val="424D7C"/>
    <a:srgbClr val="424D7B"/>
    <a:srgbClr val="565F88"/>
    <a:srgbClr val="FFFFFF"/>
    <a:srgbClr val="F7FBFB"/>
    <a:srgbClr val="F3F8F9"/>
    <a:srgbClr val="7F7F7F"/>
    <a:srgbClr val="B359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76" autoAdjust="0"/>
    <p:restoredTop sz="95005" autoAdjust="0"/>
  </p:normalViewPr>
  <p:slideViewPr>
    <p:cSldViewPr snapToGrid="0">
      <p:cViewPr varScale="1">
        <p:scale>
          <a:sx n="71" d="100"/>
          <a:sy n="71" d="100"/>
        </p:scale>
        <p:origin x="1128" y="28"/>
      </p:cViewPr>
      <p:guideLst>
        <p:guide pos="4604"/>
        <p:guide orient="horz" pos="731"/>
        <p:guide orient="horz" pos="2568"/>
        <p:guide pos="5035"/>
        <p:guide pos="3016"/>
        <p:guide orient="horz" pos="935"/>
        <p:guide orient="horz" pos="4156"/>
        <p:guide pos="3946"/>
        <p:guide pos="183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font" Target="fonts/font4.fntdata"/><Relationship Id="rId89" Type="http://schemas.openxmlformats.org/officeDocument/2006/relationships/font" Target="fonts/font9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slide" Target="slides/slide55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presProps" Target="presProps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80" Type="http://schemas.openxmlformats.org/officeDocument/2006/relationships/handoutMaster" Target="handoutMasters/handoutMaster1.xml"/><Relationship Id="rId85" Type="http://schemas.openxmlformats.org/officeDocument/2006/relationships/font" Target="fonts/font5.fntdata"/><Relationship Id="rId9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83" Type="http://schemas.openxmlformats.org/officeDocument/2006/relationships/font" Target="fonts/font3.fntdata"/><Relationship Id="rId88" Type="http://schemas.openxmlformats.org/officeDocument/2006/relationships/font" Target="fonts/font8.fntdata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slide" Target="slides/slide59.xml"/><Relationship Id="rId81" Type="http://schemas.openxmlformats.org/officeDocument/2006/relationships/font" Target="fonts/font1.fntdata"/><Relationship Id="rId86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slide" Target="slides/slide57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font" Target="fonts/font7.fntdata"/><Relationship Id="rId61" Type="http://schemas.openxmlformats.org/officeDocument/2006/relationships/slide" Target="slides/slide42.xml"/><Relationship Id="rId82" Type="http://schemas.openxmlformats.org/officeDocument/2006/relationships/font" Target="fonts/font2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56" Type="http://schemas.openxmlformats.org/officeDocument/2006/relationships/slide" Target="slides/slide37.xml"/><Relationship Id="rId77" Type="http://schemas.openxmlformats.org/officeDocument/2006/relationships/slide" Target="slides/slide5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1D6F6C-46E9-464D-9108-E586A7D7D44B}" type="doc">
      <dgm:prSet loTypeId="urn:microsoft.com/office/officeart/2005/8/layout/venn1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19168A75-9210-49EB-BF76-2E987167DF4B}">
      <dgm:prSet phldrT="[Texte]" custT="1"/>
      <dgm:spPr/>
      <dgm:t>
        <a:bodyPr/>
        <a:lstStyle/>
        <a:p>
          <a:r>
            <a:rPr lang="ar-MA" sz="54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اَلْقَرْيَةُ</a:t>
          </a:r>
          <a:endParaRPr lang="fr-FR" sz="54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297DB15F-29DC-4EC4-AB01-C8A762900735}" type="parTrans" cxnId="{046587B8-0BE5-4530-84A6-BB3011DF0EB9}">
      <dgm:prSet/>
      <dgm:spPr/>
      <dgm:t>
        <a:bodyPr/>
        <a:lstStyle/>
        <a:p>
          <a:endParaRPr lang="fr-FR"/>
        </a:p>
      </dgm:t>
    </dgm:pt>
    <dgm:pt modelId="{B4FE16FB-7DCC-429A-9FDF-3EF0A2BF498E}" type="sibTrans" cxnId="{046587B8-0BE5-4530-84A6-BB3011DF0EB9}">
      <dgm:prSet/>
      <dgm:spPr/>
      <dgm:t>
        <a:bodyPr/>
        <a:lstStyle/>
        <a:p>
          <a:endParaRPr lang="fr-FR"/>
        </a:p>
      </dgm:t>
    </dgm:pt>
    <dgm:pt modelId="{EB1239A1-499A-44BF-ACD8-08104B651B4C}">
      <dgm:prSet phldrT="[Texte]" phldr="0" custT="1"/>
      <dgm:spPr/>
      <dgm:t>
        <a:bodyPr/>
        <a:lstStyle/>
        <a:p>
          <a:r>
            <a:rPr lang="ar-MA" sz="54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اَلْمَدينَةُ </a:t>
          </a:r>
          <a:endParaRPr lang="fr-FR" sz="54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102F987B-9C2E-423E-BDD7-A2E8F29DB890}" type="parTrans" cxnId="{82A29CEF-929F-4AC7-B984-040B3D998EC0}">
      <dgm:prSet/>
      <dgm:spPr/>
      <dgm:t>
        <a:bodyPr/>
        <a:lstStyle/>
        <a:p>
          <a:endParaRPr lang="fr-FR"/>
        </a:p>
      </dgm:t>
    </dgm:pt>
    <dgm:pt modelId="{7001411A-7BB7-45D7-958C-BB26194A9463}" type="sibTrans" cxnId="{82A29CEF-929F-4AC7-B984-040B3D998EC0}">
      <dgm:prSet/>
      <dgm:spPr/>
      <dgm:t>
        <a:bodyPr/>
        <a:lstStyle/>
        <a:p>
          <a:endParaRPr lang="fr-FR"/>
        </a:p>
      </dgm:t>
    </dgm:pt>
    <dgm:pt modelId="{B64679D0-F322-440A-9B76-C1D2B275661D}" type="pres">
      <dgm:prSet presAssocID="{0D1D6F6C-46E9-464D-9108-E586A7D7D44B}" presName="compositeShape" presStyleCnt="0">
        <dgm:presLayoutVars>
          <dgm:chMax val="7"/>
          <dgm:dir/>
          <dgm:resizeHandles val="exact"/>
        </dgm:presLayoutVars>
      </dgm:prSet>
      <dgm:spPr/>
    </dgm:pt>
    <dgm:pt modelId="{04773D10-1D52-42C0-80A0-B2EB68790752}" type="pres">
      <dgm:prSet presAssocID="{19168A75-9210-49EB-BF76-2E987167DF4B}" presName="circ1" presStyleLbl="vennNode1" presStyleIdx="0" presStyleCnt="2"/>
      <dgm:spPr/>
    </dgm:pt>
    <dgm:pt modelId="{6B5F0606-9A1B-445E-B037-4147C8DF84F2}" type="pres">
      <dgm:prSet presAssocID="{19168A75-9210-49EB-BF76-2E987167DF4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D77BBD1-2707-4BCA-BF56-A7D8064E48A0}" type="pres">
      <dgm:prSet presAssocID="{EB1239A1-499A-44BF-ACD8-08104B651B4C}" presName="circ2" presStyleLbl="vennNode1" presStyleIdx="1" presStyleCnt="2"/>
      <dgm:spPr/>
    </dgm:pt>
    <dgm:pt modelId="{2523E628-4069-4354-88CB-58D91DDF484E}" type="pres">
      <dgm:prSet presAssocID="{EB1239A1-499A-44BF-ACD8-08104B651B4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5EF7482B-49CA-45A4-BD4F-761442843477}" type="presOf" srcId="{19168A75-9210-49EB-BF76-2E987167DF4B}" destId="{6B5F0606-9A1B-445E-B037-4147C8DF84F2}" srcOrd="1" destOrd="0" presId="urn:microsoft.com/office/officeart/2005/8/layout/venn1"/>
    <dgm:cxn modelId="{C5F6332F-3649-4A12-865B-8F6300EC4277}" type="presOf" srcId="{19168A75-9210-49EB-BF76-2E987167DF4B}" destId="{04773D10-1D52-42C0-80A0-B2EB68790752}" srcOrd="0" destOrd="0" presId="urn:microsoft.com/office/officeart/2005/8/layout/venn1"/>
    <dgm:cxn modelId="{7AC6735F-32E5-4564-A2E8-73C3897C0A68}" type="presOf" srcId="{0D1D6F6C-46E9-464D-9108-E586A7D7D44B}" destId="{B64679D0-F322-440A-9B76-C1D2B275661D}" srcOrd="0" destOrd="0" presId="urn:microsoft.com/office/officeart/2005/8/layout/venn1"/>
    <dgm:cxn modelId="{0DEA6F55-10F1-4F50-9ADA-16DEB6B279E0}" type="presOf" srcId="{EB1239A1-499A-44BF-ACD8-08104B651B4C}" destId="{AD77BBD1-2707-4BCA-BF56-A7D8064E48A0}" srcOrd="0" destOrd="0" presId="urn:microsoft.com/office/officeart/2005/8/layout/venn1"/>
    <dgm:cxn modelId="{573D4199-7CDA-4C59-9304-892804F505D3}" type="presOf" srcId="{EB1239A1-499A-44BF-ACD8-08104B651B4C}" destId="{2523E628-4069-4354-88CB-58D91DDF484E}" srcOrd="1" destOrd="0" presId="urn:microsoft.com/office/officeart/2005/8/layout/venn1"/>
    <dgm:cxn modelId="{046587B8-0BE5-4530-84A6-BB3011DF0EB9}" srcId="{0D1D6F6C-46E9-464D-9108-E586A7D7D44B}" destId="{19168A75-9210-49EB-BF76-2E987167DF4B}" srcOrd="0" destOrd="0" parTransId="{297DB15F-29DC-4EC4-AB01-C8A762900735}" sibTransId="{B4FE16FB-7DCC-429A-9FDF-3EF0A2BF498E}"/>
    <dgm:cxn modelId="{82A29CEF-929F-4AC7-B984-040B3D998EC0}" srcId="{0D1D6F6C-46E9-464D-9108-E586A7D7D44B}" destId="{EB1239A1-499A-44BF-ACD8-08104B651B4C}" srcOrd="1" destOrd="0" parTransId="{102F987B-9C2E-423E-BDD7-A2E8F29DB890}" sibTransId="{7001411A-7BB7-45D7-958C-BB26194A9463}"/>
    <dgm:cxn modelId="{2764331B-6E82-4275-8FEE-8C685BA75E6E}" type="presParOf" srcId="{B64679D0-F322-440A-9B76-C1D2B275661D}" destId="{04773D10-1D52-42C0-80A0-B2EB68790752}" srcOrd="0" destOrd="0" presId="urn:microsoft.com/office/officeart/2005/8/layout/venn1"/>
    <dgm:cxn modelId="{1B4CF885-6667-47E4-BA1A-3F17F7376AE1}" type="presParOf" srcId="{B64679D0-F322-440A-9B76-C1D2B275661D}" destId="{6B5F0606-9A1B-445E-B037-4147C8DF84F2}" srcOrd="1" destOrd="0" presId="urn:microsoft.com/office/officeart/2005/8/layout/venn1"/>
    <dgm:cxn modelId="{446F5D9E-FA37-4846-8457-060B28F868CC}" type="presParOf" srcId="{B64679D0-F322-440A-9B76-C1D2B275661D}" destId="{AD77BBD1-2707-4BCA-BF56-A7D8064E48A0}" srcOrd="2" destOrd="0" presId="urn:microsoft.com/office/officeart/2005/8/layout/venn1"/>
    <dgm:cxn modelId="{167BDE38-3732-4083-94B9-52A9451D713B}" type="presParOf" srcId="{B64679D0-F322-440A-9B76-C1D2B275661D}" destId="{2523E628-4069-4354-88CB-58D91DDF484E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1D6F6C-46E9-464D-9108-E586A7D7D44B}" type="doc">
      <dgm:prSet loTypeId="urn:microsoft.com/office/officeart/2005/8/layout/venn1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19168A75-9210-49EB-BF76-2E987167DF4B}">
      <dgm:prSet phldrT="[Texte]" custT="1"/>
      <dgm:spPr/>
      <dgm:t>
        <a:bodyPr/>
        <a:lstStyle/>
        <a:p>
          <a:pPr rtl="1"/>
          <a:r>
            <a:rPr lang="ar-MA" sz="54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اَلْقَرْيَةُ</a:t>
          </a:r>
          <a:endParaRPr lang="fr-FR" sz="54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297DB15F-29DC-4EC4-AB01-C8A762900735}" type="parTrans" cxnId="{046587B8-0BE5-4530-84A6-BB3011DF0EB9}">
      <dgm:prSet/>
      <dgm:spPr/>
      <dgm:t>
        <a:bodyPr/>
        <a:lstStyle/>
        <a:p>
          <a:endParaRPr lang="fr-FR"/>
        </a:p>
      </dgm:t>
    </dgm:pt>
    <dgm:pt modelId="{B4FE16FB-7DCC-429A-9FDF-3EF0A2BF498E}" type="sibTrans" cxnId="{046587B8-0BE5-4530-84A6-BB3011DF0EB9}">
      <dgm:prSet/>
      <dgm:spPr/>
      <dgm:t>
        <a:bodyPr/>
        <a:lstStyle/>
        <a:p>
          <a:endParaRPr lang="fr-FR"/>
        </a:p>
      </dgm:t>
    </dgm:pt>
    <dgm:pt modelId="{EB1239A1-499A-44BF-ACD8-08104B651B4C}">
      <dgm:prSet phldrT="[Texte]" phldr="0" custT="1"/>
      <dgm:spPr/>
      <dgm:t>
        <a:bodyPr/>
        <a:lstStyle/>
        <a:p>
          <a:pPr rtl="1"/>
          <a:r>
            <a:rPr lang="ar-MA" sz="54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اَلْمَدينَةُ </a:t>
          </a:r>
          <a:endParaRPr lang="fr-FR" sz="54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102F987B-9C2E-423E-BDD7-A2E8F29DB890}" type="parTrans" cxnId="{82A29CEF-929F-4AC7-B984-040B3D998EC0}">
      <dgm:prSet/>
      <dgm:spPr/>
      <dgm:t>
        <a:bodyPr/>
        <a:lstStyle/>
        <a:p>
          <a:endParaRPr lang="fr-FR"/>
        </a:p>
      </dgm:t>
    </dgm:pt>
    <dgm:pt modelId="{7001411A-7BB7-45D7-958C-BB26194A9463}" type="sibTrans" cxnId="{82A29CEF-929F-4AC7-B984-040B3D998EC0}">
      <dgm:prSet/>
      <dgm:spPr/>
      <dgm:t>
        <a:bodyPr/>
        <a:lstStyle/>
        <a:p>
          <a:endParaRPr lang="fr-FR"/>
        </a:p>
      </dgm:t>
    </dgm:pt>
    <dgm:pt modelId="{B64679D0-F322-440A-9B76-C1D2B275661D}" type="pres">
      <dgm:prSet presAssocID="{0D1D6F6C-46E9-464D-9108-E586A7D7D44B}" presName="compositeShape" presStyleCnt="0">
        <dgm:presLayoutVars>
          <dgm:chMax val="7"/>
          <dgm:dir/>
          <dgm:resizeHandles val="exact"/>
        </dgm:presLayoutVars>
      </dgm:prSet>
      <dgm:spPr/>
    </dgm:pt>
    <dgm:pt modelId="{04773D10-1D52-42C0-80A0-B2EB68790752}" type="pres">
      <dgm:prSet presAssocID="{19168A75-9210-49EB-BF76-2E987167DF4B}" presName="circ1" presStyleLbl="vennNode1" presStyleIdx="0" presStyleCnt="2"/>
      <dgm:spPr/>
    </dgm:pt>
    <dgm:pt modelId="{6B5F0606-9A1B-445E-B037-4147C8DF84F2}" type="pres">
      <dgm:prSet presAssocID="{19168A75-9210-49EB-BF76-2E987167DF4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D77BBD1-2707-4BCA-BF56-A7D8064E48A0}" type="pres">
      <dgm:prSet presAssocID="{EB1239A1-499A-44BF-ACD8-08104B651B4C}" presName="circ2" presStyleLbl="vennNode1" presStyleIdx="1" presStyleCnt="2"/>
      <dgm:spPr/>
    </dgm:pt>
    <dgm:pt modelId="{2523E628-4069-4354-88CB-58D91DDF484E}" type="pres">
      <dgm:prSet presAssocID="{EB1239A1-499A-44BF-ACD8-08104B651B4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5EF7482B-49CA-45A4-BD4F-761442843477}" type="presOf" srcId="{19168A75-9210-49EB-BF76-2E987167DF4B}" destId="{6B5F0606-9A1B-445E-B037-4147C8DF84F2}" srcOrd="1" destOrd="0" presId="urn:microsoft.com/office/officeart/2005/8/layout/venn1"/>
    <dgm:cxn modelId="{C5F6332F-3649-4A12-865B-8F6300EC4277}" type="presOf" srcId="{19168A75-9210-49EB-BF76-2E987167DF4B}" destId="{04773D10-1D52-42C0-80A0-B2EB68790752}" srcOrd="0" destOrd="0" presId="urn:microsoft.com/office/officeart/2005/8/layout/venn1"/>
    <dgm:cxn modelId="{7AC6735F-32E5-4564-A2E8-73C3897C0A68}" type="presOf" srcId="{0D1D6F6C-46E9-464D-9108-E586A7D7D44B}" destId="{B64679D0-F322-440A-9B76-C1D2B275661D}" srcOrd="0" destOrd="0" presId="urn:microsoft.com/office/officeart/2005/8/layout/venn1"/>
    <dgm:cxn modelId="{0DEA6F55-10F1-4F50-9ADA-16DEB6B279E0}" type="presOf" srcId="{EB1239A1-499A-44BF-ACD8-08104B651B4C}" destId="{AD77BBD1-2707-4BCA-BF56-A7D8064E48A0}" srcOrd="0" destOrd="0" presId="urn:microsoft.com/office/officeart/2005/8/layout/venn1"/>
    <dgm:cxn modelId="{573D4199-7CDA-4C59-9304-892804F505D3}" type="presOf" srcId="{EB1239A1-499A-44BF-ACD8-08104B651B4C}" destId="{2523E628-4069-4354-88CB-58D91DDF484E}" srcOrd="1" destOrd="0" presId="urn:microsoft.com/office/officeart/2005/8/layout/venn1"/>
    <dgm:cxn modelId="{046587B8-0BE5-4530-84A6-BB3011DF0EB9}" srcId="{0D1D6F6C-46E9-464D-9108-E586A7D7D44B}" destId="{19168A75-9210-49EB-BF76-2E987167DF4B}" srcOrd="0" destOrd="0" parTransId="{297DB15F-29DC-4EC4-AB01-C8A762900735}" sibTransId="{B4FE16FB-7DCC-429A-9FDF-3EF0A2BF498E}"/>
    <dgm:cxn modelId="{82A29CEF-929F-4AC7-B984-040B3D998EC0}" srcId="{0D1D6F6C-46E9-464D-9108-E586A7D7D44B}" destId="{EB1239A1-499A-44BF-ACD8-08104B651B4C}" srcOrd="1" destOrd="0" parTransId="{102F987B-9C2E-423E-BDD7-A2E8F29DB890}" sibTransId="{7001411A-7BB7-45D7-958C-BB26194A9463}"/>
    <dgm:cxn modelId="{2764331B-6E82-4275-8FEE-8C685BA75E6E}" type="presParOf" srcId="{B64679D0-F322-440A-9B76-C1D2B275661D}" destId="{04773D10-1D52-42C0-80A0-B2EB68790752}" srcOrd="0" destOrd="0" presId="urn:microsoft.com/office/officeart/2005/8/layout/venn1"/>
    <dgm:cxn modelId="{1B4CF885-6667-47E4-BA1A-3F17F7376AE1}" type="presParOf" srcId="{B64679D0-F322-440A-9B76-C1D2B275661D}" destId="{6B5F0606-9A1B-445E-B037-4147C8DF84F2}" srcOrd="1" destOrd="0" presId="urn:microsoft.com/office/officeart/2005/8/layout/venn1"/>
    <dgm:cxn modelId="{446F5D9E-FA37-4846-8457-060B28F868CC}" type="presParOf" srcId="{B64679D0-F322-440A-9B76-C1D2B275661D}" destId="{AD77BBD1-2707-4BCA-BF56-A7D8064E48A0}" srcOrd="2" destOrd="0" presId="urn:microsoft.com/office/officeart/2005/8/layout/venn1"/>
    <dgm:cxn modelId="{167BDE38-3732-4083-94B9-52A9451D713B}" type="presParOf" srcId="{B64679D0-F322-440A-9B76-C1D2B275661D}" destId="{2523E628-4069-4354-88CB-58D91DDF484E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773D10-1D52-42C0-80A0-B2EB68790752}">
      <dsp:nvSpPr>
        <dsp:cNvPr id="0" name=""/>
        <dsp:cNvSpPr/>
      </dsp:nvSpPr>
      <dsp:spPr>
        <a:xfrm>
          <a:off x="108874" y="224388"/>
          <a:ext cx="2685582" cy="268558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اَلْقَرْيَةُ</a:t>
          </a:r>
          <a:endParaRPr lang="fr-FR" sz="54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483888" y="541076"/>
        <a:ext cx="1548444" cy="2052206"/>
      </dsp:txXfrm>
    </dsp:sp>
    <dsp:sp modelId="{AD77BBD1-2707-4BCA-BF56-A7D8064E48A0}">
      <dsp:nvSpPr>
        <dsp:cNvPr id="0" name=""/>
        <dsp:cNvSpPr/>
      </dsp:nvSpPr>
      <dsp:spPr>
        <a:xfrm>
          <a:off x="2044430" y="224388"/>
          <a:ext cx="2685582" cy="2685582"/>
        </a:xfrm>
        <a:prstGeom prst="ellipse">
          <a:avLst/>
        </a:prstGeom>
        <a:solidFill>
          <a:schemeClr val="accent3">
            <a:alpha val="50000"/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اَلْمَدينَةُ </a:t>
          </a:r>
          <a:endParaRPr lang="fr-FR" sz="54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2806555" y="541076"/>
        <a:ext cx="1548444" cy="2052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773D10-1D52-42C0-80A0-B2EB68790752}">
      <dsp:nvSpPr>
        <dsp:cNvPr id="0" name=""/>
        <dsp:cNvSpPr/>
      </dsp:nvSpPr>
      <dsp:spPr>
        <a:xfrm>
          <a:off x="108874" y="224388"/>
          <a:ext cx="2685582" cy="268558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اَلْقَرْيَةُ</a:t>
          </a:r>
          <a:endParaRPr lang="fr-FR" sz="54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483888" y="541076"/>
        <a:ext cx="1548444" cy="2052206"/>
      </dsp:txXfrm>
    </dsp:sp>
    <dsp:sp modelId="{AD77BBD1-2707-4BCA-BF56-A7D8064E48A0}">
      <dsp:nvSpPr>
        <dsp:cNvPr id="0" name=""/>
        <dsp:cNvSpPr/>
      </dsp:nvSpPr>
      <dsp:spPr>
        <a:xfrm>
          <a:off x="2044430" y="224388"/>
          <a:ext cx="2685582" cy="2685582"/>
        </a:xfrm>
        <a:prstGeom prst="ellipse">
          <a:avLst/>
        </a:prstGeom>
        <a:solidFill>
          <a:schemeClr val="accent3">
            <a:alpha val="50000"/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اَلْمَدينَةُ </a:t>
          </a:r>
          <a:endParaRPr lang="fr-FR" sz="54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2806555" y="541076"/>
        <a:ext cx="1548444" cy="2052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07/02/2026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65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9E685-F3CC-70B8-9A91-25AE55598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A3D6F0-1494-381C-787D-0E6BB6817B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C3BFCB-5C49-6098-FAE6-24FA0CB879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99CDD1-169C-B3BF-6A5A-AF8BBC9CA9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4346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7579E-3EF3-7164-D1BE-85558B11C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C06FDF7-BECF-E0D7-EDB2-ED5D193251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EE335C-9C0D-B2F7-5212-C383D3B74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3C1819-84AF-3FCB-5BF9-A03A550DFA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878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BBC96-5396-741F-E243-AB40A4ABE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8D00387-3F56-FDDB-461D-E7008D2FD0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BAB20D0-E81A-0F79-F109-FA610B2E33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4EBCE4-B54F-5C08-9BEC-CC94FAB551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4147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8A719-38D9-5957-FECD-CDA055753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90D6A3D-C0A3-27D9-50AB-30F9E5E253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62E45D2-6853-B695-1019-6952359D8A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4199C6-0D4D-218A-31AF-D4527F8EE5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2541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96D3F-DA64-4BE5-48C8-7CC98E5C4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0C88F9-8059-C206-9E8C-E479EEC600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40E6B73-E82A-546F-9B3C-6F7916987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8D58E7-346D-39A5-1332-486C3648BE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3317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5F725-7D2E-567B-5AE6-A90403A78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539C41-627C-E2B4-2273-48622DC54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FFE1060-331C-985E-6E01-8F7CB8245B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E5C972-F241-B23A-65B0-A1300F895A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84830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6F459-96A1-B31A-BE64-9F54BD0BA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CD47EAD-BC54-E854-1D35-497430CFBF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0100EA9-7DE4-F935-5DB0-6EF8CA5891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624328-DEB4-81FB-AB37-1E0EFA8CB2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46414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1D190-7991-176C-25D0-A36414067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64EFCD6-8735-3B67-6313-62A72DAC05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2BE91CC-7A55-11B6-864E-BBA6F28F75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FF6FE0-1A3E-CA62-D17C-583F992BE1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9594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5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5.png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83671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04457CE-2674-00FF-B457-164A14F9F8C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1647BD8-D0EF-FFD8-0233-DEF614C87B30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78A58007-5BF9-E7EB-B934-A2C8DD778E34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F447AD8-B2FC-DABE-696C-EE46D160B9E1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66CEB575-04CB-EA87-6CDE-3D2AA30511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A73DE861-2C8E-759D-7DF5-BDA6CC7A17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E404EE88-926B-2B8F-B69A-BDF103458D9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B85C8C59-B1ED-47C6-6925-3ADA0AADE0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2B006DDD-20F0-9EDB-056C-72CB101FDEF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244EF1C0-4898-CB45-BC95-2FCE045E842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189D414B-CDC1-76E6-8EE9-8447A81160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D24D249C-7E72-7446-546F-9079DBD744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9061855E-5CD4-306E-062A-EE722ED3D0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D4FF850B-3562-93BE-043F-B34327DE37C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DEAD9C32-1158-5117-57F3-5CF15B42FA9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C03B568E-3C1A-C168-E692-F5B086D3D2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95434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139124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95870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BD4D41F4-3664-3A1A-0470-15CE30FE0F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/>
        </p:blipFill>
        <p:spPr>
          <a:xfrm>
            <a:off x="277196" y="2783826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290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DA2542-9AC5-DCDC-AF49-1F6CE5C75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ED84C29-7BE7-3E51-4AF9-37E0F325F4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A04CE5-24DB-624C-FD53-2CEB95108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BC43D7-84B0-E9A6-5B45-408799ED6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1DB376A-F881-4C2E-AAB6-5165B89F9932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D07A60-8DE8-FC6B-9EB5-17829303E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84F8DB-0E67-88EC-90F4-719A75B62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C5F69F-825F-43D4-AE64-FA989942600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75992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6EA8CE-2500-9232-3B64-9EB0C53E6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28853929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87205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099857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707516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73373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3868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44370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684063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542472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420993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40491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65050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35724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9365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627714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079411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84609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32027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66933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05543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49577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982655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72062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727193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81753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699225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1003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04090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188758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592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78951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90258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326886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82441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13565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42343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24509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68221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480996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884760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41365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10319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921731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73859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348746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3218444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64749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03231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47534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5254691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0038721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47500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347124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7786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243567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675649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58001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84303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079314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483084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38062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87373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08264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472879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39223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60385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478447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2322141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497314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07210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710274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9490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32777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02771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16235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53356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4035877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62175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006646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1693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6057332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300339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173716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676033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71054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72442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3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8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11.png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39.xml"/><Relationship Id="rId9" Type="http://schemas.openxmlformats.org/officeDocument/2006/relationships/theme" Target="../theme/theme4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6.xml"/><Relationship Id="rId7" Type="http://schemas.openxmlformats.org/officeDocument/2006/relationships/theme" Target="../theme/theme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48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47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4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6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3.xml"/><Relationship Id="rId15" Type="http://schemas.openxmlformats.org/officeDocument/2006/relationships/image" Target="../media/image7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2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image" Target="../media/image10.png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image" Target="../media/image8.png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theme" Target="../theme/theme9.xml"/><Relationship Id="rId28" Type="http://schemas.openxmlformats.org/officeDocument/2006/relationships/image" Target="../media/image11.png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0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3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12.xml"/><Relationship Id="rId15" Type="http://schemas.openxmlformats.org/officeDocument/2006/relationships/image" Target="../media/image11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18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21.xml"/><Relationship Id="rId15" Type="http://schemas.openxmlformats.org/officeDocument/2006/relationships/image" Target="../media/image7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52.xml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72.xml"/><Relationship Id="rId10" Type="http://schemas.openxmlformats.org/officeDocument/2006/relationships/theme" Target="../theme/theme16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image" Target="../media/image6.jpg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image" Target="../media/image6.jpg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theme" Target="../theme/theme18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200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0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09" r:id="rId22"/>
    <p:sldLayoutId id="2147483926" r:id="rId23"/>
    <p:sldLayoutId id="2147483912" r:id="rId24"/>
    <p:sldLayoutId id="2147483914" r:id="rId25"/>
    <p:sldLayoutId id="2147483916" r:id="rId26"/>
    <p:sldLayoutId id="2147483922" r:id="rId27"/>
    <p:sldLayoutId id="2147483925" r:id="rId28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8AD3C54-C939-464C-9E89-A2F6C600FD3F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DBE9F41-C45C-094C-BFF8-2F692996B3E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799798-8277-644F-8F22-22FFB59C547F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A0D109-5E82-D945-8319-12DFE4CAC68B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8122A7-868A-FD4D-AA94-EA1EB7D3F6A1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16EF97F-5640-BB46-BDA9-0494A95591C9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9F011F9-34F4-C14F-B4FA-38686BA56B28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023136-14E8-E541-A181-5005D8A5D8AA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02765D7-49F7-B641-9F9C-0C4ACF99ED36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9E2E418-61F3-A545-BF58-E571FAC11143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149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19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7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0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3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919" r:id="rId10"/>
    <p:sldLayoutId id="2147483920" r:id="rId11"/>
    <p:sldLayoutId id="2147483921" r:id="rId12"/>
    <p:sldLayoutId id="2147483923" r:id="rId1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8280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24" r:id="rId10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bin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9.png"/><Relationship Id="rId7" Type="http://schemas.openxmlformats.org/officeDocument/2006/relationships/image" Target="../media/image34.png"/><Relationship Id="rId12" Type="http://schemas.openxmlformats.org/officeDocument/2006/relationships/image" Target="../media/image2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11" Type="http://schemas.openxmlformats.org/officeDocument/2006/relationships/image" Target="../media/image38.png"/><Relationship Id="rId5" Type="http://schemas.openxmlformats.org/officeDocument/2006/relationships/image" Target="../media/image31.png"/><Relationship Id="rId10" Type="http://schemas.openxmlformats.org/officeDocument/2006/relationships/image" Target="../media/image37.png"/><Relationship Id="rId4" Type="http://schemas.openxmlformats.org/officeDocument/2006/relationships/image" Target="../media/image30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9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22.gif"/><Relationship Id="rId4" Type="http://schemas.openxmlformats.org/officeDocument/2006/relationships/image" Target="../media/image39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28.png"/><Relationship Id="rId7" Type="http://schemas.openxmlformats.org/officeDocument/2006/relationships/image" Target="../media/image18.png"/><Relationship Id="rId12" Type="http://schemas.microsoft.com/office/2007/relationships/diagramDrawing" Target="../diagrams/drawing1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31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30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29.png"/><Relationship Id="rId9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28.png"/><Relationship Id="rId7" Type="http://schemas.openxmlformats.org/officeDocument/2006/relationships/diagramData" Target="../diagrams/data2.xml"/><Relationship Id="rId12" Type="http://schemas.openxmlformats.org/officeDocument/2006/relationships/image" Target="../media/image1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31.png"/><Relationship Id="rId11" Type="http://schemas.microsoft.com/office/2007/relationships/diagramDrawing" Target="../diagrams/drawing2.xml"/><Relationship Id="rId5" Type="http://schemas.openxmlformats.org/officeDocument/2006/relationships/image" Target="../media/image30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29.png"/><Relationship Id="rId9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9.xml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8.png"/><Relationship Id="rId7" Type="http://schemas.openxmlformats.org/officeDocument/2006/relationships/image" Target="../media/image4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4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45.png"/><Relationship Id="rId4" Type="http://schemas.openxmlformats.org/officeDocument/2006/relationships/image" Target="../media/image29.png"/><Relationship Id="rId9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4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9.png"/><Relationship Id="rId7" Type="http://schemas.openxmlformats.org/officeDocument/2006/relationships/image" Target="../media/image4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4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9.png"/><Relationship Id="rId7" Type="http://schemas.openxmlformats.org/officeDocument/2006/relationships/image" Target="../media/image4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10" Type="http://schemas.openxmlformats.org/officeDocument/2006/relationships/image" Target="../media/image48.png"/><Relationship Id="rId4" Type="http://schemas.openxmlformats.org/officeDocument/2006/relationships/image" Target="../media/image30.png"/><Relationship Id="rId9" Type="http://schemas.openxmlformats.org/officeDocument/2006/relationships/image" Target="../media/image4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4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9.pn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2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18.png"/><Relationship Id="rId10" Type="http://schemas.openxmlformats.org/officeDocument/2006/relationships/image" Target="../media/image22.gif"/><Relationship Id="rId4" Type="http://schemas.openxmlformats.org/officeDocument/2006/relationships/image" Target="../media/image51.png"/><Relationship Id="rId9" Type="http://schemas.openxmlformats.org/officeDocument/2006/relationships/image" Target="../media/image3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2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5" Type="http://schemas.openxmlformats.org/officeDocument/2006/relationships/image" Target="../media/image52.png"/><Relationship Id="rId10" Type="http://schemas.openxmlformats.org/officeDocument/2006/relationships/image" Target="../media/image22.gif"/><Relationship Id="rId4" Type="http://schemas.openxmlformats.org/officeDocument/2006/relationships/image" Target="../media/image18.png"/><Relationship Id="rId9" Type="http://schemas.openxmlformats.org/officeDocument/2006/relationships/image" Target="../media/image31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9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F0B6E03-1439-7466-D429-6ADC1A9A8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594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D7A91555-B438-D33B-CC13-6782496F4FD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54048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 ـــ  الحصة</a:t>
            </a: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3.</a:t>
            </a:r>
            <a:endParaRPr lang="ar-S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ـــ الحصة</a:t>
            </a: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الأساليب. 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</a:t>
            </a: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وفهم)+ دعم.  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الحصة-3-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اعتيادي.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الحصة -1- 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الحصة-2- 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295606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540" y="1993082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5646B30-F978-45D4-55D2-5FE6B14C9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3AEB737-FBC0-A401-DCEA-9D4962175E9C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أستعد للفهم؛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أقرأ النص   بطلاقة و أفهمه فهما عاما.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C9655B-0AF3-8A01-C0A4-5CD860EFE746}"/>
              </a:ext>
            </a:extLst>
          </p:cNvPr>
          <p:cNvSpPr txBox="1"/>
          <p:nvPr/>
        </p:nvSpPr>
        <p:spPr>
          <a:xfrm>
            <a:off x="3523358" y="3380220"/>
            <a:ext cx="3084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- 02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 مهرجان فاس للموسيقى  الروحية( ح1)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70C9FE0-1F20-CE1E-992A-CCA7330419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7397" y="3430505"/>
            <a:ext cx="536339" cy="540000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CFB23-F31C-8EBA-D492-2E6DA976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7994135E-407B-06C4-975A-CB35349A33A4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أستخرج وأستنتج معلومات من  النص.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C042A9-A6FB-027E-822A-3A2515D019CF}"/>
              </a:ext>
            </a:extLst>
          </p:cNvPr>
          <p:cNvSpPr txBox="1"/>
          <p:nvPr/>
        </p:nvSpPr>
        <p:spPr>
          <a:xfrm>
            <a:off x="3810000" y="4692778"/>
            <a:ext cx="2792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مهرجان فاس للموسيقى  الروحية ( ح2) </a:t>
            </a:r>
          </a:p>
        </p:txBody>
      </p:sp>
      <p:pic>
        <p:nvPicPr>
          <p:cNvPr id="20" name="Espace réservé pour une image  20">
            <a:extLst>
              <a:ext uri="{FF2B5EF4-FFF2-40B4-BE49-F238E27FC236}">
                <a16:creationId xmlns:a16="http://schemas.microsoft.com/office/drawing/2014/main" id="{B94D9441-2A4A-179F-EDA7-8A9183A6451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8640" y="4530539"/>
            <a:ext cx="468000" cy="46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B505230-1D3F-59AA-1B2A-6A4A01A848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0639" y="3251156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D16EF83-71A7-F438-E203-7B9D81BC4F29}"/>
              </a:ext>
            </a:extLst>
          </p:cNvPr>
          <p:cNvSpPr txBox="1">
            <a:spLocks/>
          </p:cNvSpPr>
          <p:nvPr/>
        </p:nvSpPr>
        <p:spPr>
          <a:xfrm>
            <a:off x="2102784" y="2439773"/>
            <a:ext cx="4576792" cy="7604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B611447-48CD-76E7-3EE7-59F8DA55F57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03494" y="4649446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1892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4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85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7" grpId="0"/>
      <p:bldP spid="1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48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48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 من المتعلمين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50432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التعبير شفهيا عن أوجه الاختلاف والتشابه بين شيئين.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735256" y="312246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النص بطلاقة وفهمه فهما عاما؛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91573" y="312246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استخراج واستنتاج معلومات من النص.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85" y="802314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509CD5-5EE6-20B2-9E57-6D55CAE9C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FE07C4-7A29-4E39-7B67-790D282661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829EE29-E929-4A99-6165-F2CB0A3A78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EAEE2A-430D-8459-A8EF-A13494E138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218E5D8-90D9-C771-486F-B2C27A8A1986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8B6720-C76A-D4F7-DEBE-56337C751EF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7741B62-D1E4-1860-5DB5-70D5DA18D11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759C50-5F62-3D35-B658-E215912A2B6F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55421F-9D56-F07D-4FF2-DFA45858F0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Espace réservé pour une image  19">
            <a:extLst>
              <a:ext uri="{FF2B5EF4-FFF2-40B4-BE49-F238E27FC236}">
                <a16:creationId xmlns:a16="http://schemas.microsoft.com/office/drawing/2014/main" id="{77F6F6D6-EA25-8B44-FACE-C2AD2310994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56" r="-9820" b="6442"/>
          <a:stretch/>
        </p:blipFill>
        <p:spPr>
          <a:xfrm>
            <a:off x="1360449" y="1854666"/>
            <a:ext cx="5983326" cy="4233900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854" y="103230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57092" y="2542192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</a:t>
            </a:r>
            <a:r>
              <a:rPr lang="fr-FR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61909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76682-A17B-E1C4-657B-E3C81EFC0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60627B-8985-735E-E933-7766FBAB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85" y="80158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السلوكات. من يذكرنا بها؟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79E414-29E4-FDCA-5C70-F0878F80F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1ADA95-1060-83B6-1C73-B52E6086A7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8A827A-19B0-E5B4-617E-0F3E1D028E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B585F1-423C-267A-8052-18A234B079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94385EE-14A9-0D95-A1E4-116D16F5EA85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28FC89-5722-796F-394E-7AC23B28E64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75D6B00-2426-A2BD-9DF5-8425F780738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A165BF4-F5DC-7E07-B6D0-7C160CB7011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974A66-B713-72F4-EA69-43CFE16BFA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D64C6320-40C2-9B2A-766E-C80D50370BBF}"/>
              </a:ext>
            </a:extLst>
          </p:cNvPr>
          <p:cNvSpPr txBox="1">
            <a:spLocks/>
          </p:cNvSpPr>
          <p:nvPr/>
        </p:nvSpPr>
        <p:spPr>
          <a:xfrm>
            <a:off x="1590761" y="3510017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14" name="Image 13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1EB9E602-9D34-E9CC-5959-BE44898D11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Image 14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FEA894-FCDC-B09B-13BD-EA613576EA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181D4B00-9F5E-01A1-291D-A31579C39D2B}"/>
              </a:ext>
            </a:extLst>
          </p:cNvPr>
          <p:cNvSpPr/>
          <p:nvPr/>
        </p:nvSpPr>
        <p:spPr>
          <a:xfrm>
            <a:off x="6761247" y="2070249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7" name="Image 16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DB55D8-0483-470E-489F-005E52BBDE1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212" y="2133356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B00D808-9D5A-F808-9373-3A8C7B1D566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571" y="2175491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Image 18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67F7ED34-AAA3-C93D-D52A-E167657EF7D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955" y="2090387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F2BF87-1344-0C62-724D-BEB5ECFF2BEE}"/>
              </a:ext>
            </a:extLst>
          </p:cNvPr>
          <p:cNvSpPr txBox="1">
            <a:spLocks/>
          </p:cNvSpPr>
          <p:nvPr/>
        </p:nvSpPr>
        <p:spPr>
          <a:xfrm>
            <a:off x="1552493" y="4438423"/>
            <a:ext cx="4737228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47951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FA265-D080-ACFB-A18F-2706B616D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0DFA9-DFD7-53ED-E0D9-CC905003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761" y="80547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7DB0569B-332F-ED7E-D1C4-8B28574A5C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3116" y="1786494"/>
            <a:ext cx="6996640" cy="3935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90991F-A75E-6953-46A5-89F4F7FA91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9238-BD7D-CD7A-A229-4CC7806A07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3219B3-4EFF-E0EF-45EB-5F064A6E170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D0D8B6-75A5-22C8-3B67-03C7C4730D7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0973F27-E166-1671-D9EB-44699BA9223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D894C8-1643-5D8B-9A5F-3FC9E02C09D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33A17C-1915-C1A3-9C97-08820F78056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40DF00-B31B-D62F-2D3F-8BC7CA37840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50FE1C-7614-BF61-CCAB-C9DE4EAA0F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C30F8E-7B60-4917-AB98-3BBBD913192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8825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97597-38FE-F6DB-CBD7-B6780DBA3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0D4C79-814D-6F48-AC7A-37D443789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399" y="797800"/>
            <a:ext cx="7010889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بتصحيح الواجب المنزلي شفهيا. خذوا كراساتكم، الصفحة رقم 24-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C31C33E-65AD-562B-61ED-24AADA515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79D8FA0-F82C-9647-14B8-4C986D0C24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B62ED77-6B9C-48AD-52D3-456EC632F8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C982C6-650B-E119-91A1-8AAA8B02D4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493C08C-A105-668F-4D50-73A398FC7CC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03F3D4-77D3-AF27-F6D7-CA583E545B9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F613F8-423D-4DAF-5963-E10B194C63F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13F3215-31F9-FF65-7105-F3C4EFB0EEA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A461EA4-DB94-BC42-2980-391FDF11AB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7E3F552F-E3A3-4EA5-38A3-BBF0C835AF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453" y="1476000"/>
            <a:ext cx="3402853" cy="5219506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85F253B-86C8-1471-39C9-AD926E3840DB}"/>
              </a:ext>
            </a:extLst>
          </p:cNvPr>
          <p:cNvSpPr/>
          <p:nvPr/>
        </p:nvSpPr>
        <p:spPr>
          <a:xfrm flipV="1">
            <a:off x="2549453" y="5548634"/>
            <a:ext cx="3366978" cy="6031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343313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A2F3A-1F40-AF7B-4C56-BD882BEB5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C1374A-B847-230A-916C-5B3FE7585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868" y="797801"/>
            <a:ext cx="724102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التي قام بكتابتها؟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A07A3A6-4E74-3915-4DB1-3C806C9238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013D3B-F381-AE6D-0622-3B62C825F0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4FAFF26-3C1F-6E52-0E6B-2DC85619DE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BD7838E-444A-E558-8A72-50BD6F3524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292955B-E397-A77D-8723-71FD5A7BB82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DA211D-3B2F-A8FC-57D4-096D38B05881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09F626-4C5F-8BC1-565F-63ADBFEC49FB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9148086-E8C3-9026-1729-C405C7B4C85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5A63166-3D39-032B-0D9E-DA3F4A4D9F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3F56FB3C-6E1B-5E4F-447F-8693AD87C4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947" y="1579136"/>
            <a:ext cx="3402853" cy="5219506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8B0E8B4-78A3-1387-1AAC-71C0D0A12386}"/>
              </a:ext>
            </a:extLst>
          </p:cNvPr>
          <p:cNvSpPr/>
          <p:nvPr/>
        </p:nvSpPr>
        <p:spPr>
          <a:xfrm flipV="1">
            <a:off x="2524947" y="5651770"/>
            <a:ext cx="3366978" cy="6031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213733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ACCA3-1AD8-671A-92BC-EA569F6E2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6E0115-01A7-F4EF-934E-DEF056952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5" y="772819"/>
            <a:ext cx="7217002" cy="680424"/>
          </a:xfrm>
        </p:spPr>
        <p:txBody>
          <a:bodyPr>
            <a:noAutofit/>
          </a:bodyPr>
          <a:lstStyle/>
          <a:p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ستواصلون التدرب على مقارنة شيئين وتحديد أوجه الاختلاف والتشابه بينهما.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047637-C56F-9D46-F6CD-D3C4F300E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7E82D63-47BD-49D2-8BFA-471F0DC3BF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12D36F-CEF9-1BA0-6DEC-4811027ABD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18EBFD-69B5-7F7B-104F-A078F0D23E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12AAFC-6512-2AD0-9882-15E8846AC0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1F4C20-93AE-1DF8-7EFA-4657BC9B8C1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C8D73E-6C2D-8B13-8C84-D6B840CA874E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627F67-C0F7-59E0-7747-FEA853EF291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0084902-939B-D6E7-9846-2BED248A28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6D8EF6C-B50C-9FB8-139F-9B07A1488D9A}"/>
              </a:ext>
            </a:extLst>
          </p:cNvPr>
          <p:cNvSpPr/>
          <p:nvPr/>
        </p:nvSpPr>
        <p:spPr>
          <a:xfrm>
            <a:off x="1754603" y="2655240"/>
            <a:ext cx="5634793" cy="1357811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أَوْجُهُ </a:t>
            </a: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ٱلِاخْتِلافِ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وَٱلتَّشابُهِ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127183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F2DAC-24B9-84B4-5719-BBC8ECEE2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1D6402-A406-2130-4C41-590FB7910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استعينوا بالأساليب التالية واستعدوا للتحدث باسترسال لتحديد أوجه الاختلاف والتشابه بين المدينة والقرية. ( يمكن اقتراح أساليب أخرى)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BEC4634-CC71-F0B5-DC18-67BCE111C1BF}"/>
              </a:ext>
            </a:extLst>
          </p:cNvPr>
          <p:cNvSpPr/>
          <p:nvPr/>
        </p:nvSpPr>
        <p:spPr>
          <a:xfrm>
            <a:off x="1047751" y="4878251"/>
            <a:ext cx="6999513" cy="1412240"/>
          </a:xfrm>
          <a:prstGeom prst="round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18" name="Image 17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6DC18CC9-3244-4B20-B5EF-C67BE90F22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43" r="-7543"/>
          <a:stretch>
            <a:fillRect/>
          </a:stretch>
        </p:blipFill>
        <p:spPr>
          <a:xfrm>
            <a:off x="401712" y="1484313"/>
            <a:ext cx="720000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D2CCDEA-D025-5504-3195-15EF444F41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E90E5A5-7405-B37E-5BFE-A74D5DB255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1001BA0-CDD3-6066-85B4-A3D995F46B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400EC4B-2F02-7C75-25FA-4E6B60CF12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8ED86E2-F144-9F04-0808-CA8AFBBC335E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A01FC0-6C5B-ECC9-1CF3-3315F8A5141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F12E23-01C6-CC6B-519D-05FAD06F25E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4EBC8C-DA89-1ED2-E239-64531597745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05DDA8-74D7-71E7-FDD5-722CAD943C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graphicFrame>
        <p:nvGraphicFramePr>
          <p:cNvPr id="10" name="Diagramme 9">
            <a:extLst>
              <a:ext uri="{FF2B5EF4-FFF2-40B4-BE49-F238E27FC236}">
                <a16:creationId xmlns:a16="http://schemas.microsoft.com/office/drawing/2014/main" id="{7A0C82F0-AADD-01E8-BF5D-02BA07691B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3565151"/>
              </p:ext>
            </p:extLst>
          </p:nvPr>
        </p:nvGraphicFramePr>
        <p:xfrm>
          <a:off x="1831436" y="1530541"/>
          <a:ext cx="4838888" cy="3134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A8C2FCCE-4D87-0BCB-6930-74A3BD5DFEC7}"/>
              </a:ext>
            </a:extLst>
          </p:cNvPr>
          <p:cNvSpPr txBox="1"/>
          <p:nvPr/>
        </p:nvSpPr>
        <p:spPr>
          <a:xfrm>
            <a:off x="757592" y="4710971"/>
            <a:ext cx="7269034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مَيَّز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بَيْنَما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نْفَرِدُ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.............بِـ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وَرَغْمَ 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ٱخْتِلافِهِما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فَهُما تَ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شْتَرِكانِ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كَوْنِهِما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173707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61529-532B-7299-5634-BE23EB05E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E84899-7EE5-03EB-C3D3-9DFF870B4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يتحدث بلغة سليمة للتعبير عن أوجه الاختلاف والتشابه بين المدينة والقرية.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25099B4-0B5A-C0EE-2254-84C747F40A0B}"/>
              </a:ext>
            </a:extLst>
          </p:cNvPr>
          <p:cNvSpPr/>
          <p:nvPr/>
        </p:nvSpPr>
        <p:spPr>
          <a:xfrm>
            <a:off x="1072243" y="4915829"/>
            <a:ext cx="6999513" cy="1412240"/>
          </a:xfrm>
          <a:prstGeom prst="round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18" name="Image 17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5A8A56C7-2BBA-0BFB-F166-7ACFC8E9E6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43" r="-7543"/>
          <a:stretch>
            <a:fillRect/>
          </a:stretch>
        </p:blipFill>
        <p:spPr>
          <a:xfrm>
            <a:off x="392400" y="1408574"/>
            <a:ext cx="720000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75D49D6-50E7-86DC-1E4D-B1C416495E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1AE61D-DA3B-7107-ADC2-FA7EAA0DDC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432E8FE-29BA-1B71-B669-3ACF8DAA90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79BF92F-16F4-477D-4479-EB27ADCB90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1AB84AD-EB7D-A731-C8E8-01F8A82FA4F6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728B6F-DDE6-0E08-3A3C-A9B20AE0EDC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900414-91C2-E737-173B-54822097B5E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111BF4F-3738-6CD2-332F-0AC3D83B815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8C34595-757A-5BA2-D434-38B72EAC259F}"/>
              </a:ext>
            </a:extLst>
          </p:cNvPr>
          <p:cNvSpPr txBox="1"/>
          <p:nvPr/>
        </p:nvSpPr>
        <p:spPr>
          <a:xfrm>
            <a:off x="757592" y="4710971"/>
            <a:ext cx="7269034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تَمَيَّز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بَيْنَما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نْفَرِدُ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.............بِـ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وَرَغْمَ 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ٱخْتِلافِهِما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فَهُما تَ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شْتَرِكانِ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كَوْنِهِما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graphicFrame>
        <p:nvGraphicFramePr>
          <p:cNvPr id="10" name="Diagramme 9">
            <a:extLst>
              <a:ext uri="{FF2B5EF4-FFF2-40B4-BE49-F238E27FC236}">
                <a16:creationId xmlns:a16="http://schemas.microsoft.com/office/drawing/2014/main" id="{D025E3BC-4103-EAB4-B0EE-40691A9C09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9981121"/>
              </p:ext>
            </p:extLst>
          </p:nvPr>
        </p:nvGraphicFramePr>
        <p:xfrm>
          <a:off x="1831436" y="1530541"/>
          <a:ext cx="4838888" cy="3134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3F9C3A-50AF-A6E5-7E34-4807A7A657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0856689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202" y="939382"/>
            <a:ext cx="670101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4BB62C2-0AA9-48E8-8FEB-2FD1D03FC1C6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Arial" panose="020B0604020202020204" pitchFamily="34" charset="0"/>
              <a:buChar char="•"/>
            </a:pPr>
            <a:r>
              <a:rPr lang="tzm-Arab-MA" sz="2800" b="1" dirty="0">
                <a:cs typeface="Microsoft Uighur" panose="02000000000000000000" pitchFamily="2" charset="-78"/>
              </a:rPr>
              <a:t>أستعد للفهم؛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tzm-Arab-MA" sz="2800" b="1" dirty="0">
                <a:cs typeface="Microsoft Uighur" panose="02000000000000000000" pitchFamily="2" charset="-78"/>
              </a:rPr>
              <a:t>أقرأ </a:t>
            </a:r>
            <a:r>
              <a:rPr lang="ar-MA" sz="2800" b="1" dirty="0">
                <a:cs typeface="Microsoft Uighur" panose="02000000000000000000" pitchFamily="2" charset="-78"/>
              </a:rPr>
              <a:t>النص </a:t>
            </a:r>
            <a:r>
              <a:rPr lang="tzm-Arab-MA" sz="2800" b="1" dirty="0">
                <a:cs typeface="Microsoft Uighur" panose="02000000000000000000" pitchFamily="2" charset="-78"/>
              </a:rPr>
              <a:t>بطلاقة و</a:t>
            </a:r>
            <a:r>
              <a:rPr lang="ar-MA" sz="2800" b="1" dirty="0">
                <a:cs typeface="Microsoft Uighur" panose="02000000000000000000" pitchFamily="2" charset="-78"/>
              </a:rPr>
              <a:t>أ</a:t>
            </a:r>
            <a:r>
              <a:rPr lang="tzm-Arab-MA" sz="2800" b="1" dirty="0">
                <a:cs typeface="Microsoft Uighur" panose="02000000000000000000" pitchFamily="2" charset="-78"/>
              </a:rPr>
              <a:t>فهمه فهما عاما</a:t>
            </a:r>
            <a:r>
              <a:rPr lang="ar-MA" sz="2800" b="1" dirty="0">
                <a:cs typeface="Microsoft Uighur" panose="02000000000000000000" pitchFamily="2" charset="-78"/>
              </a:rPr>
              <a:t>.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2417991" y="1777877"/>
            <a:ext cx="47532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مهرجان فاس للموسيقى الروحية ( ح1).</a:t>
            </a:r>
            <a:endParaRPr lang="fr-MA" sz="3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5259" y="1074200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3F1B840-A860-E6EA-13B3-59E2AA4022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6629" y="176804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505" y="789637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سندرس نصا بعنوان « مهرجان فاس للموسيقى الروحية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سنبدأ بنشاط أستعد لفهم النص.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88E9D2-E0D0-B95A-82F8-28DA9393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3C9E7B-DFA1-F61C-C4E1-43CFE1B17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7CC480-C975-3E10-D5F6-362EE74D6A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B9CC8F-CFE7-C1F7-EF1B-E3F816316E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712DE1-D964-F4C7-73D2-D286190F48B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4A0838-B903-163B-0B78-132C8BFFAC2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F6814-2FCC-3756-1F2E-FFC5336511E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49A57D-2E48-F54A-ADC3-37A2B4DD507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7E6715E4-4DF9-8E36-66B3-95F3AE7B86BE}"/>
              </a:ext>
            </a:extLst>
          </p:cNvPr>
          <p:cNvSpPr txBox="1"/>
          <p:nvPr/>
        </p:nvSpPr>
        <p:spPr>
          <a:xfrm>
            <a:off x="1539974" y="2962396"/>
            <a:ext cx="5645332" cy="132797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7200" b="1" dirty="0">
                <a:solidFill>
                  <a:srgbClr val="424D7B"/>
                </a:solidFill>
                <a:sym typeface="Sakkal Majalla"/>
              </a:rPr>
              <a:t>أَسْتَعِدُّ لِفَهْمِ ٱلنَّصِّ.</a:t>
            </a:r>
          </a:p>
        </p:txBody>
      </p:sp>
      <p:pic>
        <p:nvPicPr>
          <p:cNvPr id="6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5F6E6D-1895-9C60-F0DE-B70521C84A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12706763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212A7-1856-C90C-485D-3519C6A9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2D2829-9DAD-99E8-7A7F-74E69E83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48" y="789635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مفردات ستساعدكم على فهم النص. من يقرأ ؟ 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F875384E-7607-AE9C-E328-CA4E1C3003E6}"/>
              </a:ext>
            </a:extLst>
          </p:cNvPr>
          <p:cNvSpPr txBox="1"/>
          <p:nvPr/>
        </p:nvSpPr>
        <p:spPr>
          <a:xfrm>
            <a:off x="5058111" y="4322399"/>
            <a:ext cx="270000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أَجْواقٌ</a:t>
            </a:r>
            <a:endParaRPr sz="4000" b="1"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A44B5446-D938-10E0-A659-249505D8E25E}"/>
              </a:ext>
            </a:extLst>
          </p:cNvPr>
          <p:cNvSpPr txBox="1"/>
          <p:nvPr/>
        </p:nvSpPr>
        <p:spPr>
          <a:xfrm>
            <a:off x="1420383" y="2749244"/>
            <a:ext cx="270000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مِهْرجانٌ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BD6AD1D9-0CB4-52A1-0B28-5812EF3EB70C}"/>
              </a:ext>
            </a:extLst>
          </p:cNvPr>
          <p:cNvSpPr txBox="1"/>
          <p:nvPr/>
        </p:nvSpPr>
        <p:spPr>
          <a:xfrm>
            <a:off x="1420383" y="4322399"/>
            <a:ext cx="270000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424D7B"/>
                </a:solidFill>
                <a:sym typeface="Sakkal Majalla"/>
              </a:rPr>
              <a:t>سَما 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8CE4AF16-0FC0-34DA-AD30-744F5B31AB16}"/>
              </a:ext>
            </a:extLst>
          </p:cNvPr>
          <p:cNvSpPr txBox="1"/>
          <p:nvPr/>
        </p:nvSpPr>
        <p:spPr>
          <a:xfrm>
            <a:off x="5058111" y="2749244"/>
            <a:ext cx="270000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اَلْموسيقى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ٱلرّوحِيَّةُ</a:t>
            </a:r>
            <a:endParaRPr lang="ar-MA" sz="40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Sakkal Majalla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DA2DD8A-4ABE-5354-B2F9-42044243DA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B48142-9474-3A73-8B13-3512D9AED0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427C2B6-E06D-60AE-F430-822E946E12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BEBFF11-3E02-9309-9B1C-860C7118B3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C2305C2-E5DB-AF61-38B0-7DD150DE6AC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B1B5A3B-67EB-F9BB-C684-B5116C5E011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A5C8F7-AC3B-3DBF-2403-59D3707DD14B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FD98A5-1D86-87D9-C7C0-A1B3E46E67A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556A77-D4DA-67EF-843D-B2DE333B14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109113506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08A44-980E-6EB7-9033-B991449F2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8C0B7-D3BE-5701-8533-85EB33EFC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عبارة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الموسيقى الروحية »؟ ثم آخر يحاول تركيبها في جملة مفيدة.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22E97B-A311-7FF1-630F-40407F38BE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AA0F59E-8024-1B66-7D3C-87F7A87FF1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2A196D2A-8572-8404-C3A0-FCC8BB6B77AC}"/>
              </a:ext>
            </a:extLst>
          </p:cNvPr>
          <p:cNvSpPr txBox="1"/>
          <p:nvPr/>
        </p:nvSpPr>
        <p:spPr>
          <a:xfrm>
            <a:off x="1569433" y="3834673"/>
            <a:ext cx="6192489" cy="17366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b="1" dirty="0">
                <a:solidFill>
                  <a:srgbClr val="424D7B"/>
                </a:solidFill>
              </a:rPr>
              <a:t>موسيقى تَرْتَبِطُ </a:t>
            </a:r>
            <a:r>
              <a:rPr lang="ar-MA" b="1" dirty="0" err="1">
                <a:solidFill>
                  <a:srgbClr val="424D7B"/>
                </a:solidFill>
              </a:rPr>
              <a:t>بِٱلْجانِبِ</a:t>
            </a:r>
            <a:r>
              <a:rPr lang="ar-MA" b="1" dirty="0">
                <a:solidFill>
                  <a:srgbClr val="424D7B"/>
                </a:solidFill>
              </a:rPr>
              <a:t> </a:t>
            </a:r>
            <a:r>
              <a:rPr lang="ar-MA" b="1" dirty="0" err="1">
                <a:solidFill>
                  <a:srgbClr val="424D7B"/>
                </a:solidFill>
              </a:rPr>
              <a:t>ٱلدّينِيِّ</a:t>
            </a:r>
            <a:r>
              <a:rPr lang="ar-MA" b="1" dirty="0">
                <a:solidFill>
                  <a:srgbClr val="424D7B"/>
                </a:solidFill>
              </a:rPr>
              <a:t> وَتُعَبِّرُ عَنِ ٱلْمَشاعِرِ </a:t>
            </a:r>
            <a:r>
              <a:rPr lang="ar-MA" b="1" dirty="0" err="1">
                <a:solidFill>
                  <a:srgbClr val="424D7B"/>
                </a:solidFill>
              </a:rPr>
              <a:t>ٱلْإيمانِيَّةِ</a:t>
            </a:r>
            <a:r>
              <a:rPr lang="ar-MA" b="1" dirty="0">
                <a:solidFill>
                  <a:srgbClr val="424D7B"/>
                </a:solidFill>
              </a:rPr>
              <a:t>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0C4B4AF2-7084-CD8E-7C39-11AC19C95051}"/>
              </a:ext>
            </a:extLst>
          </p:cNvPr>
          <p:cNvSpPr txBox="1"/>
          <p:nvPr/>
        </p:nvSpPr>
        <p:spPr>
          <a:xfrm>
            <a:off x="3091362" y="2000549"/>
            <a:ext cx="3277277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اَلْموسيقى </a:t>
            </a:r>
            <a:r>
              <a:rPr lang="ar-MA" b="1" dirty="0" err="1">
                <a:solidFill>
                  <a:srgbClr val="C00000"/>
                </a:solidFill>
                <a:sym typeface="Sakkal Majalla"/>
              </a:rPr>
              <a:t>ٱلرّوحِيَّةُ</a:t>
            </a:r>
            <a:endParaRPr lang="ar-MA" b="1" dirty="0">
              <a:solidFill>
                <a:srgbClr val="C00000"/>
              </a:solidFill>
              <a:sym typeface="Sakkal Majalla"/>
            </a:endParaRP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A7EEA70-5280-3163-DF99-26A0D753E2E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267041" y="2956997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38511B-9D51-EDBB-389E-B8EE27206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8392321-A0E6-BA90-7C32-FAB06A6C1F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5DEF8C-B88F-CD98-1478-23D456DE6F5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53A66FF-08CB-9873-C587-0636CCACE05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BE36AF-4024-8733-4425-F0DD819028E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DBEE6D-FF59-1C43-30C3-2A0E8F88B4A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CE2A54-8A23-CBDD-6924-92B738826CA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0456636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2E92E-1A97-00AD-BD78-F2EBB86CE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541B9F-4A4C-9316-7A2E-AF46CBB3D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781" y="789637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« مهرجان»؟ ثم آخر يحاول تركيبها في جملة مفيدة.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79CD0C-A0AE-9ED7-CBB3-A2707CEEC5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6336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64293FB-11F3-D0DC-AE15-BAA2E8F47B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0EFD0B-4FAB-AEDA-9B5D-EAB07BB2C6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88DF5BF-F6D8-F6E8-DA4B-00E84BAAF5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5443A30-EC82-26D5-1287-CF25E34384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B2CF8BA-1C43-A832-3AC1-AE629CAA14FA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09382A-65F0-1E5F-2C50-B0AF3388812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865795-B67B-9DCE-C76F-CC27366ABC5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51CAB8-EE1E-7D71-E86B-CC213F41B46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1E795F00-4BA8-45DE-8F82-2B767E4981A1}"/>
              </a:ext>
            </a:extLst>
          </p:cNvPr>
          <p:cNvSpPr txBox="1"/>
          <p:nvPr/>
        </p:nvSpPr>
        <p:spPr>
          <a:xfrm>
            <a:off x="1858044" y="3891959"/>
            <a:ext cx="5444943" cy="17366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b="1" dirty="0">
                <a:solidFill>
                  <a:srgbClr val="424D7B"/>
                </a:solidFill>
                <a:sym typeface="Sakkal Majalla"/>
              </a:rPr>
              <a:t>حَفْلٌ كَبيرٌ يَجْتَمِعُ فيهِ </a:t>
            </a:r>
            <a:r>
              <a:rPr lang="ar-MA" b="1" dirty="0" err="1">
                <a:solidFill>
                  <a:srgbClr val="424D7B"/>
                </a:solidFill>
                <a:sym typeface="Sakkal Majalla"/>
              </a:rPr>
              <a:t>ٱلنّاسُ</a:t>
            </a:r>
            <a:r>
              <a:rPr lang="ar-MA" b="1" dirty="0">
                <a:solidFill>
                  <a:srgbClr val="424D7B"/>
                </a:solidFill>
                <a:sym typeface="Sakkal Majalla"/>
              </a:rPr>
              <a:t> لِلِاحْتِفالِ وَتَقْديمِ عُروضٍ فَنِّيَّةٍ.</a:t>
            </a: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8F26EEAE-CAE8-69A8-BFCB-F14A5CC5C726}"/>
              </a:ext>
            </a:extLst>
          </p:cNvPr>
          <p:cNvSpPr txBox="1"/>
          <p:nvPr/>
        </p:nvSpPr>
        <p:spPr>
          <a:xfrm>
            <a:off x="3917056" y="2046686"/>
            <a:ext cx="1785259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مِهْرجانٌ </a:t>
            </a:r>
            <a:endParaRPr lang="ar-MA" dirty="0">
              <a:sym typeface="Calibri"/>
            </a:endParaRPr>
          </a:p>
        </p:txBody>
      </p:sp>
      <p:pic>
        <p:nvPicPr>
          <p:cNvPr id="15" name="Image 1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2D3E788-FE9B-3F80-E735-DE6290AE4865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352793" y="3034236"/>
            <a:ext cx="925916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038043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E3BEC-01E7-124A-9BBB-37ADC9CC6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4A260E-A9AA-2450-BFF1-5FDAD6551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490" y="789637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أجواق» ؟ ثم آخر يحاول تركيبها في جملة مفيدة.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2BBA964-0F6F-CDC2-E8EC-1847ECB824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9E2B706-D7B4-716C-7159-937A98A65F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E2C5A84-0F09-80F7-34D0-3CE4DBE375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AE93B93-628E-2262-0BC9-E7036695FC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EC61076-1093-B0B4-1351-8D26F5E456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C2B487-1D82-3307-6B91-9DB1E90C721D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308F4B-CAAA-9FAF-821D-160DD0ADDAF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38CBB3-CF12-9201-44DE-9E092043EC1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A7F0FC-23C2-F30B-E675-B6646BE8888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E3EA77F1-0A22-A5E6-1E22-133DF3FAD172}"/>
              </a:ext>
            </a:extLst>
          </p:cNvPr>
          <p:cNvSpPr txBox="1"/>
          <p:nvPr/>
        </p:nvSpPr>
        <p:spPr>
          <a:xfrm>
            <a:off x="1152000" y="3616658"/>
            <a:ext cx="6840000" cy="19409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sz="5400" b="1" dirty="0">
                <a:solidFill>
                  <a:srgbClr val="424D7B"/>
                </a:solidFill>
                <a:sym typeface="Sakkal Majalla"/>
              </a:rPr>
              <a:t>مَجْموعاتٌ مِنَ </a:t>
            </a:r>
            <a:r>
              <a:rPr lang="ar-MA" sz="5400" b="1" dirty="0" err="1">
                <a:solidFill>
                  <a:srgbClr val="424D7B"/>
                </a:solidFill>
                <a:sym typeface="Sakkal Majalla"/>
              </a:rPr>
              <a:t>ٱلْمُنْشِدينَ</a:t>
            </a:r>
            <a:r>
              <a:rPr lang="ar-MA" sz="5400" b="1" dirty="0">
                <a:solidFill>
                  <a:srgbClr val="424D7B"/>
                </a:solidFill>
                <a:sym typeface="Sakkal Majalla"/>
              </a:rPr>
              <a:t> أَوِ </a:t>
            </a:r>
            <a:r>
              <a:rPr lang="ar-MA" sz="5400" b="1" dirty="0" err="1">
                <a:solidFill>
                  <a:srgbClr val="424D7B"/>
                </a:solidFill>
                <a:sym typeface="Sakkal Majalla"/>
              </a:rPr>
              <a:t>ٱلْعازِفينَ</a:t>
            </a:r>
            <a:r>
              <a:rPr lang="ar-MA" sz="5400" b="1" dirty="0">
                <a:solidFill>
                  <a:srgbClr val="424D7B"/>
                </a:solidFill>
                <a:sym typeface="Sakkal Majalla"/>
              </a:rPr>
              <a:t> يُؤَدّونَ </a:t>
            </a:r>
            <a:r>
              <a:rPr lang="ar-MA" sz="5400" b="1" dirty="0" err="1">
                <a:solidFill>
                  <a:srgbClr val="424D7B"/>
                </a:solidFill>
                <a:sym typeface="Sakkal Majalla"/>
              </a:rPr>
              <a:t>ٱلْموسيقى</a:t>
            </a:r>
            <a:r>
              <a:rPr lang="ar-MA" sz="5400" b="1" dirty="0">
                <a:solidFill>
                  <a:srgbClr val="424D7B"/>
                </a:solidFill>
                <a:sym typeface="Sakkal Majalla"/>
              </a:rPr>
              <a:t> مَعاً.</a:t>
            </a:r>
          </a:p>
        </p:txBody>
      </p:sp>
      <p:pic>
        <p:nvPicPr>
          <p:cNvPr id="16" name="Image 1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B21F578-7E9B-C7D0-7FAE-C5F0089D1E4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742758"/>
            <a:ext cx="925916" cy="789529"/>
          </a:xfrm>
          <a:prstGeom prst="roundRect">
            <a:avLst/>
          </a:prstGeom>
          <a:noFill/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E9ADD3B2-E274-2E85-C7BB-CB5A42B02DEB}"/>
              </a:ext>
            </a:extLst>
          </p:cNvPr>
          <p:cNvSpPr txBox="1"/>
          <p:nvPr/>
        </p:nvSpPr>
        <p:spPr>
          <a:xfrm>
            <a:off x="3164540" y="1739031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أَجْواقٌ ( جَوْقٌ)</a:t>
            </a:r>
            <a:endParaRPr b="1" dirty="0">
              <a:solidFill>
                <a:srgbClr val="424D7C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321309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451EA-7A29-AB04-3B11-F5E19C47A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F0BC13-87EE-D64A-9010-160555974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163" y="789637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 كلمة « سما» ؟ ثم آخر يحاول تركيبها في جملة مفيدة أو يقدم ضدها.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3C136A9-CDFB-9CDA-CB94-E03FE908C3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C068451-5187-D1E4-B502-8364EF311D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0C88FBC-9E73-4476-591E-55DD998940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0E8C4B-3856-9358-F4A9-E9DA1EDB54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F0E7DA6-79C0-C169-01A8-DE51698514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93156A8-09E6-4BC2-A6D2-8649FDAAF36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778118-80D8-A3DB-9941-BF49FE40B87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C3E665-F558-B286-C69E-6AA5122672D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D174EB-D3F3-4953-2810-436EFB68CE3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F76F7B16-B5AA-CC48-9963-89799F669991}"/>
              </a:ext>
            </a:extLst>
          </p:cNvPr>
          <p:cNvSpPr txBox="1"/>
          <p:nvPr/>
        </p:nvSpPr>
        <p:spPr>
          <a:xfrm>
            <a:off x="1749634" y="4231794"/>
            <a:ext cx="5661764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b="1" dirty="0">
                <a:solidFill>
                  <a:srgbClr val="424D7B"/>
                </a:solidFill>
                <a:sym typeface="Sakkal Majalla"/>
              </a:rPr>
              <a:t>اِرْتَفَعَ وَعَلا إِلى مُسْتَوىً أَرْقى وَأَجْمَلَ.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018F9A81-BF65-2F94-3B9F-487DC8539576}"/>
              </a:ext>
            </a:extLst>
          </p:cNvPr>
          <p:cNvSpPr txBox="1"/>
          <p:nvPr/>
        </p:nvSpPr>
        <p:spPr>
          <a:xfrm>
            <a:off x="3395151" y="2000359"/>
            <a:ext cx="2666822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سَما ( سُمُوٌّ) </a:t>
            </a:r>
            <a:endParaRPr lang="ar-MA" dirty="0">
              <a:sym typeface="Calibri"/>
            </a:endParaRPr>
          </a:p>
        </p:txBody>
      </p:sp>
      <p:pic>
        <p:nvPicPr>
          <p:cNvPr id="16" name="Image 1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028A264-907F-CAF6-D9E7-FD1F1CD8D0D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352793" y="2987909"/>
            <a:ext cx="925916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1024106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E45D2-BACE-532B-399A-7EEAB0BC9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58F9D0-193D-F4FB-D00A-8305FE49D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6" y="797801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كلمة ويقدم معناها؟ 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F210A6-A00A-CD61-9081-C11469093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828000" cy="828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7AE82A-0AF3-6F00-C4B8-E0F069C65B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C070D3-00D6-3F34-9416-EB72A1F48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EAB2E06-8B2B-F146-8333-DE326B6028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B21FF33-A349-68E0-02E7-709779F0FE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331BA3-D1E3-B4FF-CAC1-463828C0F66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C2E442-C088-F9BF-44BF-4B505AB3509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B66254-E5C1-318C-39F2-E797FCBA3DC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8B22B5E-A3BA-2B66-1EFA-223982C5321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D8873F46-DD7E-9177-717B-210252179C47}"/>
              </a:ext>
            </a:extLst>
          </p:cNvPr>
          <p:cNvSpPr txBox="1"/>
          <p:nvPr/>
        </p:nvSpPr>
        <p:spPr>
          <a:xfrm>
            <a:off x="5058111" y="4322399"/>
            <a:ext cx="270000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أَجْواقٌ</a:t>
            </a:r>
            <a:endParaRPr sz="4000" b="1"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3A4A9326-441F-BA68-8F24-A68AE446BF32}"/>
              </a:ext>
            </a:extLst>
          </p:cNvPr>
          <p:cNvSpPr txBox="1"/>
          <p:nvPr/>
        </p:nvSpPr>
        <p:spPr>
          <a:xfrm>
            <a:off x="1420383" y="2749244"/>
            <a:ext cx="270000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مِهْرجانٌ</a:t>
            </a:r>
          </a:p>
        </p:txBody>
      </p:sp>
      <p:sp>
        <p:nvSpPr>
          <p:cNvPr id="16" name="Google Shape;452;p158">
            <a:extLst>
              <a:ext uri="{FF2B5EF4-FFF2-40B4-BE49-F238E27FC236}">
                <a16:creationId xmlns:a16="http://schemas.microsoft.com/office/drawing/2014/main" id="{EE5FEB05-A268-4673-6BE0-1D66A747B4CB}"/>
              </a:ext>
            </a:extLst>
          </p:cNvPr>
          <p:cNvSpPr txBox="1"/>
          <p:nvPr/>
        </p:nvSpPr>
        <p:spPr>
          <a:xfrm>
            <a:off x="1420383" y="4322399"/>
            <a:ext cx="270000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424D7B"/>
                </a:solidFill>
                <a:sym typeface="Sakkal Majalla"/>
              </a:rPr>
              <a:t>سَما </a:t>
            </a: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98134AB4-EA5F-8BE7-919B-ADD84AD4FF4B}"/>
              </a:ext>
            </a:extLst>
          </p:cNvPr>
          <p:cNvSpPr txBox="1"/>
          <p:nvPr/>
        </p:nvSpPr>
        <p:spPr>
          <a:xfrm>
            <a:off x="5058111" y="2749244"/>
            <a:ext cx="270000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اَلْموسيقى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ٱلرّوحِيَّةُ</a:t>
            </a:r>
            <a:endParaRPr lang="ar-MA" sz="40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Sakkal Majalla"/>
            </a:endParaRPr>
          </a:p>
        </p:txBody>
      </p:sp>
    </p:spTree>
    <p:extLst>
      <p:ext uri="{BB962C8B-B14F-4D97-AF65-F5344CB8AC3E}">
        <p14:creationId xmlns:p14="http://schemas.microsoft.com/office/powerpoint/2010/main" val="1853394992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DA238-A82A-2E87-0598-E02381180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24081-AF34-7570-6C31-8CF72D39D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856" y="774141"/>
            <a:ext cx="7331911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كراساتكم: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ص26 .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8ED32B-3D58-D7DF-51DE-8635723235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A6F888-D9DA-C6DC-7744-B743F55FB7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4DE7B8-A008-4F51-B236-4C988D7BF9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58C3D80-63B1-62A5-EA17-DF0DC96804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04D1D8-DA87-09C7-84A4-FF159E0530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F34325-3E25-9CA9-3742-C430D828437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E9E135-7B93-EC40-539D-1C0624DBE14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BA3F3E-CEC4-FD03-6A75-EE6AD1A82C6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8C1563-BC98-568B-0D70-AB46169DE4E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Image 22" descr="Une image contenant texte, capture d’écran, graphisme, machine à sous&#10;&#10;Le contenu généré par l’IA peut être incorrect.">
            <a:extLst>
              <a:ext uri="{FF2B5EF4-FFF2-40B4-BE49-F238E27FC236}">
                <a16:creationId xmlns:a16="http://schemas.microsoft.com/office/drawing/2014/main" id="{8872AC30-E768-BDEA-0D9D-5433F59F7D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097" y="1815206"/>
            <a:ext cx="2691144" cy="4127843"/>
          </a:xfrm>
          <a:prstGeom prst="rect">
            <a:avLst/>
          </a:prstGeom>
        </p:spPr>
      </p:pic>
      <p:pic>
        <p:nvPicPr>
          <p:cNvPr id="25" name="Image 24" descr="Une image contenant texte, habits, homme, femme&#10;&#10;Le contenu généré par l’IA peut être incorrect.">
            <a:extLst>
              <a:ext uri="{FF2B5EF4-FFF2-40B4-BE49-F238E27FC236}">
                <a16:creationId xmlns:a16="http://schemas.microsoft.com/office/drawing/2014/main" id="{3ACAC402-508E-42ED-DDA8-E64E729713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953" y="2267484"/>
            <a:ext cx="2691144" cy="4127844"/>
          </a:xfrm>
          <a:prstGeom prst="rect">
            <a:avLst/>
          </a:prstGeom>
        </p:spPr>
      </p:pic>
      <p:pic>
        <p:nvPicPr>
          <p:cNvPr id="27" name="Image 26" descr="Une image contenant text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2716D869-FD8C-B4D4-F86D-CFA90FB13F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09" y="2526595"/>
            <a:ext cx="2755548" cy="412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75105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79C83-5E80-E4BA-E4CF-5F2A1300E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AE49B1-F7CA-5A3D-8E56-FFFCB3A39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657" y="821805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بشكل ثنائي بناء توقع حول مضمون النص من خلال العنوان والصور المرفقة به.</a:t>
            </a:r>
            <a:endParaRPr lang="ar-AE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556D2565-8AD4-E679-8E20-0D8789D3D3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89236" y="2868189"/>
            <a:ext cx="6433652" cy="214222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txBody>
          <a:bodyPr/>
          <a:lstStyle/>
          <a:p>
            <a:r>
              <a:rPr lang="ar-MA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مِهْرَجانُ فاسَ لِلْموسيقى </a:t>
            </a:r>
            <a:r>
              <a:rPr lang="ar-MA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ٱلرّوحِيَّةِ</a:t>
            </a:r>
            <a:r>
              <a:rPr lang="ar-MA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مُلْتَقىً عالَمِيٌّ لِلْفُنونِ </a:t>
            </a:r>
            <a:r>
              <a:rPr lang="ar-MA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وَٱلثَّقافاتِ</a:t>
            </a:r>
            <a:r>
              <a:rPr lang="ar-MA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B05D13-F60B-33B5-8F0E-08FD60B947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CF66D0-7BA8-309F-A055-BC6A711E8D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EAA794-EDE2-9C0C-ED55-744039F580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C808B39-BC5E-155D-96D3-AEA797C43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B87FCA-2703-6537-DB7F-C3036253BE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C7230E4-5B5A-6FB1-81E5-933ED342483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4A4F15-F5C0-D110-479F-DDFB5265160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2802E3-FCCB-F873-30E1-48E91CDD843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9BD58C-433A-FFE1-75F7-AEA6E695D94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41433996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09833-31A8-CBDE-615E-C379EFA1D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D6A7D-F0EA-A52D-2556-736457C26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05" y="796821"/>
            <a:ext cx="7159695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التوقع؟ ما الذي جعلكما تتوقعان ذلك؟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531C17-400C-817A-E69C-D8E12C7915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BA68CC71-173E-3B56-76FF-D8ED582C598D}"/>
              </a:ext>
            </a:extLst>
          </p:cNvPr>
          <p:cNvSpPr/>
          <p:nvPr/>
        </p:nvSpPr>
        <p:spPr>
          <a:xfrm>
            <a:off x="176911" y="4714801"/>
            <a:ext cx="8297719" cy="1445226"/>
          </a:xfrm>
          <a:prstGeom prst="wedgeRoundRectCallout">
            <a:avLst>
              <a:gd name="adj1" fmla="val -12457"/>
              <a:gd name="adj2" fmla="val -49257"/>
              <a:gd name="adj3" fmla="val 16667"/>
            </a:avLst>
          </a:prstGeom>
          <a:noFill/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Low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justLow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7E7E59-14B2-AFCF-AA0B-47A97099F4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9E6F22-5646-BEFC-E599-E6457192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41C37E-2DB1-2358-21D5-D161A03596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1532807-5DD5-35DE-FBBD-00D70FEAE2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03DB1FF-7EFC-14E6-AEBC-6233AEDD820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61C032-AB3A-9598-3D5B-6EE2BCD23204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A1993-E5BD-FDB9-11DE-D8B35C92C70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BA14BA-F4C2-1366-91EF-55D7D61DAE2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E96D5E9E-0B9A-CC16-2D6E-FA4457FE4AB5}"/>
              </a:ext>
            </a:extLst>
          </p:cNvPr>
          <p:cNvSpPr txBox="1"/>
          <p:nvPr/>
        </p:nvSpPr>
        <p:spPr>
          <a:xfrm>
            <a:off x="821519" y="3286760"/>
            <a:ext cx="7500961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أَعْتَقِدُ أَنَّ ٱلنَّصَّ سَيَتَحَدَّثُ عَنْ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</a:t>
            </a:r>
            <a:r>
              <a:rPr kumimoji="0" lang="ar-AE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396934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7A03F-954E-2E39-C483-38F82025C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F1533A-3AC1-30DF-CDD5-74BFFCA7D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856" y="774141"/>
            <a:ext cx="7331911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لاحظوا الصور واقرؤوا مقدمة النص والعناوين المكتوبة بخط مغاير، وتحققوا من توقعاتكم.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82AF277-F882-8D7E-24AB-347D490834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84A19A1-6683-EF31-1D9C-CC06E7E16F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138AA43-4E84-2508-1EFD-783EB886C5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FFC4BCA-218D-556E-CB0C-544365ADD0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92E2690-BAC5-9347-4275-47F9F5A5FE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CC74AC-0EBA-C791-C9A8-91C34237D0A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30821B-FF3C-1144-EEFD-5BCB8308111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42CEE5-5B23-B3C4-20EF-42149429F38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AB4CBC7-7454-F250-94F8-A854035049EA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31A8E0F2-FE8F-9921-5DBE-A0E0C32F98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00" y="1416984"/>
            <a:ext cx="739018" cy="850500"/>
          </a:xfrm>
          <a:prstGeom prst="rect">
            <a:avLst/>
          </a:prstGeom>
        </p:spPr>
      </p:pic>
      <p:pic>
        <p:nvPicPr>
          <p:cNvPr id="23" name="Image 22" descr="Une image contenant texte, capture d’écran, graphisme, machine à sous&#10;&#10;Le contenu généré par l’IA peut être incorrect.">
            <a:extLst>
              <a:ext uri="{FF2B5EF4-FFF2-40B4-BE49-F238E27FC236}">
                <a16:creationId xmlns:a16="http://schemas.microsoft.com/office/drawing/2014/main" id="{B8A6A3F6-553B-7C1F-CB76-1A0CAE6B9A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097" y="1815206"/>
            <a:ext cx="2691144" cy="4127843"/>
          </a:xfrm>
          <a:prstGeom prst="rect">
            <a:avLst/>
          </a:prstGeom>
        </p:spPr>
      </p:pic>
      <p:pic>
        <p:nvPicPr>
          <p:cNvPr id="25" name="Image 24" descr="Une image contenant texte, habits, homme, femme&#10;&#10;Le contenu généré par l’IA peut être incorrect.">
            <a:extLst>
              <a:ext uri="{FF2B5EF4-FFF2-40B4-BE49-F238E27FC236}">
                <a16:creationId xmlns:a16="http://schemas.microsoft.com/office/drawing/2014/main" id="{3664068A-6743-4D20-8CAD-6F12C487CF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953" y="2267484"/>
            <a:ext cx="2691144" cy="4127844"/>
          </a:xfrm>
          <a:prstGeom prst="rect">
            <a:avLst/>
          </a:prstGeom>
        </p:spPr>
      </p:pic>
      <p:pic>
        <p:nvPicPr>
          <p:cNvPr id="27" name="Image 26" descr="Une image contenant text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1A33385B-20E3-1D14-26AA-7D374A7C4BF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09" y="2526595"/>
            <a:ext cx="2755548" cy="412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54627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C5E09-F5DA-0B49-9775-BB9C951F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F0F323-10F7-A8B6-CF34-FB6E1DF24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845" y="71371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توقعه؟ ثم يوضح لزملائه كيف تمكن من التحقق منه. 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463B9248-AAE7-956E-FF13-18825AF24B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8170" y="3550243"/>
            <a:ext cx="3739243" cy="793157"/>
          </a:xfrm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أَتَحَقَّقُ مِنْ تَوقُّعي.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D42598D-8DCB-5C33-FB1E-F7B960BED4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CF54454-B7AE-3024-4AC8-3B2171A2B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CE4828E-C029-C3F5-8EEC-8C2B9AE48F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E97EC70-794E-3CEB-D1C0-796BC3F09F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9496E5-5672-48EF-F7F8-DC66193C489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072B48-EA64-9CCB-9421-6EFB147BFF4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FD9AFF-E9AC-2F2F-7E19-FDC550275DF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29C4D0-DFF6-07EC-6328-D6002222D8C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Espace réservé pour une image  10">
            <a:extLst>
              <a:ext uri="{FF2B5EF4-FFF2-40B4-BE49-F238E27FC236}">
                <a16:creationId xmlns:a16="http://schemas.microsoft.com/office/drawing/2014/main" id="{07179D7E-C41E-9249-A5E4-B0BA571D7B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4221" y="2547030"/>
            <a:ext cx="2879725" cy="2879725"/>
          </a:xfrm>
        </p:spPr>
      </p:pic>
      <p:pic>
        <p:nvPicPr>
          <p:cNvPr id="22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12FAA0-94F7-4C97-7A1F-3103898396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5136" y="713710"/>
            <a:ext cx="792000" cy="791999"/>
          </a:xfrm>
        </p:spPr>
      </p:pic>
    </p:spTree>
    <p:extLst>
      <p:ext uri="{BB962C8B-B14F-4D97-AF65-F5344CB8AC3E}">
        <p14:creationId xmlns:p14="http://schemas.microsoft.com/office/powerpoint/2010/main" val="246768598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9B7F5-A5B7-BD77-D1EB-E31EE0B80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A6DBFF-E764-935D-815C-1244CB52D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707" y="746648"/>
            <a:ext cx="691220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الصفحة الأولى وتتممون قراءة النص. انتبهوا وضعوا أصابعكم تحت كل كلمة أقرؤها.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6407BAA-A986-0063-9B75-4FB8A96B9E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2990F1-5335-67F4-C6A1-D159FEEF9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990E89-A1F7-C7CD-F6CD-2CE29FDCBA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5FEE2F-8F08-5449-E528-71B04DE498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CB8866-7DC8-C38B-FFBA-7142A097554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B95569-DBB5-36BD-9544-144330F92DF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55A9E6-BB85-AD36-7980-518BD7CAD13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B8413B-6473-C090-B993-8FECD9DBC67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E72350-F480-16FF-5883-277A132633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capture d’écran, graphisme, machine à sous&#10;&#10;Le contenu généré par l’IA peut être incorrect.">
            <a:extLst>
              <a:ext uri="{FF2B5EF4-FFF2-40B4-BE49-F238E27FC236}">
                <a16:creationId xmlns:a16="http://schemas.microsoft.com/office/drawing/2014/main" id="{4FA1136D-3217-0415-6FDA-A9E91FF327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097" y="1815206"/>
            <a:ext cx="2691144" cy="4127843"/>
          </a:xfrm>
          <a:prstGeom prst="rect">
            <a:avLst/>
          </a:prstGeom>
        </p:spPr>
      </p:pic>
      <p:pic>
        <p:nvPicPr>
          <p:cNvPr id="5" name="Image 4" descr="Une image contenant texte, habits, homme, femme&#10;&#10;Le contenu généré par l’IA peut être incorrect.">
            <a:extLst>
              <a:ext uri="{FF2B5EF4-FFF2-40B4-BE49-F238E27FC236}">
                <a16:creationId xmlns:a16="http://schemas.microsoft.com/office/drawing/2014/main" id="{54195E48-ECC0-4EB7-EB0F-E44C30E0C7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953" y="2267484"/>
            <a:ext cx="2691144" cy="4127844"/>
          </a:xfrm>
          <a:prstGeom prst="rect">
            <a:avLst/>
          </a:prstGeom>
        </p:spPr>
      </p:pic>
      <p:pic>
        <p:nvPicPr>
          <p:cNvPr id="10" name="Image 9" descr="Une image contenant text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7622CDDB-CFC1-3291-3CC8-9068A05D3B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09" y="2526595"/>
            <a:ext cx="2755548" cy="412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28655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5ED6F-31B7-EC11-BF1C-6DB8E166F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7CD8F0-8994-42C9-91CB-6C674F8D7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311" y="797313"/>
            <a:ext cx="6873018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مثلي مستحضرا الضوابط التالية؟ </a:t>
            </a:r>
          </a:p>
        </p:txBody>
      </p:sp>
      <p:pic>
        <p:nvPicPr>
          <p:cNvPr id="8" name="Image 7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ACB44862-8138-150F-4E8A-324A2353E7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18D054-6DC4-8212-83DD-40ACA69F1C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06D4DE-DBD1-DB95-90EB-62928C852B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9593DC-0990-74FB-9420-F3AA2D0AB9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9990A1-002F-F7FA-BDB7-35A963CE96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44E633-9C88-418D-5BB2-D6ACB5A0E1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15238E1-AE82-2056-036F-F77F72B4822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93DDFB-21EE-EA2C-2C39-72CB107E2FD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843D9C-7E28-5F00-F1AE-85F4AB79443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DB192B-9B42-8669-92DD-35C0A9D12E0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3D54986E-9B2A-A986-0D97-ECEF18211400}"/>
              </a:ext>
            </a:extLst>
          </p:cNvPr>
          <p:cNvSpPr txBox="1">
            <a:spLocks/>
          </p:cNvSpPr>
          <p:nvPr/>
        </p:nvSpPr>
        <p:spPr>
          <a:xfrm>
            <a:off x="1246561" y="4878411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أَتَوَقَّفُ عِنْدَ عَلاماتِ </a:t>
            </a:r>
            <a:r>
              <a:rPr lang="ar-MA" dirty="0" err="1"/>
              <a:t>ٱلْتَّرْقيمِ</a:t>
            </a:r>
            <a:r>
              <a:rPr lang="ar-MA" dirty="0"/>
              <a:t> ثُمَّ أُواصِلُ.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8EC34190-824A-7302-C49F-0B3C2DF633CC}"/>
              </a:ext>
            </a:extLst>
          </p:cNvPr>
          <p:cNvSpPr/>
          <p:nvPr/>
        </p:nvSpPr>
        <p:spPr>
          <a:xfrm>
            <a:off x="7349819" y="396890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3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133AB845-57B4-869C-9E98-FED33124D486}"/>
              </a:ext>
            </a:extLst>
          </p:cNvPr>
          <p:cNvSpPr/>
          <p:nvPr/>
        </p:nvSpPr>
        <p:spPr>
          <a:xfrm>
            <a:off x="7349819" y="4864663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4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D18DAB8E-7949-68B8-26EF-CB36E591EE72}"/>
              </a:ext>
            </a:extLst>
          </p:cNvPr>
          <p:cNvSpPr txBox="1">
            <a:spLocks/>
          </p:cNvSpPr>
          <p:nvPr/>
        </p:nvSpPr>
        <p:spPr>
          <a:xfrm>
            <a:off x="1246561" y="2122045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أَتَذَكَّرُ أَنَّ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ٱلْقِراءَةَ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بِشَكْلٍ سَريعٍ جِدّاً تَجْعَلُني أَرْتَكِبُ أَخْطاءً كَثيرَةً.</a:t>
            </a:r>
            <a:endParaRPr lang="ar-MA" sz="2800" b="1" dirty="0">
              <a:solidFill>
                <a:srgbClr val="C00000"/>
              </a:solidFill>
            </a:endParaRPr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F798C69F-267C-8BE0-BAB0-497002F1E4C3}"/>
              </a:ext>
            </a:extLst>
          </p:cNvPr>
          <p:cNvSpPr txBox="1">
            <a:spLocks/>
          </p:cNvSpPr>
          <p:nvPr/>
        </p:nvSpPr>
        <p:spPr>
          <a:xfrm>
            <a:off x="1246561" y="3070350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 أُرَكِّزُ أَثْناءَ </a:t>
            </a:r>
            <a:r>
              <a:rPr lang="ar-MA" dirty="0" err="1"/>
              <a:t>ٱلْقِراءَةِ</a:t>
            </a:r>
            <a:r>
              <a:rPr lang="ar-MA" dirty="0"/>
              <a:t> لِتَجَنُّبِ ٱلْأَخْطاءِ. </a:t>
            </a:r>
          </a:p>
        </p:txBody>
      </p: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F92263A2-576B-EA74-5924-5813B3A246FC}"/>
              </a:ext>
            </a:extLst>
          </p:cNvPr>
          <p:cNvSpPr txBox="1">
            <a:spLocks/>
          </p:cNvSpPr>
          <p:nvPr/>
        </p:nvSpPr>
        <p:spPr>
          <a:xfrm>
            <a:off x="1246561" y="3979726"/>
            <a:ext cx="5903741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لا أَنْطِقُ هَمْزَةَ </a:t>
            </a:r>
            <a:r>
              <a:rPr lang="ar-MA" dirty="0" err="1"/>
              <a:t>ٱلْوَصْلِ</a:t>
            </a:r>
            <a:r>
              <a:rPr lang="ar-MA" dirty="0"/>
              <a:t> وَسْطَ </a:t>
            </a:r>
            <a:r>
              <a:rPr lang="ar-MA" dirty="0" err="1"/>
              <a:t>ٱلْكَلامِ</a:t>
            </a:r>
            <a:r>
              <a:rPr lang="ar-MA" dirty="0"/>
              <a:t>.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4C883B7A-2FC8-1913-B086-75DED8949711}"/>
              </a:ext>
            </a:extLst>
          </p:cNvPr>
          <p:cNvSpPr/>
          <p:nvPr/>
        </p:nvSpPr>
        <p:spPr>
          <a:xfrm>
            <a:off x="7349818" y="2122045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1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49B4666F-BD2F-9B5A-0914-5262127B2110}"/>
              </a:ext>
            </a:extLst>
          </p:cNvPr>
          <p:cNvSpPr/>
          <p:nvPr/>
        </p:nvSpPr>
        <p:spPr>
          <a:xfrm>
            <a:off x="7349819" y="3070350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2</a:t>
            </a:r>
            <a:endParaRPr lang="fr-F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08815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BCCC8-2409-7264-D38E-2006608B3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B02AAE-34FC-9C01-155E-A0FC565EA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جماعة عن بعض أسئلة الفهم. من يجيب عن السؤال التالي؟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65B9E9D-4889-8CD2-52B2-C8E746713E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57F972A-CD1F-7A42-8CD2-AB3A9113C22C}"/>
              </a:ext>
            </a:extLst>
          </p:cNvPr>
          <p:cNvSpPr/>
          <p:nvPr/>
        </p:nvSpPr>
        <p:spPr>
          <a:xfrm>
            <a:off x="539933" y="2737693"/>
            <a:ext cx="7914639" cy="1940118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4400" rtl="1">
              <a:lnSpc>
                <a:spcPct val="107000"/>
              </a:lnSpc>
              <a:spcAft>
                <a:spcPts val="800"/>
              </a:spcAft>
              <a:tabLst>
                <a:tab pos="985838" algn="l"/>
              </a:tabLst>
              <a:defRPr/>
            </a:pP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عَمَّ يَتَحَدَّثُ ٱلنَّصُّ</a:t>
            </a: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96CDF4-4D2C-AF5E-1CB9-2932685572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C3F8E56-5ED7-BF5D-90F9-C5B244C471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87FB20-8160-9A83-931C-3FDD7CD883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A24D3B-E1D6-E4D7-20F7-87FC7458CB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5D2194C-56CA-4786-1EB7-FEB4300ACBCC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79E3B2-FEBF-D5BB-1799-B07390911F0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BC1BAC-A8B8-E46F-A048-54E2EFF696D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6CFA62-DCE7-A57D-5D42-8E47B9359D2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5469757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BB74B-6984-3CF6-619B-974BEF87F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A900E7-A360-15AE-8F74-7F9904382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075BD0-1417-EBE5-DEDD-FADDC96FF0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92FFE1-ABA2-EFC5-FBEF-3D73EFB52B3F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مَتى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ٱنْطَلَقَتْ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فَعّالِياتُ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ٱلدَّوْرَةِ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ٱلسّابِعَةِ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وَٱلْعِشْرينَ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لِمِهْرَجانِ فاسَ؟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601B364-7043-9AB3-FB2A-FF24D91C85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0EB15C-A5C5-C362-17C8-316573B8BD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E9CDEA-461F-48B8-3413-FEFEBD985E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6546B77-2FF9-2039-FE98-DD0419605B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B13D24D-F08F-C524-5218-878E7358EEC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1E2E8-2D19-B742-2940-2381EB17210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28CF65-5462-7F56-F7DD-15C5C53F0C8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9FD1CE-30CE-9C64-0AAA-87E3FD533FE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7034710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613A8-8F39-19D9-DB7C-D5777E82D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8FEBAA-F807-7C1F-639F-B82275B5D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56A8D0-4490-27A2-921F-7CD88E0C1E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C107000-A2EC-36E7-E3CF-D2A8BD777E37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ما شِعارُ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ٱلدَّوْرَةِ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27 مِنَ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ٱلْمِهْرَجانِ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8805B19-3C74-7D60-DA8F-9FDF76B636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A46F30-F69C-97F8-081F-10037A48F6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44A5B6-FC3B-6CCF-7FAD-5E1EF3B85B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53AFB4-0E65-1D2D-DE91-E8078A6514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6FC29B3-336A-9E2F-4D3B-7ABDF3C42DBC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2C2A98-79F9-A0C3-6D59-41590986D45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8E5715-62D0-199F-99BD-12E1128EC9A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17059A-EAE4-EBD5-E16A-3D1D83C334B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61062266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9302C-80F9-E260-06E3-DBAF78DC9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2739D2-EE74-08EF-1538-C411A0E3D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8504FC5-71C5-3652-471A-91094F573C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0C85E50-170F-E70F-74A6-95E6BB32BDCB}"/>
              </a:ext>
            </a:extLst>
          </p:cNvPr>
          <p:cNvSpPr/>
          <p:nvPr/>
        </p:nvSpPr>
        <p:spPr>
          <a:xfrm>
            <a:off x="766694" y="3049517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بِما تَمَيَّزَتِ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ٱلدَّوْرَةُ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ٱلسّابِعَةُ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وَٱلْعِشْرونَ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مِنْ مِهْرَجانِ فاسَ لِلْموسيقى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ٱلرّوحِيَّةِ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حَسَبَ ٱلنَّصِّ؟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9D67B16-3E8C-874E-325E-24064484CD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FD729C-EF50-98F5-587B-2B88446203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F4341D4-7C41-4D17-C792-45CBF7C717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208F1DE-3390-102C-2C73-A511AD77537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D617D26-619F-0C7E-1D34-FF35E438A32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BC38C3-9B2E-EB86-B5FB-A9FCC2511F9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35559D-BF20-394E-CF39-6C92DCB66C4B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F6C491-1D4D-45EB-20CB-3363DBE0603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1028150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F1F40-16DA-EF62-436A-EC6678EDC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E88AB0-4056-A748-189F-5CFB9DB65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 وأجيبوا عن الأسئلة التالية بعد تسجيل تاريخ اليوم.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38784F3-7313-7A23-38B9-CB180D842E61}"/>
              </a:ext>
            </a:extLst>
          </p:cNvPr>
          <p:cNvSpPr/>
          <p:nvPr/>
        </p:nvSpPr>
        <p:spPr>
          <a:xfrm>
            <a:off x="475988" y="1921286"/>
            <a:ext cx="8261611" cy="4592248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742950" indent="-742950" algn="r" defTabSz="914400" rtl="1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عُنْوانُ ٱلْعَرْضِ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ٱلْفَنِّيِّ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ٱلَّذي قُدِّمَ في حَفْلِ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ٱلاِفْتِتاحِ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  <a:p>
            <a:pPr marL="742950" indent="-742950" algn="r" defTabSz="914400" rtl="1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اُذْكُر (ي) ثَلاثَةَ أَنْواعٍ مِنَ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ٱلْآلاتِ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ٱلْموسيقِيَّةِ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ٱلْمَذْكورَةِ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ٱلنَّصِّ؟</a:t>
            </a:r>
          </a:p>
          <a:p>
            <a:pPr marL="742950" indent="-742950" algn="r" defTabSz="914400" rtl="1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ٱلدَّوْلَةُ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ٱلَّتي حَضَرَتْ كَضَيْفِ شَرَفٍ في هذِهِ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ٱلدَّوْرَةِ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مِنْ مِهْرَجانِ فاسَ لِلْموسيقى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ٱلرّوحِيَّةِ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  <a:p>
            <a:pPr marL="742950" indent="-742950" algn="r" defTabSz="914400" rtl="1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ٱلْمَشاعِرُ ٱلَّتي تَبُثُّها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ٱلْموسيقى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ٱلرّوحِيَّةُ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نُفوسِ سامِعيها حَسَبَ ٱلنَّصِّ؟</a:t>
            </a:r>
          </a:p>
          <a:p>
            <a:pPr marL="742950" indent="-742950" algn="r" defTabSz="914400" rtl="1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ٱلْهَدَفُ مِنْ تَنْظيمِ مِهْرَجانِ فاسَ لِلْموسيقى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ٱلرّوحِيَّةِ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AC61375-D690-01E3-576F-296BC18D44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A6DA1D4-F926-D282-C88D-FA9B35F0AC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473CD54-CE67-0312-8609-BDF95C90A5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86E4B9-0D30-7A96-CEE1-2B7BB9C785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9C20A5D-6ED9-AC89-F971-463B112C7BF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8753C3-81A9-9DC7-ED4E-8927C1D9A3F2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7CF17F-C5B0-5EB9-081E-A6EDF315EF2B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0DD047-2B72-052A-F3D9-6EBF8A004AB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3" name="Image 12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34F94D16-267F-BDFA-AF50-544E9A4A08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88" y="1134000"/>
            <a:ext cx="823982" cy="948012"/>
          </a:xfrm>
          <a:prstGeom prst="rect">
            <a:avLst/>
          </a:prstGeom>
        </p:spPr>
      </p:pic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EEAA86-5EF3-36D0-B647-6D15EDA2B7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4145746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4D8A1-7E58-67B8-6544-55F3BD5E9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B12571-99A3-FFB1-A6A6-0D72570B6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E79C82-0DDC-47AE-7985-E0B76C565D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F09FA9-B075-48AB-235C-46FFA85074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088B13-8EF6-A3D8-6D20-DF1BD92D05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BD07BE5-6E26-C19E-4BF3-F4062C434D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A97FEE1-050E-2B8A-7F3D-402C5B3040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CF9401E-0C09-4D02-5F93-F36B10244F9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D0AFA6-D1B8-F2D8-4A10-3C83FC18226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BD22B5-6ED4-12C8-3FB9-B2D6B11641FA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AE523D-ACAA-38B9-F12F-8C589AD08CB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EB10A9A-245D-5A9D-6F85-51B0FB2DD69F}"/>
              </a:ext>
            </a:extLst>
          </p:cNvPr>
          <p:cNvSpPr/>
          <p:nvPr/>
        </p:nvSpPr>
        <p:spPr>
          <a:xfrm>
            <a:off x="441194" y="1921285"/>
            <a:ext cx="8261611" cy="4592248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742950" indent="-742950" algn="r" defTabSz="914400" rtl="1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عُنْوانُ ٱلْعَرْضِ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ٱلْفَنِّيِّ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ٱلَّذي قُدِّمَ في حَفْلِ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ٱلاِفْتِتاحِ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  <a:p>
            <a:pPr marL="742950" indent="-742950" algn="r" defTabSz="914400" rtl="1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اُذْكُرْ (ي) ثَلاثَةَ أَنْواعٍ مِنَ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ٱلْآلاتِ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ٱلْموسيقِيَّةِ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ٱلْمَذْكورَةِ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ٱلنَّصِّ؟</a:t>
            </a:r>
          </a:p>
          <a:p>
            <a:pPr marL="742950" indent="-742950" algn="r" defTabSz="914400" rtl="1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ٱلدَّوْلَةُ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ٱلَّتي حَضَرَتْ كَضَيْفِ شَرَفٍ في هذِهِ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ٱلدَّوْرَةِ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مِنْ مِهْرَجانِ فاسَ لِلْموسيقى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ٱلرّوحِيَّةِ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  <a:p>
            <a:pPr marL="742950" indent="-742950" algn="r" defTabSz="914400" rtl="1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ٱلْمَشاعِرُ ٱلَّتي تَبُثُّها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ٱلْموسيقى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ٱلرّوحِيَّةُ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نُفوسِ سامِعيها حَسَبَ ٱلنَّصِّ؟</a:t>
            </a:r>
          </a:p>
          <a:p>
            <a:pPr marL="742950" indent="-742950" algn="r" defTabSz="914400" rtl="1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ٱلْهَدَفُ مِنْ تَنْظيمِ مِهْرَجانِ فاسَ لِلْموسيقى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ٱلرّوحِيَّةِ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95372405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EDE53-6E48-5272-67BD-A3FD39C36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27FF5C-9DF1-568F-C2C9-88C2C673D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2047DA0-51B4-432F-B8F4-4BC4472D9B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62A947D-4CD1-22A0-55F8-F0BCF4EA17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533F6A-AEB1-B710-039E-937A0C1116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F108F7-C6B0-AA2A-861F-23C6BF1BB0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179E5BA-044C-D5BE-3080-8C60AE4C33B3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5919A5-7191-9A17-5705-0E7B0ECCA72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2E8532-3BFE-500F-E025-29CA5FC6399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98F727-C9DB-0A44-4287-91D1A05D496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C62ECFF-91B8-B820-CF38-5735E9888499}"/>
              </a:ext>
            </a:extLst>
          </p:cNvPr>
          <p:cNvSpPr txBox="1"/>
          <p:nvPr/>
        </p:nvSpPr>
        <p:spPr>
          <a:xfrm>
            <a:off x="474213" y="2059273"/>
            <a:ext cx="8018434" cy="404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7675" indent="-447675" algn="just" defTabSz="914400" rtl="1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عُنْوانُ ٱلْعَرْضِ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ٱلْفَنِّيِّ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ٱلَّذي قُدِّمَ في حَفْلِ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ٱلاِفْتِتاحِ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هُوَ: "زِرْيابُ أَوِ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ٱلْوَتَرُ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ٱلْخامِسُ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".</a:t>
            </a:r>
          </a:p>
          <a:p>
            <a:pPr marL="447675" indent="-447675" algn="just" defTabSz="914400" rtl="1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مِنْ بَيْنِ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ٱلْآلاتِ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ٱلْموسيقِيَّةِ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ٱلْمَذْكورَةِ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ٱلنَّصِّ، نَذْكُرُ: اَلْكَمانُ، اَلنّايُ، اَلْأَوْتارُ.</a:t>
            </a:r>
          </a:p>
          <a:p>
            <a:pPr marL="447675" indent="-447675" algn="just" defTabSz="914400" rtl="1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اَلدَّوْلَةُ ٱلَّتي حَضَرَتْ كَضَيْفِ شَرَفٍ في هذِهِ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ٱلدَّوْرَةِ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هِيَ: دَوْلَةُ إِسْبانْيا.</a:t>
            </a:r>
          </a:p>
          <a:p>
            <a:pPr marL="447675" indent="-447675" algn="just" defTabSz="914400" rtl="1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مِنْ بَيْنِ ٱلْمَشاعِرُ ٱلَّتي تَبُثُّها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ٱلْموسيقى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ٱلرّوحِيَّةُ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نُفوسِ سامِعيها، نَذْكُرُ: اَلطُّمَأْنينَةُ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وَٱلاِسْتِقْرارُ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ٱلنَّفْسِيُّ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47675" indent="-447675" algn="just" defTabSz="914400" rtl="1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يَهْدِفُ مِهْرَجانِ فاسَ لِلْموسيقى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ٱلرّوحِيَّةِ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إِلى تَعْزيزِ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ٱلتَّبادُلِ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ٱلثَّقافِيِّ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وَتَقْريبِ ٱلشُّعوبِ، وَنَشْرِ قِيَمِ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ٱلتَّعايُشِ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وَٱلسَّلامِ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عَبْرَ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ٱلْموسيقى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ٱلرّوحِيَّةِ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AE" sz="2400" b="1" kern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F0F2F-06BE-D8E6-DBA0-755033D4DC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6763912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BDC562-D3C4-F0FC-6D1B-4106B8429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سنلعب لعبة المرادفات. خذوا ألواحكم . الفائز من استطاع تحديد أكبر عدد من المرادفات.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B27676-1EFD-FFD2-7B9B-952BBDC508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8ECC11D-F2C0-E2DB-1727-8CDB35D908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864D9F7-947C-2278-DB7F-63C965B0EF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9627BE-2485-36E7-51C7-F3CEA09A0F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C954A4C-7FDD-658C-A6BC-49BC3C057068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9404B0-7678-8B4E-1DBC-D2BAABE234E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0DC08F-1228-1EA5-BF54-A8DA8A2E6CE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4976EE-4F25-6F9F-4CDC-419C90FC91E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583B2D-E0BD-EA2B-FB5E-D514B7737E17}"/>
              </a:ext>
            </a:extLst>
          </p:cNvPr>
          <p:cNvSpPr txBox="1"/>
          <p:nvPr/>
        </p:nvSpPr>
        <p:spPr>
          <a:xfrm>
            <a:off x="1916102" y="271866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لُعْبَةُ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ٱلْمُرادِفاتِ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7F7156-3EC5-5052-34E6-7CC37D484F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7781450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0343E-9022-4C67-434E-7D1A0F579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555002-B2DB-127F-4971-A4A5A69B4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بعد رفع الألواح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11E924-37E5-1FFD-4C88-A328116BA9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7DA19A-30A5-4E7F-C534-DDB972439D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CE2F2EC-9E66-AD9F-9EBF-00B495AA92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480A923-3D1B-6733-082E-3F00F59D68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D75AF63-7DD3-E1E3-58D3-430D5AD4C73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C13133-BC87-48D3-0C29-CBB26A6D070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DB4439-B9A9-A796-981E-F75F3D23B99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83E9D9-9C2C-7612-2ED8-1D021A005CD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0755FF4-490A-863F-F923-FA565013BB19}"/>
              </a:ext>
            </a:extLst>
          </p:cNvPr>
          <p:cNvSpPr txBox="1"/>
          <p:nvPr/>
        </p:nvSpPr>
        <p:spPr>
          <a:xfrm>
            <a:off x="1916102" y="271866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سَما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9B3CA4-38AA-EB8B-3934-D5E2C4576C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5662856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6AD5E-005C-F1FB-D680-1DEDB01B2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944330-1D5B-71FB-81A7-BB0B71779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بعد رفع الألواح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E675A0-15BB-9A14-4BFD-9291CB30D6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C8B017-044C-831A-D047-720FBCDD18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D40677-01C0-FA57-78BD-2759F7222B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9E45AD-ED20-035E-3CC9-C74CC0B5B2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4B88654-0553-5A2D-5F47-C705FFCCC98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8F7217-686B-03E2-16A8-55CAF189D32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435440-2864-1FAE-B5F2-A4296DBC5F1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94F617-DFEC-FEB6-CADB-B37A8EE7621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4AE19DD-F9B3-D873-36E2-593C655990F2}"/>
              </a:ext>
            </a:extLst>
          </p:cNvPr>
          <p:cNvSpPr txBox="1"/>
          <p:nvPr/>
        </p:nvSpPr>
        <p:spPr>
          <a:xfrm>
            <a:off x="1916102" y="286090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ثَراءٌ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28CB2D-A13F-26B6-19F7-652E0286AA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9216129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3C80F-1426-02A8-A1AE-1A40EA1A4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84D79A-24B9-FB67-D065-F1B4E473A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بعد رفع الألواح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37F1BF-1FCC-0F73-A785-78C2951F20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AA6354-A0A0-F842-73C3-67C6F74F00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1628CF-045C-BC0B-961C-73A6A525C9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A1874C5-4419-7630-ECB6-1C321668E8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6B743B7-3985-6A25-5F33-A716872702A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1A5777-265D-E4E2-AF50-C757969E0EB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99630F-ECCB-14FF-6DA5-D20B4AFE5F8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EAF2FF-FF0D-3644-D680-3A00908DD3C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F354101-2613-2463-F80C-778AAF007F15}"/>
              </a:ext>
            </a:extLst>
          </p:cNvPr>
          <p:cNvSpPr txBox="1"/>
          <p:nvPr/>
        </p:nvSpPr>
        <p:spPr>
          <a:xfrm>
            <a:off x="1916102" y="286090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عَريقَةٌ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8D65A7-3BCE-0A2F-2109-089925C0D1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5133304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069CC-FED2-218A-CEC0-0AB2C9D4F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9A059-5958-4C3F-5DC2-57482C991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بعد رفع الألواح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8A9F215-8DE5-BEF9-4BED-1DD8205254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D62504D-9C89-6700-231B-DE79884179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3535723-96B0-8ED6-9477-B403936EEE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0046B5-9574-73D6-B69B-5E5F06BC75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5C43784-1C6F-ECBA-B03F-B41F2AEF3FD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73772D-322E-7C15-7E45-AB075CE4B53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42FE03-EECD-FCBD-F3C0-12639740538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F378A2-523C-8BC5-FC25-C579451C02F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74F8F09-16E4-1418-CF1A-DC8305587DE4}"/>
              </a:ext>
            </a:extLst>
          </p:cNvPr>
          <p:cNvSpPr txBox="1"/>
          <p:nvPr/>
        </p:nvSpPr>
        <p:spPr>
          <a:xfrm>
            <a:off x="1916102" y="286090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فُسْحَةٌ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F5A041-C042-B507-35F4-AD266032A8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6664057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A3B59-6A18-EA44-45F8-DD158A3BA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0FAFFC-C0CF-8AC5-742C-C9CA3B88B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بعد رفع الألواح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F5EA7F-7F15-1BD8-99A2-E9DFAD3620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033151-75C8-A4D4-0D2D-127BEDA852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2DBAAE-AC4A-A38B-9FCB-F00290AD65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BF1FF14-4422-F484-16D7-EBE3BA281B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DDBE11-70A8-0AA3-2B49-0CECF5B9EED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B08419-E53E-587A-803D-F2BD353B6EC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BCC427-B0DE-DB40-1C58-E94849E9CB1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AB918F-BA46-FF24-C9A9-11B07525B84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6AC73C2-28A6-441B-24BE-5863978F915F}"/>
              </a:ext>
            </a:extLst>
          </p:cNvPr>
          <p:cNvSpPr txBox="1"/>
          <p:nvPr/>
        </p:nvSpPr>
        <p:spPr>
          <a:xfrm>
            <a:off x="1916102" y="286090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اَلْأَقْطارُ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4EB1A7-7B07-FDBC-3FD1-EA31525851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470261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599424" y="3159000"/>
            <a:ext cx="594515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أستخرج وأستنتج معلومات من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392471" y="1771950"/>
            <a:ext cx="47064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اكتشاف العالم الجديد( ح2).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3384" y="982567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0451" y="1771031"/>
            <a:ext cx="540000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00" y="813149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النص . من يقرأ محترما ضوابط القراءة بطلاقة؟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88E9D2-E0D0-B95A-82F8-28DA9393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3C9E7B-DFA1-F61C-C4E1-43CFE1B17D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7CC480-C975-3E10-D5F6-362EE74D6A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B9CC8F-CFE7-C1F7-EF1B-E3F816316E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712DE1-D964-F4C7-73D2-D286190F48B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4A0838-B903-163B-0B78-132C8BFFAC2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F6814-2FCC-3756-1F2E-FFC5336511E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49A57D-2E48-F54A-ADC3-37A2B4DD507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21F8C2-6443-8A32-03CE-D76DF8C411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 descr="Une image contenant texte, capture d’écran, graphisme, machine à sous&#10;&#10;Le contenu généré par l’IA peut être incorrect.">
            <a:extLst>
              <a:ext uri="{FF2B5EF4-FFF2-40B4-BE49-F238E27FC236}">
                <a16:creationId xmlns:a16="http://schemas.microsoft.com/office/drawing/2014/main" id="{DA19AF0A-EE82-0154-36E9-236802D3C8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097" y="1815206"/>
            <a:ext cx="2691144" cy="4127843"/>
          </a:xfrm>
          <a:prstGeom prst="rect">
            <a:avLst/>
          </a:prstGeom>
        </p:spPr>
      </p:pic>
      <p:pic>
        <p:nvPicPr>
          <p:cNvPr id="5" name="Image 4" descr="Une image contenant texte, habits, homme, femme&#10;&#10;Le contenu généré par l’IA peut être incorrect.">
            <a:extLst>
              <a:ext uri="{FF2B5EF4-FFF2-40B4-BE49-F238E27FC236}">
                <a16:creationId xmlns:a16="http://schemas.microsoft.com/office/drawing/2014/main" id="{84C497AF-08D7-C7E0-2AED-E89D407D58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953" y="2267484"/>
            <a:ext cx="2691144" cy="4127844"/>
          </a:xfrm>
          <a:prstGeom prst="rect">
            <a:avLst/>
          </a:prstGeom>
        </p:spPr>
      </p:pic>
      <p:pic>
        <p:nvPicPr>
          <p:cNvPr id="6" name="Image 5" descr="Une image contenant text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72A96B4D-2010-6B19-EA74-10B7F73966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09" y="2526595"/>
            <a:ext cx="2755548" cy="412784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705E306-5A7D-07BD-83AE-4A6F2448D1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08" y="1437164"/>
            <a:ext cx="683111" cy="78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1AB3C-5865-9364-02C6-4DCF080D8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4C2E75-39CA-5849-BF72-041CB8B71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التدرب على استراتيجيات الفهم . من يذكرنا بالخطوات التي نتبعها لاستخراج معلومات من النص؟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A7C7D1-54B2-6E32-1A11-AC52A4DEB2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0CEDA6-E9C2-1F6D-1076-F76DA7C56D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ED2A534-63C9-B731-D438-BAFA2CFEC5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4D863C0-1F72-4AE7-52E9-26F2147E1B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090122A-2A82-A9DC-A3A0-B9D35F1D6CA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54CB2C-A232-126E-111D-CCE0545CC23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5D4E58-DCA7-A307-D849-C615EA7AF27E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F164336-4A47-E9C9-C690-4CD0F78E2F9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90EBC8D-DF37-E6BF-86AA-2D482956F6B7}"/>
              </a:ext>
            </a:extLst>
          </p:cNvPr>
          <p:cNvSpPr txBox="1"/>
          <p:nvPr/>
        </p:nvSpPr>
        <p:spPr>
          <a:xfrm>
            <a:off x="798529" y="271272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نَتَّبِعُها لِاسْتِخْراجِ مَعْلومَةٍ مِنَ نَصٍّ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سُؤالٍ؟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7F983FC-871A-9E2A-D34A-B84DB7E8E5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53731232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50BA4-73D3-2AA3-69C2-541DBACA2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BD8A2E-CB75-1ED9-2124-236467DE7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96A9741-8038-ADD5-170B-7FE4EAD77D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A3EB853-0E3B-845E-2BD9-16DFA6F657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BDB3D37-F8A9-EBAD-1AC2-2C180C50A9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57DB4E6-8A2D-E1BC-A0C3-28E6AE880B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E019B9B-B26A-17AB-DD01-3420CAE8D0C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4367EA-7F2E-4A3F-0981-AADE22DA123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E551ACE-4190-9428-B580-5198C190A0CA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9C72325-4AB0-C076-57B7-97526C3BF59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04906D7-C7D5-454A-C4EF-BD35B7E757A0}"/>
              </a:ext>
            </a:extLst>
          </p:cNvPr>
          <p:cNvSpPr/>
          <p:nvPr/>
        </p:nvSpPr>
        <p:spPr>
          <a:xfrm>
            <a:off x="652936" y="1913139"/>
            <a:ext cx="7343192" cy="427871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ٱلسُّؤالَ وَأُحَدِّدُ ٱلْكَلِماتِ ٱلْمَفاتيحَ 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 تُساعِدُني عَلى فَهْمِهِ وَتَحْديدِ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أَعودُ إِلى ٱلنَّصِّ وَأَقومُ بِقِراءَةٍ مَسْحِيَّةٍ لِلْبَحْثِ عَنِ ٱلْمَعْلومَةِ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اِنْطِلاقاً مِنَ ٱلْكَلِماتِ ٱلْمَفاتيحِ أَوْ ما يَدُلُّ عَلَيْها؛</a:t>
            </a: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ٱلْإِجابَةَ في جُمْلَةٍ مُفيدَةٍ.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A0E8D7F-3117-A44C-5D47-A35D2F2ABD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2222210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5105E-58FB-B2D9-4CE8-E97E90229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AB532-473B-F33E-969B-78FC7D3E5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نتبعها لاستنتاج معلومات غير واردة بشكل مباشر في النص؟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0AD80C5-8132-EA57-34AA-690CF0808D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BA589B-693C-3D98-D735-D9D6E3D9AE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54B252-C125-8281-5037-6D57030010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320396-4453-02B1-8D89-FE9D4F1B8A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EE79D05-6960-663F-6B49-C504E36F4EBA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66BC82-1CC6-D3CD-052D-02F143C114E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BCB918-235F-3C9F-E0AE-E225D5C1C75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987599-F43D-6A90-B81B-0E125E86B83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586D21-90F7-2479-0726-3698C50FBD30}"/>
              </a:ext>
            </a:extLst>
          </p:cNvPr>
          <p:cNvSpPr txBox="1"/>
          <p:nvPr/>
        </p:nvSpPr>
        <p:spPr>
          <a:xfrm>
            <a:off x="798529" y="268224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نَتَّبِعُها لِاسْتِنْتاجِ مَعْلومَةٍ مِنَ نَصٍّ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سُؤالٍ؟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0B511F-019A-2569-9910-EFDED15BDD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2420826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60A35-8811-9871-2EC1-EB3224502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BC9960-D71B-9F0D-2E46-8784C8E15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7627FE6-F8A4-6D14-27ED-111EE86250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AFA8A5-2F2D-954D-A326-7E2284B7B6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0625F96-A977-03E9-3CBA-086398326B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D81D1EF-F518-1068-6D9E-885452AB7C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0CD34E9-ECAC-8B71-DDB7-2A685C57BDD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68B5FFC-7118-A2FA-6336-B8CCC6A442F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3C31E5-B281-7426-3EAB-6B907C2C04A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D83883-A888-563A-2F1B-CA20BFEF1BD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EBEC427-4154-F6EF-8D11-139A7C34119F}"/>
              </a:ext>
            </a:extLst>
          </p:cNvPr>
          <p:cNvSpPr/>
          <p:nvPr/>
        </p:nvSpPr>
        <p:spPr>
          <a:xfrm>
            <a:off x="586287" y="1671804"/>
            <a:ext cx="7559662" cy="4624953"/>
          </a:xfrm>
          <a:prstGeom prst="roundRect">
            <a:avLst>
              <a:gd name="adj" fmla="val 5715"/>
            </a:avLst>
          </a:prstGeom>
          <a:solidFill>
            <a:sysClr val="window" lastClr="FFFFFF"/>
          </a:solidFill>
          <a:ln w="254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ٱلسُّؤالَ وَأُحَدِّدُ ٱلْكَلِماتِ ٱلْمَفاتيحَ 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 تُساعِدُني عَلى فَهْمِهِ وَتَحْديدِ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أَعودُ إِلى ٱلنَّصِّ وَأَقومُ بِقِراءَةٍ مَسْحِيَّةٍ لِلْبَحْثِ عَنِ ٱلْكَلِماتِ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وَٱلْعِباراتِ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ٱلدّالَّةِ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ٱلْمَعْلومَةِ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ٱلْمَطْلوبَةِ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أَسْتَنْتِجُ ٱلْمَعْلومَةَ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ٱلْمَطْلوبَةَ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وَأَصوغُها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في جُمْلَةٍ مُفيدَةٍ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96B962-0770-102A-152A-BDCC0A86DD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213296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76873-CAA6-EAA1-0C24-59B461784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A4F84D-BC76-FA0F-2D41-06D543AE4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بالفرق بين استخراج واستنتاج معلومات من نص؟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B0320B0-A6D9-E085-A13E-B6A39E72D9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867BCBE-9AA7-1145-AF0A-BDFA8EC6B4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2F14E2E-FADC-6ED8-0424-EDB4F49E59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74335A4-F5EC-3CF1-87CA-FD6099924B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E331E48-C6D7-0C3A-0615-5818CCCED7D9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C266339-D72D-4E66-0C11-07B2F1EA478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E25DAB-6EDF-0F67-C28F-5812D223F83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690CBFB-C39C-33AA-01B3-E1F7B45DB91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D9B7560-3628-EDD4-90BF-4F7AFDF41F11}"/>
              </a:ext>
            </a:extLst>
          </p:cNvPr>
          <p:cNvSpPr txBox="1"/>
          <p:nvPr/>
        </p:nvSpPr>
        <p:spPr>
          <a:xfrm>
            <a:off x="865376" y="270256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ٱلْفَرْقُ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ٱسْتِخْراجِ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وَٱسْتِنْتاجِ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مَعْلوماتٍ مِنَ نَصٍّ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سُؤالٍ؟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907B09F-D760-021C-F89B-2DA8CCE0A2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1014484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27F37-F18B-35CC-8B92-AB54DB570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5BC82-B85C-1BDC-0A8D-505681B94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جميعا. من يقرأ؟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7D37925-B9F4-65D6-8B11-86A12EDB2C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2B12898-BC3C-4CF9-C984-2B8A5B3DF8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3DB28F9-617A-E6D0-629F-62C9856139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0F8BFED-340A-3052-4601-1AB44BF5A75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EBC8C39-1F9E-A391-F5E0-4972C1D4528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725828-9D49-33F2-D409-4A193A6E7A9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E8A3F1-5D11-580A-A31D-EB3A9B9E0D2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99EAF0-6254-F7F9-18B6-A863E640FDFF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50CF325-D54C-DAB4-A069-50F2971495FD}"/>
              </a:ext>
            </a:extLst>
          </p:cNvPr>
          <p:cNvSpPr/>
          <p:nvPr/>
        </p:nvSpPr>
        <p:spPr>
          <a:xfrm>
            <a:off x="755037" y="2056774"/>
            <a:ext cx="7596963" cy="3794579"/>
          </a:xfrm>
          <a:prstGeom prst="roundRect">
            <a:avLst/>
          </a:prstGeom>
          <a:ln w="28575"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اِسْتِخْراجُ مَعلوماتٍ مِنْ نَصٍّ يَكونُ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بِٱلْبَحْثِ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مَعْلومَةٍ </a:t>
            </a: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وارِدَةٍ في ٱلنَّصِّ بِشَكْلٍ صَريحٍ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just" rtl="1"/>
            <a:endParaRPr lang="ar-MA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اِسْتِنْتاجُ مَعلوماتٍ مِنْ نَصٍّ يَكونُ </a:t>
            </a:r>
            <a:r>
              <a:rPr lang="ar-MA" sz="40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بِٱسْتِنْتاجِ</a:t>
            </a: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مَعْلومَةٍ غَيْرِ وارِدَةٍ في ٱلنَّصِّ،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مِنْ خِلالِ كَلِماتٍ أَوْ عِباراتٍ أَوْ إِشاراتٍ تَدُلُّ عَلَيْها في ٱلنَّصِّ. </a:t>
            </a: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AFD79EB-B712-4CF0-2957-5F38E56145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6127514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D2CA5-7AFF-2CF1-DE8E-4A6EF3F2C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EA2A70-BFEC-8638-CC2F-52E789384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الصفحة- 30-. أجيبوا على كراساتكم عن أسئلة أوظف الاستراتيجيات لفهم النص.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6D2BC80-C84A-39CA-4171-ACE11ABFC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82B224-DCC0-4790-6DD5-B4ACA22A7B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D327F0-5160-EEC8-1939-2D7E0DBCFB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87ADB63-8B3A-F70A-953B-DB4B5FDC43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6A1C529-535D-3C7A-2D0B-B156FBADBE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0170F8E-1926-4E0E-663C-B2FB08D0BB1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F6F950-EF21-C7A9-08ED-251D0368DAD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7A3F88-4C7B-6512-0E0D-40991E19B7F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3E93CD-CFFD-FBA3-266F-21798B6DB17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FBBE658-F931-63AC-CDB7-8468D9629F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847" y="1476000"/>
            <a:ext cx="3325298" cy="5100547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BD2D151-FF7F-C0DF-77D1-0A5344BFBE07}"/>
              </a:ext>
            </a:extLst>
          </p:cNvPr>
          <p:cNvSpPr/>
          <p:nvPr/>
        </p:nvSpPr>
        <p:spPr>
          <a:xfrm>
            <a:off x="2745477" y="3561105"/>
            <a:ext cx="3325299" cy="23511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  <p:pic>
        <p:nvPicPr>
          <p:cNvPr id="12" name="Image 11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8AFC9791-1E97-80AB-F25E-1B92C3CE3F8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03796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C7A62-071B-A7E5-53C1-EEB39A81B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30210A-C93B-F351-49F9-9202BCFC3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يحدد الكلمات المفاتيح التي ساعدته على فهم السؤال ثم يجيب عنه؟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42B8728-E850-6371-80D1-4D134984F4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11420DC-0D4B-A947-1321-7510420728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99F3F4-36C2-FC79-F4C2-48FA85BE5F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8653A02-20F8-1CBD-7715-19DA2FBEF3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83B5F99-684C-1D4A-4E76-6A211906670F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5341613-5D43-7252-BF95-20DFABDB6DA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71BFB8-5565-A21E-9909-98BB628ACF0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189D72D-CFBC-05E1-1D29-92BC6CB14FB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94FDF-1FD7-C49E-F640-373E2D0CB1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27A2942-927A-8125-E53F-EB09348F78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8136" y="1971541"/>
            <a:ext cx="6234752" cy="38051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9598530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CAC7A-C33A-45B4-7DB0-4FB8AC194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A40EEF-6FC3-A8FE-BF2C-DC5CDC9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74000"/>
            <a:ext cx="7135448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كراستكم.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EB2780-57FC-F6A9-5857-440A2B7B43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095715-C094-E663-0BE2-FDD032BC7B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707F51F-6170-AD6F-0E2A-6AEA99BDA0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5E30DF-CF7B-F062-AB5C-036D176E0F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C634461-0F14-12C3-CF90-47D6980C1B8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DAD8CE2-31F3-9E5C-3BF8-E1E2CC71F15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D6D695-A5A1-C87E-0A45-ACC134ACA8C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905F5D-3C55-01C7-E309-7AC1AD3AFF1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CC0ABC-A592-FC84-4D5F-7E937F7DDF9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09914AC-D9C5-64A7-7FB6-56EFCA43C038}"/>
              </a:ext>
            </a:extLst>
          </p:cNvPr>
          <p:cNvSpPr txBox="1"/>
          <p:nvPr/>
        </p:nvSpPr>
        <p:spPr>
          <a:xfrm>
            <a:off x="523120" y="1740305"/>
            <a:ext cx="8097759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 rtl="1">
              <a:buFont typeface="+mj-lt"/>
              <a:buAutoNum type="arabicPeriod"/>
            </a:pP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أَهَمُّ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ٱلدُّوَلِ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ٱلْمُمَثَّلَةِ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ٱلدَّوْرَة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ٱلسّابِعَةِ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وَٱلْعِشْرينَ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مِنْ مِهْرَجانِ فاسَ لِلْموسيقى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ٱلرّوحِيَّةِ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هِيَ: اَلْمَغْرِبُ، إِسْبانيا، أوزبَكِسْتانَ، إيران، سورِيا، إيطاليا، أَرْمينْيا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وَٱلْهِنْدِ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514350" indent="-514350" algn="just" rtl="1">
              <a:buFont typeface="+mj-lt"/>
              <a:buAutoNum type="arabicPeriod"/>
            </a:pPr>
            <a:endParaRPr lang="ar-MA" sz="1200" b="1" kern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just" rtl="1">
              <a:buFont typeface="+mj-lt"/>
              <a:buAutoNum type="arabicPeriod"/>
            </a:pP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تَمَيَّزَتِ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ٱلدَّوْرَةُ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ٱلسّابِعَةُ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وَٱلعِشْرونَ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مِنْ مِهْرَجانِ فاسَ لِلْموسيقى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ٱلرّوحِيَّةِ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بِحُضورِ صاحِبَةِ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ٱلسُّمُوِّ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ٱلْأَميرَةِ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لَــــــلّا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حَسْناءَ وَحُضورِ إِسْبانْيا كَضَيْفِ شَرَفٍ. 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اَلْموسيقى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ٱلرّوحِيَّةُ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نَمَطٌ موسيقيٌّ يَرْتَبِطُ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بِٱلْجانِبِ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ٱلدّينِيِّ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يُناجي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ٱلرّوحَ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وَيَسْمو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بِٱلْوِجْدانِ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514350" indent="-514350" algn="just" rtl="1">
              <a:buFont typeface="+mj-lt"/>
              <a:buAutoNum type="arabicPeriod"/>
            </a:pPr>
            <a:endParaRPr lang="ar-MA" sz="1200" b="1" kern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just" rtl="1">
              <a:buFont typeface="+mj-lt"/>
              <a:buAutoNum type="arabicPeriod"/>
            </a:pP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تُؤَثِّرُ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ٱلْموسيقى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ٱلرّوحِيَّةُ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ٱلْإِنْسانِ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مِنْ خِلالِ تَحْريكِ مَشاعِرهِ، وَمُناجاةِ روحِهُ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وَٱلسُّمُوِّ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بِوِجْدانِهِ وَقَلْبِهِ، فَتَبُثُّ داخِلَهُ شُعوراً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بِٱلطُّمَأْنينَةِ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وَٱلِٱسْتِقْرارِ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ٱلنَّفْسِيِّ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514350" indent="-514350" algn="just" rtl="1">
              <a:buFont typeface="+mj-lt"/>
              <a:buAutoNum type="arabicPeriod"/>
            </a:pPr>
            <a:endParaRPr lang="ar-MA" sz="900" b="1" kern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just" rtl="1">
              <a:buFont typeface="+mj-lt"/>
              <a:buAutoNum type="arabicPeriod"/>
            </a:pP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يُعْتَبَرُ مِهْرَجانُ فاسَ لِلْموسيقى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ٱلرّوحِيَّةِ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مُلْتَقىً لِتَلاقُحِ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ٱلْحَضاراتِ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لِأَنَّهُ يَجْمَعُ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ٱلْعازِفينَ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وَٱلْمُطْرِبينَ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مِنْ شَتّى بِقاعِ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ٱلْأَرْضِ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عَلى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ٱخْتِلافِ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لُغاتِهِمْ وَجِنْسِيّاتِهِمْ، وَفيهِ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تَتَلاقَحُ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ٱلثَّقافاتُ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وَٱلْحَضاراتُ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وَتَتَعايَشُ في أَحْضانِهِ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ٱلْأَعْراقُ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3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وَٱلْأَجْناسُ</a:t>
            </a:r>
            <a:r>
              <a:rPr lang="ar-MA" sz="23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2499688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036E3-A00E-57AE-5079-A315EF912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79F2C3-3298-A4E0-020C-AA3008783E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3778B9-02FC-1C84-32F8-147B6595DD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2833EBD-F03D-0C4F-714C-1F4E817AAB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B0F7D6-B1D1-087C-C33E-C331799629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A9F625-E160-A640-F1F5-BC52A447B14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EFA43AE-C28C-0C32-EC27-74074078867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81ACAA-9D9A-58D2-1A26-C4E2EEF7A2F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6010CE-096C-5439-060A-F89E38FE5C2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3B2681-7D51-C9E6-9418-52260AFA745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37C6E12A-B329-E145-1457-B68CDE691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493" y="789637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المعلومات التي قدمها النص؟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89E124B-827B-AA86-2CC5-CBACF489549E}"/>
              </a:ext>
            </a:extLst>
          </p:cNvPr>
          <p:cNvSpPr/>
          <p:nvPr/>
        </p:nvSpPr>
        <p:spPr>
          <a:xfrm>
            <a:off x="1413929" y="3125183"/>
            <a:ext cx="6316142" cy="97339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أَهَمُّ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قَدَّمَها ٱلنَّصُّ؟</a:t>
            </a:r>
            <a:endParaRPr lang="ar-AE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1484951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3FCE5-677E-FE3E-BBE6-2C91F44C4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229C663-3EA6-FA24-2353-C7E2D997C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21" y="795361"/>
            <a:ext cx="7228479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وأنجزوا نشاط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أستعد لفهم النص» ثم ركبوا المفردات في جمل مفيدة أخرى.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B7E9324-AF56-B616-D068-AAA1BADE20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E4D454-37C9-BA67-12A8-F2490D60F8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CAE894-7818-C777-B061-7848A98623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083AFB-1544-BF8C-41C0-D286010F8A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44947B-6C6D-5080-B75C-D04C3A7434D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204A2F-A79E-EA60-B9DD-997DD2F57500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C22DE6-AB5F-102A-6C96-DA961C51246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FBF9D73-B3D7-4F4B-CD95-542ECC23568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563C8E-CF0B-06F6-4867-228F158B41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Image 19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6C4A78CF-75A2-7A44-83C1-1BFBDCD375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5908" y="1407361"/>
            <a:ext cx="935692" cy="786847"/>
          </a:xfrm>
          <a:prstGeom prst="rect">
            <a:avLst/>
          </a:prstGeom>
        </p:spPr>
      </p:pic>
      <p:pic>
        <p:nvPicPr>
          <p:cNvPr id="3" name="Image 2" descr="Une image contenant texte, capture d’écran, graphisme, machine à sous&#10;&#10;Le contenu généré par l’IA peut être incorrect.">
            <a:extLst>
              <a:ext uri="{FF2B5EF4-FFF2-40B4-BE49-F238E27FC236}">
                <a16:creationId xmlns:a16="http://schemas.microsoft.com/office/drawing/2014/main" id="{1449FBBC-DFC7-9587-EF42-F6E3D31846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244" y="1611415"/>
            <a:ext cx="3128543" cy="4798752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61F2884-2FE7-3B3E-94B3-814B6F8CC3B7}"/>
              </a:ext>
            </a:extLst>
          </p:cNvPr>
          <p:cNvSpPr/>
          <p:nvPr/>
        </p:nvSpPr>
        <p:spPr>
          <a:xfrm>
            <a:off x="2986622" y="2397761"/>
            <a:ext cx="3128543" cy="7670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1125033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09E05-2EF4-9677-012E-A5AB1F11F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6E36227-7286-B443-BC41-8B070DFFE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520" y="814129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BE5187A-8475-4D98-48E4-9DAC0BB16E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7C8782-6203-7C5B-6014-4CCF4E8ACC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82CB926-F9BF-3D05-5AA5-DA8C287771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E77115-AE7B-5C0A-DD98-0FB8682B7FB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BF6BCE4-3B10-5DA0-9B59-10FC3599FE6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2D865C-B8B4-A13E-D22A-DE502CEDF3F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A857371-54A6-1EBD-0393-05C6358E24A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9010F9-2680-8AC0-F141-9CEEE3362D4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797A83-840E-5109-21EC-F2A18AF5EDEA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6FD757B-3DC8-9168-BCC5-30DCD57759E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598DA2C-0378-C033-2EAC-0B15AD6890B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7355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41383-F7EE-327F-33BA-06C5EF9C3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8D686B4-B322-2E07-1A01-45A3A97F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49" y="805965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E8759A-005C-0A11-C7E0-E2D8430481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71673734-A2F2-E499-2276-DFED04BA67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861235"/>
            <a:ext cx="7038975" cy="39592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A5F8BC-F5AB-02DE-41FA-F046D5DBA5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E92BF6-C870-3753-E013-BDE34905B0B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4AE2A22-0903-10C5-8824-05D89974E2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F2F24C-833F-FBED-D122-0BD20C3C7DD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43029A9-9BF9-46F7-3C6A-94387E89E16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01884B-09F1-8589-4048-787478D01D5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E3F640-6AF0-F652-10E9-C248BBF69C8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BE159A-351F-5A42-3DC0-00B50844A97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B83AC84-D876-F321-B915-E642BFF177D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0909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قراءة الحصة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 الحصة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18284</TotalTime>
  <Words>1957</Words>
  <Application>Microsoft Office PowerPoint</Application>
  <PresentationFormat>Affichage à l'écran (4:3)</PresentationFormat>
  <Paragraphs>402</Paragraphs>
  <Slides>59</Slides>
  <Notes>9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59</vt:i4>
      </vt:variant>
    </vt:vector>
  </HeadingPairs>
  <TitlesOfParts>
    <vt:vector size="89" baseType="lpstr">
      <vt:lpstr>Calibri</vt:lpstr>
      <vt:lpstr>Dosis</vt:lpstr>
      <vt:lpstr>Wingdings</vt:lpstr>
      <vt:lpstr>Aptos Display</vt:lpstr>
      <vt:lpstr>Dosis ExtraBold</vt:lpstr>
      <vt:lpstr>Dosis Medium</vt:lpstr>
      <vt:lpstr>Aptos</vt:lpstr>
      <vt:lpstr>Microsoft Uighur</vt:lpstr>
      <vt:lpstr>Modern Love</vt:lpstr>
      <vt:lpstr>Sakkal Majalla</vt:lpstr>
      <vt:lpstr>Arial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1_01- نشاط اعتيادي</vt:lpstr>
      <vt:lpstr>2_04- قراءة/ كتابة</vt:lpstr>
      <vt:lpstr>3_04- قراءة/ كتابة</vt:lpstr>
      <vt:lpstr>4_04- قراءة/ كتابة</vt:lpstr>
      <vt:lpstr>قراءة الحصة 1</vt:lpstr>
      <vt:lpstr>قراءة الحصة 2</vt:lpstr>
      <vt:lpstr>1_Conception personnalisée</vt:lpstr>
      <vt:lpstr>افتتاح الحصة nv</vt:lpstr>
      <vt:lpstr>نشاط اعتيادي nv</vt:lpstr>
      <vt:lpstr>اختتام الحصة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بكم، سنبدأ حصة اللغة العربية.</vt:lpstr>
      <vt:lpstr>  افتتاح الحصة</vt:lpstr>
      <vt:lpstr>حاولوا الالتزام بهذه السلوكات. من يذكرنا بها؟</vt:lpstr>
      <vt:lpstr>ضعوا الكراسة والدفتر واللوحة في القمطر.</vt:lpstr>
      <vt:lpstr>نبدأ حصتنا بتصحيح الواجب المنزلي شفهيا. خذوا كراساتكم، الصفحة رقم 24- </vt:lpstr>
      <vt:lpstr>من يقرأ الفقرة التي قام بكتابتها؟ </vt:lpstr>
      <vt:lpstr>في هذه الحصة ستواصلون التدرب على مقارنة شيئين وتحديد أوجه الاختلاف والتشابه بينهما.</vt:lpstr>
      <vt:lpstr>استعينوا بالأساليب التالية واستعدوا للتحدث باسترسال لتحديد أوجه الاختلاف والتشابه بين المدينة والقرية. ( يمكن اقتراح أساليب أخرى)</vt:lpstr>
      <vt:lpstr>من يتحدث بلغة سليمة للتعبير عن أوجه الاختلاف والتشابه بين المدينة والقرية.</vt:lpstr>
      <vt:lpstr>قراءة</vt:lpstr>
      <vt:lpstr> سندرس نصا بعنوان « مهرجان فاس للموسيقى الروحية ». سنبدأ بنشاط أستعد لفهم النص. </vt:lpstr>
      <vt:lpstr>هذه مفردات ستساعدكم على فهم النص. من يقرأ ؟ </vt:lpstr>
      <vt:lpstr>من يقرأ معنى عبارة «الموسيقى الروحية »؟ ثم آخر يحاول تركيبها في جملة مفيدة.</vt:lpstr>
      <vt:lpstr>من يقرأ معنى كلمة « مهرجان»؟ ثم آخر يحاول تركيبها في جملة مفيدة.</vt:lpstr>
      <vt:lpstr>من يقرأ معنى كلمة « أجواق» ؟ ثم آخر يحاول تركيبها في جملة مفيدة.</vt:lpstr>
      <vt:lpstr>من يقرأ معنى  كلمة « سما» ؟ ثم آخر يحاول تركيبها في جملة مفيدة أو يقدم ضدها.</vt:lpstr>
      <vt:lpstr>من يختار كلمة ويقدم معناها؟ </vt:lpstr>
      <vt:lpstr>خذوا كراساتكم: ص26 . </vt:lpstr>
      <vt:lpstr>حاولوا بشكل ثنائي بناء توقع حول مضمون النص من خلال العنوان والصور المرفقة به.</vt:lpstr>
      <vt:lpstr>من يقرأ التوقع؟ ما الذي جعلكما تتوقعان ذلك؟ </vt:lpstr>
      <vt:lpstr> لاحظوا الصور واقرؤوا مقدمة النص والعناوين المكتوبة بخط مغاير، وتحققوا من توقعاتكم.</vt:lpstr>
      <vt:lpstr>من يقرأ توقعه؟ ثم يوضح لزملائه كيف تمكن من التحقق منه. </vt:lpstr>
      <vt:lpstr>سأقرأ الصفحة الأولى وتتممون قراءة النص. انتبهوا وضعوا أصابعكم تحت كل كلمة أقرؤها.</vt:lpstr>
      <vt:lpstr>من يقرأ مثلي مستحضرا الضوابط التالية؟ </vt:lpstr>
      <vt:lpstr>نجيب جماعة عن بعض أسئلة الفهم. من يجيب عن السؤال التالي؟</vt:lpstr>
      <vt:lpstr>Présentation PowerPoint</vt:lpstr>
      <vt:lpstr>Présentation PowerPoint</vt:lpstr>
      <vt:lpstr>Présentation PowerPoint</vt:lpstr>
      <vt:lpstr>خذوا دفاتر القسم وأجيبوا عن الأسئلة التالية بعد تسجيل تاريخ اليوم. </vt:lpstr>
      <vt:lpstr>نصحح جماعة. </vt:lpstr>
      <vt:lpstr>صححوا على دفاتركم.</vt:lpstr>
      <vt:lpstr>سنلعب لعبة المرادفات. خذوا ألواحكم . الفائز من استطاع تحديد أكبر عدد من المرادفات.</vt:lpstr>
      <vt:lpstr>اكتبوا على ألواحكم مرادف الكلمة التالية. بعد رفع الألواح يتم إقصاء أصحاب الإجابات الخاطئة.</vt:lpstr>
      <vt:lpstr>اكتبوا على ألواحكم مرادف الكلمة التالية. بعد رفع الألواح يتم إقصاء أصحاب الإجابات الخاطئة.</vt:lpstr>
      <vt:lpstr>اكتبوا على ألواحكم مرادف الكلمة التالية. بعد رفع الألواح يتم إقصاء أصحاب الإجابات الخاطئة.</vt:lpstr>
      <vt:lpstr>اكتبوا على ألواحكم مرادف الكلمة التالية. بعد رفع الألواح يتم إقصاء أصحاب الإجابات الخاطئة.</vt:lpstr>
      <vt:lpstr>اكتبوا على ألواحكم مرادف الكلمة التالية. بعد رفع الألواح يتم إقصاء أصحاب الإجابات الخاطئة.</vt:lpstr>
      <vt:lpstr>Présentation PowerPoint</vt:lpstr>
      <vt:lpstr>نواصل قراءة النص . من يقرأ محترما ضوابط القراءة بطلاقة؟</vt:lpstr>
      <vt:lpstr>ننتقل إلى التدرب على استراتيجيات الفهم . من يذكرنا بالخطوات التي نتبعها لاستخراج معلومات من النص؟ </vt:lpstr>
      <vt:lpstr>نصحح جماعة. من يقرأ؟</vt:lpstr>
      <vt:lpstr>من يذكرنا بالخطوات التي نتبعها لاستنتاج معلومات غير واردة بشكل مباشر في النص؟ </vt:lpstr>
      <vt:lpstr>نصحح جماعة. من يقرأ؟</vt:lpstr>
      <vt:lpstr>من يذكرنا بالفرق بين استخراج واستنتاج معلومات من نص؟ </vt:lpstr>
      <vt:lpstr>نتذكر جميعا. من يقرأ؟</vt:lpstr>
      <vt:lpstr> خذوا كراساتكم الصفحة- 30-. أجيبوا على كراساتكم عن أسئلة أوظف الاستراتيجيات لفهم النص.</vt:lpstr>
      <vt:lpstr>نصحح. من يحدد الكلمات المفاتيح التي ساعدته على فهم السؤال ثم يجيب عنه؟</vt:lpstr>
      <vt:lpstr>صححوا على كراستكم. </vt:lpstr>
      <vt:lpstr>اختتام الحصة</vt:lpstr>
      <vt:lpstr>من يذكرنا بأهم المعلومات التي قدمها النص؟ </vt:lpstr>
      <vt:lpstr>اقرؤوا النص وأنجزوا نشاط « أستعد لفهم النص» ثم ركبوا المفردات في جمل مفيدة أخرى.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214</cp:revision>
  <dcterms:created xsi:type="dcterms:W3CDTF">2023-09-20T21:35:22Z</dcterms:created>
  <dcterms:modified xsi:type="dcterms:W3CDTF">2026-02-07T06:46:12Z</dcterms:modified>
</cp:coreProperties>
</file>